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3440" y="180000"/>
            <a:ext cx="9390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5BAFFC-FAA0-4A8D-9FAB-29D057896D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;p4"/>
          <p:cNvSpPr/>
          <p:nvPr/>
        </p:nvSpPr>
        <p:spPr>
          <a:xfrm>
            <a:off x="0" y="5562000"/>
            <a:ext cx="10077480" cy="105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8960" anchor="ctr">
            <a:noAutofit/>
          </a:bodyPr>
          <a:p>
            <a:pPr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3440" y="348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4"/>
          </p:nvPr>
        </p:nvSpPr>
        <p:spPr>
          <a:xfrm>
            <a:off x="9339840" y="5140080"/>
            <a:ext cx="602280" cy="43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D5E3EE-85B4-40ED-AF21-F842FB907705}" type="slidenum">
              <a: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AND_BODY_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1;p4"/>
          <p:cNvSpPr/>
          <p:nvPr/>
        </p:nvSpPr>
        <p:spPr>
          <a:xfrm>
            <a:off x="0" y="5562000"/>
            <a:ext cx="10077480" cy="105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8960" anchor="ctr">
            <a:noAutofit/>
          </a:bodyPr>
          <a:p>
            <a:pPr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3440" y="348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9339840" y="5140080"/>
            <a:ext cx="602280" cy="43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633F0B-D47C-4CDA-BC6F-0228A216AA75}" type="slidenum">
              <a: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1;p4"/>
          <p:cNvSpPr/>
          <p:nvPr/>
        </p:nvSpPr>
        <p:spPr>
          <a:xfrm>
            <a:off x="0" y="5562000"/>
            <a:ext cx="10077480" cy="105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8960" anchor="ctr">
            <a:noAutofit/>
          </a:bodyPr>
          <a:p>
            <a:pPr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440" y="348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6"/>
          </p:nvPr>
        </p:nvSpPr>
        <p:spPr>
          <a:xfrm>
            <a:off x="9339840" y="5140080"/>
            <a:ext cx="602280" cy="43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9161D5-86A8-4F4E-91E0-5E0BF945A947}" type="slidenum">
              <a: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1;p4"/>
          <p:cNvSpPr/>
          <p:nvPr/>
        </p:nvSpPr>
        <p:spPr>
          <a:xfrm>
            <a:off x="0" y="5562000"/>
            <a:ext cx="10077480" cy="105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8960" anchor="ctr">
            <a:noAutofit/>
          </a:bodyPr>
          <a:p>
            <a:pPr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440" y="348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7"/>
          </p:nvPr>
        </p:nvSpPr>
        <p:spPr>
          <a:xfrm>
            <a:off x="9339840" y="5140080"/>
            <a:ext cx="602280" cy="43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CC051E-6E93-4E27-B673-9219EDF7E5A7}" type="slidenum">
              <a: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;p4"/>
          <p:cNvSpPr/>
          <p:nvPr/>
        </p:nvSpPr>
        <p:spPr>
          <a:xfrm>
            <a:off x="0" y="5562000"/>
            <a:ext cx="10077480" cy="105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8960" anchor="ctr">
            <a:noAutofit/>
          </a:bodyPr>
          <a:p>
            <a:pPr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440" y="348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8"/>
          </p:nvPr>
        </p:nvSpPr>
        <p:spPr>
          <a:xfrm>
            <a:off x="9339840" y="5140080"/>
            <a:ext cx="602280" cy="43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7DB1DA-B644-45DD-B87D-0A780F9339DB}" type="slidenum">
              <a: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1;p4"/>
          <p:cNvSpPr/>
          <p:nvPr/>
        </p:nvSpPr>
        <p:spPr>
          <a:xfrm>
            <a:off x="0" y="5562000"/>
            <a:ext cx="10077480" cy="105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8960" anchor="ctr">
            <a:noAutofit/>
          </a:bodyPr>
          <a:p>
            <a:pPr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440" y="348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9"/>
          </p:nvPr>
        </p:nvSpPr>
        <p:spPr>
          <a:xfrm>
            <a:off x="9339840" y="5140080"/>
            <a:ext cx="602280" cy="43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CC3515-2536-470B-977B-39D7516BE9B1}" type="slidenum">
              <a: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1;p4"/>
          <p:cNvSpPr/>
          <p:nvPr/>
        </p:nvSpPr>
        <p:spPr>
          <a:xfrm>
            <a:off x="0" y="5562000"/>
            <a:ext cx="10077480" cy="105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8960" anchor="ctr">
            <a:noAutofit/>
          </a:bodyPr>
          <a:p>
            <a:pPr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3440" y="348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10"/>
          </p:nvPr>
        </p:nvSpPr>
        <p:spPr>
          <a:xfrm>
            <a:off x="9339840" y="5140080"/>
            <a:ext cx="602280" cy="43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69F5ED-4D16-4A7B-88BC-3F6C9A69CA91}" type="slidenum">
              <a: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1;p4"/>
          <p:cNvSpPr/>
          <p:nvPr/>
        </p:nvSpPr>
        <p:spPr>
          <a:xfrm>
            <a:off x="0" y="5562000"/>
            <a:ext cx="10077480" cy="1054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8960" bIns="48960" anchor="ctr">
            <a:noAutofit/>
          </a:bodyPr>
          <a:p>
            <a:pPr>
              <a:lnSpc>
                <a:spcPct val="100000"/>
              </a:lnSpc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3440" y="348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11"/>
          </p:nvPr>
        </p:nvSpPr>
        <p:spPr>
          <a:xfrm>
            <a:off x="9339840" y="5140080"/>
            <a:ext cx="602280" cy="43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6B552E-FEF6-4BE8-AF4A-18BB90215ED9}" type="slidenum">
              <a:rPr b="0" lang="ru" sz="10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43440" y="667440"/>
            <a:ext cx="9390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8D2E81-5BE6-4CF9-A6B1-F5276FEC4F4B}" type="slidenum"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hyperlink" Target="https://ru.wikipedia.org/wiki/&#1040;&#1085;&#1076;&#1088;&#1080;&#1072;&#1085;&#1086;&#1074;,_&#1053;&#1080;&#1082;&#1086;&#1083;&#1072;&#1081;_&#1045;&#1092;&#1080;&#1084;&#1086;&#1074;&#1080;&#1095;" TargetMode="External"/><Relationship Id="rId5" Type="http://schemas.openxmlformats.org/officeDocument/2006/relationships/hyperlink" Target="https://vk.com/wall-144865761_26158" TargetMode="External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hyperlink" Target="https://ru.wikipedia.org/wiki/&#1058;&#1072;&#1090;&#1080;&#1097;&#1077;&#1074;,_&#1042;&#1072;&#1089;&#1080;&#1083;&#1080;&#1081;_&#1053;&#1080;&#1082;&#1080;&#1090;&#1080;&#1095;" TargetMode="External"/><Relationship Id="rId3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43440" y="-8388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Economica"/>
              </a:rPr>
              <a:t>SWOT-анализ потенциала региона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aphicFrame>
        <p:nvGraphicFramePr>
          <p:cNvPr id="38" name=""/>
          <p:cNvGraphicFramePr/>
          <p:nvPr/>
        </p:nvGraphicFramePr>
        <p:xfrm>
          <a:off x="360000" y="936000"/>
          <a:ext cx="9179640" cy="1980000"/>
        </p:xfrm>
        <a:graphic>
          <a:graphicData uri="http://schemas.openxmlformats.org/drawingml/2006/table">
            <a:tbl>
              <a:tblPr/>
              <a:tblGrid>
                <a:gridCol w="5047200"/>
                <a:gridCol w="4132800"/>
              </a:tblGrid>
              <a:tr h="4039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Сильные стороны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Слабые стороны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8960">
                <a:tc>
                  <a:txBody>
                    <a:bodyPr lIns="36000" rIns="3600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Высокая доля населения в трудоспособном возрасте;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Снижение численности населения с доходами ниже прожиточного минимума;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Рост инвестиций в основной капитал;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Снижение показателей безработицы.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Снижение численности населения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Прожиточный минимум ниже среднего по России;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Неустойчивая динамика грузооборота;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Сокращение образовательных организаций. 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39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Возможности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7"/>
                        </a:spcBef>
                      </a:pPr>
                      <a:r>
                        <a:rPr b="1" lang="ru-RU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Угрозы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3200">
                <a:tc>
                  <a:txBody>
                    <a:bodyPr lIns="36000" rIns="3600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Активное развитие транспортной сети;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Увеличение туристического потока в области;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Поддержка молодежи за счет Федеральных проектов и программ;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Развитие инновационного сектора экономики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Транспортные заторы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Низкие показатели отрасли с/х по сравнению с другими регионами;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Сокращение финансирования социальной сферы из средств Федерального бюджета;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marL="216000"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Char char="-"/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Появление системных заторов и разрушений на магистральных трассах.</a:t>
                      </a:r>
                      <a:endParaRPr b="0" lang="ru-RU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3440" y="132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2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Портреты выдающихся людей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702000" y="1415880"/>
            <a:ext cx="2008440" cy="304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6602760" y="1406880"/>
            <a:ext cx="3440160" cy="305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3348000" y="1404000"/>
            <a:ext cx="3058920" cy="305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371520" y="4572000"/>
            <a:ext cx="2759400" cy="358920"/>
          </a:xfrm>
          <a:prstGeom prst="rect">
            <a:avLst/>
          </a:prstGeom>
          <a:noFill/>
          <a:ln w="0"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Алексей Владимирович Баталов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6948000" y="4572000"/>
            <a:ext cx="2698920" cy="4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Юрий Владимирович Лодыгин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3628080" y="4566600"/>
            <a:ext cx="2706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hlinkClick r:id="rId4"/>
              </a:rPr>
              <a:t>Николай</a:t>
            </a: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hlinkClick r:id="rId5"/>
              </a:rPr>
              <a:t>Ефимович</a:t>
            </a: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Андрианов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3"/>
          <p:cNvSpPr/>
          <p:nvPr/>
        </p:nvSpPr>
        <p:spPr>
          <a:xfrm>
            <a:off x="343800" y="96120"/>
            <a:ext cx="939024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42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Личность региона: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62520" y="1262520"/>
            <a:ext cx="3236760" cy="3161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745200" y="4556520"/>
            <a:ext cx="267408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Андрей Юрьевич Боголюбский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4320000" y="2124000"/>
            <a:ext cx="557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Годом рождения Андрея Боголюбского принято считать 1111-й год по упоминанию в книге </a:t>
            </a:r>
            <a:r>
              <a:rPr b="0" lang="ru-RU" sz="1400" strike="noStrike" u="none">
                <a:solidFill>
                  <a:srgbClr val="607d8b"/>
                </a:solidFill>
                <a:effectLst/>
                <a:uFillTx/>
                <a:latin typeface="Times New Roman"/>
                <a:hlinkClick r:id="rId2"/>
              </a:rPr>
              <a:t>Василия Татищева</a:t>
            </a: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«История государства Российского»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rPr>
              <a:t>Был великим князем Владимирским (1157–1174)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rPr>
              <a:t>Умер: 29 июня 1174 года (63 года).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3440" y="348120"/>
            <a:ext cx="939024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200" strike="noStrike" u="none">
                <a:solidFill>
                  <a:schemeClr val="dk1"/>
                </a:solidFill>
                <a:effectLst/>
                <a:uFillTx/>
                <a:latin typeface="Economica"/>
                <a:ea typeface="Economica"/>
              </a:rPr>
              <a:t>Мое восприятие</a:t>
            </a:r>
            <a:endParaRPr b="0" lang="ru-RU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43440" y="1350360"/>
            <a:ext cx="939024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2025-09-14T10:59:18Z</dcterms:created>
  <dc:creator/>
  <dc:description/>
  <dc:language>ru-RU</dc:language>
  <cp:lastModifiedBy/>
  <dcterms:modified xsi:type="dcterms:W3CDTF">2025-09-20T21:18:25Z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