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77" r:id="rId9"/>
    <p:sldId id="284" r:id="rId10"/>
    <p:sldId id="278" r:id="rId11"/>
    <p:sldId id="279" r:id="rId12"/>
    <p:sldId id="280" r:id="rId13"/>
    <p:sldId id="283" r:id="rId14"/>
    <p:sldId id="276" r:id="rId15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an" initials="S" lastIdx="1" clrIdx="0">
    <p:extLst>
      <p:ext uri="{19B8F6BF-5375-455C-9EA6-DF929625EA0E}">
        <p15:presenceInfo xmlns:p15="http://schemas.microsoft.com/office/powerpoint/2012/main" userId="Step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41F0"/>
    <a:srgbClr val="38F0FF"/>
    <a:srgbClr val="AFF4FE"/>
    <a:srgbClr val="0644F0"/>
    <a:srgbClr val="39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4295"/>
    <p:restoredTop sz="95226" autoAdjust="0"/>
  </p:normalViewPr>
  <p:slideViewPr>
    <p:cSldViewPr>
      <p:cViewPr varScale="1">
        <p:scale>
          <a:sx n="79" d="100"/>
          <a:sy n="79" d="100"/>
        </p:scale>
        <p:origin x="544" y="2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139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5C27B3-ECAB-425E-937B-70CC9BB25889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22F2008-0E24-4239-B5F4-9DF48A473817}">
      <dgm:prSet custT="1"/>
      <dgm:spPr>
        <a:solidFill>
          <a:srgbClr val="0644F0"/>
        </a:solidFill>
      </dgm:spPr>
      <dgm:t>
        <a:bodyPr/>
        <a:lstStyle/>
        <a:p>
          <a:r>
            <a:rPr lang="ru-RU" sz="3600" dirty="0"/>
            <a:t>Актуальность темы исследования подтверждается рядом факторов:</a:t>
          </a:r>
        </a:p>
      </dgm:t>
    </dgm:pt>
    <dgm:pt modelId="{4F3A2B04-C7AC-4122-B0CA-6BF0FB954710}" type="parTrans" cxnId="{DCED411F-B1A2-4F32-870F-0421C27B54B3}">
      <dgm:prSet/>
      <dgm:spPr/>
      <dgm:t>
        <a:bodyPr/>
        <a:lstStyle/>
        <a:p>
          <a:endParaRPr lang="ru-RU"/>
        </a:p>
      </dgm:t>
    </dgm:pt>
    <dgm:pt modelId="{C6F9F8E2-8FB2-402C-B906-B84707005E9A}" type="sibTrans" cxnId="{DCED411F-B1A2-4F32-870F-0421C27B54B3}">
      <dgm:prSet/>
      <dgm:spPr/>
      <dgm:t>
        <a:bodyPr/>
        <a:lstStyle/>
        <a:p>
          <a:endParaRPr lang="ru-RU"/>
        </a:p>
      </dgm:t>
    </dgm:pt>
    <dgm:pt modelId="{85389896-0503-435C-BEF4-2F66A2FDB422}">
      <dgm:prSet custT="1"/>
      <dgm:spPr/>
      <dgm:t>
        <a:bodyPr/>
        <a:lstStyle/>
        <a:p>
          <a:r>
            <a:rPr lang="ru-RU" sz="2800" dirty="0"/>
            <a:t>Малый и средний бизнес (МСБ) в России испытывает потребность в цифровизации ключевых процессов</a:t>
          </a:r>
          <a:r>
            <a:rPr lang="en-US" sz="2800" dirty="0"/>
            <a:t>;</a:t>
          </a:r>
          <a:endParaRPr lang="ru-RU" sz="2800" dirty="0"/>
        </a:p>
      </dgm:t>
    </dgm:pt>
    <dgm:pt modelId="{EA7A7B2E-60C2-46A2-B670-CA92C3E7C2BA}" type="parTrans" cxnId="{0D333A24-C664-44F5-90EB-2B2FBA6584C6}">
      <dgm:prSet/>
      <dgm:spPr/>
      <dgm:t>
        <a:bodyPr/>
        <a:lstStyle/>
        <a:p>
          <a:endParaRPr lang="ru-RU"/>
        </a:p>
      </dgm:t>
    </dgm:pt>
    <dgm:pt modelId="{E76B3FF1-85D1-4116-86B2-C18CB836C58C}" type="sibTrans" cxnId="{0D333A24-C664-44F5-90EB-2B2FBA6584C6}">
      <dgm:prSet/>
      <dgm:spPr/>
      <dgm:t>
        <a:bodyPr/>
        <a:lstStyle/>
        <a:p>
          <a:endParaRPr lang="ru-RU"/>
        </a:p>
      </dgm:t>
    </dgm:pt>
    <dgm:pt modelId="{88D587E4-4BE4-483B-A7DC-F3B728B9AE56}">
      <dgm:prSet custT="1"/>
      <dgm:spPr/>
      <dgm:t>
        <a:bodyPr/>
        <a:lstStyle/>
        <a:p>
          <a:r>
            <a:rPr lang="ru-RU" sz="2800" dirty="0"/>
            <a:t>Недостаток доступных CRM-решений, адаптированных под особенности МСБ;</a:t>
          </a:r>
        </a:p>
      </dgm:t>
    </dgm:pt>
    <dgm:pt modelId="{3CFDA1D7-3247-4095-9946-C00009E4DE62}" type="parTrans" cxnId="{9793F1C1-C03C-4CF7-BEDF-93DC374FA9C0}">
      <dgm:prSet/>
      <dgm:spPr/>
      <dgm:t>
        <a:bodyPr/>
        <a:lstStyle/>
        <a:p>
          <a:endParaRPr lang="ru-RU"/>
        </a:p>
      </dgm:t>
    </dgm:pt>
    <dgm:pt modelId="{6C8B1B08-48CA-4066-A67E-5394B490161E}" type="sibTrans" cxnId="{9793F1C1-C03C-4CF7-BEDF-93DC374FA9C0}">
      <dgm:prSet/>
      <dgm:spPr/>
      <dgm:t>
        <a:bodyPr/>
        <a:lstStyle/>
        <a:p>
          <a:endParaRPr lang="ru-RU"/>
        </a:p>
      </dgm:t>
    </dgm:pt>
    <dgm:pt modelId="{9C0A5E16-2E63-424D-9926-88C0E86E9BDE}">
      <dgm:prSet custT="1"/>
      <dgm:spPr/>
      <dgm:t>
        <a:bodyPr/>
        <a:lstStyle/>
        <a:p>
          <a:r>
            <a:rPr lang="ru-RU" sz="2800" dirty="0"/>
            <a:t>Внедрение CRM позволяет существенно повысить эффективность бизнеса.</a:t>
          </a:r>
        </a:p>
      </dgm:t>
    </dgm:pt>
    <dgm:pt modelId="{235ADBFB-8682-4681-8DF4-2EC02FCBDBE5}" type="parTrans" cxnId="{E8D2C0AB-8C59-4FA8-B987-781CEE63B5BF}">
      <dgm:prSet/>
      <dgm:spPr/>
      <dgm:t>
        <a:bodyPr/>
        <a:lstStyle/>
        <a:p>
          <a:endParaRPr lang="ru-RU"/>
        </a:p>
      </dgm:t>
    </dgm:pt>
    <dgm:pt modelId="{9793A52E-6D4F-4042-978F-26BBE275AC84}" type="sibTrans" cxnId="{E8D2C0AB-8C59-4FA8-B987-781CEE63B5BF}">
      <dgm:prSet/>
      <dgm:spPr/>
      <dgm:t>
        <a:bodyPr/>
        <a:lstStyle/>
        <a:p>
          <a:endParaRPr lang="ru-RU"/>
        </a:p>
      </dgm:t>
    </dgm:pt>
    <dgm:pt modelId="{07DBB77C-C71B-4293-AB62-23044060C49F}">
      <dgm:prSet custT="1"/>
      <dgm:spPr/>
      <dgm:t>
        <a:bodyPr/>
        <a:lstStyle/>
        <a:p>
          <a:r>
            <a:rPr lang="ru-RU" sz="2800" dirty="0"/>
            <a:t>Спрос на внедрение CRM в МСБ стремительно растет.</a:t>
          </a:r>
        </a:p>
      </dgm:t>
    </dgm:pt>
    <dgm:pt modelId="{DC97EC33-FC9A-4F5C-A617-24474B9E23F5}" type="parTrans" cxnId="{E862DA72-CC01-406A-8A10-213EF168CA9A}">
      <dgm:prSet/>
      <dgm:spPr/>
      <dgm:t>
        <a:bodyPr/>
        <a:lstStyle/>
        <a:p>
          <a:endParaRPr lang="ru-RU"/>
        </a:p>
      </dgm:t>
    </dgm:pt>
    <dgm:pt modelId="{AA3FBDC5-6F0D-4075-A35F-45147F974EA6}" type="sibTrans" cxnId="{E862DA72-CC01-406A-8A10-213EF168CA9A}">
      <dgm:prSet/>
      <dgm:spPr/>
      <dgm:t>
        <a:bodyPr/>
        <a:lstStyle/>
        <a:p>
          <a:endParaRPr lang="ru-RU"/>
        </a:p>
      </dgm:t>
    </dgm:pt>
    <dgm:pt modelId="{2E78B6E2-55F6-45EE-A601-4F158467342B}" type="pres">
      <dgm:prSet presAssocID="{CD5C27B3-ECAB-425E-937B-70CC9BB25889}" presName="linear" presStyleCnt="0">
        <dgm:presLayoutVars>
          <dgm:animLvl val="lvl"/>
          <dgm:resizeHandles val="exact"/>
        </dgm:presLayoutVars>
      </dgm:prSet>
      <dgm:spPr/>
    </dgm:pt>
    <dgm:pt modelId="{B2D50854-197F-4A41-A801-61F6F0F303BD}" type="pres">
      <dgm:prSet presAssocID="{E22F2008-0E24-4239-B5F4-9DF48A473817}" presName="parentText" presStyleLbl="node1" presStyleIdx="0" presStyleCnt="1" custScaleY="122450">
        <dgm:presLayoutVars>
          <dgm:chMax val="0"/>
          <dgm:bulletEnabled val="1"/>
        </dgm:presLayoutVars>
      </dgm:prSet>
      <dgm:spPr/>
    </dgm:pt>
    <dgm:pt modelId="{7FF64D45-0CC7-465B-BC1A-E70F7CC49B42}" type="pres">
      <dgm:prSet presAssocID="{E22F2008-0E24-4239-B5F4-9DF48A473817}" presName="childText" presStyleLbl="revTx" presStyleIdx="0" presStyleCnt="1" custScaleY="472979">
        <dgm:presLayoutVars>
          <dgm:bulletEnabled val="1"/>
        </dgm:presLayoutVars>
      </dgm:prSet>
      <dgm:spPr/>
    </dgm:pt>
  </dgm:ptLst>
  <dgm:cxnLst>
    <dgm:cxn modelId="{6F0BCD07-8158-47DB-A94E-A2B4CD1909B3}" type="presOf" srcId="{E22F2008-0E24-4239-B5F4-9DF48A473817}" destId="{B2D50854-197F-4A41-A801-61F6F0F303BD}" srcOrd="0" destOrd="0" presId="urn:microsoft.com/office/officeart/2005/8/layout/vList2"/>
    <dgm:cxn modelId="{DCED411F-B1A2-4F32-870F-0421C27B54B3}" srcId="{CD5C27B3-ECAB-425E-937B-70CC9BB25889}" destId="{E22F2008-0E24-4239-B5F4-9DF48A473817}" srcOrd="0" destOrd="0" parTransId="{4F3A2B04-C7AC-4122-B0CA-6BF0FB954710}" sibTransId="{C6F9F8E2-8FB2-402C-B906-B84707005E9A}"/>
    <dgm:cxn modelId="{0D333A24-C664-44F5-90EB-2B2FBA6584C6}" srcId="{E22F2008-0E24-4239-B5F4-9DF48A473817}" destId="{85389896-0503-435C-BEF4-2F66A2FDB422}" srcOrd="0" destOrd="0" parTransId="{EA7A7B2E-60C2-46A2-B670-CA92C3E7C2BA}" sibTransId="{E76B3FF1-85D1-4116-86B2-C18CB836C58C}"/>
    <dgm:cxn modelId="{7024C96A-166D-447A-AAAB-1B4E4ABFE050}" type="presOf" srcId="{07DBB77C-C71B-4293-AB62-23044060C49F}" destId="{7FF64D45-0CC7-465B-BC1A-E70F7CC49B42}" srcOrd="0" destOrd="3" presId="urn:microsoft.com/office/officeart/2005/8/layout/vList2"/>
    <dgm:cxn modelId="{E862DA72-CC01-406A-8A10-213EF168CA9A}" srcId="{E22F2008-0E24-4239-B5F4-9DF48A473817}" destId="{07DBB77C-C71B-4293-AB62-23044060C49F}" srcOrd="3" destOrd="0" parTransId="{DC97EC33-FC9A-4F5C-A617-24474B9E23F5}" sibTransId="{AA3FBDC5-6F0D-4075-A35F-45147F974EA6}"/>
    <dgm:cxn modelId="{A0F9189C-E633-44A6-9EB0-56C9DE8BCE19}" type="presOf" srcId="{9C0A5E16-2E63-424D-9926-88C0E86E9BDE}" destId="{7FF64D45-0CC7-465B-BC1A-E70F7CC49B42}" srcOrd="0" destOrd="2" presId="urn:microsoft.com/office/officeart/2005/8/layout/vList2"/>
    <dgm:cxn modelId="{C89BB2A1-4677-4B09-A702-BC31EE52F3A3}" type="presOf" srcId="{85389896-0503-435C-BEF4-2F66A2FDB422}" destId="{7FF64D45-0CC7-465B-BC1A-E70F7CC49B42}" srcOrd="0" destOrd="0" presId="urn:microsoft.com/office/officeart/2005/8/layout/vList2"/>
    <dgm:cxn modelId="{E8D2C0AB-8C59-4FA8-B987-781CEE63B5BF}" srcId="{E22F2008-0E24-4239-B5F4-9DF48A473817}" destId="{9C0A5E16-2E63-424D-9926-88C0E86E9BDE}" srcOrd="2" destOrd="0" parTransId="{235ADBFB-8682-4681-8DF4-2EC02FCBDBE5}" sibTransId="{9793A52E-6D4F-4042-978F-26BBE275AC84}"/>
    <dgm:cxn modelId="{9793F1C1-C03C-4CF7-BEDF-93DC374FA9C0}" srcId="{E22F2008-0E24-4239-B5F4-9DF48A473817}" destId="{88D587E4-4BE4-483B-A7DC-F3B728B9AE56}" srcOrd="1" destOrd="0" parTransId="{3CFDA1D7-3247-4095-9946-C00009E4DE62}" sibTransId="{6C8B1B08-48CA-4066-A67E-5394B490161E}"/>
    <dgm:cxn modelId="{59DE15D0-64AE-4679-8E7A-ED2C8BA74702}" type="presOf" srcId="{88D587E4-4BE4-483B-A7DC-F3B728B9AE56}" destId="{7FF64D45-0CC7-465B-BC1A-E70F7CC49B42}" srcOrd="0" destOrd="1" presId="urn:microsoft.com/office/officeart/2005/8/layout/vList2"/>
    <dgm:cxn modelId="{62C5C3E1-43B0-49E1-85F0-320D76739037}" type="presOf" srcId="{CD5C27B3-ECAB-425E-937B-70CC9BB25889}" destId="{2E78B6E2-55F6-45EE-A601-4F158467342B}" srcOrd="0" destOrd="0" presId="urn:microsoft.com/office/officeart/2005/8/layout/vList2"/>
    <dgm:cxn modelId="{EE15BCEB-EEFB-4C4E-8F96-97A090247AE8}" type="presParOf" srcId="{2E78B6E2-55F6-45EE-A601-4F158467342B}" destId="{B2D50854-197F-4A41-A801-61F6F0F303BD}" srcOrd="0" destOrd="0" presId="urn:microsoft.com/office/officeart/2005/8/layout/vList2"/>
    <dgm:cxn modelId="{D9D8178B-030A-4DD0-BD17-3A3915F6B2B0}" type="presParOf" srcId="{2E78B6E2-55F6-45EE-A601-4F158467342B}" destId="{7FF64D45-0CC7-465B-BC1A-E70F7CC49B4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719387-A4FD-4555-AA29-606E07B95ED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C9F0D4F-5B7C-4E40-BAE3-69DA917F3AA1}">
      <dgm:prSet custT="1"/>
      <dgm:spPr>
        <a:solidFill>
          <a:srgbClr val="0541F0"/>
        </a:solidFill>
      </dgm:spPr>
      <dgm:t>
        <a:bodyPr/>
        <a:lstStyle/>
        <a:p>
          <a:r>
            <a:rPr lang="ru-RU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Анализ рынка показал следующие ключевые недостатки популярных CRM-систем (Bitrix24, </a:t>
          </a:r>
          <a:r>
            <a:rPr lang="ru-RU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HubSpot</a:t>
          </a:r>
          <a:r>
            <a:rPr lang="ru-RU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CRM, </a:t>
          </a:r>
          <a:r>
            <a:rPr lang="ru-RU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AmoCRM</a:t>
          </a:r>
          <a:r>
            <a:rPr lang="ru-RU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):</a:t>
          </a:r>
        </a:p>
      </dgm:t>
    </dgm:pt>
    <dgm:pt modelId="{5C1F48DE-F3DD-4A25-8304-31C8408FD7EB}" type="parTrans" cxnId="{760C20B9-9540-4C40-85F5-7209EB652962}">
      <dgm:prSet/>
      <dgm:spPr/>
      <dgm:t>
        <a:bodyPr/>
        <a:lstStyle/>
        <a:p>
          <a:endParaRPr lang="ru-RU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D8B71B-B0FC-4ADD-A6F5-567C7F1521E0}" type="sibTrans" cxnId="{760C20B9-9540-4C40-85F5-7209EB652962}">
      <dgm:prSet/>
      <dgm:spPr/>
      <dgm:t>
        <a:bodyPr/>
        <a:lstStyle/>
        <a:p>
          <a:endParaRPr lang="ru-RU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6D736A-C7CF-4833-93AD-DD2CDDA4E4A5}">
      <dgm:prSet custT="1"/>
      <dgm:spPr>
        <a:solidFill>
          <a:srgbClr val="38F0FF">
            <a:alpha val="90000"/>
          </a:srgbClr>
        </a:solidFill>
      </dgm:spPr>
      <dgm:t>
        <a:bodyPr/>
        <a:lstStyle/>
        <a:p>
          <a:r>
            <a: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сложность интерфейса и перегруженность функционала;</a:t>
          </a:r>
        </a:p>
      </dgm:t>
    </dgm:pt>
    <dgm:pt modelId="{C9E2A23F-3C1E-44CB-A7C5-D823AEF4B824}" type="parTrans" cxnId="{67E3C489-1777-4B2C-A986-E79EED54C6E6}">
      <dgm:prSet/>
      <dgm:spPr/>
      <dgm:t>
        <a:bodyPr/>
        <a:lstStyle/>
        <a:p>
          <a:endParaRPr lang="ru-RU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1B9812-B3FF-4605-BF77-611C5C871BEF}" type="sibTrans" cxnId="{67E3C489-1777-4B2C-A986-E79EED54C6E6}">
      <dgm:prSet/>
      <dgm:spPr/>
      <dgm:t>
        <a:bodyPr/>
        <a:lstStyle/>
        <a:p>
          <a:endParaRPr lang="ru-RU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AA43D2-FC03-410B-855D-91AD13D356FE}">
      <dgm:prSet custT="1"/>
      <dgm:spPr>
        <a:solidFill>
          <a:srgbClr val="38F0FF">
            <a:alpha val="90000"/>
          </a:srgbClr>
        </a:solidFill>
      </dgm:spPr>
      <dgm:t>
        <a:bodyPr/>
        <a:lstStyle/>
        <a:p>
          <a:r>
            <a: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высокая стоимость или ограниченный функционал бесплатных версий;</a:t>
          </a:r>
        </a:p>
      </dgm:t>
    </dgm:pt>
    <dgm:pt modelId="{50B0AA89-1F91-4828-8D3D-F7307DCF1B91}" type="parTrans" cxnId="{1579FCD5-D78F-49C5-BCEB-90058C56E013}">
      <dgm:prSet/>
      <dgm:spPr/>
      <dgm:t>
        <a:bodyPr/>
        <a:lstStyle/>
        <a:p>
          <a:endParaRPr lang="ru-RU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077055-B618-4E17-B97F-DECCE5CE0520}" type="sibTrans" cxnId="{1579FCD5-D78F-49C5-BCEB-90058C56E013}">
      <dgm:prSet/>
      <dgm:spPr/>
      <dgm:t>
        <a:bodyPr/>
        <a:lstStyle/>
        <a:p>
          <a:endParaRPr lang="ru-RU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ACB625-26E5-45FF-BC22-D5505B680479}">
      <dgm:prSet custT="1"/>
      <dgm:spPr>
        <a:solidFill>
          <a:srgbClr val="38F0FF">
            <a:alpha val="90000"/>
          </a:srgbClr>
        </a:solidFill>
      </dgm:spPr>
      <dgm:t>
        <a:bodyPr/>
        <a:lstStyle/>
        <a:p>
          <a:r>
            <a: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сложность адаптации под конкретные бизнес-процессы МСБ</a:t>
          </a:r>
          <a:r>
            <a: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2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94995C-C0CC-440B-88B4-E3693AB62256}" type="parTrans" cxnId="{F77A6ED6-2D46-490F-B49B-47C876DB4F89}">
      <dgm:prSet/>
      <dgm:spPr/>
      <dgm:t>
        <a:bodyPr/>
        <a:lstStyle/>
        <a:p>
          <a:endParaRPr lang="ru-RU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440FC0-33E7-4428-9823-97B26A5B47BB}" type="sibTrans" cxnId="{F77A6ED6-2D46-490F-B49B-47C876DB4F89}">
      <dgm:prSet/>
      <dgm:spPr/>
      <dgm:t>
        <a:bodyPr/>
        <a:lstStyle/>
        <a:p>
          <a:endParaRPr lang="ru-RU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86C483-8C33-4C32-B462-4876D7819449}" type="pres">
      <dgm:prSet presAssocID="{19719387-A4FD-4555-AA29-606E07B95ED7}" presName="Name0" presStyleCnt="0">
        <dgm:presLayoutVars>
          <dgm:dir/>
          <dgm:animLvl val="lvl"/>
          <dgm:resizeHandles val="exact"/>
        </dgm:presLayoutVars>
      </dgm:prSet>
      <dgm:spPr/>
    </dgm:pt>
    <dgm:pt modelId="{D6A8756F-25EB-4E79-B2B0-B37292C755E8}" type="pres">
      <dgm:prSet presAssocID="{5C9F0D4F-5B7C-4E40-BAE3-69DA917F3AA1}" presName="linNode" presStyleCnt="0"/>
      <dgm:spPr/>
    </dgm:pt>
    <dgm:pt modelId="{FA211C65-F9AB-4D9B-9CB1-0076F9927CC6}" type="pres">
      <dgm:prSet presAssocID="{5C9F0D4F-5B7C-4E40-BAE3-69DA917F3AA1}" presName="parentText" presStyleLbl="node1" presStyleIdx="0" presStyleCnt="1" custScaleX="127229">
        <dgm:presLayoutVars>
          <dgm:chMax val="1"/>
          <dgm:bulletEnabled val="1"/>
        </dgm:presLayoutVars>
      </dgm:prSet>
      <dgm:spPr/>
    </dgm:pt>
    <dgm:pt modelId="{72AD8FD2-8061-42BC-B130-4AD9F73594C8}" type="pres">
      <dgm:prSet presAssocID="{5C9F0D4F-5B7C-4E40-BAE3-69DA917F3AA1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BF0AA875-6121-4FF4-9383-58C2A6276B1E}" type="presOf" srcId="{4D6D736A-C7CF-4833-93AD-DD2CDDA4E4A5}" destId="{72AD8FD2-8061-42BC-B130-4AD9F73594C8}" srcOrd="0" destOrd="0" presId="urn:microsoft.com/office/officeart/2005/8/layout/vList5"/>
    <dgm:cxn modelId="{67E3C489-1777-4B2C-A986-E79EED54C6E6}" srcId="{5C9F0D4F-5B7C-4E40-BAE3-69DA917F3AA1}" destId="{4D6D736A-C7CF-4833-93AD-DD2CDDA4E4A5}" srcOrd="0" destOrd="0" parTransId="{C9E2A23F-3C1E-44CB-A7C5-D823AEF4B824}" sibTransId="{EE1B9812-B3FF-4605-BF77-611C5C871BEF}"/>
    <dgm:cxn modelId="{E9713E99-ECEB-4857-AA23-91959F3F3436}" type="presOf" srcId="{C5AA43D2-FC03-410B-855D-91AD13D356FE}" destId="{72AD8FD2-8061-42BC-B130-4AD9F73594C8}" srcOrd="0" destOrd="1" presId="urn:microsoft.com/office/officeart/2005/8/layout/vList5"/>
    <dgm:cxn modelId="{1111C1A0-5FE1-46E4-B373-888E7603C34E}" type="presOf" srcId="{19719387-A4FD-4555-AA29-606E07B95ED7}" destId="{0C86C483-8C33-4C32-B462-4876D7819449}" srcOrd="0" destOrd="0" presId="urn:microsoft.com/office/officeart/2005/8/layout/vList5"/>
    <dgm:cxn modelId="{760C20B9-9540-4C40-85F5-7209EB652962}" srcId="{19719387-A4FD-4555-AA29-606E07B95ED7}" destId="{5C9F0D4F-5B7C-4E40-BAE3-69DA917F3AA1}" srcOrd="0" destOrd="0" parTransId="{5C1F48DE-F3DD-4A25-8304-31C8408FD7EB}" sibTransId="{CFD8B71B-B0FC-4ADD-A6F5-567C7F1521E0}"/>
    <dgm:cxn modelId="{D964EFCA-0854-4909-AB11-674DE69319DC}" type="presOf" srcId="{5C9F0D4F-5B7C-4E40-BAE3-69DA917F3AA1}" destId="{FA211C65-F9AB-4D9B-9CB1-0076F9927CC6}" srcOrd="0" destOrd="0" presId="urn:microsoft.com/office/officeart/2005/8/layout/vList5"/>
    <dgm:cxn modelId="{1579FCD5-D78F-49C5-BCEB-90058C56E013}" srcId="{5C9F0D4F-5B7C-4E40-BAE3-69DA917F3AA1}" destId="{C5AA43D2-FC03-410B-855D-91AD13D356FE}" srcOrd="1" destOrd="0" parTransId="{50B0AA89-1F91-4828-8D3D-F7307DCF1B91}" sibTransId="{2C077055-B618-4E17-B97F-DECCE5CE0520}"/>
    <dgm:cxn modelId="{F77A6ED6-2D46-490F-B49B-47C876DB4F89}" srcId="{5C9F0D4F-5B7C-4E40-BAE3-69DA917F3AA1}" destId="{99ACB625-26E5-45FF-BC22-D5505B680479}" srcOrd="2" destOrd="0" parTransId="{6494995C-C0CC-440B-88B4-E3693AB62256}" sibTransId="{DC440FC0-33E7-4428-9823-97B26A5B47BB}"/>
    <dgm:cxn modelId="{54291BD8-5988-4E7F-BCEE-15BDBA1E7C3A}" type="presOf" srcId="{99ACB625-26E5-45FF-BC22-D5505B680479}" destId="{72AD8FD2-8061-42BC-B130-4AD9F73594C8}" srcOrd="0" destOrd="2" presId="urn:microsoft.com/office/officeart/2005/8/layout/vList5"/>
    <dgm:cxn modelId="{AE61ECD4-1CA9-4BC6-B814-EFCB0CC3DBB0}" type="presParOf" srcId="{0C86C483-8C33-4C32-B462-4876D7819449}" destId="{D6A8756F-25EB-4E79-B2B0-B37292C755E8}" srcOrd="0" destOrd="0" presId="urn:microsoft.com/office/officeart/2005/8/layout/vList5"/>
    <dgm:cxn modelId="{60B10500-83A9-423A-8980-041A58CB8194}" type="presParOf" srcId="{D6A8756F-25EB-4E79-B2B0-B37292C755E8}" destId="{FA211C65-F9AB-4D9B-9CB1-0076F9927CC6}" srcOrd="0" destOrd="0" presId="urn:microsoft.com/office/officeart/2005/8/layout/vList5"/>
    <dgm:cxn modelId="{058DFDDB-0DD4-433F-A6CB-1E4B68DE7765}" type="presParOf" srcId="{D6A8756F-25EB-4E79-B2B0-B37292C755E8}" destId="{72AD8FD2-8061-42BC-B130-4AD9F73594C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C4FBE5-8ACC-4B25-ABF8-AE66E38B774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F800E862-5A75-4A4B-82B0-14D269DB6252}">
      <dgm:prSet/>
      <dgm:spPr/>
      <dgm:t>
        <a:bodyPr/>
        <a:lstStyle/>
        <a:p>
          <a:r>
            <a:rPr lang="en-US" b="1" dirty="0"/>
            <a:t>UI (Frontend)</a:t>
          </a:r>
          <a:r>
            <a:rPr lang="en-US" dirty="0"/>
            <a:t>: </a:t>
          </a:r>
          <a:r>
            <a:rPr lang="ru-RU" dirty="0"/>
            <a:t>интерфейс, формы, страницы;</a:t>
          </a:r>
        </a:p>
      </dgm:t>
    </dgm:pt>
    <dgm:pt modelId="{4D47509A-88AB-4DA1-BD58-42D90CFCE420}" type="parTrans" cxnId="{B1C353D3-5A81-41F5-A5DC-DE74CE276D67}">
      <dgm:prSet/>
      <dgm:spPr/>
      <dgm:t>
        <a:bodyPr/>
        <a:lstStyle/>
        <a:p>
          <a:endParaRPr lang="ru-RU"/>
        </a:p>
      </dgm:t>
    </dgm:pt>
    <dgm:pt modelId="{66F9B77E-4704-47D4-808A-BFC485BD1535}" type="sibTrans" cxnId="{B1C353D3-5A81-41F5-A5DC-DE74CE276D67}">
      <dgm:prSet/>
      <dgm:spPr/>
      <dgm:t>
        <a:bodyPr/>
        <a:lstStyle/>
        <a:p>
          <a:endParaRPr lang="ru-RU"/>
        </a:p>
      </dgm:t>
    </dgm:pt>
    <dgm:pt modelId="{1D177E0A-454B-4AF2-A27B-1D9FAF68A76E}">
      <dgm:prSet/>
      <dgm:spPr/>
      <dgm:t>
        <a:bodyPr/>
        <a:lstStyle/>
        <a:p>
          <a:r>
            <a:rPr lang="en-US" b="1" dirty="0"/>
            <a:t>API Layer</a:t>
          </a:r>
          <a:r>
            <a:rPr lang="en-US" dirty="0"/>
            <a:t>: </a:t>
          </a:r>
          <a:r>
            <a:rPr lang="ru-RU" dirty="0"/>
            <a:t>обработка запросов (</a:t>
          </a:r>
          <a:r>
            <a:rPr lang="en-US" dirty="0"/>
            <a:t>API routes, REST);</a:t>
          </a:r>
          <a:endParaRPr lang="ru-RU" dirty="0"/>
        </a:p>
      </dgm:t>
    </dgm:pt>
    <dgm:pt modelId="{B98B2AD7-30E2-4AB7-9FCA-262BBE26ABD2}" type="parTrans" cxnId="{01EDCFF7-AA69-4D35-8706-A348ADD95EAC}">
      <dgm:prSet/>
      <dgm:spPr/>
      <dgm:t>
        <a:bodyPr/>
        <a:lstStyle/>
        <a:p>
          <a:endParaRPr lang="ru-RU"/>
        </a:p>
      </dgm:t>
    </dgm:pt>
    <dgm:pt modelId="{9348E7BC-B7F2-4E70-A64B-AAB5DA627610}" type="sibTrans" cxnId="{01EDCFF7-AA69-4D35-8706-A348ADD95EAC}">
      <dgm:prSet/>
      <dgm:spPr/>
      <dgm:t>
        <a:bodyPr/>
        <a:lstStyle/>
        <a:p>
          <a:endParaRPr lang="ru-RU"/>
        </a:p>
      </dgm:t>
    </dgm:pt>
    <dgm:pt modelId="{808940BB-C1FD-40C3-ABA1-92FF67CAC54D}">
      <dgm:prSet/>
      <dgm:spPr/>
      <dgm:t>
        <a:bodyPr/>
        <a:lstStyle/>
        <a:p>
          <a:r>
            <a:rPr lang="ru-RU" b="1" dirty="0"/>
            <a:t>Сервисный слой (</a:t>
          </a:r>
          <a:r>
            <a:rPr lang="en-US" b="1" dirty="0"/>
            <a:t>Business Logic)</a:t>
          </a:r>
          <a:r>
            <a:rPr lang="en-US" dirty="0"/>
            <a:t>: </a:t>
          </a:r>
          <a:r>
            <a:rPr lang="ru-RU" dirty="0"/>
            <a:t>логика операций с данными, валидация;</a:t>
          </a:r>
        </a:p>
      </dgm:t>
    </dgm:pt>
    <dgm:pt modelId="{3B915956-F0D8-4C97-9E7C-FA5BDF165322}" type="parTrans" cxnId="{94110971-5E6A-41FC-9F26-0F5CF0E59CCF}">
      <dgm:prSet/>
      <dgm:spPr/>
      <dgm:t>
        <a:bodyPr/>
        <a:lstStyle/>
        <a:p>
          <a:endParaRPr lang="ru-RU"/>
        </a:p>
      </dgm:t>
    </dgm:pt>
    <dgm:pt modelId="{86380D68-3905-4812-A899-470BFA1A4909}" type="sibTrans" cxnId="{94110971-5E6A-41FC-9F26-0F5CF0E59CCF}">
      <dgm:prSet/>
      <dgm:spPr/>
      <dgm:t>
        <a:bodyPr/>
        <a:lstStyle/>
        <a:p>
          <a:endParaRPr lang="ru-RU"/>
        </a:p>
      </dgm:t>
    </dgm:pt>
    <dgm:pt modelId="{4D873B7D-F83C-4E11-858D-F58A907D7DC3}">
      <dgm:prSet/>
      <dgm:spPr/>
      <dgm:t>
        <a:bodyPr/>
        <a:lstStyle/>
        <a:p>
          <a:r>
            <a:rPr lang="en-US" b="1"/>
            <a:t>DB</a:t>
          </a:r>
          <a:r>
            <a:rPr lang="en-US"/>
            <a:t>: Turso/SQLite</a:t>
          </a:r>
          <a:endParaRPr lang="ru-RU"/>
        </a:p>
      </dgm:t>
    </dgm:pt>
    <dgm:pt modelId="{A10490E1-2657-413D-92BD-A661932A52AC}" type="parTrans" cxnId="{FB046215-B236-46D5-AB8B-4026C1F38894}">
      <dgm:prSet/>
      <dgm:spPr/>
      <dgm:t>
        <a:bodyPr/>
        <a:lstStyle/>
        <a:p>
          <a:endParaRPr lang="ru-RU"/>
        </a:p>
      </dgm:t>
    </dgm:pt>
    <dgm:pt modelId="{36BE39DC-98F4-4774-AB2D-383F7862324A}" type="sibTrans" cxnId="{FB046215-B236-46D5-AB8B-4026C1F38894}">
      <dgm:prSet/>
      <dgm:spPr/>
      <dgm:t>
        <a:bodyPr/>
        <a:lstStyle/>
        <a:p>
          <a:endParaRPr lang="ru-RU"/>
        </a:p>
      </dgm:t>
    </dgm:pt>
    <dgm:pt modelId="{7E33A13D-582B-4561-B0B8-EBECFB3F8441}" type="pres">
      <dgm:prSet presAssocID="{F2C4FBE5-8ACC-4B25-ABF8-AE66E38B774A}" presName="linear" presStyleCnt="0">
        <dgm:presLayoutVars>
          <dgm:animLvl val="lvl"/>
          <dgm:resizeHandles val="exact"/>
        </dgm:presLayoutVars>
      </dgm:prSet>
      <dgm:spPr/>
    </dgm:pt>
    <dgm:pt modelId="{52BBC057-EB6A-46B7-8B0D-BA7B536D1A2E}" type="pres">
      <dgm:prSet presAssocID="{F800E862-5A75-4A4B-82B0-14D269DB6252}" presName="parentText" presStyleLbl="node1" presStyleIdx="0" presStyleCnt="4" custLinFactY="-72416" custLinFactNeighborX="-95" custLinFactNeighborY="-100000">
        <dgm:presLayoutVars>
          <dgm:chMax val="0"/>
          <dgm:bulletEnabled val="1"/>
        </dgm:presLayoutVars>
      </dgm:prSet>
      <dgm:spPr/>
    </dgm:pt>
    <dgm:pt modelId="{1A7F12F6-83B8-475D-9754-51EF4CF187F0}" type="pres">
      <dgm:prSet presAssocID="{66F9B77E-4704-47D4-808A-BFC485BD1535}" presName="spacer" presStyleCnt="0"/>
      <dgm:spPr/>
    </dgm:pt>
    <dgm:pt modelId="{CABC35D4-E45F-4444-8053-8B75C0332680}" type="pres">
      <dgm:prSet presAssocID="{1D177E0A-454B-4AF2-A27B-1D9FAF68A76E}" presName="parentText" presStyleLbl="node1" presStyleIdx="1" presStyleCnt="4" custLinFactY="-18909" custLinFactNeighborX="-241" custLinFactNeighborY="-100000">
        <dgm:presLayoutVars>
          <dgm:chMax val="0"/>
          <dgm:bulletEnabled val="1"/>
        </dgm:presLayoutVars>
      </dgm:prSet>
      <dgm:spPr/>
    </dgm:pt>
    <dgm:pt modelId="{A324C367-4324-471E-A42A-712B757BE48B}" type="pres">
      <dgm:prSet presAssocID="{9348E7BC-B7F2-4E70-A64B-AAB5DA627610}" presName="spacer" presStyleCnt="0"/>
      <dgm:spPr/>
    </dgm:pt>
    <dgm:pt modelId="{191AD60B-1D6D-4664-BE69-8FB0ADFF5179}" type="pres">
      <dgm:prSet presAssocID="{808940BB-C1FD-40C3-ABA1-92FF67CAC54D}" presName="parentText" presStyleLbl="node1" presStyleIdx="2" presStyleCnt="4" custLinFactY="18619" custLinFactNeighborY="100000">
        <dgm:presLayoutVars>
          <dgm:chMax val="0"/>
          <dgm:bulletEnabled val="1"/>
        </dgm:presLayoutVars>
      </dgm:prSet>
      <dgm:spPr/>
    </dgm:pt>
    <dgm:pt modelId="{1F88C77A-EABF-4C44-9482-EEDF9398EA9C}" type="pres">
      <dgm:prSet presAssocID="{86380D68-3905-4812-A899-470BFA1A4909}" presName="spacer" presStyleCnt="0"/>
      <dgm:spPr/>
    </dgm:pt>
    <dgm:pt modelId="{640ABDA9-AB36-4611-8B01-339D4BADFE42}" type="pres">
      <dgm:prSet presAssocID="{4D873B7D-F83C-4E11-858D-F58A907D7DC3}" presName="parentText" presStyleLbl="node1" presStyleIdx="3" presStyleCnt="4" custLinFactY="96978" custLinFactNeighborY="100000">
        <dgm:presLayoutVars>
          <dgm:chMax val="0"/>
          <dgm:bulletEnabled val="1"/>
        </dgm:presLayoutVars>
      </dgm:prSet>
      <dgm:spPr/>
    </dgm:pt>
  </dgm:ptLst>
  <dgm:cxnLst>
    <dgm:cxn modelId="{FB046215-B236-46D5-AB8B-4026C1F38894}" srcId="{F2C4FBE5-8ACC-4B25-ABF8-AE66E38B774A}" destId="{4D873B7D-F83C-4E11-858D-F58A907D7DC3}" srcOrd="3" destOrd="0" parTransId="{A10490E1-2657-413D-92BD-A661932A52AC}" sibTransId="{36BE39DC-98F4-4774-AB2D-383F7862324A}"/>
    <dgm:cxn modelId="{D1D42E29-35E1-4A66-B9A8-76AC5A57A456}" type="presOf" srcId="{F2C4FBE5-8ACC-4B25-ABF8-AE66E38B774A}" destId="{7E33A13D-582B-4561-B0B8-EBECFB3F8441}" srcOrd="0" destOrd="0" presId="urn:microsoft.com/office/officeart/2005/8/layout/vList2"/>
    <dgm:cxn modelId="{C6460055-AE33-40D0-A47F-12E64BC58E55}" type="presOf" srcId="{4D873B7D-F83C-4E11-858D-F58A907D7DC3}" destId="{640ABDA9-AB36-4611-8B01-339D4BADFE42}" srcOrd="0" destOrd="0" presId="urn:microsoft.com/office/officeart/2005/8/layout/vList2"/>
    <dgm:cxn modelId="{BE81B95A-2D42-4662-A97C-2B577BA64681}" type="presOf" srcId="{808940BB-C1FD-40C3-ABA1-92FF67CAC54D}" destId="{191AD60B-1D6D-4664-BE69-8FB0ADFF5179}" srcOrd="0" destOrd="0" presId="urn:microsoft.com/office/officeart/2005/8/layout/vList2"/>
    <dgm:cxn modelId="{CA2CEC63-F6AF-49B7-AD8C-3A0FE752DC9C}" type="presOf" srcId="{F800E862-5A75-4A4B-82B0-14D269DB6252}" destId="{52BBC057-EB6A-46B7-8B0D-BA7B536D1A2E}" srcOrd="0" destOrd="0" presId="urn:microsoft.com/office/officeart/2005/8/layout/vList2"/>
    <dgm:cxn modelId="{BF3D176E-8E6A-46A7-A83E-C48CDCB482C1}" type="presOf" srcId="{1D177E0A-454B-4AF2-A27B-1D9FAF68A76E}" destId="{CABC35D4-E45F-4444-8053-8B75C0332680}" srcOrd="0" destOrd="0" presId="urn:microsoft.com/office/officeart/2005/8/layout/vList2"/>
    <dgm:cxn modelId="{94110971-5E6A-41FC-9F26-0F5CF0E59CCF}" srcId="{F2C4FBE5-8ACC-4B25-ABF8-AE66E38B774A}" destId="{808940BB-C1FD-40C3-ABA1-92FF67CAC54D}" srcOrd="2" destOrd="0" parTransId="{3B915956-F0D8-4C97-9E7C-FA5BDF165322}" sibTransId="{86380D68-3905-4812-A899-470BFA1A4909}"/>
    <dgm:cxn modelId="{B1C353D3-5A81-41F5-A5DC-DE74CE276D67}" srcId="{F2C4FBE5-8ACC-4B25-ABF8-AE66E38B774A}" destId="{F800E862-5A75-4A4B-82B0-14D269DB6252}" srcOrd="0" destOrd="0" parTransId="{4D47509A-88AB-4DA1-BD58-42D90CFCE420}" sibTransId="{66F9B77E-4704-47D4-808A-BFC485BD1535}"/>
    <dgm:cxn modelId="{01EDCFF7-AA69-4D35-8706-A348ADD95EAC}" srcId="{F2C4FBE5-8ACC-4B25-ABF8-AE66E38B774A}" destId="{1D177E0A-454B-4AF2-A27B-1D9FAF68A76E}" srcOrd="1" destOrd="0" parTransId="{B98B2AD7-30E2-4AB7-9FCA-262BBE26ABD2}" sibTransId="{9348E7BC-B7F2-4E70-A64B-AAB5DA627610}"/>
    <dgm:cxn modelId="{9AE726AA-630D-4724-93D3-68F30079A354}" type="presParOf" srcId="{7E33A13D-582B-4561-B0B8-EBECFB3F8441}" destId="{52BBC057-EB6A-46B7-8B0D-BA7B536D1A2E}" srcOrd="0" destOrd="0" presId="urn:microsoft.com/office/officeart/2005/8/layout/vList2"/>
    <dgm:cxn modelId="{FDD7353C-8953-497C-B6B8-FD5CFE2BD960}" type="presParOf" srcId="{7E33A13D-582B-4561-B0B8-EBECFB3F8441}" destId="{1A7F12F6-83B8-475D-9754-51EF4CF187F0}" srcOrd="1" destOrd="0" presId="urn:microsoft.com/office/officeart/2005/8/layout/vList2"/>
    <dgm:cxn modelId="{73728977-59EC-4C6A-B391-874018D11D12}" type="presParOf" srcId="{7E33A13D-582B-4561-B0B8-EBECFB3F8441}" destId="{CABC35D4-E45F-4444-8053-8B75C0332680}" srcOrd="2" destOrd="0" presId="urn:microsoft.com/office/officeart/2005/8/layout/vList2"/>
    <dgm:cxn modelId="{F5825585-974C-4F50-8851-E00B98AF67A9}" type="presParOf" srcId="{7E33A13D-582B-4561-B0B8-EBECFB3F8441}" destId="{A324C367-4324-471E-A42A-712B757BE48B}" srcOrd="3" destOrd="0" presId="urn:microsoft.com/office/officeart/2005/8/layout/vList2"/>
    <dgm:cxn modelId="{E9F6B0BD-94B2-48D9-B7E1-DD4BFA461DF5}" type="presParOf" srcId="{7E33A13D-582B-4561-B0B8-EBECFB3F8441}" destId="{191AD60B-1D6D-4664-BE69-8FB0ADFF5179}" srcOrd="4" destOrd="0" presId="urn:microsoft.com/office/officeart/2005/8/layout/vList2"/>
    <dgm:cxn modelId="{110F38A8-EFAA-44C6-8830-ED75CB863635}" type="presParOf" srcId="{7E33A13D-582B-4561-B0B8-EBECFB3F8441}" destId="{1F88C77A-EABF-4C44-9482-EEDF9398EA9C}" srcOrd="5" destOrd="0" presId="urn:microsoft.com/office/officeart/2005/8/layout/vList2"/>
    <dgm:cxn modelId="{927D4E92-7ECD-41BE-9214-9437BD600525}" type="presParOf" srcId="{7E33A13D-582B-4561-B0B8-EBECFB3F8441}" destId="{640ABDA9-AB36-4611-8B01-339D4BADFE4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56629C-A095-4981-B6A4-B60E4E48290F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A2C2CD3-7BB6-45F1-B3AB-763DD0B957B2}">
      <dgm:prSet/>
      <dgm:spPr>
        <a:solidFill>
          <a:srgbClr val="0541F0"/>
        </a:solidFill>
        <a:ln>
          <a:solidFill>
            <a:srgbClr val="0644F0"/>
          </a:solidFill>
        </a:ln>
      </dgm:spPr>
      <dgm:t>
        <a:bodyPr/>
        <a:lstStyle/>
        <a:p>
          <a:r>
            <a:rPr lang="ru-RU" dirty="0"/>
            <a:t>Проведён анализ рынка CRM-систем, выявлены основные ограничения существующих решений для МСБ и сформулированы ключевые требования к функционалу и архитектуре разрабатываемой платформы</a:t>
          </a:r>
        </a:p>
      </dgm:t>
    </dgm:pt>
    <dgm:pt modelId="{E24832BC-F58A-459E-BF9A-81A0CF46AAD4}" type="parTrans" cxnId="{D582E3DE-8D22-4035-B8E8-E70C8706670B}">
      <dgm:prSet/>
      <dgm:spPr/>
      <dgm:t>
        <a:bodyPr/>
        <a:lstStyle/>
        <a:p>
          <a:endParaRPr lang="ru-RU"/>
        </a:p>
      </dgm:t>
    </dgm:pt>
    <dgm:pt modelId="{6B3DBA23-B632-4AC9-9429-E881D755E895}" type="sibTrans" cxnId="{D582E3DE-8D22-4035-B8E8-E70C8706670B}">
      <dgm:prSet/>
      <dgm:spPr>
        <a:solidFill>
          <a:srgbClr val="38F0FF"/>
        </a:solidFill>
      </dgm:spPr>
      <dgm:t>
        <a:bodyPr/>
        <a:lstStyle/>
        <a:p>
          <a:endParaRPr lang="ru-RU"/>
        </a:p>
      </dgm:t>
    </dgm:pt>
    <dgm:pt modelId="{36BB8898-6970-4536-8472-E39896E4ACC6}">
      <dgm:prSet/>
      <dgm:spPr>
        <a:solidFill>
          <a:srgbClr val="0541F0"/>
        </a:solidFill>
        <a:ln>
          <a:solidFill>
            <a:srgbClr val="0644F0"/>
          </a:solidFill>
        </a:ln>
      </dgm:spPr>
      <dgm:t>
        <a:bodyPr/>
        <a:lstStyle/>
        <a:p>
          <a:r>
            <a:rPr lang="ru-RU" dirty="0"/>
            <a:t>Разработана архитектура CRM-системы, основанная на слоистом подходе и современном JavaScript-стеке (Next.js, </a:t>
          </a:r>
          <a:r>
            <a:rPr lang="ru-RU" dirty="0" err="1"/>
            <a:t>TypeScript</a:t>
          </a:r>
          <a:r>
            <a:rPr lang="ru-RU" dirty="0"/>
            <a:t>, </a:t>
          </a:r>
          <a:r>
            <a:rPr lang="ru-RU" dirty="0" err="1"/>
            <a:t>Turso</a:t>
          </a:r>
          <a:r>
            <a:rPr lang="ru-RU" dirty="0"/>
            <a:t> и др.), обеспечивающая масштабируемость, модульность и адаптивность</a:t>
          </a:r>
        </a:p>
      </dgm:t>
    </dgm:pt>
    <dgm:pt modelId="{2149D105-5204-4BC1-971F-F8CB855CCD54}" type="parTrans" cxnId="{47B9C72C-38B8-4822-BF01-0B043BFB1B5E}">
      <dgm:prSet/>
      <dgm:spPr/>
      <dgm:t>
        <a:bodyPr/>
        <a:lstStyle/>
        <a:p>
          <a:endParaRPr lang="ru-RU"/>
        </a:p>
      </dgm:t>
    </dgm:pt>
    <dgm:pt modelId="{D9251B26-DF4C-49D9-B6BA-3CC8D9C5FA7C}" type="sibTrans" cxnId="{47B9C72C-38B8-4822-BF01-0B043BFB1B5E}">
      <dgm:prSet/>
      <dgm:spPr>
        <a:solidFill>
          <a:srgbClr val="38F0FF"/>
        </a:solidFill>
      </dgm:spPr>
      <dgm:t>
        <a:bodyPr/>
        <a:lstStyle/>
        <a:p>
          <a:endParaRPr lang="ru-RU"/>
        </a:p>
      </dgm:t>
    </dgm:pt>
    <dgm:pt modelId="{0EF9EAC3-D409-4389-8CE4-FB6017B9EBE8}">
      <dgm:prSet/>
      <dgm:spPr>
        <a:solidFill>
          <a:srgbClr val="0644F0"/>
        </a:solidFill>
        <a:ln>
          <a:solidFill>
            <a:srgbClr val="0541F0"/>
          </a:solidFill>
        </a:ln>
      </dgm:spPr>
      <dgm:t>
        <a:bodyPr/>
        <a:lstStyle/>
        <a:p>
          <a:r>
            <a:rPr lang="ru-RU" dirty="0"/>
            <a:t>Реализован полнофункциональный прототип CRM-платформы, включающий регистрацию и авторизацию пользователей, управление клиентами, сделками, задачами, формирование отчётов</a:t>
          </a:r>
        </a:p>
      </dgm:t>
    </dgm:pt>
    <dgm:pt modelId="{51FB4C3E-9133-429F-B9FE-D70A23F6389B}" type="parTrans" cxnId="{6AB634A7-0754-4BAE-8F00-0750F953CB22}">
      <dgm:prSet/>
      <dgm:spPr/>
      <dgm:t>
        <a:bodyPr/>
        <a:lstStyle/>
        <a:p>
          <a:endParaRPr lang="ru-RU"/>
        </a:p>
      </dgm:t>
    </dgm:pt>
    <dgm:pt modelId="{5008FA43-58B5-404A-9ED2-440D5C1C5942}" type="sibTrans" cxnId="{6AB634A7-0754-4BAE-8F00-0750F953CB22}">
      <dgm:prSet/>
      <dgm:spPr/>
      <dgm:t>
        <a:bodyPr/>
        <a:lstStyle/>
        <a:p>
          <a:endParaRPr lang="ru-RU"/>
        </a:p>
      </dgm:t>
    </dgm:pt>
    <dgm:pt modelId="{CC4849D8-EB08-46B4-BA5C-2433D8C99A6B}" type="pres">
      <dgm:prSet presAssocID="{9256629C-A095-4981-B6A4-B60E4E48290F}" presName="diagram" presStyleCnt="0">
        <dgm:presLayoutVars>
          <dgm:dir/>
          <dgm:resizeHandles/>
        </dgm:presLayoutVars>
      </dgm:prSet>
      <dgm:spPr/>
    </dgm:pt>
    <dgm:pt modelId="{23751DB9-28BC-40D8-AFD7-CC2C354C5491}" type="pres">
      <dgm:prSet presAssocID="{5A2C2CD3-7BB6-45F1-B3AB-763DD0B957B2}" presName="firstNode" presStyleLbl="node1" presStyleIdx="0" presStyleCnt="3" custLinFactNeighborX="8637" custLinFactNeighborY="26524">
        <dgm:presLayoutVars>
          <dgm:bulletEnabled val="1"/>
        </dgm:presLayoutVars>
      </dgm:prSet>
      <dgm:spPr/>
    </dgm:pt>
    <dgm:pt modelId="{BEF8FBDC-6704-4324-B686-27711150D025}" type="pres">
      <dgm:prSet presAssocID="{6B3DBA23-B632-4AC9-9429-E881D755E895}" presName="sibTrans" presStyleLbl="sibTrans2D1" presStyleIdx="0" presStyleCnt="2" custLinFactNeighborX="-9721" custLinFactNeighborY="-32718"/>
      <dgm:spPr/>
    </dgm:pt>
    <dgm:pt modelId="{5D9D3C0D-2EE1-410C-8D2F-A7BBF02F442F}" type="pres">
      <dgm:prSet presAssocID="{36BB8898-6970-4536-8472-E39896E4ACC6}" presName="middleNode" presStyleCnt="0"/>
      <dgm:spPr/>
    </dgm:pt>
    <dgm:pt modelId="{2764C9BC-E815-46F2-8C74-32B4E98CB143}" type="pres">
      <dgm:prSet presAssocID="{36BB8898-6970-4536-8472-E39896E4ACC6}" presName="padding" presStyleLbl="node1" presStyleIdx="0" presStyleCnt="3"/>
      <dgm:spPr/>
    </dgm:pt>
    <dgm:pt modelId="{4986AFAB-22C6-4C99-8794-20A2C3CF7B3E}" type="pres">
      <dgm:prSet presAssocID="{36BB8898-6970-4536-8472-E39896E4ACC6}" presName="shape" presStyleLbl="node1" presStyleIdx="1" presStyleCnt="3" custScaleX="147908" custScaleY="147908" custLinFactNeighborX="-9132" custLinFactNeighborY="-56154">
        <dgm:presLayoutVars>
          <dgm:bulletEnabled val="1"/>
        </dgm:presLayoutVars>
      </dgm:prSet>
      <dgm:spPr/>
    </dgm:pt>
    <dgm:pt modelId="{DE7C019C-6D52-406C-BBEE-C96B4E55C827}" type="pres">
      <dgm:prSet presAssocID="{D9251B26-DF4C-49D9-B6BA-3CC8D9C5FA7C}" presName="sibTrans" presStyleLbl="sibTrans2D1" presStyleIdx="1" presStyleCnt="2" custAng="948358" custLinFactNeighborX="19207" custLinFactNeighborY="-9956"/>
      <dgm:spPr/>
    </dgm:pt>
    <dgm:pt modelId="{08A480FD-3A54-4777-8099-574D3A4CBC72}" type="pres">
      <dgm:prSet presAssocID="{0EF9EAC3-D409-4389-8CE4-FB6017B9EBE8}" presName="lastNode" presStyleLbl="node1" presStyleIdx="2" presStyleCnt="3" custLinFactNeighborX="-21808" custLinFactNeighborY="23978">
        <dgm:presLayoutVars>
          <dgm:bulletEnabled val="1"/>
        </dgm:presLayoutVars>
      </dgm:prSet>
      <dgm:spPr/>
    </dgm:pt>
  </dgm:ptLst>
  <dgm:cxnLst>
    <dgm:cxn modelId="{47B9C72C-38B8-4822-BF01-0B043BFB1B5E}" srcId="{9256629C-A095-4981-B6A4-B60E4E48290F}" destId="{36BB8898-6970-4536-8472-E39896E4ACC6}" srcOrd="1" destOrd="0" parTransId="{2149D105-5204-4BC1-971F-F8CB855CCD54}" sibTransId="{D9251B26-DF4C-49D9-B6BA-3CC8D9C5FA7C}"/>
    <dgm:cxn modelId="{BBF75848-85C9-497B-AF2A-015EF0E03FC6}" type="presOf" srcId="{6B3DBA23-B632-4AC9-9429-E881D755E895}" destId="{BEF8FBDC-6704-4324-B686-27711150D025}" srcOrd="0" destOrd="0" presId="urn:microsoft.com/office/officeart/2005/8/layout/bProcess2"/>
    <dgm:cxn modelId="{95B53E4F-E21C-4AA1-9379-157A485B4108}" type="presOf" srcId="{5A2C2CD3-7BB6-45F1-B3AB-763DD0B957B2}" destId="{23751DB9-28BC-40D8-AFD7-CC2C354C5491}" srcOrd="0" destOrd="0" presId="urn:microsoft.com/office/officeart/2005/8/layout/bProcess2"/>
    <dgm:cxn modelId="{26B73C75-69F0-4CF8-B5B7-642B60E77EE6}" type="presOf" srcId="{0EF9EAC3-D409-4389-8CE4-FB6017B9EBE8}" destId="{08A480FD-3A54-4777-8099-574D3A4CBC72}" srcOrd="0" destOrd="0" presId="urn:microsoft.com/office/officeart/2005/8/layout/bProcess2"/>
    <dgm:cxn modelId="{10B9C8A3-9B16-4331-8332-6E859F4FD90E}" type="presOf" srcId="{36BB8898-6970-4536-8472-E39896E4ACC6}" destId="{4986AFAB-22C6-4C99-8794-20A2C3CF7B3E}" srcOrd="0" destOrd="0" presId="urn:microsoft.com/office/officeart/2005/8/layout/bProcess2"/>
    <dgm:cxn modelId="{6AB634A7-0754-4BAE-8F00-0750F953CB22}" srcId="{9256629C-A095-4981-B6A4-B60E4E48290F}" destId="{0EF9EAC3-D409-4389-8CE4-FB6017B9EBE8}" srcOrd="2" destOrd="0" parTransId="{51FB4C3E-9133-429F-B9FE-D70A23F6389B}" sibTransId="{5008FA43-58B5-404A-9ED2-440D5C1C5942}"/>
    <dgm:cxn modelId="{979721AA-0387-4B9D-8A05-A554DC3ECFA2}" type="presOf" srcId="{9256629C-A095-4981-B6A4-B60E4E48290F}" destId="{CC4849D8-EB08-46B4-BA5C-2433D8C99A6B}" srcOrd="0" destOrd="0" presId="urn:microsoft.com/office/officeart/2005/8/layout/bProcess2"/>
    <dgm:cxn modelId="{6C7D83D9-88F6-4A67-A0A8-63C6D63BBD0C}" type="presOf" srcId="{D9251B26-DF4C-49D9-B6BA-3CC8D9C5FA7C}" destId="{DE7C019C-6D52-406C-BBEE-C96B4E55C827}" srcOrd="0" destOrd="0" presId="urn:microsoft.com/office/officeart/2005/8/layout/bProcess2"/>
    <dgm:cxn modelId="{D582E3DE-8D22-4035-B8E8-E70C8706670B}" srcId="{9256629C-A095-4981-B6A4-B60E4E48290F}" destId="{5A2C2CD3-7BB6-45F1-B3AB-763DD0B957B2}" srcOrd="0" destOrd="0" parTransId="{E24832BC-F58A-459E-BF9A-81A0CF46AAD4}" sibTransId="{6B3DBA23-B632-4AC9-9429-E881D755E895}"/>
    <dgm:cxn modelId="{EAB79A81-CC1F-42F8-AD91-BBC99EA4C7D8}" type="presParOf" srcId="{CC4849D8-EB08-46B4-BA5C-2433D8C99A6B}" destId="{23751DB9-28BC-40D8-AFD7-CC2C354C5491}" srcOrd="0" destOrd="0" presId="urn:microsoft.com/office/officeart/2005/8/layout/bProcess2"/>
    <dgm:cxn modelId="{88F86BBC-8463-4C84-8388-3D2FACC20F91}" type="presParOf" srcId="{CC4849D8-EB08-46B4-BA5C-2433D8C99A6B}" destId="{BEF8FBDC-6704-4324-B686-27711150D025}" srcOrd="1" destOrd="0" presId="urn:microsoft.com/office/officeart/2005/8/layout/bProcess2"/>
    <dgm:cxn modelId="{8D09AEB9-4A92-4259-B296-24AB7F147D32}" type="presParOf" srcId="{CC4849D8-EB08-46B4-BA5C-2433D8C99A6B}" destId="{5D9D3C0D-2EE1-410C-8D2F-A7BBF02F442F}" srcOrd="2" destOrd="0" presId="urn:microsoft.com/office/officeart/2005/8/layout/bProcess2"/>
    <dgm:cxn modelId="{3050A83F-91AD-481D-AD2D-07AB8380663C}" type="presParOf" srcId="{5D9D3C0D-2EE1-410C-8D2F-A7BBF02F442F}" destId="{2764C9BC-E815-46F2-8C74-32B4E98CB143}" srcOrd="0" destOrd="0" presId="urn:microsoft.com/office/officeart/2005/8/layout/bProcess2"/>
    <dgm:cxn modelId="{7F94813C-7752-4470-9508-47B73ACDAC2E}" type="presParOf" srcId="{5D9D3C0D-2EE1-410C-8D2F-A7BBF02F442F}" destId="{4986AFAB-22C6-4C99-8794-20A2C3CF7B3E}" srcOrd="1" destOrd="0" presId="urn:microsoft.com/office/officeart/2005/8/layout/bProcess2"/>
    <dgm:cxn modelId="{7BE5E7EC-6DF4-4F2C-A0DF-D8BB22028A74}" type="presParOf" srcId="{CC4849D8-EB08-46B4-BA5C-2433D8C99A6B}" destId="{DE7C019C-6D52-406C-BBEE-C96B4E55C827}" srcOrd="3" destOrd="0" presId="urn:microsoft.com/office/officeart/2005/8/layout/bProcess2"/>
    <dgm:cxn modelId="{85AF52AD-499B-45FC-8A9D-9924E1788B34}" type="presParOf" srcId="{CC4849D8-EB08-46B4-BA5C-2433D8C99A6B}" destId="{08A480FD-3A54-4777-8099-574D3A4CBC72}" srcOrd="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50854-197F-4A41-A801-61F6F0F303BD}">
      <dsp:nvSpPr>
        <dsp:cNvPr id="0" name=""/>
        <dsp:cNvSpPr/>
      </dsp:nvSpPr>
      <dsp:spPr>
        <a:xfrm>
          <a:off x="0" y="3128"/>
          <a:ext cx="7706036" cy="1302787"/>
        </a:xfrm>
        <a:prstGeom prst="roundRect">
          <a:avLst/>
        </a:prstGeom>
        <a:solidFill>
          <a:srgbClr val="0644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/>
            <a:t>Актуальность темы исследования подтверждается рядом факторов:</a:t>
          </a:r>
        </a:p>
      </dsp:txBody>
      <dsp:txXfrm>
        <a:off x="63597" y="66725"/>
        <a:ext cx="7578842" cy="1175593"/>
      </dsp:txXfrm>
    </dsp:sp>
    <dsp:sp modelId="{7FF64D45-0CC7-465B-BC1A-E70F7CC49B42}">
      <dsp:nvSpPr>
        <dsp:cNvPr id="0" name=""/>
        <dsp:cNvSpPr/>
      </dsp:nvSpPr>
      <dsp:spPr>
        <a:xfrm>
          <a:off x="0" y="1305916"/>
          <a:ext cx="7706036" cy="3831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667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800" kern="1200" dirty="0"/>
            <a:t>Малый и средний бизнес (МСБ) в России испытывает потребность в цифровизации ключевых процессов</a:t>
          </a:r>
          <a:r>
            <a:rPr lang="en-US" sz="2800" kern="1200" dirty="0"/>
            <a:t>;</a:t>
          </a:r>
          <a:endParaRPr lang="ru-RU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800" kern="1200" dirty="0"/>
            <a:t>Недостаток доступных CRM-решений, адаптированных под особенности МСБ;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800" kern="1200" dirty="0"/>
            <a:t>Внедрение CRM позволяет существенно повысить эффективность бизнеса.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800" kern="1200" dirty="0"/>
            <a:t>Спрос на внедрение CRM в МСБ стремительно растет.</a:t>
          </a:r>
        </a:p>
      </dsp:txBody>
      <dsp:txXfrm>
        <a:off x="0" y="1305916"/>
        <a:ext cx="7706036" cy="38318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D8FD2-8061-42BC-B130-4AD9F73594C8}">
      <dsp:nvSpPr>
        <dsp:cNvPr id="0" name=""/>
        <dsp:cNvSpPr/>
      </dsp:nvSpPr>
      <dsp:spPr>
        <a:xfrm rot="5400000">
          <a:off x="1645896" y="1795481"/>
          <a:ext cx="5885299" cy="3772852"/>
        </a:xfrm>
        <a:prstGeom prst="round2SameRect">
          <a:avLst/>
        </a:prstGeom>
        <a:solidFill>
          <a:srgbClr val="38F0FF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сложность интерфейса и перегруженность функционала;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высокая стоимость или ограниченный функционал бесплатных версий;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сложность адаптации под конкретные бизнес-процессы МСБ</a:t>
          </a:r>
          <a:r>
            <a: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2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702120" y="923433"/>
        <a:ext cx="3588677" cy="5516949"/>
      </dsp:txXfrm>
    </dsp:sp>
    <dsp:sp modelId="{FA211C65-F9AB-4D9B-9CB1-0076F9927CC6}">
      <dsp:nvSpPr>
        <dsp:cNvPr id="0" name=""/>
        <dsp:cNvSpPr/>
      </dsp:nvSpPr>
      <dsp:spPr>
        <a:xfrm>
          <a:off x="2028" y="3595"/>
          <a:ext cx="2700091" cy="7356623"/>
        </a:xfrm>
        <a:prstGeom prst="roundRect">
          <a:avLst/>
        </a:prstGeom>
        <a:solidFill>
          <a:srgbClr val="0541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Анализ рынка показал следующие ключевые недостатки популярных CRM-систем (Bitrix24, </a:t>
          </a:r>
          <a:r>
            <a:rPr lang="ru-RU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HubSpot</a:t>
          </a:r>
          <a:r>
            <a:rPr lang="ru-RU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CRM, </a:t>
          </a:r>
          <a:r>
            <a:rPr lang="ru-RU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AmoCRM</a:t>
          </a:r>
          <a:r>
            <a:rPr lang="ru-RU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):</a:t>
          </a:r>
        </a:p>
      </dsp:txBody>
      <dsp:txXfrm>
        <a:off x="133836" y="135403"/>
        <a:ext cx="2436475" cy="70930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BBC057-EB6A-46B7-8B0D-BA7B536D1A2E}">
      <dsp:nvSpPr>
        <dsp:cNvPr id="0" name=""/>
        <dsp:cNvSpPr/>
      </dsp:nvSpPr>
      <dsp:spPr>
        <a:xfrm>
          <a:off x="0" y="0"/>
          <a:ext cx="7749748" cy="1312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UI (Frontend)</a:t>
          </a:r>
          <a:r>
            <a:rPr lang="en-US" sz="3300" kern="1200" dirty="0"/>
            <a:t>: </a:t>
          </a:r>
          <a:r>
            <a:rPr lang="ru-RU" sz="3300" kern="1200" dirty="0"/>
            <a:t>интерфейс, формы, страницы;</a:t>
          </a:r>
        </a:p>
      </dsp:txBody>
      <dsp:txXfrm>
        <a:off x="64083" y="64083"/>
        <a:ext cx="7621582" cy="1184574"/>
      </dsp:txXfrm>
    </dsp:sp>
    <dsp:sp modelId="{CABC35D4-E45F-4444-8053-8B75C0332680}">
      <dsp:nvSpPr>
        <dsp:cNvPr id="0" name=""/>
        <dsp:cNvSpPr/>
      </dsp:nvSpPr>
      <dsp:spPr>
        <a:xfrm>
          <a:off x="0" y="2100497"/>
          <a:ext cx="7749748" cy="1312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API Layer</a:t>
          </a:r>
          <a:r>
            <a:rPr lang="en-US" sz="3300" kern="1200" dirty="0"/>
            <a:t>: </a:t>
          </a:r>
          <a:r>
            <a:rPr lang="ru-RU" sz="3300" kern="1200" dirty="0"/>
            <a:t>обработка запросов (</a:t>
          </a:r>
          <a:r>
            <a:rPr lang="en-US" sz="3300" kern="1200" dirty="0"/>
            <a:t>API routes, REST);</a:t>
          </a:r>
          <a:endParaRPr lang="ru-RU" sz="3300" kern="1200" dirty="0"/>
        </a:p>
      </dsp:txBody>
      <dsp:txXfrm>
        <a:off x="64083" y="2164580"/>
        <a:ext cx="7621582" cy="1184574"/>
      </dsp:txXfrm>
    </dsp:sp>
    <dsp:sp modelId="{191AD60B-1D6D-4664-BE69-8FB0ADFF5179}">
      <dsp:nvSpPr>
        <dsp:cNvPr id="0" name=""/>
        <dsp:cNvSpPr/>
      </dsp:nvSpPr>
      <dsp:spPr>
        <a:xfrm>
          <a:off x="0" y="4191003"/>
          <a:ext cx="7749748" cy="1312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b="1" kern="1200" dirty="0"/>
            <a:t>Сервисный слой (</a:t>
          </a:r>
          <a:r>
            <a:rPr lang="en-US" sz="3300" b="1" kern="1200" dirty="0"/>
            <a:t>Business Logic)</a:t>
          </a:r>
          <a:r>
            <a:rPr lang="en-US" sz="3300" kern="1200" dirty="0"/>
            <a:t>: </a:t>
          </a:r>
          <a:r>
            <a:rPr lang="ru-RU" sz="3300" kern="1200" dirty="0"/>
            <a:t>логика операций с данными, валидация;</a:t>
          </a:r>
        </a:p>
      </dsp:txBody>
      <dsp:txXfrm>
        <a:off x="64083" y="4255086"/>
        <a:ext cx="7621582" cy="1184574"/>
      </dsp:txXfrm>
    </dsp:sp>
    <dsp:sp modelId="{640ABDA9-AB36-4611-8B01-339D4BADFE42}">
      <dsp:nvSpPr>
        <dsp:cNvPr id="0" name=""/>
        <dsp:cNvSpPr/>
      </dsp:nvSpPr>
      <dsp:spPr>
        <a:xfrm>
          <a:off x="0" y="6295308"/>
          <a:ext cx="7749748" cy="1312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DB</a:t>
          </a:r>
          <a:r>
            <a:rPr lang="en-US" sz="3300" kern="1200"/>
            <a:t>: Turso/SQLite</a:t>
          </a:r>
          <a:endParaRPr lang="ru-RU" sz="3300" kern="1200"/>
        </a:p>
      </dsp:txBody>
      <dsp:txXfrm>
        <a:off x="64083" y="6359391"/>
        <a:ext cx="7621582" cy="11845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51DB9-28BC-40D8-AFD7-CC2C354C5491}">
      <dsp:nvSpPr>
        <dsp:cNvPr id="0" name=""/>
        <dsp:cNvSpPr/>
      </dsp:nvSpPr>
      <dsp:spPr>
        <a:xfrm>
          <a:off x="389947" y="3315358"/>
          <a:ext cx="4514850" cy="4514850"/>
        </a:xfrm>
        <a:prstGeom prst="ellipse">
          <a:avLst/>
        </a:prstGeom>
        <a:solidFill>
          <a:srgbClr val="0541F0"/>
        </a:solidFill>
        <a:ln w="25400" cap="flat" cmpd="sng" algn="ctr">
          <a:solidFill>
            <a:srgbClr val="0644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Проведён анализ рынка CRM-систем, выявлены основные ограничения существующих решений для МСБ и сформулированы ключевые требования к функционалу и архитектуре разрабатываемой платформы</a:t>
          </a:r>
        </a:p>
      </dsp:txBody>
      <dsp:txXfrm>
        <a:off x="1051131" y="3976542"/>
        <a:ext cx="3192482" cy="3192482"/>
      </dsp:txXfrm>
    </dsp:sp>
    <dsp:sp modelId="{BEF8FBDC-6704-4324-B686-27711150D025}">
      <dsp:nvSpPr>
        <dsp:cNvPr id="0" name=""/>
        <dsp:cNvSpPr/>
      </dsp:nvSpPr>
      <dsp:spPr>
        <a:xfrm rot="3881253">
          <a:off x="4841812" y="3012645"/>
          <a:ext cx="1580197" cy="1156736"/>
        </a:xfrm>
        <a:prstGeom prst="triangle">
          <a:avLst/>
        </a:prstGeom>
        <a:solidFill>
          <a:srgbClr val="38F0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6AFAB-22C6-4C99-8794-20A2C3CF7B3E}">
      <dsp:nvSpPr>
        <dsp:cNvPr id="0" name=""/>
        <dsp:cNvSpPr/>
      </dsp:nvSpPr>
      <dsp:spPr>
        <a:xfrm>
          <a:off x="6527644" y="457186"/>
          <a:ext cx="4454108" cy="4454108"/>
        </a:xfrm>
        <a:prstGeom prst="ellipse">
          <a:avLst/>
        </a:prstGeom>
        <a:solidFill>
          <a:srgbClr val="0541F0"/>
        </a:solidFill>
        <a:ln w="25400" cap="flat" cmpd="sng" algn="ctr">
          <a:solidFill>
            <a:srgbClr val="0644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Разработана архитектура CRM-системы, основанная на слоистом подходе и современном JavaScript-стеке (Next.js, </a:t>
          </a:r>
          <a:r>
            <a:rPr lang="ru-RU" sz="2000" kern="1200" dirty="0" err="1"/>
            <a:t>TypeScript</a:t>
          </a:r>
          <a:r>
            <a:rPr lang="ru-RU" sz="2000" kern="1200" dirty="0"/>
            <a:t>, </a:t>
          </a:r>
          <a:r>
            <a:rPr lang="ru-RU" sz="2000" kern="1200" dirty="0" err="1"/>
            <a:t>Turso</a:t>
          </a:r>
          <a:r>
            <a:rPr lang="ru-RU" sz="2000" kern="1200" dirty="0"/>
            <a:t> и др.), обеспечивающая масштабируемость, модульность и адаптивность</a:t>
          </a:r>
        </a:p>
      </dsp:txBody>
      <dsp:txXfrm>
        <a:off x="7179933" y="1109475"/>
        <a:ext cx="3149530" cy="3149530"/>
      </dsp:txXfrm>
    </dsp:sp>
    <dsp:sp modelId="{DE7C019C-6D52-406C-BBEE-C96B4E55C827}">
      <dsp:nvSpPr>
        <dsp:cNvPr id="0" name=""/>
        <dsp:cNvSpPr/>
      </dsp:nvSpPr>
      <dsp:spPr>
        <a:xfrm rot="7823366">
          <a:off x="11234074" y="3342647"/>
          <a:ext cx="1580197" cy="1156736"/>
        </a:xfrm>
        <a:prstGeom prst="triangle">
          <a:avLst/>
        </a:prstGeom>
        <a:solidFill>
          <a:srgbClr val="38F0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480FD-3A54-4777-8099-574D3A4CBC72}">
      <dsp:nvSpPr>
        <dsp:cNvPr id="0" name=""/>
        <dsp:cNvSpPr/>
      </dsp:nvSpPr>
      <dsp:spPr>
        <a:xfrm>
          <a:off x="12559951" y="3200410"/>
          <a:ext cx="4514850" cy="4514850"/>
        </a:xfrm>
        <a:prstGeom prst="ellipse">
          <a:avLst/>
        </a:prstGeom>
        <a:solidFill>
          <a:srgbClr val="0644F0"/>
        </a:solidFill>
        <a:ln w="25400" cap="flat" cmpd="sng" algn="ctr">
          <a:solidFill>
            <a:srgbClr val="0541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Реализован полнофункциональный прототип CRM-платформы, включающий регистрацию и авторизацию пользователей, управление клиентами, сделками, задачами, формирование отчётов</a:t>
          </a:r>
        </a:p>
      </dsp:txBody>
      <dsp:txXfrm>
        <a:off x="13221135" y="3861594"/>
        <a:ext cx="3192482" cy="3192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7D49E-8196-4E9B-B671-5EBF69BD6A0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FFF3D-0EBD-4956-96D1-ED48E2574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40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Здравствуйте, уважаемые члены комиссии!</a:t>
            </a:r>
            <a:br>
              <a:rPr lang="ru-RU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Меня зовут Славинский Борис, и я рад представить вашему вниманию мою выпускную квалификационную работу на тему:</a:t>
            </a:r>
            <a:br>
              <a:rPr lang="ru-RU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«Исследование, проектирование и реализация CRM-платформы для автоматизации бизнес-процессов малого и среднего бизнеса на основе современных </a:t>
            </a:r>
            <a:r>
              <a:rPr lang="ru-RU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JavaScript-фреймворков</a:t>
            </a:r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».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FFF3D-0EBD-4956-96D1-ED48E2574F3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260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Здесь вы можете увидеть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базовую модель бизнес-процесса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заложенного в систему. Она отражает типовой путь клиента от первого обращения до закрытия сделки с возможностью аналитики и управления задачами.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FFF3D-0EBD-4956-96D1-ED48E2574F3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867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этом этапе был разработан удобный и адаптивный интерфейс CRM-системы.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Мы стремились обеспечить простоту восприятия и лёгкость навигации: минимализм, понятные элементы управления, поддержка тёмной и светлой темы.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Интерфейс оптимизирован под разные устройства — от ноутбуков до смартфонов, что особенно важно для малого бизнеса, где часто используются мобильные решения.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FFF3D-0EBD-4956-96D1-ED48E2574F3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735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Разработанный прототип включает все ключевые модули: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Аутентификация и профиль пользователя;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Работа с клиентами, сделками и задачами;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Отчёты;</a:t>
            </a:r>
          </a:p>
          <a:p>
            <a:pPr marL="228600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Все модули объединены в единую систему и уже готовы к использованию, что делает решение практически применимым сразу после развёртывания.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FFF3D-0EBD-4956-96D1-ED48E2574F3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08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Подводя итоги: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Мы провели анализ рынка и выявил ключевые проблемы текущих решений;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Разработали архитектуру CRM-платформы на базе современных технологий;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И, наконец, разработали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полнофункциональный прототип CRM-системы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ориентированную на нужды малого и среднего бизнеса. Она включает весь необходимый функционал — от регистрации до аналитики — и полностью готова к внедрению в реальные бизнес-процессы.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FFF3D-0EBD-4956-96D1-ED48E2574F3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94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этом у меня всё. Благодарю за внимание!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Буду рад ответить на ваши вопросы.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FFF3D-0EBD-4956-96D1-ED48E2574F3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119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Малый и средний бизнес в России сегодня сталкивается с целым рядом вызовов — усиливающейся конкуренцией, необходимостью оптимизации процессов и ограниченными ресурсами.</a:t>
            </a:r>
            <a:b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таких условиях особенно остро ощущается потребность в 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доступных, эффективных CRM-решениях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которые бы соответствовали специфике МСБ.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Однако большинство представленных на рынке CRM-систем рассчитаны на крупные компании — они сложны в освоении, избыточны по функционалу и требуют значительных затрат на внедрение и поддержку.</a:t>
            </a:r>
            <a:b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то же время, исследования показывают: внедрение CRM может повысить скорость работы почти на 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44%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улучшить клиентский сервис на 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36%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снизить нагрузку на сотрудников на 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34%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Особенно важно то, что 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спрос на CRM в МСБ растёт стремительно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согласно данным «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Авито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Услуги», интерес к подобным решениям удвоился за полгода — рост составил 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111%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что подтверждает высокую актуальность моей работы.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FFF3D-0EBD-4956-96D1-ED48E2574F3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943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 работы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— разработка современной CRM-системы, которая будет удобной, функциональной и доступной для малого и среднего бизнеса.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достижения этой цели я поставил перед собой следующие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Изучить рынок и сформулировать требования;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архитектуру системы с применением современных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фреймворков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Реализовать прототип с ключевым функционалом</a:t>
            </a:r>
          </a:p>
          <a:p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Объектом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исследования выступают бизнес-процессы МСБ,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предметом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— CRM-система, разработанная на базе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-технологий.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FFF3D-0EBD-4956-96D1-ED48E2574F3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884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этом этапе мы сравнили три популярных CRM-системы —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AmoCRM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Bitrix24 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HubSpot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— по основным критериям: функциональность, стоимость, преимущества и ограничения.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Каждая система предлагает сильные стороны: например,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AmoCRM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удобна для работы с мессенджерами, Bitrix24 — это мощный корпоративный портал, 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HubSpot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— лидер в области </a:t>
            </a:r>
            <a:r>
              <a:rPr lang="ru-RU" sz="2800" dirty="0" err="1"/>
              <a:t>инбаунд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-маркетинга.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Однако при этом все они демонстрируют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ряд серьёзных недостатков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для сегмента МСБ.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FFF3D-0EBD-4956-96D1-ED48E2574F3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108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результатам анализа можно выделить три ключевые проблемы: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Сложные и перегруженные интерфейсы;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Высокая стоимость владения, особенно при расширении функционала;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Ограниченная адаптация под реальные процессы и задачи малого бизнеса.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Таким образом, успешное внедрение CRM в МСБ возможно только при условии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гибкой настройки, доступности и учёта реальных потребностей конкретной компании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Это и стало отправной точкой для моей разработки.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FFF3D-0EBD-4956-96D1-ED48E2574F3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034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этом этапе были сформированы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функциональные и нефункциональные требования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 будущей системе.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Они охватывают как пользовательский опыт, так и архитектурные принципы — модульность, безопасность, адаптивность, масштабируемость и удобство в сопровождении.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FFF3D-0EBD-4956-96D1-ED48E2574F3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995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реализации системы были выбраны современные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fullstack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-технологии на базе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Next.js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Он позволил объединить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frontend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backend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одном проекте, сократив время на интеграцию и упростив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деплой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качестве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языка программирования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использован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TypeScript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— благодаря статической типизации я заранее отлавливал ошибки, особенно важные при работе с данными клиентов.</a:t>
            </a:r>
          </a:p>
          <a:p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Tailwind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CSS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Headless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ускорили создание адаптивных интерфейсов без необходимости писать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кастомные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стили. Это особенно удобно при частых изменениях UI.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управления состоянием был выбран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Zustand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— простая альтернатива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Redux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которая позволила избежать </a:t>
            </a:r>
            <a:r>
              <a:rPr lang="ru-RU" sz="2800" dirty="0"/>
              <a:t>избыточного шаблонного кода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сохранив при этом предсказуемость.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качестве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базы данных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я использовал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Turso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— это облачное расширение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эскуэль-лайт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оптимизированное для распределённой работы. Его легко масштабировать и недорого содержать, что идеально подходит для нужд МСБ.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Развёртывание производилось на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Vercel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который автоматически настраивает CI/CD-процессы и масштабирование, что обеспечивает быструю публикацию новых версий без участия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DevOps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-инженера.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FFF3D-0EBD-4956-96D1-ED48E2574F3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399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Архитектура системы построена по принципу слоистого проектирования, с чётким разделением логики: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UI (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frontend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отвечает за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отрисовку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интерфейсов;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Layer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— за обработку запросов и маршрутизацию;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Бизнес-логика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инкапсулируется в сервисном слое;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База данных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Turso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отвечает за хранение всех сущностей.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этом была использована методология </a:t>
            </a:r>
            <a:r>
              <a:rPr lang="ru-RU" sz="2800" dirty="0" err="1"/>
              <a:t>фича-слайсд</a:t>
            </a:r>
            <a:r>
              <a:rPr lang="ru-RU" sz="2800" dirty="0"/>
              <a:t> дизайн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(FSD)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позволяющая выстраивать код вокруг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фич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бизнес-сценариев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а не технических сущностей. Это дало три основных преимущества:</a:t>
            </a:r>
          </a:p>
          <a:p>
            <a:pPr marL="342900" lvl="0" indent="-342900">
              <a:tabLst>
                <a:tab pos="457200" algn="l"/>
              </a:tabLs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Масштабируемость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— новые функции добавляются без переписывания других модулей.</a:t>
            </a:r>
          </a:p>
          <a:p>
            <a:pPr marL="342900" lvl="0" indent="-342900">
              <a:tabLst>
                <a:tab pos="457200" algn="l"/>
              </a:tabLst>
            </a:pP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Поддерживаемость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— изменения изолированы, поэтому баг в одной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фиче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не затрагивает остальные.</a:t>
            </a:r>
          </a:p>
          <a:p>
            <a:pPr marL="342900" lvl="0" indent="-342900">
              <a:tabLst>
                <a:tab pos="457200" algn="l"/>
              </a:tabLs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Близость к бизнес-логике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— структура кода отражает реальные процессы: клиенты, сделки, задачи, отчёты.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Благодаря этой методологии архитектура стала удобной как для дальнейшего роста проекта, так и для подключения новых разработчиков.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FFF3D-0EBD-4956-96D1-ED48E2574F3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62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выбора подходящего хранилища данных мы сравнили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Turso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PostgreSQL, MongoDB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Firebase.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Турсо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оказался оптимальным решением по нескольким причинам: он обеспечивает высокую скорость работы благодаря распределённой архитектуре, проще в настройке и дешевле в эксплуатации, что особенно важно для МСБ. В отличие от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Firebase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он поддерживает SQL-запросы, а в отличие от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PostgreSQL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— проще масштабируется без сложной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DevOps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-инфраструктуры.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FFF3D-0EBD-4956-96D1-ED48E2574F3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775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0441EF"/>
                </a:solidFill>
                <a:latin typeface="Tahoma"/>
                <a:cs typeface="Tahoma"/>
              </a:defRPr>
            </a:lvl1pPr>
          </a:lstStyle>
          <a:p>
            <a:pPr marL="16954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0441EF"/>
                </a:solidFill>
                <a:latin typeface="Tahoma"/>
                <a:cs typeface="Tahoma"/>
              </a:defRPr>
            </a:lvl1pPr>
          </a:lstStyle>
          <a:p>
            <a:pPr marL="16954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0441EF"/>
                </a:solidFill>
                <a:latin typeface="Tahoma"/>
                <a:cs typeface="Tahoma"/>
              </a:defRPr>
            </a:lvl1pPr>
          </a:lstStyle>
          <a:p>
            <a:pPr marL="16954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0441EF"/>
                </a:solidFill>
                <a:latin typeface="Tahoma"/>
                <a:cs typeface="Tahoma"/>
              </a:defRPr>
            </a:lvl1pPr>
          </a:lstStyle>
          <a:p>
            <a:pPr marL="16954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0441EF"/>
                </a:solidFill>
                <a:latin typeface="Tahoma"/>
                <a:cs typeface="Tahoma"/>
              </a:defRPr>
            </a:lvl1pPr>
          </a:lstStyle>
          <a:p>
            <a:pPr marL="16954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12270" y="4487500"/>
            <a:ext cx="122951" cy="102890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8158" y="1293101"/>
            <a:ext cx="16788375" cy="1472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0290" y="2728254"/>
            <a:ext cx="18703925" cy="6758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8672238" y="10558327"/>
            <a:ext cx="353059" cy="31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0441EF"/>
                </a:solidFill>
                <a:latin typeface="Tahoma"/>
                <a:cs typeface="Tahoma"/>
              </a:defRPr>
            </a:lvl1pPr>
          </a:lstStyle>
          <a:p>
            <a:pPr marL="169545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hyperlink" Target="mailto:kancela@misis.ru" TargetMode="Externa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6.png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5.png"/><Relationship Id="rId9" Type="http://schemas.microsoft.com/office/2007/relationships/diagramDrawing" Target="../diagrams/drawin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0245" y="625565"/>
            <a:ext cx="19272249" cy="1068378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31850" y="2898661"/>
            <a:ext cx="9448800" cy="50197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105"/>
              </a:spcBef>
            </a:pPr>
            <a:r>
              <a:rPr lang="ru-RU" sz="4400" b="1" dirty="0">
                <a:solidFill>
                  <a:srgbClr val="505469"/>
                </a:solidFill>
                <a:latin typeface="Tahoma"/>
                <a:cs typeface="Tahoma"/>
              </a:rPr>
              <a:t>Исследование, проектирование и реализация CRM-платформы для автоматизации бизнес-процессов малого и среднего бизнеса на основе современных JavaScript-фреймворков</a:t>
            </a:r>
            <a:endParaRPr lang="ru-RU" sz="44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18596" y="429752"/>
            <a:ext cx="2220385" cy="22354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1850" y="8441688"/>
            <a:ext cx="11201400" cy="1657632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349240">
              <a:lnSpc>
                <a:spcPts val="3170"/>
              </a:lnSpc>
              <a:spcBef>
                <a:spcPts val="204"/>
              </a:spcBef>
            </a:pPr>
            <a:r>
              <a:rPr sz="2650" spc="-10" dirty="0" err="1">
                <a:latin typeface="Times New Roman"/>
                <a:cs typeface="Times New Roman"/>
              </a:rPr>
              <a:t>Выполнил</a:t>
            </a:r>
            <a:r>
              <a:rPr sz="2650" spc="-10" dirty="0">
                <a:latin typeface="Times New Roman"/>
                <a:cs typeface="Times New Roman"/>
              </a:rPr>
              <a:t>:</a:t>
            </a:r>
            <a:r>
              <a:rPr lang="ru-RU" sz="2650" spc="-10" dirty="0">
                <a:latin typeface="Times New Roman"/>
                <a:cs typeface="Times New Roman"/>
              </a:rPr>
              <a:t> </a:t>
            </a:r>
            <a:r>
              <a:rPr lang="ru-RU" sz="2650" b="1" spc="-10" dirty="0">
                <a:latin typeface="Times New Roman"/>
                <a:cs typeface="Times New Roman"/>
              </a:rPr>
              <a:t>Славинский Б. Д.</a:t>
            </a:r>
          </a:p>
          <a:p>
            <a:pPr marL="12700" marR="5349240">
              <a:lnSpc>
                <a:spcPts val="3170"/>
              </a:lnSpc>
              <a:spcBef>
                <a:spcPts val="204"/>
              </a:spcBef>
            </a:pPr>
            <a:r>
              <a:rPr sz="2650" spc="-30" dirty="0" err="1">
                <a:latin typeface="Times New Roman"/>
                <a:cs typeface="Times New Roman"/>
              </a:rPr>
              <a:t>Группа</a:t>
            </a:r>
            <a:r>
              <a:rPr sz="2650" spc="-30" dirty="0">
                <a:latin typeface="Times New Roman"/>
                <a:cs typeface="Times New Roman"/>
              </a:rPr>
              <a:t>:</a:t>
            </a:r>
            <a:r>
              <a:rPr sz="2650" spc="-120" dirty="0">
                <a:latin typeface="Times New Roman"/>
                <a:cs typeface="Times New Roman"/>
              </a:rPr>
              <a:t> </a:t>
            </a:r>
            <a:r>
              <a:rPr lang="ru-RU" sz="2650" spc="-120" dirty="0">
                <a:latin typeface="Times New Roman"/>
                <a:cs typeface="Times New Roman"/>
              </a:rPr>
              <a:t>МИСТ-23-3-3</a:t>
            </a:r>
            <a:endParaRPr lang="ru-RU" sz="2650" dirty="0">
              <a:latin typeface="Times New Roman"/>
              <a:cs typeface="Times New Roman"/>
            </a:endParaRPr>
          </a:p>
          <a:p>
            <a:pPr marL="12700">
              <a:lnSpc>
                <a:spcPts val="3050"/>
              </a:lnSpc>
            </a:pPr>
            <a:r>
              <a:rPr sz="2650" spc="-20" dirty="0" err="1">
                <a:latin typeface="Times New Roman"/>
                <a:cs typeface="Times New Roman"/>
              </a:rPr>
              <a:t>Научный</a:t>
            </a:r>
            <a:r>
              <a:rPr sz="2650" spc="-75" dirty="0">
                <a:latin typeface="Times New Roman"/>
                <a:cs typeface="Times New Roman"/>
              </a:rPr>
              <a:t> </a:t>
            </a:r>
            <a:r>
              <a:rPr sz="2650" spc="-35" dirty="0">
                <a:latin typeface="Times New Roman"/>
                <a:cs typeface="Times New Roman"/>
              </a:rPr>
              <a:t>руководитель</a:t>
            </a:r>
            <a:r>
              <a:rPr sz="2650" spc="-10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выпускной</a:t>
            </a:r>
            <a:r>
              <a:rPr sz="2650" spc="-90" dirty="0">
                <a:latin typeface="Times New Roman"/>
                <a:cs typeface="Times New Roman"/>
              </a:rPr>
              <a:t> </a:t>
            </a:r>
            <a:r>
              <a:rPr sz="2650" spc="-20" dirty="0">
                <a:latin typeface="Times New Roman"/>
                <a:cs typeface="Times New Roman"/>
              </a:rPr>
              <a:t>квалификационной</a:t>
            </a:r>
            <a:r>
              <a:rPr sz="2650" spc="-105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Times New Roman"/>
                <a:cs typeface="Times New Roman"/>
              </a:rPr>
              <a:t>работы:</a:t>
            </a: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ts val="3175"/>
              </a:lnSpc>
            </a:pPr>
            <a:r>
              <a:rPr lang="ru-RU" sz="2650" b="1" dirty="0">
                <a:latin typeface="Times New Roman"/>
                <a:cs typeface="Times New Roman"/>
              </a:rPr>
              <a:t>Коржов Е.Г.</a:t>
            </a:r>
            <a:endParaRPr sz="2650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64D1D-AD40-40AE-B483-CAE12062D2E7}"/>
              </a:ext>
            </a:extLst>
          </p:cNvPr>
          <p:cNvSpPr txBox="1"/>
          <p:nvPr/>
        </p:nvSpPr>
        <p:spPr>
          <a:xfrm>
            <a:off x="742508" y="10372571"/>
            <a:ext cx="2146742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июня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1F11602A-52FA-4AB9-BD35-54170699F03C}"/>
              </a:ext>
            </a:extLst>
          </p:cNvPr>
          <p:cNvSpPr txBox="1"/>
          <p:nvPr/>
        </p:nvSpPr>
        <p:spPr>
          <a:xfrm>
            <a:off x="18378465" y="565852"/>
            <a:ext cx="593725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-10" dirty="0">
                <a:solidFill>
                  <a:srgbClr val="0441EF"/>
                </a:solidFill>
                <a:latin typeface="Tahoma"/>
                <a:cs typeface="Tahoma"/>
              </a:rPr>
              <a:t>misis.ru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9" name="object 3">
            <a:extLst>
              <a:ext uri="{FF2B5EF4-FFF2-40B4-BE49-F238E27FC236}">
                <a16:creationId xmlns:a16="http://schemas.microsoft.com/office/drawing/2014/main" id="{D2056876-B17C-42F7-90BA-F5FDCD41DEF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1031" y="332206"/>
            <a:ext cx="1971112" cy="786943"/>
          </a:xfrm>
          <a:prstGeom prst="rect">
            <a:avLst/>
          </a:prstGeom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6130238B-F569-49FD-9A04-4B9071B6ED1E}"/>
              </a:ext>
            </a:extLst>
          </p:cNvPr>
          <p:cNvSpPr txBox="1"/>
          <p:nvPr/>
        </p:nvSpPr>
        <p:spPr>
          <a:xfrm>
            <a:off x="19101944" y="10850977"/>
            <a:ext cx="157480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900" spc="-50" dirty="0">
                <a:solidFill>
                  <a:srgbClr val="0441EF"/>
                </a:solidFill>
                <a:latin typeface="Tahoma"/>
                <a:cs typeface="Tahoma"/>
              </a:rPr>
              <a:t>9</a:t>
            </a:r>
            <a:endParaRPr sz="1900" dirty="0">
              <a:latin typeface="Tahoma"/>
              <a:cs typeface="Tahoma"/>
            </a:endParaRPr>
          </a:p>
        </p:txBody>
      </p:sp>
      <p:sp>
        <p:nvSpPr>
          <p:cNvPr id="11" name="object 57">
            <a:extLst>
              <a:ext uri="{FF2B5EF4-FFF2-40B4-BE49-F238E27FC236}">
                <a16:creationId xmlns:a16="http://schemas.microsoft.com/office/drawing/2014/main" id="{3008035D-E600-487C-851D-53CBA1D65E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9450" y="1201850"/>
            <a:ext cx="19278600" cy="79387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7899"/>
              </a:lnSpc>
              <a:spcBef>
                <a:spcPts val="90"/>
              </a:spcBef>
            </a:pPr>
            <a:r>
              <a:rPr lang="ru-RU" sz="4400" dirty="0"/>
              <a:t>Диаграмма бизнес-процесса</a:t>
            </a:r>
            <a:endParaRPr sz="287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E396535-1929-410F-B617-614FAA5DD6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49" y="2084465"/>
            <a:ext cx="19129185" cy="756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53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78465" y="565852"/>
            <a:ext cx="593725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-10" dirty="0">
                <a:solidFill>
                  <a:srgbClr val="0441EF"/>
                </a:solidFill>
                <a:latin typeface="Tahoma"/>
                <a:cs typeface="Tahoma"/>
              </a:rPr>
              <a:t>misis.ru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1031" y="332206"/>
            <a:ext cx="1971112" cy="78694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101944" y="10850977"/>
            <a:ext cx="398906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900" spc="-50" dirty="0">
                <a:solidFill>
                  <a:srgbClr val="0441EF"/>
                </a:solidFill>
                <a:latin typeface="Tahoma"/>
                <a:cs typeface="Tahoma"/>
              </a:rPr>
              <a:t>10</a:t>
            </a:r>
            <a:endParaRPr sz="1900" dirty="0">
              <a:latin typeface="Tahoma"/>
              <a:cs typeface="Tahoma"/>
            </a:endParaRPr>
          </a:p>
        </p:txBody>
      </p:sp>
      <p:sp>
        <p:nvSpPr>
          <p:cNvPr id="9" name="object 57">
            <a:extLst>
              <a:ext uri="{FF2B5EF4-FFF2-40B4-BE49-F238E27FC236}">
                <a16:creationId xmlns:a16="http://schemas.microsoft.com/office/drawing/2014/main" id="{E89F95A2-AA0D-4CE4-96D6-7E21283327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9450" y="1201850"/>
            <a:ext cx="19278600" cy="79387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7899"/>
              </a:lnSpc>
              <a:spcBef>
                <a:spcPts val="90"/>
              </a:spcBef>
            </a:pPr>
            <a:r>
              <a:rPr lang="ru-RU" sz="4400" dirty="0"/>
              <a:t>РЕШЕНИЕ 3-Й ИССЛЕДОВАТЕЛЬСКОЙ ЗАДАЧИ. ИНТЕРФЕЙС </a:t>
            </a:r>
            <a:r>
              <a:rPr lang="en-US" sz="4400" dirty="0"/>
              <a:t>CRM</a:t>
            </a:r>
            <a:endParaRPr sz="6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BE3F98-A792-4472-90D8-4806D6CFB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5662" y="2285213"/>
            <a:ext cx="15852775" cy="822444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F669064-46CD-482F-8655-7753C14B2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232" y="2101759"/>
            <a:ext cx="18553633" cy="864318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1E5E6EB-19B8-4F28-93ED-9933102B58C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753"/>
          <a:stretch/>
        </p:blipFill>
        <p:spPr>
          <a:xfrm>
            <a:off x="775232" y="2012299"/>
            <a:ext cx="18553633" cy="874777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034CC38-61FF-44D6-B20E-4582835713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601"/>
          <a:stretch/>
        </p:blipFill>
        <p:spPr>
          <a:xfrm>
            <a:off x="775231" y="1995721"/>
            <a:ext cx="18608567" cy="8764353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34F63D0-610D-41F4-97F6-D1927131057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614"/>
          <a:stretch/>
        </p:blipFill>
        <p:spPr>
          <a:xfrm>
            <a:off x="788545" y="2040079"/>
            <a:ext cx="18650839" cy="870341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CB70C8-3B34-4226-A29E-A34A2750ED6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5230"/>
          <a:stretch/>
        </p:blipFill>
        <p:spPr>
          <a:xfrm>
            <a:off x="720302" y="2038637"/>
            <a:ext cx="18681578" cy="847102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E5CB1FD-D3C6-0C43-831E-BB5C634493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45" y="2049249"/>
            <a:ext cx="18878554" cy="87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7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78465" y="565852"/>
            <a:ext cx="593725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-10" dirty="0">
                <a:solidFill>
                  <a:srgbClr val="0441EF"/>
                </a:solidFill>
                <a:latin typeface="Tahoma"/>
                <a:cs typeface="Tahoma"/>
              </a:rPr>
              <a:t>misis.ru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1031" y="332206"/>
            <a:ext cx="1971112" cy="78694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101944" y="10850977"/>
            <a:ext cx="475106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900" spc="-50" dirty="0">
                <a:solidFill>
                  <a:srgbClr val="0441EF"/>
                </a:solidFill>
                <a:latin typeface="Tahoma"/>
                <a:cs typeface="Tahoma"/>
              </a:rPr>
              <a:t>1</a:t>
            </a:r>
            <a:r>
              <a:rPr lang="en-US" sz="1900" spc="-50" dirty="0">
                <a:solidFill>
                  <a:srgbClr val="0441EF"/>
                </a:solidFill>
                <a:latin typeface="Tahoma"/>
                <a:cs typeface="Tahoma"/>
              </a:rPr>
              <a:t>1</a:t>
            </a:r>
            <a:endParaRPr sz="1900" dirty="0">
              <a:latin typeface="Tahoma"/>
              <a:cs typeface="Tahoma"/>
            </a:endParaRPr>
          </a:p>
        </p:txBody>
      </p:sp>
      <p:sp>
        <p:nvSpPr>
          <p:cNvPr id="9" name="object 57">
            <a:extLst>
              <a:ext uri="{FF2B5EF4-FFF2-40B4-BE49-F238E27FC236}">
                <a16:creationId xmlns:a16="http://schemas.microsoft.com/office/drawing/2014/main" id="{E89F95A2-AA0D-4CE4-96D6-7E21283327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9450" y="1201850"/>
            <a:ext cx="19278600" cy="79387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7899"/>
              </a:lnSpc>
              <a:spcBef>
                <a:spcPts val="90"/>
              </a:spcBef>
            </a:pPr>
            <a:r>
              <a:rPr lang="ru-RU" sz="4400" dirty="0"/>
              <a:t>Функциональные модули</a:t>
            </a:r>
            <a:endParaRPr sz="11500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0BD789F6-1975-4165-B33D-19289B991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043766"/>
              </p:ext>
            </p:extLst>
          </p:nvPr>
        </p:nvGraphicFramePr>
        <p:xfrm>
          <a:off x="831850" y="2405660"/>
          <a:ext cx="18745200" cy="8202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0">
                  <a:extLst>
                    <a:ext uri="{9D8B030D-6E8A-4147-A177-3AD203B41FA5}">
                      <a16:colId xmlns:a16="http://schemas.microsoft.com/office/drawing/2014/main" val="1670122090"/>
                    </a:ext>
                  </a:extLst>
                </a:gridCol>
                <a:gridCol w="14249400">
                  <a:extLst>
                    <a:ext uri="{9D8B030D-6E8A-4147-A177-3AD203B41FA5}">
                      <a16:colId xmlns:a16="http://schemas.microsoft.com/office/drawing/2014/main" val="3651987744"/>
                    </a:ext>
                  </a:extLst>
                </a:gridCol>
              </a:tblGrid>
              <a:tr h="783339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Модуль</a:t>
                      </a:r>
                    </a:p>
                  </a:txBody>
                  <a:tcPr>
                    <a:solidFill>
                      <a:srgbClr val="0644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>
                    <a:solidFill>
                      <a:srgbClr val="064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700895"/>
                  </a:ext>
                </a:extLst>
              </a:tr>
              <a:tr h="783339"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Аутентификация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Регистрация и вход через 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ru-RU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mail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или логин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подтверждение </a:t>
                      </a:r>
                      <a:r>
                        <a:rPr lang="ru-RU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восстановление пароля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297918"/>
                  </a:ext>
                </a:extLst>
              </a:tr>
              <a:tr h="783339"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Профиль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Настройки профиля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смена темы (тёмная/светлая)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удаление аккаунта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750778"/>
                  </a:ext>
                </a:extLst>
              </a:tr>
              <a:tr h="1428440"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Клиенты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Создание, редактирование, удаление клиентов; фильтрация, поиск по всем полям; комментарии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944334"/>
                  </a:ext>
                </a:extLst>
              </a:tr>
              <a:tr h="783339"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Сделки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и управление сделками; статусы (новая, в работе, завершена, отменена);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370859"/>
                  </a:ext>
                </a:extLst>
              </a:tr>
              <a:tr h="1428440"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Задачи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Привязка к сделке; дедлайны, исполнители, статус (новая, в работе, завершена)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описание; фильтрация по названию и ответственным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854724"/>
                  </a:ext>
                </a:extLst>
              </a:tr>
              <a:tr h="783339"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Отчёты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Автоматическая генерация отчётов по продажам, клиентам и задачам;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778515"/>
                  </a:ext>
                </a:extLst>
              </a:tr>
              <a:tr h="1428440"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Главная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Сводная статистика: активные сделки, задачи, клиенты; быстрый доступ к созданию сущностей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488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988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78465" y="565852"/>
            <a:ext cx="593725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-10" dirty="0">
                <a:solidFill>
                  <a:srgbClr val="0441EF"/>
                </a:solidFill>
                <a:latin typeface="Tahoma"/>
                <a:cs typeface="Tahoma"/>
              </a:rPr>
              <a:t>misis.ru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1031" y="332206"/>
            <a:ext cx="1971112" cy="786943"/>
          </a:xfrm>
          <a:prstGeom prst="rect">
            <a:avLst/>
          </a:prstGeom>
        </p:spPr>
      </p:pic>
      <p:sp>
        <p:nvSpPr>
          <p:cNvPr id="9" name="object 57">
            <a:extLst>
              <a:ext uri="{FF2B5EF4-FFF2-40B4-BE49-F238E27FC236}">
                <a16:creationId xmlns:a16="http://schemas.microsoft.com/office/drawing/2014/main" id="{E89F95A2-AA0D-4CE4-96D6-7E21283327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9450" y="1201850"/>
            <a:ext cx="19278600" cy="79387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7899"/>
              </a:lnSpc>
              <a:spcBef>
                <a:spcPts val="90"/>
              </a:spcBef>
            </a:pPr>
            <a:r>
              <a:rPr lang="ru-RU" sz="4400" dirty="0"/>
              <a:t>Выводы</a:t>
            </a:r>
            <a:endParaRPr sz="177700" dirty="0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1672E076-F341-4918-BF24-26DBA1B9CFC0}"/>
              </a:ext>
            </a:extLst>
          </p:cNvPr>
          <p:cNvSpPr txBox="1"/>
          <p:nvPr/>
        </p:nvSpPr>
        <p:spPr>
          <a:xfrm>
            <a:off x="19101944" y="10850977"/>
            <a:ext cx="475106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900" spc="-50" dirty="0">
                <a:solidFill>
                  <a:srgbClr val="0441EF"/>
                </a:solidFill>
                <a:latin typeface="Tahoma"/>
                <a:cs typeface="Tahoma"/>
              </a:rPr>
              <a:t>1</a:t>
            </a:r>
            <a:r>
              <a:rPr lang="en-US" sz="1900" spc="-50" dirty="0">
                <a:solidFill>
                  <a:srgbClr val="0441EF"/>
                </a:solidFill>
                <a:latin typeface="Tahoma"/>
                <a:cs typeface="Tahoma"/>
              </a:rPr>
              <a:t>2</a:t>
            </a:r>
            <a:endParaRPr sz="1900" dirty="0">
              <a:latin typeface="Tahoma"/>
              <a:cs typeface="Tahom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A0DC2-EBBC-4039-AA21-2EFDC79E3F9A}"/>
              </a:ext>
            </a:extLst>
          </p:cNvPr>
          <p:cNvSpPr txBox="1"/>
          <p:nvPr/>
        </p:nvSpPr>
        <p:spPr>
          <a:xfrm>
            <a:off x="1151031" y="3368675"/>
            <a:ext cx="11110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Схема 12">
            <a:extLst>
              <a:ext uri="{FF2B5EF4-FFF2-40B4-BE49-F238E27FC236}">
                <a16:creationId xmlns:a16="http://schemas.microsoft.com/office/drawing/2014/main" id="{2A60163D-504F-468F-9585-E94212E726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7453925"/>
              </p:ext>
            </p:extLst>
          </p:nvPr>
        </p:nvGraphicFramePr>
        <p:xfrm>
          <a:off x="1280097" y="1844675"/>
          <a:ext cx="18059400" cy="8750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7304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2024" y="1109982"/>
            <a:ext cx="19002375" cy="10199370"/>
            <a:chOff x="1102024" y="1109982"/>
            <a:chExt cx="19002375" cy="1019937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913" y="1109982"/>
              <a:ext cx="18994186" cy="1019927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2024" y="4477211"/>
              <a:ext cx="133197" cy="103919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33514" y="8341599"/>
            <a:ext cx="3734435" cy="19107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5"/>
              </a:spcBef>
            </a:pPr>
            <a:r>
              <a:rPr sz="2450" dirty="0">
                <a:solidFill>
                  <a:srgbClr val="505469"/>
                </a:solidFill>
                <a:latin typeface="Tahoma"/>
                <a:cs typeface="Tahoma"/>
              </a:rPr>
              <a:t>Ленинский</a:t>
            </a:r>
            <a:r>
              <a:rPr sz="2450" spc="90" dirty="0">
                <a:solidFill>
                  <a:srgbClr val="505469"/>
                </a:solidFill>
                <a:latin typeface="Tahoma"/>
                <a:cs typeface="Tahoma"/>
              </a:rPr>
              <a:t> </a:t>
            </a:r>
            <a:r>
              <a:rPr sz="2450" dirty="0">
                <a:solidFill>
                  <a:srgbClr val="505469"/>
                </a:solidFill>
                <a:latin typeface="Tahoma"/>
                <a:cs typeface="Tahoma"/>
              </a:rPr>
              <a:t>проспект,</a:t>
            </a:r>
            <a:r>
              <a:rPr sz="2450" spc="75" dirty="0">
                <a:solidFill>
                  <a:srgbClr val="505469"/>
                </a:solidFill>
                <a:latin typeface="Tahoma"/>
                <a:cs typeface="Tahoma"/>
              </a:rPr>
              <a:t> </a:t>
            </a:r>
            <a:r>
              <a:rPr sz="2450" dirty="0">
                <a:solidFill>
                  <a:srgbClr val="505469"/>
                </a:solidFill>
                <a:latin typeface="Tahoma"/>
                <a:cs typeface="Tahoma"/>
              </a:rPr>
              <a:t>д.</a:t>
            </a:r>
            <a:r>
              <a:rPr sz="2450" spc="85" dirty="0">
                <a:solidFill>
                  <a:srgbClr val="505469"/>
                </a:solidFill>
                <a:latin typeface="Tahoma"/>
                <a:cs typeface="Tahoma"/>
              </a:rPr>
              <a:t> </a:t>
            </a:r>
            <a:r>
              <a:rPr sz="2450" spc="-50" dirty="0">
                <a:solidFill>
                  <a:srgbClr val="505469"/>
                </a:solidFill>
                <a:latin typeface="Tahoma"/>
                <a:cs typeface="Tahoma"/>
              </a:rPr>
              <a:t>4 </a:t>
            </a:r>
            <a:r>
              <a:rPr sz="2450" dirty="0">
                <a:solidFill>
                  <a:srgbClr val="505469"/>
                </a:solidFill>
                <a:latin typeface="Tahoma"/>
                <a:cs typeface="Tahoma"/>
              </a:rPr>
              <a:t>Москва,</a:t>
            </a:r>
            <a:r>
              <a:rPr sz="2450" spc="45" dirty="0">
                <a:solidFill>
                  <a:srgbClr val="505469"/>
                </a:solidFill>
                <a:latin typeface="Tahoma"/>
                <a:cs typeface="Tahoma"/>
              </a:rPr>
              <a:t> </a:t>
            </a:r>
            <a:r>
              <a:rPr sz="2450" spc="-10" dirty="0">
                <a:solidFill>
                  <a:srgbClr val="505469"/>
                </a:solidFill>
                <a:latin typeface="Tahoma"/>
                <a:cs typeface="Tahoma"/>
              </a:rPr>
              <a:t>119049</a:t>
            </a:r>
            <a:endParaRPr sz="2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50" dirty="0">
                <a:solidFill>
                  <a:srgbClr val="505469"/>
                </a:solidFill>
                <a:latin typeface="Tahoma"/>
                <a:cs typeface="Tahoma"/>
              </a:rPr>
              <a:t>тел.</a:t>
            </a:r>
            <a:r>
              <a:rPr sz="2450" spc="15" dirty="0">
                <a:solidFill>
                  <a:srgbClr val="505469"/>
                </a:solidFill>
                <a:latin typeface="Tahoma"/>
                <a:cs typeface="Tahoma"/>
              </a:rPr>
              <a:t> </a:t>
            </a:r>
            <a:r>
              <a:rPr sz="2450" dirty="0">
                <a:solidFill>
                  <a:srgbClr val="505469"/>
                </a:solidFill>
                <a:latin typeface="Tahoma"/>
                <a:cs typeface="Tahoma"/>
              </a:rPr>
              <a:t>+7</a:t>
            </a:r>
            <a:r>
              <a:rPr sz="2450" spc="35" dirty="0">
                <a:solidFill>
                  <a:srgbClr val="505469"/>
                </a:solidFill>
                <a:latin typeface="Tahoma"/>
                <a:cs typeface="Tahoma"/>
              </a:rPr>
              <a:t> </a:t>
            </a:r>
            <a:r>
              <a:rPr sz="2450" dirty="0">
                <a:solidFill>
                  <a:srgbClr val="505469"/>
                </a:solidFill>
                <a:latin typeface="Tahoma"/>
                <a:cs typeface="Tahoma"/>
              </a:rPr>
              <a:t>(495)</a:t>
            </a:r>
            <a:r>
              <a:rPr sz="2450" spc="55" dirty="0">
                <a:solidFill>
                  <a:srgbClr val="505469"/>
                </a:solidFill>
                <a:latin typeface="Tahoma"/>
                <a:cs typeface="Tahoma"/>
              </a:rPr>
              <a:t> </a:t>
            </a:r>
            <a:r>
              <a:rPr sz="2450" spc="-10" dirty="0">
                <a:solidFill>
                  <a:srgbClr val="505469"/>
                </a:solidFill>
                <a:latin typeface="Tahoma"/>
                <a:cs typeface="Tahoma"/>
              </a:rPr>
              <a:t>955-00-</a:t>
            </a:r>
            <a:r>
              <a:rPr sz="2450" spc="-35" dirty="0">
                <a:solidFill>
                  <a:srgbClr val="505469"/>
                </a:solidFill>
                <a:latin typeface="Tahoma"/>
                <a:cs typeface="Tahoma"/>
              </a:rPr>
              <a:t>32</a:t>
            </a:r>
            <a:endParaRPr sz="2450">
              <a:latin typeface="Tahoma"/>
              <a:cs typeface="Tahoma"/>
            </a:endParaRPr>
          </a:p>
          <a:p>
            <a:pPr marL="12700" marR="250825">
              <a:lnSpc>
                <a:spcPts val="2970"/>
              </a:lnSpc>
              <a:spcBef>
                <a:spcPts val="105"/>
              </a:spcBef>
            </a:pPr>
            <a:r>
              <a:rPr sz="2450" dirty="0">
                <a:solidFill>
                  <a:srgbClr val="505469"/>
                </a:solidFill>
                <a:latin typeface="Tahoma"/>
                <a:cs typeface="Tahoma"/>
              </a:rPr>
              <a:t>e-mail:</a:t>
            </a:r>
            <a:r>
              <a:rPr sz="2450" spc="25" dirty="0">
                <a:solidFill>
                  <a:srgbClr val="505469"/>
                </a:solidFill>
                <a:latin typeface="Tahoma"/>
                <a:cs typeface="Tahoma"/>
              </a:rPr>
              <a:t> </a:t>
            </a:r>
            <a:r>
              <a:rPr sz="2450" spc="-10" dirty="0">
                <a:solidFill>
                  <a:srgbClr val="505469"/>
                </a:solidFill>
                <a:latin typeface="Tahoma"/>
                <a:cs typeface="Tahoma"/>
                <a:hlinkClick r:id="rId5"/>
              </a:rPr>
              <a:t>kancela@misis.ru</a:t>
            </a:r>
            <a:r>
              <a:rPr sz="2450" spc="-10" dirty="0">
                <a:solidFill>
                  <a:srgbClr val="505469"/>
                </a:solidFill>
                <a:latin typeface="Tahoma"/>
                <a:cs typeface="Tahoma"/>
              </a:rPr>
              <a:t> misis.ru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3514" y="5742458"/>
            <a:ext cx="5243830" cy="163131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6300"/>
              </a:lnSpc>
              <a:spcBef>
                <a:spcPts val="135"/>
              </a:spcBef>
            </a:pPr>
            <a:r>
              <a:rPr sz="5900" b="1" spc="-10" dirty="0">
                <a:solidFill>
                  <a:srgbClr val="0441EF"/>
                </a:solidFill>
                <a:latin typeface="Tahoma"/>
                <a:cs typeface="Tahoma"/>
              </a:rPr>
              <a:t>Спасибо</a:t>
            </a:r>
            <a:endParaRPr sz="5900">
              <a:latin typeface="Tahoma"/>
              <a:cs typeface="Tahoma"/>
            </a:endParaRPr>
          </a:p>
          <a:p>
            <a:pPr marL="12700">
              <a:lnSpc>
                <a:spcPts val="6300"/>
              </a:lnSpc>
            </a:pPr>
            <a:r>
              <a:rPr sz="5900" b="1" dirty="0">
                <a:solidFill>
                  <a:srgbClr val="0441EF"/>
                </a:solidFill>
                <a:latin typeface="Tahoma"/>
                <a:cs typeface="Tahoma"/>
              </a:rPr>
              <a:t>за</a:t>
            </a:r>
            <a:r>
              <a:rPr sz="5900" b="1" spc="10" dirty="0">
                <a:solidFill>
                  <a:srgbClr val="0441EF"/>
                </a:solidFill>
                <a:latin typeface="Tahoma"/>
                <a:cs typeface="Tahoma"/>
              </a:rPr>
              <a:t> </a:t>
            </a:r>
            <a:r>
              <a:rPr sz="5900" b="1" spc="-10" dirty="0">
                <a:solidFill>
                  <a:srgbClr val="0441EF"/>
                </a:solidFill>
                <a:latin typeface="Tahoma"/>
                <a:cs typeface="Tahoma"/>
              </a:rPr>
              <a:t>внимание!</a:t>
            </a:r>
            <a:endParaRPr sz="5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378465" y="565852"/>
            <a:ext cx="593725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-10" dirty="0">
                <a:solidFill>
                  <a:srgbClr val="0441EF"/>
                </a:solidFill>
                <a:latin typeface="Tahoma"/>
                <a:cs typeface="Tahoma"/>
              </a:rPr>
              <a:t>misis.ru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1031" y="332206"/>
            <a:ext cx="1971112" cy="78694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8050" y="1440505"/>
            <a:ext cx="11582400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15" dirty="0"/>
              <a:t>АКТ</a:t>
            </a:r>
            <a:r>
              <a:rPr sz="4400" spc="-670" dirty="0"/>
              <a:t>У</a:t>
            </a:r>
            <a:r>
              <a:rPr sz="4400" spc="15" dirty="0"/>
              <a:t>АЛЬН</a:t>
            </a:r>
            <a:r>
              <a:rPr sz="4400" spc="50" dirty="0"/>
              <a:t>О</a:t>
            </a:r>
            <a:r>
              <a:rPr sz="4400" spc="10" dirty="0"/>
              <a:t>СТ</a:t>
            </a:r>
            <a:r>
              <a:rPr sz="4400" spc="15" dirty="0"/>
              <a:t>Ь</a:t>
            </a:r>
            <a:r>
              <a:rPr sz="4400" spc="-165" dirty="0"/>
              <a:t> </a:t>
            </a:r>
            <a:r>
              <a:rPr sz="4400" spc="-10" dirty="0"/>
              <a:t>ИССЛЕДОВАНИЯ</a:t>
            </a:r>
            <a:endParaRPr sz="4400" dirty="0"/>
          </a:p>
        </p:txBody>
      </p:sp>
      <p:graphicFrame>
        <p:nvGraphicFramePr>
          <p:cNvPr id="43" name="Схема 42">
            <a:extLst>
              <a:ext uri="{FF2B5EF4-FFF2-40B4-BE49-F238E27FC236}">
                <a16:creationId xmlns:a16="http://schemas.microsoft.com/office/drawing/2014/main" id="{20397EC1-BB8B-4F9E-B5BA-FFBA3B1F03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4322459"/>
              </p:ext>
            </p:extLst>
          </p:nvPr>
        </p:nvGraphicFramePr>
        <p:xfrm>
          <a:off x="1159429" y="2418805"/>
          <a:ext cx="7706036" cy="514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C1BEED5A-C888-4287-ADE5-B1C2B9AD283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065" b="2954"/>
          <a:stretch/>
        </p:blipFill>
        <p:spPr>
          <a:xfrm>
            <a:off x="9290050" y="2682875"/>
            <a:ext cx="10477500" cy="7447336"/>
          </a:xfrm>
          <a:prstGeom prst="rect">
            <a:avLst/>
          </a:prstGeom>
          <a:ln w="228600" cap="sq" cmpd="thickThin">
            <a:solidFill>
              <a:srgbClr val="0541F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9218C141-4B22-40B1-B4C3-4CC63885A69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11580"/>
          <a:stretch/>
        </p:blipFill>
        <p:spPr>
          <a:xfrm>
            <a:off x="1402410" y="7776996"/>
            <a:ext cx="7463055" cy="2353215"/>
          </a:xfrm>
          <a:prstGeom prst="rect">
            <a:avLst/>
          </a:prstGeom>
          <a:ln w="228600" cap="sq" cmpd="thickThin">
            <a:solidFill>
              <a:srgbClr val="0644F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3" name="object 6">
            <a:extLst>
              <a:ext uri="{FF2B5EF4-FFF2-40B4-BE49-F238E27FC236}">
                <a16:creationId xmlns:a16="http://schemas.microsoft.com/office/drawing/2014/main" id="{FDE783FA-8870-4AC0-9BB9-C6944578A722}"/>
              </a:ext>
            </a:extLst>
          </p:cNvPr>
          <p:cNvSpPr txBox="1"/>
          <p:nvPr/>
        </p:nvSpPr>
        <p:spPr>
          <a:xfrm>
            <a:off x="19101944" y="10850977"/>
            <a:ext cx="15748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900" spc="-50" dirty="0">
                <a:solidFill>
                  <a:srgbClr val="0441EF"/>
                </a:solidFill>
                <a:latin typeface="Tahoma"/>
                <a:cs typeface="Tahoma"/>
              </a:rPr>
              <a:t>1</a:t>
            </a:r>
            <a:endParaRPr sz="19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78465" y="565852"/>
            <a:ext cx="593725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-10" dirty="0">
                <a:solidFill>
                  <a:srgbClr val="0441EF"/>
                </a:solidFill>
                <a:latin typeface="Tahoma"/>
                <a:cs typeface="Tahoma"/>
              </a:rPr>
              <a:t>misis.ru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1031" y="332206"/>
            <a:ext cx="1971112" cy="786943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250248"/>
              </p:ext>
            </p:extLst>
          </p:nvPr>
        </p:nvGraphicFramePr>
        <p:xfrm>
          <a:off x="738390" y="2728254"/>
          <a:ext cx="18625820" cy="6445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500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ЦЕЛЬ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455F0"/>
                    </a:solidFill>
                  </a:tcPr>
                </a:tc>
                <a:tc>
                  <a:txBody>
                    <a:bodyPr/>
                    <a:lstStyle/>
                    <a:p>
                      <a:pPr marL="299085" algn="just">
                        <a:lnSpc>
                          <a:spcPts val="3170"/>
                        </a:lnSpc>
                        <a:spcBef>
                          <a:spcPts val="30"/>
                        </a:spcBef>
                      </a:pPr>
                      <a:r>
                        <a:rPr lang="ru-RU" sz="2800" dirty="0">
                          <a:latin typeface="Microsoft Sans Serif"/>
                          <a:cs typeface="Microsoft Sans Serif"/>
                        </a:rPr>
                        <a:t>Разработка современной CRM-платформы на базе JavaScript-стека, обеспечивающей управление клиентами, сделками и задачами</a:t>
                      </a:r>
                      <a:endParaRPr sz="2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1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800" spc="7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ЗАД</a:t>
                      </a:r>
                      <a:r>
                        <a:rPr sz="2800" spc="-4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А</a:t>
                      </a:r>
                      <a:r>
                        <a:rPr sz="2800" spc="7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ЧИ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455F0"/>
                    </a:solidFill>
                  </a:tcPr>
                </a:tc>
                <a:tc>
                  <a:txBody>
                    <a:bodyPr/>
                    <a:lstStyle/>
                    <a:p>
                      <a:pPr marL="637540" indent="-354965">
                        <a:lnSpc>
                          <a:spcPts val="3050"/>
                        </a:lnSpc>
                        <a:buFont typeface="Wingdings"/>
                        <a:buChar char=""/>
                        <a:tabLst>
                          <a:tab pos="637540" algn="l"/>
                          <a:tab pos="2147570" algn="l"/>
                          <a:tab pos="4676140" algn="l"/>
                          <a:tab pos="5039360" algn="l"/>
                          <a:tab pos="7677150" algn="l"/>
                          <a:tab pos="9021445" algn="l"/>
                          <a:tab pos="10612120" algn="l"/>
                          <a:tab pos="12293600" algn="l"/>
                        </a:tabLst>
                      </a:pPr>
                      <a:r>
                        <a:rPr lang="ru-RU" sz="2800" dirty="0">
                          <a:latin typeface="Microsoft Sans Serif"/>
                          <a:cs typeface="Microsoft Sans Serif"/>
                        </a:rPr>
                        <a:t>Изучить рынок и выделить ключевые требования к CRM для малого и среднего бизнеса</a:t>
                      </a:r>
                      <a:r>
                        <a:rPr lang="en-US" sz="2800" dirty="0">
                          <a:latin typeface="Microsoft Sans Serif"/>
                          <a:cs typeface="Microsoft Sans Serif"/>
                        </a:rPr>
                        <a:t>;</a:t>
                      </a:r>
                      <a:endParaRPr lang="ru-RU" sz="2800" dirty="0">
                        <a:latin typeface="Microsoft Sans Serif"/>
                        <a:cs typeface="Microsoft Sans Serif"/>
                      </a:endParaRPr>
                    </a:p>
                    <a:p>
                      <a:pPr marL="637540" indent="-354965">
                        <a:lnSpc>
                          <a:spcPts val="3050"/>
                        </a:lnSpc>
                        <a:buFont typeface="Wingdings"/>
                        <a:buChar char=""/>
                        <a:tabLst>
                          <a:tab pos="637540" algn="l"/>
                          <a:tab pos="2147570" algn="l"/>
                          <a:tab pos="4676140" algn="l"/>
                          <a:tab pos="5039360" algn="l"/>
                          <a:tab pos="7677150" algn="l"/>
                          <a:tab pos="9021445" algn="l"/>
                          <a:tab pos="10612120" algn="l"/>
                          <a:tab pos="12293600" algn="l"/>
                        </a:tabLst>
                      </a:pPr>
                      <a:r>
                        <a:rPr lang="ru-RU" sz="2800" dirty="0">
                          <a:latin typeface="Microsoft Sans Serif"/>
                          <a:cs typeface="Microsoft Sans Serif"/>
                        </a:rPr>
                        <a:t>Разработать архитектуру системы с использованием современных фреймворков</a:t>
                      </a:r>
                      <a:r>
                        <a:rPr lang="en-US" sz="2800" dirty="0">
                          <a:latin typeface="Microsoft Sans Serif"/>
                          <a:cs typeface="Microsoft Sans Serif"/>
                        </a:rPr>
                        <a:t>;</a:t>
                      </a:r>
                    </a:p>
                    <a:p>
                      <a:pPr marL="637540" indent="-354965">
                        <a:lnSpc>
                          <a:spcPts val="3050"/>
                        </a:lnSpc>
                        <a:buFont typeface="Wingdings"/>
                        <a:buChar char=""/>
                        <a:tabLst>
                          <a:tab pos="637540" algn="l"/>
                          <a:tab pos="2147570" algn="l"/>
                          <a:tab pos="4676140" algn="l"/>
                          <a:tab pos="5039360" algn="l"/>
                          <a:tab pos="7677150" algn="l"/>
                          <a:tab pos="9021445" algn="l"/>
                          <a:tab pos="10612120" algn="l"/>
                          <a:tab pos="12293600" algn="l"/>
                        </a:tabLst>
                      </a:pPr>
                      <a:r>
                        <a:rPr lang="ru-RU" sz="2800" dirty="0">
                          <a:latin typeface="Microsoft Sans Serif"/>
                          <a:cs typeface="Microsoft Sans Serif"/>
                        </a:rPr>
                        <a:t>Реализовать полноценный прототип с авторизацией, CRUD-функционалом и аналитикой.</a:t>
                      </a:r>
                    </a:p>
                  </a:txBody>
                  <a:tcPr marL="0" marR="0" marT="381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0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ОБЪЕКТ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6954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455F0"/>
                    </a:solidFill>
                  </a:tcPr>
                </a:tc>
                <a:tc>
                  <a:txBody>
                    <a:bodyPr/>
                    <a:lstStyle/>
                    <a:p>
                      <a:pPr marL="282575">
                        <a:lnSpc>
                          <a:spcPts val="3170"/>
                        </a:lnSpc>
                        <a:spcBef>
                          <a:spcPts val="600"/>
                        </a:spcBef>
                      </a:pPr>
                      <a:r>
                        <a:rPr lang="ru-RU" sz="2800" dirty="0"/>
                        <a:t>Бизнес процессы малого и среднего бизнеса</a:t>
                      </a:r>
                      <a:endParaRPr sz="2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44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385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ПРЕДМЕТ</a:t>
                      </a: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455F0"/>
                    </a:solidFill>
                  </a:tcPr>
                </a:tc>
                <a:tc>
                  <a:txBody>
                    <a:bodyPr/>
                    <a:lstStyle/>
                    <a:p>
                      <a:pPr marL="212725" algn="just">
                        <a:lnSpc>
                          <a:spcPts val="3170"/>
                        </a:lnSpc>
                        <a:spcBef>
                          <a:spcPts val="2410"/>
                        </a:spcBef>
                      </a:pPr>
                      <a:r>
                        <a:rPr lang="ru-RU" sz="2800" dirty="0"/>
                        <a:t>Информационная веб-система CRM на базе JavaScript-фреймворков</a:t>
                      </a:r>
                      <a:endParaRPr sz="2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0607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341" y="1562009"/>
            <a:ext cx="1587510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57680" algn="l"/>
              </a:tabLst>
            </a:pPr>
            <a:r>
              <a:rPr lang="ru-RU" sz="4400" b="1" dirty="0">
                <a:effectLst/>
                <a:latin typeface="Times New Roman" panose="02020603050405020304" pitchFamily="18" charset="0"/>
                <a:ea typeface="Aptos"/>
              </a:rPr>
              <a:t>ЦЕЛЬ, ЗАДАЧИ, ОБЪЕКТ И ПРЕДМЕТ ИССЛЕДОВАНИЯ</a:t>
            </a:r>
            <a:endParaRPr sz="8800" dirty="0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4A39A75E-F3EA-4012-BC2D-6C29E217A234}"/>
              </a:ext>
            </a:extLst>
          </p:cNvPr>
          <p:cNvSpPr txBox="1"/>
          <p:nvPr/>
        </p:nvSpPr>
        <p:spPr>
          <a:xfrm>
            <a:off x="19101944" y="10850977"/>
            <a:ext cx="157480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900" spc="-50" dirty="0">
                <a:solidFill>
                  <a:srgbClr val="0441EF"/>
                </a:solidFill>
                <a:latin typeface="Tahoma"/>
                <a:cs typeface="Tahoma"/>
              </a:rPr>
              <a:t>2</a:t>
            </a:r>
            <a:endParaRPr sz="19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78465" y="565852"/>
            <a:ext cx="593725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-10" dirty="0">
                <a:solidFill>
                  <a:srgbClr val="0441EF"/>
                </a:solidFill>
                <a:latin typeface="Tahoma"/>
                <a:cs typeface="Tahoma"/>
              </a:rPr>
              <a:t>misis.ru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1031" y="332206"/>
            <a:ext cx="1971112" cy="786943"/>
          </a:xfrm>
          <a:prstGeom prst="rect">
            <a:avLst/>
          </a:prstGeom>
        </p:spPr>
      </p:pic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679450" y="1201850"/>
            <a:ext cx="19278600" cy="79387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7899"/>
              </a:lnSpc>
              <a:spcBef>
                <a:spcPts val="90"/>
              </a:spcBef>
            </a:pPr>
            <a:r>
              <a:rPr lang="ru-RU" sz="4400" dirty="0"/>
              <a:t>РЕШЕНИЕ 1-Й ИССЛЕДОВАТЕЛЬСКОЙ ЗАДАЧИ. АНАЛИЗ РЫНКА</a:t>
            </a:r>
            <a:endParaRPr sz="6600" dirty="0"/>
          </a:p>
        </p:txBody>
      </p:sp>
      <p:graphicFrame>
        <p:nvGraphicFramePr>
          <p:cNvPr id="60" name="Таблица 60">
            <a:extLst>
              <a:ext uri="{FF2B5EF4-FFF2-40B4-BE49-F238E27FC236}">
                <a16:creationId xmlns:a16="http://schemas.microsoft.com/office/drawing/2014/main" id="{5BE9826A-47C5-4F59-B8E3-70C2CE1A0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46951"/>
              </p:ext>
            </p:extLst>
          </p:nvPr>
        </p:nvGraphicFramePr>
        <p:xfrm>
          <a:off x="146050" y="2078426"/>
          <a:ext cx="19812000" cy="880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304048905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501846772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4032392486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644348049"/>
                    </a:ext>
                  </a:extLst>
                </a:gridCol>
              </a:tblGrid>
              <a:tr h="367939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</a:t>
                      </a:r>
                    </a:p>
                  </a:txBody>
                  <a:tcPr>
                    <a:solidFill>
                      <a:srgbClr val="0644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AmoCRM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644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Bitrix24</a:t>
                      </a:r>
                      <a:endParaRPr lang="ru-RU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644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HubSpot CRM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64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083117"/>
                  </a:ext>
                </a:extLst>
              </a:tr>
              <a:tr h="1392628"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Ключевые функции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сделок и </a:t>
                      </a:r>
                      <a:r>
                        <a:rPr lang="ru-RU" sz="2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лидов</a:t>
                      </a:r>
                      <a:endParaRPr lang="ru-RU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Автоматизация воронки продаж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Интеграция с мессенджерами/ сервисами (</a:t>
                      </a:r>
                      <a:r>
                        <a:rPr lang="ru-RU" sz="2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WhatsApp</a:t>
                      </a:r>
                      <a:r>
                        <a:rPr lang="ru-RU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2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Telegram</a:t>
                      </a:r>
                      <a:r>
                        <a:rPr lang="ru-RU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Facebook)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CRM, задачи и проекты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Встроенный конструктор сайтов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Контакт-центр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HR-портал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Упрощённое управление контактами/сделками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Автоматизация маркетинга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Отчёты воронки продаж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Встроенная почтовая рассылка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904365"/>
                  </a:ext>
                </a:extLst>
              </a:tr>
              <a:tr h="1126390"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Ценовая политика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 подписки с несколькими тарифами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Базовая версия бесплатна</a:t>
                      </a:r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ru-RU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платные тарифы зависят от числа пользователей и нужных модулей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Базовая версия бесплатна; расширенные модули (Marketing, Sales, Service) доступны по отдельной подписке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503148"/>
                  </a:ext>
                </a:extLst>
              </a:tr>
              <a:tr h="1392628"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Преимущества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Удобный интерфейс «из коробки»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Быстрая настройка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Множество интеграций с российскими сервисами (1С, телефония)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Единая платформа для управления компанией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Сильная экосистема Bitrix24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Российская разработка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Интуитивно понятный интерфейс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Хорошие возможности для </a:t>
                      </a:r>
                      <a:r>
                        <a:rPr lang="ru-RU" sz="2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inbound</a:t>
                      </a:r>
                      <a:r>
                        <a:rPr lang="ru-RU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-маркетинга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Гибкая сегментация клиентов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Удобная аналитика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871709"/>
                  </a:ext>
                </a:extLst>
              </a:tr>
              <a:tr h="1658866">
                <a:tc>
                  <a:txBody>
                    <a:bodyPr/>
                    <a:lstStyle/>
                    <a:p>
                      <a:pPr algn="ctr"/>
                      <a:r>
                        <a:rPr lang="ru-RU" sz="2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Ограничения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Отсутствие некоторых расширенных аналитических инструментов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глубокой кастомизации может потребоваться доработка через 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Иногда «тяжеловесный» интерфейс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Ряд расширенных модулей доступен только в платных тарифах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Интеграция с внешними системами может требовать специальных модулей/доработок.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Некоторые важные функции (A/B-тесты, продвинутая аналитика) доступны только в платных планах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 «из коробки» русскоязычной локализации, что может создавать сложности для некоторых МСБ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174873"/>
                  </a:ext>
                </a:extLst>
              </a:tr>
            </a:tbl>
          </a:graphicData>
        </a:graphic>
      </p:graphicFrame>
      <p:sp>
        <p:nvSpPr>
          <p:cNvPr id="61" name="object 6">
            <a:extLst>
              <a:ext uri="{FF2B5EF4-FFF2-40B4-BE49-F238E27FC236}">
                <a16:creationId xmlns:a16="http://schemas.microsoft.com/office/drawing/2014/main" id="{07DB7920-45C1-4062-8440-872C1AF29D96}"/>
              </a:ext>
            </a:extLst>
          </p:cNvPr>
          <p:cNvSpPr txBox="1"/>
          <p:nvPr/>
        </p:nvSpPr>
        <p:spPr>
          <a:xfrm>
            <a:off x="19101944" y="10850977"/>
            <a:ext cx="15748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900" spc="-50" dirty="0">
                <a:solidFill>
                  <a:srgbClr val="0441EF"/>
                </a:solidFill>
                <a:latin typeface="Tahoma"/>
                <a:cs typeface="Tahoma"/>
              </a:rPr>
              <a:t>3</a:t>
            </a:r>
            <a:endParaRPr sz="19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378465" y="565852"/>
            <a:ext cx="593725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-10" dirty="0">
                <a:solidFill>
                  <a:srgbClr val="0441EF"/>
                </a:solidFill>
                <a:latin typeface="Tahoma"/>
                <a:cs typeface="Tahoma"/>
              </a:rPr>
              <a:t>misis.ru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1031" y="332206"/>
            <a:ext cx="1971112" cy="786943"/>
          </a:xfrm>
          <a:prstGeom prst="rect">
            <a:avLst/>
          </a:prstGeom>
        </p:spPr>
      </p:pic>
      <p:sp>
        <p:nvSpPr>
          <p:cNvPr id="46" name="object 57">
            <a:extLst>
              <a:ext uri="{FF2B5EF4-FFF2-40B4-BE49-F238E27FC236}">
                <a16:creationId xmlns:a16="http://schemas.microsoft.com/office/drawing/2014/main" id="{1AEA702C-8C72-42DB-B576-A9AEE76CDF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9450" y="1201850"/>
            <a:ext cx="19278600" cy="79387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7899"/>
              </a:lnSpc>
              <a:spcBef>
                <a:spcPts val="90"/>
              </a:spcBef>
            </a:pPr>
            <a:r>
              <a:rPr lang="ru-RU" sz="4400" dirty="0"/>
              <a:t>ВЫВОДЫ ПО РЕЗУЛЬТАТАМ АНАЛИЗА</a:t>
            </a:r>
            <a:endParaRPr sz="11500" dirty="0"/>
          </a:p>
        </p:txBody>
      </p:sp>
      <p:graphicFrame>
        <p:nvGraphicFramePr>
          <p:cNvPr id="53" name="Схема 52">
            <a:extLst>
              <a:ext uri="{FF2B5EF4-FFF2-40B4-BE49-F238E27FC236}">
                <a16:creationId xmlns:a16="http://schemas.microsoft.com/office/drawing/2014/main" id="{BBE3A16A-A62A-4129-B628-0F767606C4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2381746"/>
              </p:ext>
            </p:extLst>
          </p:nvPr>
        </p:nvGraphicFramePr>
        <p:xfrm>
          <a:off x="679450" y="2788933"/>
          <a:ext cx="6477000" cy="7363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4" name="object 6">
            <a:extLst>
              <a:ext uri="{FF2B5EF4-FFF2-40B4-BE49-F238E27FC236}">
                <a16:creationId xmlns:a16="http://schemas.microsoft.com/office/drawing/2014/main" id="{7E582E6D-912A-466D-BB23-67007DB75C8C}"/>
              </a:ext>
            </a:extLst>
          </p:cNvPr>
          <p:cNvSpPr txBox="1"/>
          <p:nvPr/>
        </p:nvSpPr>
        <p:spPr>
          <a:xfrm>
            <a:off x="19101944" y="10850977"/>
            <a:ext cx="15748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900" spc="-50" dirty="0">
                <a:solidFill>
                  <a:srgbClr val="0441EF"/>
                </a:solidFill>
                <a:latin typeface="Tahoma"/>
                <a:cs typeface="Tahoma"/>
              </a:rPr>
              <a:t>4</a:t>
            </a:r>
            <a:endParaRPr sz="1900" dirty="0">
              <a:latin typeface="Tahoma"/>
              <a:cs typeface="Tahoma"/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A9FE3C1D-7961-4111-8BEE-C0F243354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404" y="3341246"/>
            <a:ext cx="12631214" cy="625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78465" y="565852"/>
            <a:ext cx="593725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-10" dirty="0">
                <a:solidFill>
                  <a:srgbClr val="0441EF"/>
                </a:solidFill>
                <a:latin typeface="Tahoma"/>
                <a:cs typeface="Tahoma"/>
              </a:rPr>
              <a:t>misis.ru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1031" y="332206"/>
            <a:ext cx="1971112" cy="786943"/>
          </a:xfrm>
          <a:prstGeom prst="rect">
            <a:avLst/>
          </a:prstGeom>
        </p:spPr>
      </p:pic>
      <p:sp>
        <p:nvSpPr>
          <p:cNvPr id="20" name="object 57">
            <a:extLst>
              <a:ext uri="{FF2B5EF4-FFF2-40B4-BE49-F238E27FC236}">
                <a16:creationId xmlns:a16="http://schemas.microsoft.com/office/drawing/2014/main" id="{54FFBB43-A72A-4509-8AA1-1C1833D354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9450" y="1201850"/>
            <a:ext cx="19278600" cy="79387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7899"/>
              </a:lnSpc>
              <a:spcBef>
                <a:spcPts val="90"/>
              </a:spcBef>
            </a:pPr>
            <a:r>
              <a:rPr lang="ru-RU" sz="4400" dirty="0"/>
              <a:t>ПОСТАНОВКА ТРЕБОВАНИЙ</a:t>
            </a:r>
            <a:endParaRPr sz="6600" dirty="0"/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931A9E7C-59E2-45BB-A9A4-F89B27A2B012}"/>
              </a:ext>
            </a:extLst>
          </p:cNvPr>
          <p:cNvSpPr txBox="1"/>
          <p:nvPr/>
        </p:nvSpPr>
        <p:spPr>
          <a:xfrm>
            <a:off x="19101944" y="10850977"/>
            <a:ext cx="15748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900" spc="-50" dirty="0">
                <a:solidFill>
                  <a:srgbClr val="0441EF"/>
                </a:solidFill>
                <a:latin typeface="Tahoma"/>
                <a:cs typeface="Tahoma"/>
              </a:rPr>
              <a:t>5</a:t>
            </a:r>
            <a:endParaRPr sz="1900" dirty="0">
              <a:latin typeface="Tahoma"/>
              <a:cs typeface="Tahoma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E6310B-36C9-4E9C-9FBC-88C4AA5B6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408" y="2109046"/>
            <a:ext cx="10329284" cy="87036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78465" y="565852"/>
            <a:ext cx="593725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-10" dirty="0">
                <a:solidFill>
                  <a:srgbClr val="0441EF"/>
                </a:solidFill>
                <a:latin typeface="Tahoma"/>
                <a:cs typeface="Tahoma"/>
              </a:rPr>
              <a:t>misis.ru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1031" y="332206"/>
            <a:ext cx="1971112" cy="78694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101944" y="10850977"/>
            <a:ext cx="15748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900" spc="-50" dirty="0">
                <a:solidFill>
                  <a:srgbClr val="0441EF"/>
                </a:solidFill>
                <a:latin typeface="Tahoma"/>
                <a:cs typeface="Tahoma"/>
              </a:rPr>
              <a:t>6</a:t>
            </a:r>
            <a:endParaRPr sz="1900" dirty="0">
              <a:latin typeface="Tahoma"/>
              <a:cs typeface="Tahoma"/>
            </a:endParaRPr>
          </a:p>
        </p:txBody>
      </p:sp>
      <p:sp>
        <p:nvSpPr>
          <p:cNvPr id="9" name="object 57">
            <a:extLst>
              <a:ext uri="{FF2B5EF4-FFF2-40B4-BE49-F238E27FC236}">
                <a16:creationId xmlns:a16="http://schemas.microsoft.com/office/drawing/2014/main" id="{E89F95A2-AA0D-4CE4-96D6-7E21283327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9450" y="1201850"/>
            <a:ext cx="19278600" cy="166058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7899"/>
              </a:lnSpc>
              <a:spcBef>
                <a:spcPts val="90"/>
              </a:spcBef>
            </a:pPr>
            <a:r>
              <a:rPr lang="ru-RU" sz="4400" dirty="0"/>
              <a:t>РЕШЕНИЕ 2-Й ИССЛЕДОВАТЕЛЬСКОЙ ЗАДАЧИ. ВЫБОР АРХИТЕКТУРЫ</a:t>
            </a:r>
            <a:endParaRPr sz="6600" dirty="0"/>
          </a:p>
        </p:txBody>
      </p:sp>
      <p:graphicFrame>
        <p:nvGraphicFramePr>
          <p:cNvPr id="21" name="Таблица 21">
            <a:extLst>
              <a:ext uri="{FF2B5EF4-FFF2-40B4-BE49-F238E27FC236}">
                <a16:creationId xmlns:a16="http://schemas.microsoft.com/office/drawing/2014/main" id="{29D49736-F1EC-4DF2-BE41-2167AAA00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665763"/>
              </p:ext>
            </p:extLst>
          </p:nvPr>
        </p:nvGraphicFramePr>
        <p:xfrm>
          <a:off x="1032184" y="3078093"/>
          <a:ext cx="6705600" cy="741275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53962">
                  <a:extLst>
                    <a:ext uri="{9D8B030D-6E8A-4147-A177-3AD203B41FA5}">
                      <a16:colId xmlns:a16="http://schemas.microsoft.com/office/drawing/2014/main" val="1548097884"/>
                    </a:ext>
                  </a:extLst>
                </a:gridCol>
                <a:gridCol w="3751638">
                  <a:extLst>
                    <a:ext uri="{9D8B030D-6E8A-4147-A177-3AD203B41FA5}">
                      <a16:colId xmlns:a16="http://schemas.microsoft.com/office/drawing/2014/main" val="1548022376"/>
                    </a:ext>
                  </a:extLst>
                </a:gridCol>
              </a:tblGrid>
              <a:tr h="1259829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Frontend</a:t>
                      </a:r>
                      <a:endParaRPr lang="ru-RU" sz="28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F4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Next.js</a:t>
                      </a:r>
                      <a:r>
                        <a:rPr lang="ru-RU" sz="28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2800" b="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Tailwind</a:t>
                      </a:r>
                      <a:r>
                        <a:rPr lang="ru-RU" sz="28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CSS </a:t>
                      </a:r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ru-RU" sz="28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800" b="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Headless</a:t>
                      </a:r>
                      <a:r>
                        <a:rPr lang="ru-RU" sz="28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UI</a:t>
                      </a:r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28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721699"/>
                  </a:ext>
                </a:extLst>
              </a:tr>
              <a:tr h="880374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Backend</a:t>
                      </a:r>
                      <a:endParaRPr lang="ru-RU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F4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Next.js API Routes</a:t>
                      </a:r>
                      <a:endParaRPr lang="ru-RU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229947"/>
                  </a:ext>
                </a:extLst>
              </a:tr>
              <a:tr h="880374"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БД</a:t>
                      </a:r>
                    </a:p>
                  </a:txBody>
                  <a:tcPr>
                    <a:lnL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F4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Turso</a:t>
                      </a:r>
                      <a:endParaRPr lang="ru-RU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76110"/>
                  </a:ext>
                </a:extLst>
              </a:tr>
              <a:tr h="880374"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ЯП</a:t>
                      </a:r>
                    </a:p>
                  </a:txBody>
                  <a:tcPr>
                    <a:lnL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F4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TypeScript</a:t>
                      </a:r>
                      <a:endParaRPr lang="ru-RU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055583"/>
                  </a:ext>
                </a:extLst>
              </a:tr>
              <a:tr h="1259829"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Стилизация</a:t>
                      </a:r>
                    </a:p>
                  </a:txBody>
                  <a:tcPr>
                    <a:lnL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Tailwind CSS + Headless UI</a:t>
                      </a:r>
                    </a:p>
                    <a:p>
                      <a:pPr algn="ctr"/>
                      <a:endParaRPr lang="ru-RU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102758"/>
                  </a:ext>
                </a:extLst>
              </a:tr>
              <a:tr h="1259829"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Управление состоянием</a:t>
                      </a:r>
                    </a:p>
                  </a:txBody>
                  <a:tcPr>
                    <a:lnL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F4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Zustand</a:t>
                      </a:r>
                      <a:endParaRPr lang="en-US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811919"/>
                  </a:ext>
                </a:extLst>
              </a:tr>
              <a:tr h="880374">
                <a:tc>
                  <a:txBody>
                    <a:bodyPr/>
                    <a:lstStyle/>
                    <a:p>
                      <a:pPr algn="l"/>
                      <a:r>
                        <a:rPr lang="ru-RU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Деплой</a:t>
                      </a:r>
                    </a:p>
                  </a:txBody>
                  <a:tcPr>
                    <a:lnL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F4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Vercel</a:t>
                      </a:r>
                      <a:endParaRPr lang="ru-RU" sz="2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44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F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395937"/>
                  </a:ext>
                </a:extLst>
              </a:tr>
            </a:tbl>
          </a:graphicData>
        </a:graphic>
      </p:graphicFrame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844FB724-D0A3-45A7-9B33-5AEC44C73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50" y="2429633"/>
            <a:ext cx="4351326" cy="260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icture background">
            <a:extLst>
              <a:ext uri="{FF2B5EF4-FFF2-40B4-BE49-F238E27FC236}">
                <a16:creationId xmlns:a16="http://schemas.microsoft.com/office/drawing/2014/main" id="{3719D28C-3CDA-4CB1-8E12-8612881D6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3626" y="2759075"/>
            <a:ext cx="5693424" cy="166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icture background">
            <a:extLst>
              <a:ext uri="{FF2B5EF4-FFF2-40B4-BE49-F238E27FC236}">
                <a16:creationId xmlns:a16="http://schemas.microsoft.com/office/drawing/2014/main" id="{C97E1063-E5F7-434D-8D9A-32194A493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23809" r="7861" b="24535"/>
          <a:stretch/>
        </p:blipFill>
        <p:spPr bwMode="auto">
          <a:xfrm>
            <a:off x="8718550" y="5653344"/>
            <a:ext cx="4732326" cy="166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icture background">
            <a:extLst>
              <a:ext uri="{FF2B5EF4-FFF2-40B4-BE49-F238E27FC236}">
                <a16:creationId xmlns:a16="http://schemas.microsoft.com/office/drawing/2014/main" id="{7530166F-7929-4389-9E4D-326B6B553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925" y="4876290"/>
            <a:ext cx="5715003" cy="321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Picture background">
            <a:extLst>
              <a:ext uri="{FF2B5EF4-FFF2-40B4-BE49-F238E27FC236}">
                <a16:creationId xmlns:a16="http://schemas.microsoft.com/office/drawing/2014/main" id="{4E04D84E-503A-432E-828A-C4349AC64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650" y="8041561"/>
            <a:ext cx="5715000" cy="244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Picture background">
            <a:extLst>
              <a:ext uri="{FF2B5EF4-FFF2-40B4-BE49-F238E27FC236}">
                <a16:creationId xmlns:a16="http://schemas.microsoft.com/office/drawing/2014/main" id="{95A05A73-DA16-4911-90A9-0F1619D4A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1937" y="8566576"/>
            <a:ext cx="5100978" cy="114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1F11602A-52FA-4AB9-BD35-54170699F03C}"/>
              </a:ext>
            </a:extLst>
          </p:cNvPr>
          <p:cNvSpPr txBox="1"/>
          <p:nvPr/>
        </p:nvSpPr>
        <p:spPr>
          <a:xfrm>
            <a:off x="18378465" y="565852"/>
            <a:ext cx="593725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-10" dirty="0">
                <a:solidFill>
                  <a:srgbClr val="0441EF"/>
                </a:solidFill>
                <a:latin typeface="Tahoma"/>
                <a:cs typeface="Tahoma"/>
              </a:rPr>
              <a:t>misis.ru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9" name="object 3">
            <a:extLst>
              <a:ext uri="{FF2B5EF4-FFF2-40B4-BE49-F238E27FC236}">
                <a16:creationId xmlns:a16="http://schemas.microsoft.com/office/drawing/2014/main" id="{D2056876-B17C-42F7-90BA-F5FDCD41DEF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1031" y="332206"/>
            <a:ext cx="1971112" cy="786943"/>
          </a:xfrm>
          <a:prstGeom prst="rect">
            <a:avLst/>
          </a:prstGeom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6130238B-F569-49FD-9A04-4B9071B6ED1E}"/>
              </a:ext>
            </a:extLst>
          </p:cNvPr>
          <p:cNvSpPr txBox="1"/>
          <p:nvPr/>
        </p:nvSpPr>
        <p:spPr>
          <a:xfrm>
            <a:off x="19101944" y="10850977"/>
            <a:ext cx="15748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900" spc="-50" dirty="0">
                <a:solidFill>
                  <a:srgbClr val="0441EF"/>
                </a:solidFill>
                <a:latin typeface="Tahoma"/>
                <a:cs typeface="Tahoma"/>
              </a:rPr>
              <a:t>7</a:t>
            </a:r>
            <a:endParaRPr sz="1900" dirty="0">
              <a:latin typeface="Tahoma"/>
              <a:cs typeface="Tahoma"/>
            </a:endParaRPr>
          </a:p>
        </p:txBody>
      </p:sp>
      <p:sp>
        <p:nvSpPr>
          <p:cNvPr id="11" name="object 57">
            <a:extLst>
              <a:ext uri="{FF2B5EF4-FFF2-40B4-BE49-F238E27FC236}">
                <a16:creationId xmlns:a16="http://schemas.microsoft.com/office/drawing/2014/main" id="{3008035D-E600-487C-851D-53CBA1D65E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9450" y="1201850"/>
            <a:ext cx="19278600" cy="79387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7899"/>
              </a:lnSpc>
              <a:spcBef>
                <a:spcPts val="90"/>
              </a:spcBef>
            </a:pPr>
            <a:r>
              <a:rPr lang="ru-RU" sz="4400" dirty="0"/>
              <a:t>Архитектура системы</a:t>
            </a:r>
            <a:endParaRPr sz="115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5081CB0-D6DA-474F-B911-0C0451AA9C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0" t="7264" r="20729"/>
          <a:stretch/>
        </p:blipFill>
        <p:spPr>
          <a:xfrm>
            <a:off x="11728450" y="942226"/>
            <a:ext cx="3962400" cy="9424897"/>
          </a:xfrm>
          <a:prstGeom prst="rect">
            <a:avLst/>
          </a:prstGeom>
        </p:spPr>
      </p:pic>
      <p:graphicFrame>
        <p:nvGraphicFramePr>
          <p:cNvPr id="18" name="Схема 17">
            <a:extLst>
              <a:ext uri="{FF2B5EF4-FFF2-40B4-BE49-F238E27FC236}">
                <a16:creationId xmlns:a16="http://schemas.microsoft.com/office/drawing/2014/main" id="{D7C2DF41-CE60-4D11-8176-8C843220F7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3945649"/>
              </p:ext>
            </p:extLst>
          </p:nvPr>
        </p:nvGraphicFramePr>
        <p:xfrm>
          <a:off x="3122143" y="2759076"/>
          <a:ext cx="7749748" cy="7608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699963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A210D14-A9B3-47E1-AEDD-ECFA8CAD0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544414"/>
              </p:ext>
            </p:extLst>
          </p:nvPr>
        </p:nvGraphicFramePr>
        <p:xfrm>
          <a:off x="679450" y="2041405"/>
          <a:ext cx="19050000" cy="85000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3372159037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364132662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4077457132"/>
                    </a:ext>
                  </a:extLst>
                </a:gridCol>
                <a:gridCol w="5398966">
                  <a:extLst>
                    <a:ext uri="{9D8B030D-6E8A-4147-A177-3AD203B41FA5}">
                      <a16:colId xmlns:a16="http://schemas.microsoft.com/office/drawing/2014/main" val="1719657453"/>
                    </a:ext>
                  </a:extLst>
                </a:gridCol>
                <a:gridCol w="3516434">
                  <a:extLst>
                    <a:ext uri="{9D8B030D-6E8A-4147-A177-3AD203B41FA5}">
                      <a16:colId xmlns:a16="http://schemas.microsoft.com/office/drawing/2014/main" val="1103831416"/>
                    </a:ext>
                  </a:extLst>
                </a:gridCol>
              </a:tblGrid>
              <a:tr h="39246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29" marR="68429" marT="0" marB="0">
                    <a:solidFill>
                      <a:srgbClr val="0541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Turso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29" marR="68429" marT="0" marB="0">
                    <a:solidFill>
                      <a:srgbClr val="0541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PostgreSQL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29" marR="68429" marT="0" marB="0">
                    <a:solidFill>
                      <a:srgbClr val="0541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MongoDB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29" marR="68429" marT="0" marB="0">
                    <a:solidFill>
                      <a:srgbClr val="0541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Firebase</a:t>
                      </a: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Realtime</a:t>
                      </a: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DB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29" marR="68429" marT="0" marB="0">
                    <a:solidFill>
                      <a:srgbClr val="0541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624465"/>
                  </a:ext>
                </a:extLst>
              </a:tr>
              <a:tr h="4232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СУБД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29" marR="68429" marT="0" marB="0">
                    <a:solidFill>
                      <a:srgbClr val="0541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Реляционная (SQL)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29" marR="6842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Реляционная (SQL)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29" marR="6842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Документо</a:t>
                      </a: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-ориентированная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29" marR="6842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Документо</a:t>
                      </a: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-ориентированная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29" marR="68429" marT="0" marB="0"/>
                </a:tc>
                <a:extLst>
                  <a:ext uri="{0D108BD9-81ED-4DB2-BD59-A6C34878D82A}">
                    <a16:rowId xmlns:a16="http://schemas.microsoft.com/office/drawing/2014/main" val="1079984592"/>
                  </a:ext>
                </a:extLst>
              </a:tr>
              <a:tr h="7893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Поддержка ACID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29" marR="68429" marT="0" marB="0">
                    <a:solidFill>
                      <a:srgbClr val="0541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29" marR="6842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29" marR="6842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Частично (на уровне документа)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29" marR="6842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29" marR="68429" marT="0" marB="0"/>
                </a:tc>
                <a:extLst>
                  <a:ext uri="{0D108BD9-81ED-4DB2-BD59-A6C34878D82A}">
                    <a16:rowId xmlns:a16="http://schemas.microsoft.com/office/drawing/2014/main" val="455943759"/>
                  </a:ext>
                </a:extLst>
              </a:tr>
              <a:tr h="4232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Архитектура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29" marR="68429" marT="0" marB="0">
                    <a:solidFill>
                      <a:srgbClr val="0541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Edge-first, распределённая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29" marR="6842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Централизованная (master/replica)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29" marR="6842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Шардированная</a:t>
                      </a: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replica</a:t>
                      </a: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sets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29" marR="6842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Централизованная (облако)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29" marR="68429" marT="0" marB="0"/>
                </a:tc>
                <a:extLst>
                  <a:ext uri="{0D108BD9-81ED-4DB2-BD59-A6C34878D82A}">
                    <a16:rowId xmlns:a16="http://schemas.microsoft.com/office/drawing/2014/main" val="3284768698"/>
                  </a:ext>
                </a:extLst>
              </a:tr>
              <a:tr h="4232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Репликация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29" marR="68429" marT="0" marB="0">
                    <a:solidFill>
                      <a:srgbClr val="0541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Глобальная, </a:t>
                      </a:r>
                      <a:r>
                        <a:rPr lang="ru-RU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read-optimized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29" marR="6842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Синхронная/асинхронная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29" marR="6842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Асинхронная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29" marR="6842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Автоматическая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29" marR="68429" marT="0" marB="0"/>
                </a:tc>
                <a:extLst>
                  <a:ext uri="{0D108BD9-81ED-4DB2-BD59-A6C34878D82A}">
                    <a16:rowId xmlns:a16="http://schemas.microsoft.com/office/drawing/2014/main" val="3805047300"/>
                  </a:ext>
                </a:extLst>
              </a:tr>
              <a:tr h="7893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Масштабируемость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29" marR="68429" marT="0" marB="0">
                    <a:solidFill>
                      <a:srgbClr val="0541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Чтение – горизонтально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29" marR="6842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Вертикальная/горизонтальная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29" marR="6842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Горизонтальная (через шардирование)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29" marR="6842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Горизонтальная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29" marR="68429" marT="0" marB="0"/>
                </a:tc>
                <a:extLst>
                  <a:ext uri="{0D108BD9-81ED-4DB2-BD59-A6C34878D82A}">
                    <a16:rowId xmlns:a16="http://schemas.microsoft.com/office/drawing/2014/main" val="3344373656"/>
                  </a:ext>
                </a:extLst>
              </a:tr>
              <a:tr h="12091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Поддержка Edge-развёртываний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29" marR="68429" marT="0" marB="0">
                    <a:solidFill>
                      <a:srgbClr val="0541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Нативная (через Turso infra)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29" marR="6842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Ограниченно через сторонние решения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29" marR="6842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Возможна, но требует настройки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29" marR="6842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29" marR="68429" marT="0" marB="0"/>
                </a:tc>
                <a:extLst>
                  <a:ext uri="{0D108BD9-81ED-4DB2-BD59-A6C34878D82A}">
                    <a16:rowId xmlns:a16="http://schemas.microsoft.com/office/drawing/2014/main" val="1604000758"/>
                  </a:ext>
                </a:extLst>
              </a:tr>
              <a:tr h="12091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Возможность автономной работы</a:t>
                      </a:r>
                    </a:p>
                  </a:txBody>
                  <a:tcPr marL="68580" marR="68580" marT="0" marB="0">
                    <a:solidFill>
                      <a:srgbClr val="0541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 (локальная SQLite-совместимость)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 (при self-hosting)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Частично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0671023"/>
                  </a:ext>
                </a:extLst>
              </a:tr>
              <a:tr h="12091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Необходимость </a:t>
                      </a:r>
                      <a:r>
                        <a:rPr lang="ru-RU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DevOps</a:t>
                      </a: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-поддержки</a:t>
                      </a:r>
                    </a:p>
                  </a:txBody>
                  <a:tcPr marL="68580" marR="68580" marT="0" marB="0">
                    <a:solidFill>
                      <a:srgbClr val="0541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Низкая (Zero config, SaaS)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Средняя (нужен DevOps-ресурс)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Средняя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Минимальная (SaaS)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8665023"/>
                  </a:ext>
                </a:extLst>
              </a:tr>
              <a:tr h="7893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Совместимость с ORM</a:t>
                      </a:r>
                    </a:p>
                  </a:txBody>
                  <a:tcPr marL="68580" marR="68580" marT="0" marB="0">
                    <a:solidFill>
                      <a:srgbClr val="0541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 (через SQLite-адаптеры)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Частично (через ODM)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7637721"/>
                  </a:ext>
                </a:extLst>
              </a:tr>
              <a:tr h="8321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Лицензия/стоимость</a:t>
                      </a:r>
                    </a:p>
                  </a:txBody>
                  <a:tcPr marL="68580" marR="68580" marT="0" marB="0">
                    <a:solidFill>
                      <a:srgbClr val="0541F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 source / Freemium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 </a:t>
                      </a:r>
                      <a:r>
                        <a:rPr lang="ru-RU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</a:t>
                      </a: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(но нужен хостинг)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 </a:t>
                      </a:r>
                      <a:r>
                        <a:rPr lang="ru-RU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</a:t>
                      </a: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(хостинг оплачивается отдельно)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Бесплатно (до лимитов)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5421894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48D3F16C-E462-47EA-BF7B-0A49C7CB269C}"/>
              </a:ext>
            </a:extLst>
          </p:cNvPr>
          <p:cNvSpPr txBox="1"/>
          <p:nvPr/>
        </p:nvSpPr>
        <p:spPr>
          <a:xfrm>
            <a:off x="18378465" y="565852"/>
            <a:ext cx="593725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-10" dirty="0">
                <a:solidFill>
                  <a:srgbClr val="0441EF"/>
                </a:solidFill>
                <a:latin typeface="Tahoma"/>
                <a:cs typeface="Tahoma"/>
              </a:rPr>
              <a:t>misis.ru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C8140336-043D-4AEA-B1C1-50CF4DF73C4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1031" y="332206"/>
            <a:ext cx="1971112" cy="786943"/>
          </a:xfrm>
          <a:prstGeom prst="rect">
            <a:avLst/>
          </a:prstGeom>
        </p:spPr>
      </p:pic>
      <p:sp>
        <p:nvSpPr>
          <p:cNvPr id="7" name="object 57">
            <a:extLst>
              <a:ext uri="{FF2B5EF4-FFF2-40B4-BE49-F238E27FC236}">
                <a16:creationId xmlns:a16="http://schemas.microsoft.com/office/drawing/2014/main" id="{1DCB0ECF-2A3B-43AF-B6EB-B4ACED4471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9450" y="1201850"/>
            <a:ext cx="19278600" cy="79387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7899"/>
              </a:lnSpc>
              <a:spcBef>
                <a:spcPts val="90"/>
              </a:spcBef>
            </a:pPr>
            <a:r>
              <a:rPr lang="ru-RU" sz="4400" dirty="0"/>
              <a:t>Сравнение </a:t>
            </a:r>
            <a:r>
              <a:rPr lang="en-US" sz="4400" dirty="0" err="1"/>
              <a:t>Turso</a:t>
            </a:r>
            <a:r>
              <a:rPr lang="ru-RU" sz="4400" dirty="0"/>
              <a:t> с </a:t>
            </a:r>
            <a:r>
              <a:rPr lang="en-US" sz="4400" dirty="0"/>
              <a:t>PostgreSQL</a:t>
            </a:r>
            <a:r>
              <a:rPr lang="ru-RU" sz="4400" dirty="0"/>
              <a:t>, </a:t>
            </a:r>
            <a:r>
              <a:rPr lang="en-US" sz="4400" dirty="0"/>
              <a:t>MongoDB</a:t>
            </a:r>
            <a:r>
              <a:rPr lang="ru-RU" sz="4400" dirty="0"/>
              <a:t> и </a:t>
            </a:r>
            <a:r>
              <a:rPr lang="en-US" sz="4400" dirty="0"/>
              <a:t>Firebase Realtime DB</a:t>
            </a:r>
            <a:endParaRPr lang="ru-RU" sz="11500" dirty="0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99636E9C-B038-4F04-B7D6-1BCA487DC2C0}"/>
              </a:ext>
            </a:extLst>
          </p:cNvPr>
          <p:cNvSpPr txBox="1"/>
          <p:nvPr/>
        </p:nvSpPr>
        <p:spPr>
          <a:xfrm>
            <a:off x="19101944" y="10850977"/>
            <a:ext cx="15748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900" spc="-50" dirty="0">
                <a:solidFill>
                  <a:srgbClr val="0441EF"/>
                </a:solidFill>
                <a:latin typeface="Tahoma"/>
                <a:cs typeface="Tahoma"/>
              </a:rPr>
              <a:t>8</a:t>
            </a:r>
            <a:endParaRPr sz="19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793125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5178</TotalTime>
  <Words>1952</Words>
  <Application>Microsoft Macintosh PowerPoint</Application>
  <PresentationFormat>Произвольный</PresentationFormat>
  <Paragraphs>257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Calibri</vt:lpstr>
      <vt:lpstr>Microsoft Sans Serif</vt:lpstr>
      <vt:lpstr>Symbol</vt:lpstr>
      <vt:lpstr>Tahoma</vt:lpstr>
      <vt:lpstr>Times New Roman</vt:lpstr>
      <vt:lpstr>Wingdings</vt:lpstr>
      <vt:lpstr>Office Theme</vt:lpstr>
      <vt:lpstr>Презентация PowerPoint</vt:lpstr>
      <vt:lpstr>АКТУАЛЬНОСТЬ ИССЛЕДОВАНИЯ</vt:lpstr>
      <vt:lpstr>ЦЕЛЬ, ЗАДАЧИ, ОБЪЕКТ И ПРЕДМЕТ ИССЛЕДОВАНИЯ</vt:lpstr>
      <vt:lpstr>РЕШЕНИЕ 1-Й ИССЛЕДОВАТЕЛЬСКОЙ ЗАДАЧИ. АНАЛИЗ РЫНКА</vt:lpstr>
      <vt:lpstr>ВЫВОДЫ ПО РЕЗУЛЬТАТАМ АНАЛИЗА</vt:lpstr>
      <vt:lpstr>ПОСТАНОВКА ТРЕБОВАНИЙ</vt:lpstr>
      <vt:lpstr>РЕШЕНИЕ 2-Й ИССЛЕДОВАТЕЛЬСКОЙ ЗАДАЧИ. ВЫБОР АРХИТЕКТУРЫ</vt:lpstr>
      <vt:lpstr>Архитектура системы</vt:lpstr>
      <vt:lpstr>Сравнение Turso с PostgreSQL, MongoDB и Firebase Realtime DB</vt:lpstr>
      <vt:lpstr>Диаграмма бизнес-процесса</vt:lpstr>
      <vt:lpstr>РЕШЕНИЕ 3-Й ИССЛЕДОВАТЕЛЬСКОЙ ЗАДАЧИ. ИНТЕРФЕЙС CRM</vt:lpstr>
      <vt:lpstr>Функциональные модули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ДД</dc:creator>
  <cp:lastModifiedBy>Microsoft Office User</cp:lastModifiedBy>
  <cp:revision>49</cp:revision>
  <dcterms:created xsi:type="dcterms:W3CDTF">2025-05-26T09:34:30Z</dcterms:created>
  <dcterms:modified xsi:type="dcterms:W3CDTF">2025-06-19T08:05:20Z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2024-06-11T00:00:00Z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2025-05-26T00:00:00Z</vt:filetime>
  </property>
  <property fmtid="{D5CDD505-2E9C-101B-9397-08002B2CF9AE}" pid="5" name="Producer">
    <vt:lpwstr>Microsoft® PowerPoint® LTSC</vt:lpwstr>
  </property>
</Properties>
</file>