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127B2E-C89A-06CB-0432-1177659F4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C77C58B-E567-72E6-2582-898A621C8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C0407BF-772A-DE83-0DBD-7B13A677B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A6CF-4368-46C9-90CA-312BF803E9C1}" type="datetimeFigureOut">
              <a:rPr lang="pl-PL" smtClean="0"/>
              <a:t>02.08.2025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0786324-6E00-67AA-76EE-0A9F6AABE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4A1B540-0B01-E84C-1C8D-B5CA02D5F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FEAD-49AC-4234-8B30-E60D75442D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537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C1260B-C2BC-7052-D0DC-7DB80F01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13288EB-55DE-6657-7137-6CF4C5E67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F864E86-602F-CAC4-1AE6-C719D400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A6CF-4368-46C9-90CA-312BF803E9C1}" type="datetimeFigureOut">
              <a:rPr lang="pl-PL" smtClean="0"/>
              <a:t>02.08.2025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0230F78-0C92-AF10-C5F7-AF927201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17FBA06-34BC-CE3B-6DD7-FD465A02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FEAD-49AC-4234-8B30-E60D75442D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922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54E9406-725D-4F20-F348-CC362226D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E846D40-AA8A-4197-6D66-20F403A13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D6089FF-FCA6-8C85-790E-AA0A9C68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A6CF-4368-46C9-90CA-312BF803E9C1}" type="datetimeFigureOut">
              <a:rPr lang="pl-PL" smtClean="0"/>
              <a:t>02.08.2025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75E4156-4318-5790-9C75-90A98284F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36D8F8C-AF4F-52CE-D641-B1ADB323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FEAD-49AC-4234-8B30-E60D75442D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095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167995-75A6-21E2-28EB-A9274E54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6D7ACA8-8F08-94E9-D296-1249B6F39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B306495-C581-082C-9E16-749E21C23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A6CF-4368-46C9-90CA-312BF803E9C1}" type="datetimeFigureOut">
              <a:rPr lang="pl-PL" smtClean="0"/>
              <a:t>02.08.2025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7442AB-B6AB-BDD0-9DBC-EB9555679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3F22D7E-9ABF-11D6-95BC-A96F8350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FEAD-49AC-4234-8B30-E60D75442D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194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63D3B3-F765-9AA6-FD51-EEB6F84FD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CC09CFA-5335-B13A-AB7B-07D68B24F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DBD035C-93D0-B776-F6EE-4D8C59A1B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A6CF-4368-46C9-90CA-312BF803E9C1}" type="datetimeFigureOut">
              <a:rPr lang="pl-PL" smtClean="0"/>
              <a:t>02.08.2025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BEFDD69-D887-9C2C-E20D-129C3D06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CED376C-470F-335B-11F1-9BD18D04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FEAD-49AC-4234-8B30-E60D75442D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94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7C5B32-926E-9B9F-CBEC-BED05B583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5B9E2F1-3F58-ABFA-62ED-1CCD84917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80A26AF-F9B6-2DBE-9306-7E23880EA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4AA5446-E09C-3CC1-8C75-66FA61B4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A6CF-4368-46C9-90CA-312BF803E9C1}" type="datetimeFigureOut">
              <a:rPr lang="pl-PL" smtClean="0"/>
              <a:t>02.08.2025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0EB9819-C3E6-6480-0A52-41D60BB5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724D11C-A3F7-DDE4-9244-55D5821C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FEAD-49AC-4234-8B30-E60D75442D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153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95649D-1606-B71A-D8BF-0DF6A0C9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84A666D-5A7A-EC86-8E5C-A539AC5B1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C6E0A50-4A23-885D-9ADF-9FC65037F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68BEC5A-F4B5-CB95-E467-1C01DBCEC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172C641-D4EE-2F06-9D5C-7447B9E1F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2D4D12A-131D-D50F-94F1-56BD7008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A6CF-4368-46C9-90CA-312BF803E9C1}" type="datetimeFigureOut">
              <a:rPr lang="pl-PL" smtClean="0"/>
              <a:t>02.08.2025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0838A17-6D6C-F3EF-4E46-9D946288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31B38380-68F8-C413-4CF9-0577FDA6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FEAD-49AC-4234-8B30-E60D75442D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09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8B5FC4-562D-21E2-344E-B4B377A07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FC9C37A-8F40-7071-8AC2-1FCA6D4D4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A6CF-4368-46C9-90CA-312BF803E9C1}" type="datetimeFigureOut">
              <a:rPr lang="pl-PL" smtClean="0"/>
              <a:t>02.08.2025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779E63B-0E6E-6235-0E99-38E1EB2E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685686C-36EB-B335-1DF9-23338514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FEAD-49AC-4234-8B30-E60D75442D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15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6434C36-5E41-DB96-951F-9176C46C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A6CF-4368-46C9-90CA-312BF803E9C1}" type="datetimeFigureOut">
              <a:rPr lang="pl-PL" smtClean="0"/>
              <a:t>02.08.2025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F559A18-A914-10BC-8F48-ADA07FE8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F7BA44D-569B-97A6-2B4E-D7C4584E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FEAD-49AC-4234-8B30-E60D75442D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52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C3E6B5-D164-1304-D6E4-B4C718CB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F96C22-D8B2-3ED4-7F32-4A3997DE8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BF3E5BF-56BA-C9AF-8552-F23BD7E4E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6C3F33E-62CC-5E20-C277-D6A41556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A6CF-4368-46C9-90CA-312BF803E9C1}" type="datetimeFigureOut">
              <a:rPr lang="pl-PL" smtClean="0"/>
              <a:t>02.08.2025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01C7644-E87D-92E0-402B-497736F0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2C504BF-2C89-A5E9-23CD-2804D93C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FEAD-49AC-4234-8B30-E60D75442D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530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226222-9C55-708E-69FF-F0627CD65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8B17EFE-25E0-8C8B-694D-61A0209CA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9DECB93-661F-46D8-3A4A-86FC135EC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B2DD609-A2E9-61B6-575F-745726668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A6CF-4368-46C9-90CA-312BF803E9C1}" type="datetimeFigureOut">
              <a:rPr lang="pl-PL" smtClean="0"/>
              <a:t>02.08.2025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0BB7DE2-D2C6-1B76-F655-64F1BCDAE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AF1AE7E-16DB-7157-3843-6936A6DB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1FEAD-49AC-4234-8B30-E60D75442D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418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190AA8F-45BD-5DE5-F565-E4452E9F5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AE54A9C-5650-07CA-DA8C-806A7D8BD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E5776F7-6046-58BF-D942-42A72F688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3EA6CF-4368-46C9-90CA-312BF803E9C1}" type="datetimeFigureOut">
              <a:rPr lang="pl-PL" smtClean="0"/>
              <a:t>02.08.2025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F288F81-ADFE-DDCB-391E-8277DBAD3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C300824-7285-343F-FB83-DC0E34F61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21FEAD-49AC-4234-8B30-E60D75442D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16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chemat blokowy: proces 56">
            <a:extLst>
              <a:ext uri="{FF2B5EF4-FFF2-40B4-BE49-F238E27FC236}">
                <a16:creationId xmlns:a16="http://schemas.microsoft.com/office/drawing/2014/main" id="{8A72F0A8-5AEE-BE28-B239-A8ABC71BB8EA}"/>
              </a:ext>
            </a:extLst>
          </p:cNvPr>
          <p:cNvSpPr/>
          <p:nvPr/>
        </p:nvSpPr>
        <p:spPr>
          <a:xfrm>
            <a:off x="8347587" y="145026"/>
            <a:ext cx="3342968" cy="6567948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pl-PL" sz="1600" dirty="0" err="1"/>
              <a:t>Clients</a:t>
            </a:r>
            <a:r>
              <a:rPr lang="pl-PL" sz="1600" dirty="0"/>
              <a:t> </a:t>
            </a:r>
            <a:r>
              <a:rPr lang="pl-PL" sz="1600" dirty="0" err="1"/>
              <a:t>world</a:t>
            </a:r>
            <a:r>
              <a:rPr lang="pl-PL" sz="1600" dirty="0"/>
              <a:t>, </a:t>
            </a:r>
            <a:br>
              <a:rPr lang="pl-PL" sz="1600" dirty="0"/>
            </a:br>
            <a:r>
              <a:rPr lang="pl-PL" sz="1600" dirty="0" err="1"/>
              <a:t>external</a:t>
            </a:r>
            <a:r>
              <a:rPr lang="pl-PL" sz="1600" dirty="0"/>
              <a:t> </a:t>
            </a:r>
            <a:r>
              <a:rPr lang="pl-PL" sz="1600" dirty="0" err="1"/>
              <a:t>environments</a:t>
            </a:r>
            <a:endParaRPr lang="pl-PL" sz="1600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9E7E44F9-1258-EF4E-A67A-281EF062AFF9}"/>
              </a:ext>
            </a:extLst>
          </p:cNvPr>
          <p:cNvSpPr/>
          <p:nvPr/>
        </p:nvSpPr>
        <p:spPr>
          <a:xfrm>
            <a:off x="431534" y="145026"/>
            <a:ext cx="7246626" cy="6567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pl-PL" sz="1600" dirty="0"/>
              <a:t>D</a:t>
            </a:r>
            <a:r>
              <a:rPr lang="en-US" sz="1600" dirty="0" err="1"/>
              <a:t>ocker</a:t>
            </a:r>
            <a:r>
              <a:rPr lang="en-US" sz="1600" dirty="0"/>
              <a:t> composition, </a:t>
            </a:r>
            <a:r>
              <a:rPr lang="pl-PL" sz="1600" dirty="0"/>
              <a:t>K</a:t>
            </a:r>
            <a:r>
              <a:rPr lang="en-US" sz="1600" dirty="0" err="1"/>
              <a:t>ubernetes</a:t>
            </a:r>
            <a:r>
              <a:rPr lang="pl-PL" sz="1600" dirty="0"/>
              <a:t> </a:t>
            </a:r>
            <a:r>
              <a:rPr lang="pl-PL" sz="1600" dirty="0" err="1"/>
              <a:t>cluster</a:t>
            </a:r>
            <a:r>
              <a:rPr lang="pl-PL" sz="1600" dirty="0"/>
              <a:t>, Y</a:t>
            </a:r>
            <a:r>
              <a:rPr lang="en-US" sz="1600" dirty="0"/>
              <a:t>ours</a:t>
            </a:r>
            <a:r>
              <a:rPr lang="pl-PL" sz="1600" dirty="0"/>
              <a:t> IT</a:t>
            </a:r>
            <a:r>
              <a:rPr lang="en-US" sz="1600" dirty="0"/>
              <a:t> system with many components</a:t>
            </a:r>
            <a:r>
              <a:rPr lang="pl-PL" sz="1600" dirty="0"/>
              <a:t> </a:t>
            </a:r>
          </a:p>
          <a:p>
            <a:pPr algn="ctr"/>
            <a:r>
              <a:rPr lang="pl-PL" sz="1600" dirty="0"/>
              <a:t>and </a:t>
            </a:r>
            <a:r>
              <a:rPr lang="pl-PL" sz="1600" dirty="0" err="1"/>
              <a:t>user</a:t>
            </a:r>
            <a:r>
              <a:rPr lang="pl-PL" sz="1600" dirty="0"/>
              <a:t> </a:t>
            </a:r>
            <a:r>
              <a:rPr lang="pl-PL" sz="1600" dirty="0" err="1"/>
              <a:t>authentication</a:t>
            </a:r>
            <a:r>
              <a:rPr lang="pl-PL" sz="1600" dirty="0"/>
              <a:t> </a:t>
            </a:r>
            <a:r>
              <a:rPr lang="pl-PL" sz="1600" dirty="0" err="1"/>
              <a:t>requirement</a:t>
            </a:r>
            <a:endParaRPr lang="pl-PL" sz="1600" dirty="0"/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48035F14-6CE6-1D88-AC44-0A631D7C811B}"/>
              </a:ext>
            </a:extLst>
          </p:cNvPr>
          <p:cNvSpPr/>
          <p:nvPr/>
        </p:nvSpPr>
        <p:spPr>
          <a:xfrm>
            <a:off x="765465" y="1184511"/>
            <a:ext cx="2615381" cy="10928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Service/System </a:t>
            </a:r>
            <a:r>
              <a:rPr lang="pl-PL" b="1" dirty="0"/>
              <a:t>A</a:t>
            </a:r>
            <a:br>
              <a:rPr lang="pl-PL" dirty="0"/>
            </a:br>
            <a:r>
              <a:rPr lang="pl-PL" sz="1400" dirty="0"/>
              <a:t>User </a:t>
            </a:r>
            <a:r>
              <a:rPr lang="pl-PL" sz="1400" dirty="0" err="1"/>
              <a:t>authentication</a:t>
            </a:r>
            <a:r>
              <a:rPr lang="pl-PL" sz="1400" dirty="0"/>
              <a:t> </a:t>
            </a:r>
            <a:r>
              <a:rPr lang="pl-PL" sz="1400" dirty="0" err="1"/>
              <a:t>required</a:t>
            </a:r>
            <a:br>
              <a:rPr lang="pl-PL" sz="1400" dirty="0"/>
            </a:br>
            <a:r>
              <a:rPr lang="pl-PL" sz="1400" dirty="0" err="1"/>
              <a:t>Used</a:t>
            </a:r>
            <a:r>
              <a:rPr lang="pl-PL" sz="1400" dirty="0"/>
              <a:t> </a:t>
            </a:r>
            <a:r>
              <a:rPr lang="pl-PL" sz="1400" b="1" dirty="0" err="1"/>
              <a:t>Local</a:t>
            </a:r>
            <a:r>
              <a:rPr lang="pl-PL" sz="1400" b="1" dirty="0"/>
              <a:t> </a:t>
            </a:r>
            <a:r>
              <a:rPr lang="pl-PL" sz="1400" b="1" dirty="0" err="1"/>
              <a:t>OpenLDAP</a:t>
            </a:r>
            <a:r>
              <a:rPr lang="pl-PL" sz="1400" b="1" dirty="0"/>
              <a:t> Proxy</a:t>
            </a:r>
            <a:br>
              <a:rPr lang="pl-PL" sz="1400" b="1" dirty="0"/>
            </a:br>
            <a:r>
              <a:rPr lang="pl-PL" sz="1400" b="1" dirty="0"/>
              <a:t>dc=</a:t>
            </a:r>
            <a:r>
              <a:rPr lang="pl-PL" sz="1400" b="1" dirty="0" err="1"/>
              <a:t>example,dc</a:t>
            </a:r>
            <a:r>
              <a:rPr lang="pl-PL" sz="1400" b="1" dirty="0"/>
              <a:t>=com</a:t>
            </a:r>
            <a:endParaRPr lang="pl-PL" b="1" dirty="0"/>
          </a:p>
        </p:txBody>
      </p:sp>
      <p:sp>
        <p:nvSpPr>
          <p:cNvPr id="15" name="Strzałka: w górę i w dół 14">
            <a:extLst>
              <a:ext uri="{FF2B5EF4-FFF2-40B4-BE49-F238E27FC236}">
                <a16:creationId xmlns:a16="http://schemas.microsoft.com/office/drawing/2014/main" id="{A5C878EB-67F2-9883-2BA7-C7F069075D6F}"/>
              </a:ext>
            </a:extLst>
          </p:cNvPr>
          <p:cNvSpPr/>
          <p:nvPr/>
        </p:nvSpPr>
        <p:spPr>
          <a:xfrm>
            <a:off x="3728692" y="760180"/>
            <a:ext cx="688258" cy="5772126"/>
          </a:xfrm>
          <a:prstGeom prst="up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l-PL" dirty="0" err="1"/>
              <a:t>Internal</a:t>
            </a:r>
            <a:r>
              <a:rPr lang="pl-PL" dirty="0"/>
              <a:t> network</a:t>
            </a:r>
          </a:p>
        </p:txBody>
      </p:sp>
      <p:sp>
        <p:nvSpPr>
          <p:cNvPr id="16" name="Strzałka: w lewo i w prawo 15">
            <a:extLst>
              <a:ext uri="{FF2B5EF4-FFF2-40B4-BE49-F238E27FC236}">
                <a16:creationId xmlns:a16="http://schemas.microsoft.com/office/drawing/2014/main" id="{770FB26C-0476-156D-E1BF-E8436AF903F9}"/>
              </a:ext>
            </a:extLst>
          </p:cNvPr>
          <p:cNvSpPr/>
          <p:nvPr/>
        </p:nvSpPr>
        <p:spPr>
          <a:xfrm>
            <a:off x="3380845" y="1669200"/>
            <a:ext cx="490606" cy="255639"/>
          </a:xfrm>
          <a:prstGeom prst="left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Strzałka: w lewo i w prawo 17">
            <a:extLst>
              <a:ext uri="{FF2B5EF4-FFF2-40B4-BE49-F238E27FC236}">
                <a16:creationId xmlns:a16="http://schemas.microsoft.com/office/drawing/2014/main" id="{C35FC998-C3AC-BA09-8C33-56F797830CB0}"/>
              </a:ext>
            </a:extLst>
          </p:cNvPr>
          <p:cNvSpPr/>
          <p:nvPr/>
        </p:nvSpPr>
        <p:spPr>
          <a:xfrm>
            <a:off x="3390100" y="2939815"/>
            <a:ext cx="490606" cy="255639"/>
          </a:xfrm>
          <a:prstGeom prst="left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trzałka: w lewo i w prawo 18">
            <a:extLst>
              <a:ext uri="{FF2B5EF4-FFF2-40B4-BE49-F238E27FC236}">
                <a16:creationId xmlns:a16="http://schemas.microsoft.com/office/drawing/2014/main" id="{7BB4F9C2-4BE6-3DCF-ACB3-F52FD960785E}"/>
              </a:ext>
            </a:extLst>
          </p:cNvPr>
          <p:cNvSpPr/>
          <p:nvPr/>
        </p:nvSpPr>
        <p:spPr>
          <a:xfrm>
            <a:off x="3380845" y="4194597"/>
            <a:ext cx="490606" cy="255639"/>
          </a:xfrm>
          <a:prstGeom prst="left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Strzałka: w lewo i w prawo 19">
            <a:extLst>
              <a:ext uri="{FF2B5EF4-FFF2-40B4-BE49-F238E27FC236}">
                <a16:creationId xmlns:a16="http://schemas.microsoft.com/office/drawing/2014/main" id="{C43B6BE8-1589-D891-F4B5-B0F745F9860C}"/>
              </a:ext>
            </a:extLst>
          </p:cNvPr>
          <p:cNvSpPr/>
          <p:nvPr/>
        </p:nvSpPr>
        <p:spPr>
          <a:xfrm>
            <a:off x="3380845" y="5396042"/>
            <a:ext cx="490606" cy="255639"/>
          </a:xfrm>
          <a:prstGeom prst="left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6D640794-14D9-FE05-C0DD-F20F19629191}"/>
              </a:ext>
            </a:extLst>
          </p:cNvPr>
          <p:cNvSpPr/>
          <p:nvPr/>
        </p:nvSpPr>
        <p:spPr>
          <a:xfrm>
            <a:off x="745860" y="2472855"/>
            <a:ext cx="2615381" cy="10928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Service/System </a:t>
            </a:r>
            <a:r>
              <a:rPr lang="pl-PL" sz="2000" b="1" dirty="0"/>
              <a:t>B</a:t>
            </a:r>
            <a:br>
              <a:rPr lang="pl-PL" dirty="0"/>
            </a:br>
            <a:r>
              <a:rPr lang="pl-PL" sz="1400" dirty="0"/>
              <a:t>User </a:t>
            </a:r>
            <a:r>
              <a:rPr lang="pl-PL" sz="1400" dirty="0" err="1"/>
              <a:t>authentication</a:t>
            </a:r>
            <a:r>
              <a:rPr lang="pl-PL" sz="1400" dirty="0"/>
              <a:t> </a:t>
            </a:r>
            <a:r>
              <a:rPr lang="pl-PL" sz="1400" dirty="0" err="1"/>
              <a:t>required</a:t>
            </a:r>
            <a:br>
              <a:rPr lang="pl-PL" sz="1400" dirty="0"/>
            </a:br>
            <a:r>
              <a:rPr lang="pl-PL" sz="1400" dirty="0" err="1"/>
              <a:t>Used</a:t>
            </a:r>
            <a:r>
              <a:rPr lang="pl-PL" sz="1400" dirty="0"/>
              <a:t> </a:t>
            </a:r>
            <a:r>
              <a:rPr lang="pl-PL" sz="1400" b="1" dirty="0" err="1"/>
              <a:t>Local</a:t>
            </a:r>
            <a:r>
              <a:rPr lang="pl-PL" sz="1400" b="1" dirty="0"/>
              <a:t> </a:t>
            </a:r>
            <a:r>
              <a:rPr lang="pl-PL" sz="1400" b="1" dirty="0" err="1"/>
              <a:t>OpenLDAP</a:t>
            </a:r>
            <a:r>
              <a:rPr lang="pl-PL" sz="1400" b="1" dirty="0"/>
              <a:t> Proxy</a:t>
            </a:r>
            <a:br>
              <a:rPr lang="pl-PL" sz="1400" b="1" dirty="0"/>
            </a:br>
            <a:r>
              <a:rPr lang="pl-PL" sz="1400" b="1" dirty="0"/>
              <a:t>dc=</a:t>
            </a:r>
            <a:r>
              <a:rPr lang="pl-PL" sz="1400" b="1" dirty="0" err="1"/>
              <a:t>example,dc</a:t>
            </a:r>
            <a:r>
              <a:rPr lang="pl-PL" sz="1400" b="1" dirty="0"/>
              <a:t>=com</a:t>
            </a:r>
            <a:endParaRPr lang="pl-PL" b="1" dirty="0"/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B436FB0E-2D93-2034-F537-7B1AD950C043}"/>
              </a:ext>
            </a:extLst>
          </p:cNvPr>
          <p:cNvSpPr/>
          <p:nvPr/>
        </p:nvSpPr>
        <p:spPr>
          <a:xfrm>
            <a:off x="774719" y="3761199"/>
            <a:ext cx="2615381" cy="10928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Service/System </a:t>
            </a:r>
            <a:r>
              <a:rPr lang="pl-PL" sz="2000" b="1" dirty="0"/>
              <a:t>C</a:t>
            </a:r>
            <a:br>
              <a:rPr lang="pl-PL" dirty="0"/>
            </a:br>
            <a:r>
              <a:rPr lang="pl-PL" sz="1400" dirty="0"/>
              <a:t>User </a:t>
            </a:r>
            <a:r>
              <a:rPr lang="pl-PL" sz="1400" dirty="0" err="1"/>
              <a:t>authentication</a:t>
            </a:r>
            <a:r>
              <a:rPr lang="pl-PL" sz="1400" dirty="0"/>
              <a:t> </a:t>
            </a:r>
            <a:r>
              <a:rPr lang="pl-PL" sz="1400" dirty="0" err="1"/>
              <a:t>required</a:t>
            </a:r>
            <a:br>
              <a:rPr lang="pl-PL" sz="1400" dirty="0"/>
            </a:br>
            <a:r>
              <a:rPr lang="pl-PL" sz="1400" dirty="0" err="1"/>
              <a:t>Used</a:t>
            </a:r>
            <a:r>
              <a:rPr lang="pl-PL" sz="1400" dirty="0"/>
              <a:t> </a:t>
            </a:r>
            <a:r>
              <a:rPr lang="pl-PL" sz="1400" b="1" dirty="0" err="1"/>
              <a:t>Local</a:t>
            </a:r>
            <a:r>
              <a:rPr lang="pl-PL" sz="1400" b="1" dirty="0"/>
              <a:t> </a:t>
            </a:r>
            <a:r>
              <a:rPr lang="pl-PL" sz="1400" b="1" dirty="0" err="1"/>
              <a:t>OpenLDAP</a:t>
            </a:r>
            <a:r>
              <a:rPr lang="pl-PL" sz="1400" b="1" dirty="0"/>
              <a:t> Proxy</a:t>
            </a:r>
            <a:br>
              <a:rPr lang="pl-PL" sz="1400" b="1" dirty="0"/>
            </a:br>
            <a:r>
              <a:rPr lang="pl-PL" sz="1400" b="1" dirty="0"/>
              <a:t>dc=</a:t>
            </a:r>
            <a:r>
              <a:rPr lang="pl-PL" sz="1400" b="1" dirty="0" err="1"/>
              <a:t>example,dc</a:t>
            </a:r>
            <a:r>
              <a:rPr lang="pl-PL" sz="1400" b="1" dirty="0"/>
              <a:t>=com</a:t>
            </a:r>
            <a:endParaRPr lang="pl-PL" b="1" dirty="0"/>
          </a:p>
        </p:txBody>
      </p:sp>
      <p:sp>
        <p:nvSpPr>
          <p:cNvPr id="23" name="Prostokąt: zaokrąglone rogi 22">
            <a:extLst>
              <a:ext uri="{FF2B5EF4-FFF2-40B4-BE49-F238E27FC236}">
                <a16:creationId xmlns:a16="http://schemas.microsoft.com/office/drawing/2014/main" id="{A4C7EE0C-B5C7-099B-8A71-185C26BA4885}"/>
              </a:ext>
            </a:extLst>
          </p:cNvPr>
          <p:cNvSpPr/>
          <p:nvPr/>
        </p:nvSpPr>
        <p:spPr>
          <a:xfrm>
            <a:off x="745859" y="5049543"/>
            <a:ext cx="2615381" cy="10928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Service/System </a:t>
            </a:r>
            <a:r>
              <a:rPr lang="pl-PL" sz="2000" b="1" dirty="0"/>
              <a:t>D</a:t>
            </a:r>
            <a:br>
              <a:rPr lang="pl-PL" dirty="0"/>
            </a:br>
            <a:r>
              <a:rPr lang="pl-PL" sz="1400" dirty="0"/>
              <a:t>User </a:t>
            </a:r>
            <a:r>
              <a:rPr lang="pl-PL" sz="1400" dirty="0" err="1"/>
              <a:t>authentication</a:t>
            </a:r>
            <a:r>
              <a:rPr lang="pl-PL" sz="1400" dirty="0"/>
              <a:t> </a:t>
            </a:r>
            <a:r>
              <a:rPr lang="pl-PL" sz="1400" dirty="0" err="1"/>
              <a:t>required</a:t>
            </a:r>
            <a:br>
              <a:rPr lang="pl-PL" sz="1400" dirty="0"/>
            </a:br>
            <a:r>
              <a:rPr lang="pl-PL" sz="1400" dirty="0" err="1"/>
              <a:t>Used</a:t>
            </a:r>
            <a:r>
              <a:rPr lang="pl-PL" sz="1400" dirty="0"/>
              <a:t> </a:t>
            </a:r>
            <a:r>
              <a:rPr lang="pl-PL" sz="1400" b="1" dirty="0" err="1"/>
              <a:t>Local</a:t>
            </a:r>
            <a:r>
              <a:rPr lang="pl-PL" sz="1400" b="1" dirty="0"/>
              <a:t> </a:t>
            </a:r>
            <a:r>
              <a:rPr lang="pl-PL" sz="1400" b="1" dirty="0" err="1"/>
              <a:t>OpenLDAP</a:t>
            </a:r>
            <a:r>
              <a:rPr lang="pl-PL" sz="1400" b="1" dirty="0"/>
              <a:t> Proxy</a:t>
            </a:r>
            <a:br>
              <a:rPr lang="pl-PL" sz="1400" b="1" dirty="0"/>
            </a:br>
            <a:r>
              <a:rPr lang="pl-PL" sz="1400" b="1" dirty="0"/>
              <a:t>dc=</a:t>
            </a:r>
            <a:r>
              <a:rPr lang="pl-PL" sz="1400" b="1" dirty="0" err="1"/>
              <a:t>example,dc</a:t>
            </a:r>
            <a:r>
              <a:rPr lang="pl-PL" sz="1400" b="1" dirty="0"/>
              <a:t>=com</a:t>
            </a:r>
            <a:endParaRPr lang="pl-PL" b="1" dirty="0"/>
          </a:p>
        </p:txBody>
      </p:sp>
      <p:grpSp>
        <p:nvGrpSpPr>
          <p:cNvPr id="58" name="Grupa 57">
            <a:extLst>
              <a:ext uri="{FF2B5EF4-FFF2-40B4-BE49-F238E27FC236}">
                <a16:creationId xmlns:a16="http://schemas.microsoft.com/office/drawing/2014/main" id="{315C6DF0-A450-6ED8-0264-59EA46E87969}"/>
              </a:ext>
            </a:extLst>
          </p:cNvPr>
          <p:cNvGrpSpPr/>
          <p:nvPr/>
        </p:nvGrpSpPr>
        <p:grpSpPr>
          <a:xfrm>
            <a:off x="4281392" y="852033"/>
            <a:ext cx="3097165" cy="4671828"/>
            <a:chOff x="4284598" y="1457240"/>
            <a:chExt cx="3097165" cy="4671828"/>
          </a:xfrm>
        </p:grpSpPr>
        <p:sp>
          <p:nvSpPr>
            <p:cNvPr id="14" name="Prostokąt: zaokrąglone rogi 13">
              <a:extLst>
                <a:ext uri="{FF2B5EF4-FFF2-40B4-BE49-F238E27FC236}">
                  <a16:creationId xmlns:a16="http://schemas.microsoft.com/office/drawing/2014/main" id="{6CC375BA-C2AE-EF0E-FED6-CB7932F69C3A}"/>
                </a:ext>
              </a:extLst>
            </p:cNvPr>
            <p:cNvSpPr/>
            <p:nvPr/>
          </p:nvSpPr>
          <p:spPr>
            <a:xfrm>
              <a:off x="4766382" y="1457240"/>
              <a:ext cx="2615381" cy="46718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pl-PL" dirty="0" err="1"/>
                <a:t>OpenLDAP</a:t>
              </a:r>
              <a:r>
                <a:rPr lang="pl-PL" dirty="0"/>
                <a:t> Proxy</a:t>
              </a:r>
              <a:br>
                <a:rPr lang="pl-PL" dirty="0"/>
              </a:br>
              <a:r>
                <a:rPr lang="pl-PL" sz="1400" dirty="0" err="1"/>
                <a:t>Local</a:t>
              </a:r>
              <a:r>
                <a:rPr lang="pl-PL" sz="1400" dirty="0"/>
                <a:t> </a:t>
              </a:r>
              <a:r>
                <a:rPr lang="pl-PL" sz="1400" dirty="0" err="1"/>
                <a:t>user</a:t>
              </a:r>
              <a:r>
                <a:rPr lang="pl-PL" sz="1400" dirty="0"/>
                <a:t> </a:t>
              </a:r>
              <a:r>
                <a:rPr lang="pl-PL" sz="1400" dirty="0" err="1"/>
                <a:t>repository</a:t>
              </a:r>
              <a:endParaRPr lang="pl-PL" dirty="0"/>
            </a:p>
          </p:txBody>
        </p:sp>
        <p:sp>
          <p:nvSpPr>
            <p:cNvPr id="24" name="Walec 23">
              <a:extLst>
                <a:ext uri="{FF2B5EF4-FFF2-40B4-BE49-F238E27FC236}">
                  <a16:creationId xmlns:a16="http://schemas.microsoft.com/office/drawing/2014/main" id="{EBF5FAAB-0363-8396-38F7-8F5925AD0FD4}"/>
                </a:ext>
              </a:extLst>
            </p:cNvPr>
            <p:cNvSpPr/>
            <p:nvPr/>
          </p:nvSpPr>
          <p:spPr>
            <a:xfrm>
              <a:off x="5169502" y="4430428"/>
              <a:ext cx="1877960" cy="1472381"/>
            </a:xfrm>
            <a:prstGeom prst="can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MDB Database</a:t>
              </a:r>
              <a:br>
                <a:rPr lang="pl-PL" dirty="0"/>
              </a:br>
              <a:r>
                <a:rPr lang="pl-PL" sz="1400" dirty="0" err="1"/>
                <a:t>Local</a:t>
              </a:r>
              <a:r>
                <a:rPr lang="pl-PL" sz="1400" dirty="0"/>
                <a:t> </a:t>
              </a:r>
              <a:r>
                <a:rPr lang="pl-PL" sz="1400" dirty="0" err="1"/>
                <a:t>persisted</a:t>
              </a:r>
              <a:r>
                <a:rPr lang="pl-PL" sz="1400" dirty="0"/>
                <a:t> </a:t>
              </a:r>
              <a:r>
                <a:rPr lang="pl-PL" sz="1400" dirty="0" err="1"/>
                <a:t>repository</a:t>
              </a:r>
              <a:br>
                <a:rPr lang="pl-PL" sz="1400" dirty="0"/>
              </a:br>
              <a:r>
                <a:rPr lang="pl-PL" sz="1400" dirty="0"/>
                <a:t>dc=</a:t>
              </a:r>
              <a:r>
                <a:rPr lang="pl-PL" sz="1400" dirty="0" err="1"/>
                <a:t>mdb,dc</a:t>
              </a:r>
              <a:r>
                <a:rPr lang="pl-PL" sz="1400" dirty="0"/>
                <a:t>=</a:t>
              </a:r>
              <a:r>
                <a:rPr lang="pl-PL" sz="1400" dirty="0" err="1"/>
                <a:t>local</a:t>
              </a:r>
              <a:endParaRPr lang="pl-PL" dirty="0"/>
            </a:p>
          </p:txBody>
        </p:sp>
        <p:sp>
          <p:nvSpPr>
            <p:cNvPr id="25" name="Walec 24">
              <a:extLst>
                <a:ext uri="{FF2B5EF4-FFF2-40B4-BE49-F238E27FC236}">
                  <a16:creationId xmlns:a16="http://schemas.microsoft.com/office/drawing/2014/main" id="{FF58C16A-A65A-F440-F0CC-2D4190FE9A81}"/>
                </a:ext>
              </a:extLst>
            </p:cNvPr>
            <p:cNvSpPr/>
            <p:nvPr/>
          </p:nvSpPr>
          <p:spPr>
            <a:xfrm>
              <a:off x="5169503" y="2343300"/>
              <a:ext cx="1877960" cy="1512578"/>
            </a:xfrm>
            <a:prstGeom prst="can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/>
                <a:t>META Database</a:t>
              </a:r>
              <a:br>
                <a:rPr lang="pl-PL" dirty="0"/>
              </a:br>
              <a:r>
                <a:rPr lang="pl-PL" dirty="0"/>
                <a:t>Proxy</a:t>
              </a:r>
              <a:br>
                <a:rPr lang="pl-PL" dirty="0"/>
              </a:br>
              <a:r>
                <a:rPr lang="pl-PL" sz="1400" dirty="0"/>
                <a:t>dc=</a:t>
              </a:r>
              <a:r>
                <a:rPr lang="pl-PL" sz="1400" dirty="0" err="1"/>
                <a:t>example,dc</a:t>
              </a:r>
              <a:r>
                <a:rPr lang="pl-PL" sz="1400" dirty="0"/>
                <a:t>=com</a:t>
              </a:r>
              <a:endParaRPr lang="pl-PL" dirty="0"/>
            </a:p>
          </p:txBody>
        </p:sp>
        <p:sp>
          <p:nvSpPr>
            <p:cNvPr id="26" name="Strzałka: w górę i w dół 25">
              <a:extLst>
                <a:ext uri="{FF2B5EF4-FFF2-40B4-BE49-F238E27FC236}">
                  <a16:creationId xmlns:a16="http://schemas.microsoft.com/office/drawing/2014/main" id="{DDE991CB-7EAA-0C86-D134-49623CF2EA01}"/>
                </a:ext>
              </a:extLst>
            </p:cNvPr>
            <p:cNvSpPr/>
            <p:nvPr/>
          </p:nvSpPr>
          <p:spPr>
            <a:xfrm>
              <a:off x="5967241" y="3855878"/>
              <a:ext cx="282483" cy="553065"/>
            </a:xfrm>
            <a:prstGeom prst="upDown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7" name="Strzałka: w lewo i w prawo 26">
              <a:extLst>
                <a:ext uri="{FF2B5EF4-FFF2-40B4-BE49-F238E27FC236}">
                  <a16:creationId xmlns:a16="http://schemas.microsoft.com/office/drawing/2014/main" id="{D57C0371-3626-79E1-A76E-C23F7CC85A7D}"/>
                </a:ext>
              </a:extLst>
            </p:cNvPr>
            <p:cNvSpPr/>
            <p:nvPr/>
          </p:nvSpPr>
          <p:spPr>
            <a:xfrm>
              <a:off x="4284598" y="2974877"/>
              <a:ext cx="895316" cy="255639"/>
            </a:xfrm>
            <a:prstGeom prst="left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1DA3E4DD-A038-72C2-CBE7-D2921D0EBE5B}"/>
              </a:ext>
            </a:extLst>
          </p:cNvPr>
          <p:cNvSpPr/>
          <p:nvPr/>
        </p:nvSpPr>
        <p:spPr>
          <a:xfrm>
            <a:off x="8681305" y="792135"/>
            <a:ext cx="2762865" cy="124026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LDAP </a:t>
            </a:r>
            <a:r>
              <a:rPr lang="pl-PL" sz="2400" b="1" dirty="0"/>
              <a:t>A</a:t>
            </a:r>
            <a:br>
              <a:rPr lang="pl-PL" sz="2400" b="1" dirty="0"/>
            </a:br>
            <a:r>
              <a:rPr lang="pl-PL" sz="1600" b="1" dirty="0"/>
              <a:t>Client A </a:t>
            </a:r>
            <a:r>
              <a:rPr lang="pl-PL" sz="1600" b="1" dirty="0" err="1"/>
              <a:t>user</a:t>
            </a:r>
            <a:r>
              <a:rPr lang="pl-PL" sz="1600" b="1" dirty="0"/>
              <a:t> </a:t>
            </a:r>
            <a:r>
              <a:rPr lang="pl-PL" sz="1600" b="1" dirty="0" err="1"/>
              <a:t>repository</a:t>
            </a:r>
            <a:br>
              <a:rPr lang="pl-PL" sz="1600" dirty="0"/>
            </a:br>
            <a:r>
              <a:rPr lang="pl-PL" sz="1400" dirty="0"/>
              <a:t>Microsoft Active Directory</a:t>
            </a:r>
            <a:endParaRPr lang="pl-PL" dirty="0"/>
          </a:p>
        </p:txBody>
      </p:sp>
      <p:sp>
        <p:nvSpPr>
          <p:cNvPr id="29" name="Prostokąt: zaokrąglone rogi 28">
            <a:extLst>
              <a:ext uri="{FF2B5EF4-FFF2-40B4-BE49-F238E27FC236}">
                <a16:creationId xmlns:a16="http://schemas.microsoft.com/office/drawing/2014/main" id="{E049DF8E-2338-6A91-D479-5BA0A62B86E1}"/>
              </a:ext>
            </a:extLst>
          </p:cNvPr>
          <p:cNvSpPr/>
          <p:nvPr/>
        </p:nvSpPr>
        <p:spPr>
          <a:xfrm>
            <a:off x="8681305" y="2215924"/>
            <a:ext cx="2762865" cy="124026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LDAP </a:t>
            </a:r>
            <a:r>
              <a:rPr lang="pl-PL" sz="2400" b="1" dirty="0"/>
              <a:t>B</a:t>
            </a:r>
            <a:br>
              <a:rPr lang="pl-PL" sz="2400" b="1" dirty="0"/>
            </a:br>
            <a:r>
              <a:rPr lang="pl-PL" sz="1600" b="1" dirty="0"/>
              <a:t>Client B </a:t>
            </a:r>
            <a:r>
              <a:rPr lang="pl-PL" sz="1600" b="1" dirty="0" err="1"/>
              <a:t>user</a:t>
            </a:r>
            <a:r>
              <a:rPr lang="pl-PL" sz="1600" b="1" dirty="0"/>
              <a:t> </a:t>
            </a:r>
            <a:r>
              <a:rPr lang="pl-PL" sz="1600" b="1" dirty="0" err="1"/>
              <a:t>repository</a:t>
            </a:r>
            <a:br>
              <a:rPr lang="pl-PL" sz="1600" dirty="0"/>
            </a:br>
            <a:r>
              <a:rPr lang="pl-PL" sz="1400" dirty="0"/>
              <a:t>Oracle Internet Directory</a:t>
            </a:r>
            <a:endParaRPr lang="pl-PL" dirty="0"/>
          </a:p>
        </p:txBody>
      </p:sp>
      <p:sp>
        <p:nvSpPr>
          <p:cNvPr id="30" name="Prostokąt: zaokrąglone rogi 29">
            <a:extLst>
              <a:ext uri="{FF2B5EF4-FFF2-40B4-BE49-F238E27FC236}">
                <a16:creationId xmlns:a16="http://schemas.microsoft.com/office/drawing/2014/main" id="{4ED1B8A3-537A-FC45-7F6D-A5DFA7D50ABB}"/>
              </a:ext>
            </a:extLst>
          </p:cNvPr>
          <p:cNvSpPr/>
          <p:nvPr/>
        </p:nvSpPr>
        <p:spPr>
          <a:xfrm>
            <a:off x="8681304" y="3639713"/>
            <a:ext cx="2762865" cy="124026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LDAP </a:t>
            </a:r>
            <a:r>
              <a:rPr lang="pl-PL" sz="2400" b="1" dirty="0"/>
              <a:t>C</a:t>
            </a:r>
            <a:br>
              <a:rPr lang="pl-PL" sz="2400" b="1" dirty="0"/>
            </a:br>
            <a:r>
              <a:rPr lang="pl-PL" sz="1600" b="1" dirty="0"/>
              <a:t>Client C </a:t>
            </a:r>
            <a:r>
              <a:rPr lang="pl-PL" sz="1600" b="1" dirty="0" err="1"/>
              <a:t>user</a:t>
            </a:r>
            <a:r>
              <a:rPr lang="pl-PL" sz="1600" b="1" dirty="0"/>
              <a:t> </a:t>
            </a:r>
            <a:r>
              <a:rPr lang="pl-PL" sz="1600" b="1" dirty="0" err="1"/>
              <a:t>repository</a:t>
            </a:r>
            <a:br>
              <a:rPr lang="pl-PL" sz="1600" dirty="0"/>
            </a:br>
            <a:r>
              <a:rPr lang="pl-PL" sz="1400" dirty="0" err="1"/>
              <a:t>OpenLDAP</a:t>
            </a:r>
            <a:endParaRPr lang="pl-PL" dirty="0"/>
          </a:p>
        </p:txBody>
      </p:sp>
      <p:sp>
        <p:nvSpPr>
          <p:cNvPr id="31" name="Prostokąt: zaokrąglone rogi 30">
            <a:extLst>
              <a:ext uri="{FF2B5EF4-FFF2-40B4-BE49-F238E27FC236}">
                <a16:creationId xmlns:a16="http://schemas.microsoft.com/office/drawing/2014/main" id="{1079641D-B7C1-E73E-A0EA-B56FE079863C}"/>
              </a:ext>
            </a:extLst>
          </p:cNvPr>
          <p:cNvSpPr/>
          <p:nvPr/>
        </p:nvSpPr>
        <p:spPr>
          <a:xfrm>
            <a:off x="8681303" y="5063502"/>
            <a:ext cx="2762865" cy="124026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LDAP </a:t>
            </a:r>
            <a:r>
              <a:rPr lang="pl-PL" sz="2400" b="1" dirty="0"/>
              <a:t>D</a:t>
            </a:r>
            <a:br>
              <a:rPr lang="pl-PL" sz="2400" b="1" dirty="0"/>
            </a:br>
            <a:r>
              <a:rPr lang="pl-PL" sz="1600" b="1" dirty="0"/>
              <a:t>Client D </a:t>
            </a:r>
            <a:r>
              <a:rPr lang="pl-PL" sz="1600" b="1" dirty="0" err="1"/>
              <a:t>user</a:t>
            </a:r>
            <a:r>
              <a:rPr lang="pl-PL" sz="1600" b="1" dirty="0"/>
              <a:t> </a:t>
            </a:r>
            <a:r>
              <a:rPr lang="pl-PL" sz="1600" b="1" dirty="0" err="1"/>
              <a:t>repository</a:t>
            </a:r>
            <a:br>
              <a:rPr lang="pl-PL" sz="1600" dirty="0"/>
            </a:br>
            <a:r>
              <a:rPr lang="pl-PL" sz="1400" dirty="0"/>
              <a:t>Tivoli Directory Server</a:t>
            </a:r>
            <a:endParaRPr lang="pl-PL" dirty="0"/>
          </a:p>
        </p:txBody>
      </p:sp>
      <p:cxnSp>
        <p:nvCxnSpPr>
          <p:cNvPr id="33" name="Łącznik prosty ze strzałką 32">
            <a:extLst>
              <a:ext uri="{FF2B5EF4-FFF2-40B4-BE49-F238E27FC236}">
                <a16:creationId xmlns:a16="http://schemas.microsoft.com/office/drawing/2014/main" id="{2A099827-D1C5-4606-06D8-45A772940948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7062135" y="1412269"/>
            <a:ext cx="1619170" cy="930465"/>
          </a:xfrm>
          <a:prstGeom prst="straightConnector1">
            <a:avLst/>
          </a:prstGeom>
          <a:ln w="50800">
            <a:headEnd type="oval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Łącznik prosty ze strzałką 35">
            <a:extLst>
              <a:ext uri="{FF2B5EF4-FFF2-40B4-BE49-F238E27FC236}">
                <a16:creationId xmlns:a16="http://schemas.microsoft.com/office/drawing/2014/main" id="{5F429FF4-9C2A-025D-A79C-55A3E14E8B4C}"/>
              </a:ext>
            </a:extLst>
          </p:cNvPr>
          <p:cNvCxnSpPr>
            <a:cxnSpLocks/>
            <a:stCxn id="29" idx="1"/>
            <a:endCxn id="25" idx="4"/>
          </p:cNvCxnSpPr>
          <p:nvPr/>
        </p:nvCxnSpPr>
        <p:spPr>
          <a:xfrm flipH="1" flipV="1">
            <a:off x="7044257" y="2494382"/>
            <a:ext cx="1637048" cy="341676"/>
          </a:xfrm>
          <a:prstGeom prst="straightConnector1">
            <a:avLst/>
          </a:prstGeom>
          <a:ln w="50800">
            <a:headEnd type="oval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Łącznik prosty ze strzałką 38">
            <a:extLst>
              <a:ext uri="{FF2B5EF4-FFF2-40B4-BE49-F238E27FC236}">
                <a16:creationId xmlns:a16="http://schemas.microsoft.com/office/drawing/2014/main" id="{F957AEE1-6170-00C1-B763-55750784D44B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7064098" y="2699804"/>
            <a:ext cx="1617206" cy="1560043"/>
          </a:xfrm>
          <a:prstGeom prst="straightConnector1">
            <a:avLst/>
          </a:prstGeom>
          <a:ln w="50800">
            <a:headEnd type="oval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Łącznik prosty ze strzałką 41">
            <a:extLst>
              <a:ext uri="{FF2B5EF4-FFF2-40B4-BE49-F238E27FC236}">
                <a16:creationId xmlns:a16="http://schemas.microsoft.com/office/drawing/2014/main" id="{F521275C-DC75-15FB-2222-1373F2F09D10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7062135" y="2939815"/>
            <a:ext cx="1619168" cy="2743821"/>
          </a:xfrm>
          <a:prstGeom prst="straightConnector1">
            <a:avLst/>
          </a:prstGeom>
          <a:ln w="50800">
            <a:headEnd type="oval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2" name="Prostokąt: zaokrąglone rogi 61">
            <a:extLst>
              <a:ext uri="{FF2B5EF4-FFF2-40B4-BE49-F238E27FC236}">
                <a16:creationId xmlns:a16="http://schemas.microsoft.com/office/drawing/2014/main" id="{7389E5A8-9508-FB42-D2E3-41824CF98106}"/>
              </a:ext>
            </a:extLst>
          </p:cNvPr>
          <p:cNvSpPr/>
          <p:nvPr/>
        </p:nvSpPr>
        <p:spPr>
          <a:xfrm>
            <a:off x="4739864" y="5835284"/>
            <a:ext cx="2615381" cy="653964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>
                <a:shade val="1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tx1"/>
                </a:solidFill>
              </a:rPr>
              <a:t>LDAP GUI</a:t>
            </a:r>
            <a:br>
              <a:rPr lang="pl-PL" b="1" dirty="0">
                <a:solidFill>
                  <a:schemeClr val="tx1"/>
                </a:solidFill>
              </a:rPr>
            </a:br>
            <a:r>
              <a:rPr lang="pl-PL" sz="1600" b="1" dirty="0">
                <a:solidFill>
                  <a:schemeClr val="tx1"/>
                </a:solidFill>
              </a:rPr>
              <a:t>(</a:t>
            </a:r>
            <a:r>
              <a:rPr lang="pl-PL" sz="1600" b="1" dirty="0" err="1">
                <a:solidFill>
                  <a:schemeClr val="tx1"/>
                </a:solidFill>
              </a:rPr>
              <a:t>optional</a:t>
            </a:r>
            <a:r>
              <a:rPr lang="pl-PL" sz="1600" b="1" dirty="0">
                <a:solidFill>
                  <a:schemeClr val="tx1"/>
                </a:solidFill>
              </a:rPr>
              <a:t>)</a:t>
            </a:r>
            <a:endParaRPr lang="pl-PL" b="1" dirty="0">
              <a:solidFill>
                <a:schemeClr val="tx1"/>
              </a:solidFill>
            </a:endParaRPr>
          </a:p>
        </p:txBody>
      </p:sp>
      <p:sp>
        <p:nvSpPr>
          <p:cNvPr id="63" name="Strzałka: w górę i w dół 62">
            <a:extLst>
              <a:ext uri="{FF2B5EF4-FFF2-40B4-BE49-F238E27FC236}">
                <a16:creationId xmlns:a16="http://schemas.microsoft.com/office/drawing/2014/main" id="{AB136C5A-64FA-43B8-11DE-CCA702D0723C}"/>
              </a:ext>
            </a:extLst>
          </p:cNvPr>
          <p:cNvSpPr/>
          <p:nvPr/>
        </p:nvSpPr>
        <p:spPr>
          <a:xfrm>
            <a:off x="5945868" y="5297602"/>
            <a:ext cx="249995" cy="518970"/>
          </a:xfrm>
          <a:prstGeom prst="up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644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D498E-8A36-DE68-492D-C462D2F89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chemat blokowy: proces 56">
            <a:extLst>
              <a:ext uri="{FF2B5EF4-FFF2-40B4-BE49-F238E27FC236}">
                <a16:creationId xmlns:a16="http://schemas.microsoft.com/office/drawing/2014/main" id="{1BE26C56-923F-23FA-D779-BBCAAD11B831}"/>
              </a:ext>
            </a:extLst>
          </p:cNvPr>
          <p:cNvSpPr/>
          <p:nvPr/>
        </p:nvSpPr>
        <p:spPr>
          <a:xfrm>
            <a:off x="8347587" y="145026"/>
            <a:ext cx="3342968" cy="6567948"/>
          </a:xfrm>
          <a:prstGeom prst="flowChart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Świat klientów,</a:t>
            </a:r>
            <a:br>
              <a:rPr kumimoji="0" lang="pl-P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pl-P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zewnętrzne </a:t>
            </a:r>
            <a:r>
              <a:rPr kumimoji="0" lang="pl-PL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środowska</a:t>
            </a:r>
            <a:endParaRPr kumimoji="0" lang="pl-P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0772E2B6-672E-D135-FD87-FBF7A87C2855}"/>
              </a:ext>
            </a:extLst>
          </p:cNvPr>
          <p:cNvSpPr/>
          <p:nvPr/>
        </p:nvSpPr>
        <p:spPr>
          <a:xfrm>
            <a:off x="431534" y="145026"/>
            <a:ext cx="7246626" cy="6567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pl-PL" sz="1600" dirty="0">
                <a:solidFill>
                  <a:prstClr val="black"/>
                </a:solidFill>
              </a:rPr>
              <a:t>Kompozycja </a:t>
            </a:r>
            <a:r>
              <a:rPr lang="pl-PL" sz="1600" dirty="0" err="1">
                <a:solidFill>
                  <a:prstClr val="black"/>
                </a:solidFill>
              </a:rPr>
              <a:t>Dockera</a:t>
            </a:r>
            <a:r>
              <a:rPr lang="pl-PL" sz="1600" dirty="0">
                <a:solidFill>
                  <a:prstClr val="black"/>
                </a:solidFill>
              </a:rPr>
              <a:t>, klaster </a:t>
            </a:r>
            <a:r>
              <a:rPr lang="pl-PL" sz="1600" dirty="0" err="1">
                <a:solidFill>
                  <a:prstClr val="black"/>
                </a:solidFill>
              </a:rPr>
              <a:t>Kubernetes</a:t>
            </a:r>
            <a:r>
              <a:rPr lang="pl-PL" sz="1600" dirty="0">
                <a:solidFill>
                  <a:prstClr val="black"/>
                </a:solidFill>
              </a:rPr>
              <a:t>, </a:t>
            </a:r>
            <a:br>
              <a:rPr lang="pl-PL" sz="1600" dirty="0">
                <a:solidFill>
                  <a:prstClr val="black"/>
                </a:solidFill>
              </a:rPr>
            </a:br>
            <a:r>
              <a:rPr lang="pl-PL" sz="1600" dirty="0">
                <a:solidFill>
                  <a:prstClr val="black"/>
                </a:solidFill>
              </a:rPr>
              <a:t>Twój system IT z wieloma komponentami i wymóg uwierzytelniania użytkowników</a:t>
            </a:r>
            <a:endParaRPr kumimoji="0" lang="pl-P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0982B85D-79C4-D48B-5C7D-4784CFAF729C}"/>
              </a:ext>
            </a:extLst>
          </p:cNvPr>
          <p:cNvSpPr/>
          <p:nvPr/>
        </p:nvSpPr>
        <p:spPr>
          <a:xfrm>
            <a:off x="765465" y="1184511"/>
            <a:ext cx="2615381" cy="10928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pl-P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Serwi</a:t>
            </a:r>
            <a:r>
              <a:rPr lang="pl-PL" dirty="0">
                <a:solidFill>
                  <a:prstClr val="white"/>
                </a:solidFill>
                <a:latin typeface="Aptos" panose="02110004020202020204"/>
              </a:rPr>
              <a:t>s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/System </a:t>
            </a:r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</a:t>
            </a:r>
            <a:b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lang="pl-PL" sz="1100" dirty="0">
                <a:solidFill>
                  <a:prstClr val="white"/>
                </a:solidFill>
              </a:rPr>
              <a:t>Wymagane uwierzytelnienie użytkownika</a:t>
            </a:r>
            <a:b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lang="pl-PL" sz="1200" dirty="0">
                <a:solidFill>
                  <a:prstClr val="white"/>
                </a:solidFill>
              </a:rPr>
              <a:t>Użyty </a:t>
            </a:r>
            <a:r>
              <a:rPr lang="pl-PL" sz="1200" b="1" dirty="0">
                <a:solidFill>
                  <a:prstClr val="white"/>
                </a:solidFill>
              </a:rPr>
              <a:t>Lokalny </a:t>
            </a:r>
            <a:r>
              <a:rPr lang="pl-PL" sz="1200" b="1" dirty="0" err="1">
                <a:solidFill>
                  <a:prstClr val="white"/>
                </a:solidFill>
              </a:rPr>
              <a:t>OpenLDAP</a:t>
            </a:r>
            <a:r>
              <a:rPr lang="pl-PL" sz="1200" b="1" dirty="0">
                <a:solidFill>
                  <a:prstClr val="white"/>
                </a:solidFill>
              </a:rPr>
              <a:t> Proxy</a:t>
            </a:r>
            <a:b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dc=</a:t>
            </a:r>
            <a:r>
              <a:rPr kumimoji="0" lang="pl-PL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example,dc</a:t>
            </a:r>
            <a:r>
              <a:rPr kumimoji="0" lang="pl-PL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=com</a:t>
            </a:r>
            <a:endParaRPr kumimoji="0" lang="pl-PL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Strzałka: w górę i w dół 14">
            <a:extLst>
              <a:ext uri="{FF2B5EF4-FFF2-40B4-BE49-F238E27FC236}">
                <a16:creationId xmlns:a16="http://schemas.microsoft.com/office/drawing/2014/main" id="{E76F1DEC-8710-6902-EDD3-0C84AEF010A1}"/>
              </a:ext>
            </a:extLst>
          </p:cNvPr>
          <p:cNvSpPr/>
          <p:nvPr/>
        </p:nvSpPr>
        <p:spPr>
          <a:xfrm>
            <a:off x="3728692" y="760180"/>
            <a:ext cx="688258" cy="5772126"/>
          </a:xfrm>
          <a:prstGeom prst="up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>
                <a:solidFill>
                  <a:prstClr val="white"/>
                </a:solidFill>
                <a:latin typeface="Aptos" panose="02110004020202020204"/>
              </a:rPr>
              <a:t>Sieć wewnętrzna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Strzałka: w lewo i w prawo 15">
            <a:extLst>
              <a:ext uri="{FF2B5EF4-FFF2-40B4-BE49-F238E27FC236}">
                <a16:creationId xmlns:a16="http://schemas.microsoft.com/office/drawing/2014/main" id="{4C810058-721D-D0F2-0317-002BEB00F608}"/>
              </a:ext>
            </a:extLst>
          </p:cNvPr>
          <p:cNvSpPr/>
          <p:nvPr/>
        </p:nvSpPr>
        <p:spPr>
          <a:xfrm>
            <a:off x="3380845" y="1669200"/>
            <a:ext cx="490606" cy="255639"/>
          </a:xfrm>
          <a:prstGeom prst="left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Strzałka: w lewo i w prawo 17">
            <a:extLst>
              <a:ext uri="{FF2B5EF4-FFF2-40B4-BE49-F238E27FC236}">
                <a16:creationId xmlns:a16="http://schemas.microsoft.com/office/drawing/2014/main" id="{C47C98A3-A588-41CC-265D-FB08E2E94F62}"/>
              </a:ext>
            </a:extLst>
          </p:cNvPr>
          <p:cNvSpPr/>
          <p:nvPr/>
        </p:nvSpPr>
        <p:spPr>
          <a:xfrm>
            <a:off x="3390100" y="2939815"/>
            <a:ext cx="490606" cy="255639"/>
          </a:xfrm>
          <a:prstGeom prst="left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Strzałka: w lewo i w prawo 18">
            <a:extLst>
              <a:ext uri="{FF2B5EF4-FFF2-40B4-BE49-F238E27FC236}">
                <a16:creationId xmlns:a16="http://schemas.microsoft.com/office/drawing/2014/main" id="{67710A10-3C57-16E9-ECBA-EA084D672E48}"/>
              </a:ext>
            </a:extLst>
          </p:cNvPr>
          <p:cNvSpPr/>
          <p:nvPr/>
        </p:nvSpPr>
        <p:spPr>
          <a:xfrm>
            <a:off x="3380845" y="4194597"/>
            <a:ext cx="490606" cy="255639"/>
          </a:xfrm>
          <a:prstGeom prst="left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Strzałka: w lewo i w prawo 19">
            <a:extLst>
              <a:ext uri="{FF2B5EF4-FFF2-40B4-BE49-F238E27FC236}">
                <a16:creationId xmlns:a16="http://schemas.microsoft.com/office/drawing/2014/main" id="{72C72841-C4DC-415D-0016-D183DA1A865A}"/>
              </a:ext>
            </a:extLst>
          </p:cNvPr>
          <p:cNvSpPr/>
          <p:nvPr/>
        </p:nvSpPr>
        <p:spPr>
          <a:xfrm>
            <a:off x="3380845" y="5396042"/>
            <a:ext cx="490606" cy="255639"/>
          </a:xfrm>
          <a:prstGeom prst="left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815DA440-8327-871B-21C2-2ADDA7075B9B}"/>
              </a:ext>
            </a:extLst>
          </p:cNvPr>
          <p:cNvSpPr/>
          <p:nvPr/>
        </p:nvSpPr>
        <p:spPr>
          <a:xfrm>
            <a:off x="745860" y="2472855"/>
            <a:ext cx="2615381" cy="10928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pl-PL" dirty="0">
                <a:solidFill>
                  <a:prstClr val="white"/>
                </a:solidFill>
              </a:rPr>
              <a:t>Serwis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/System </a:t>
            </a:r>
            <a:r>
              <a:rPr kumimoji="0" lang="pl-PL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</a:t>
            </a:r>
            <a:b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lang="pl-PL" sz="1200" dirty="0">
                <a:solidFill>
                  <a:prstClr val="white"/>
                </a:solidFill>
              </a:rPr>
              <a:t>Wymagane uwierzytelnienie użytkownika</a:t>
            </a:r>
            <a:br>
              <a:rPr lang="pl-PL" sz="1200" dirty="0">
                <a:solidFill>
                  <a:prstClr val="white"/>
                </a:solidFill>
              </a:rPr>
            </a:br>
            <a:r>
              <a:rPr lang="pl-PL" sz="1200" dirty="0">
                <a:solidFill>
                  <a:prstClr val="white"/>
                </a:solidFill>
              </a:rPr>
              <a:t>Użyty </a:t>
            </a:r>
            <a:r>
              <a:rPr lang="pl-PL" sz="1200" b="1" dirty="0">
                <a:solidFill>
                  <a:prstClr val="white"/>
                </a:solidFill>
              </a:rPr>
              <a:t>Lokalny </a:t>
            </a:r>
            <a:r>
              <a:rPr lang="pl-PL" sz="1200" b="1" dirty="0" err="1">
                <a:solidFill>
                  <a:prstClr val="white"/>
                </a:solidFill>
              </a:rPr>
              <a:t>OpenLDAP</a:t>
            </a:r>
            <a:r>
              <a:rPr lang="pl-PL" sz="1200" b="1" dirty="0">
                <a:solidFill>
                  <a:prstClr val="white"/>
                </a:solidFill>
              </a:rPr>
              <a:t> Proxy</a:t>
            </a:r>
            <a:br>
              <a:rPr lang="pl-PL" sz="1200" b="1" dirty="0">
                <a:solidFill>
                  <a:prstClr val="white"/>
                </a:solidFill>
              </a:rPr>
            </a:br>
            <a:r>
              <a:rPr lang="pl-PL" sz="1400" b="1" dirty="0">
                <a:solidFill>
                  <a:prstClr val="white"/>
                </a:solidFill>
              </a:rPr>
              <a:t>dc=</a:t>
            </a:r>
            <a:r>
              <a:rPr lang="pl-PL" sz="1400" b="1" dirty="0" err="1">
                <a:solidFill>
                  <a:prstClr val="white"/>
                </a:solidFill>
              </a:rPr>
              <a:t>example,dc</a:t>
            </a:r>
            <a:r>
              <a:rPr lang="pl-PL" sz="1400" b="1" dirty="0">
                <a:solidFill>
                  <a:prstClr val="white"/>
                </a:solidFill>
              </a:rPr>
              <a:t>=com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8015CAF1-E45F-BC8F-EFD0-8DC27E2EC16B}"/>
              </a:ext>
            </a:extLst>
          </p:cNvPr>
          <p:cNvSpPr/>
          <p:nvPr/>
        </p:nvSpPr>
        <p:spPr>
          <a:xfrm>
            <a:off x="774719" y="3761199"/>
            <a:ext cx="2615381" cy="10928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pl-PL" dirty="0">
                <a:solidFill>
                  <a:prstClr val="white"/>
                </a:solidFill>
              </a:rPr>
              <a:t>Serwis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/System </a:t>
            </a:r>
            <a:r>
              <a:rPr kumimoji="0" lang="pl-PL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</a:t>
            </a:r>
            <a:b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lang="pl-PL" sz="1200" dirty="0">
                <a:solidFill>
                  <a:prstClr val="white"/>
                </a:solidFill>
              </a:rPr>
              <a:t>Wymagane uwierzytelnienie użytkownika</a:t>
            </a:r>
            <a:br>
              <a:rPr lang="pl-PL" sz="1200" dirty="0">
                <a:solidFill>
                  <a:prstClr val="white"/>
                </a:solidFill>
              </a:rPr>
            </a:br>
            <a:r>
              <a:rPr lang="pl-PL" sz="1200" dirty="0">
                <a:solidFill>
                  <a:prstClr val="white"/>
                </a:solidFill>
              </a:rPr>
              <a:t>Użyty </a:t>
            </a:r>
            <a:r>
              <a:rPr lang="pl-PL" sz="1200" b="1" dirty="0">
                <a:solidFill>
                  <a:prstClr val="white"/>
                </a:solidFill>
              </a:rPr>
              <a:t>Lokalny </a:t>
            </a:r>
            <a:r>
              <a:rPr lang="pl-PL" sz="1200" b="1" dirty="0" err="1">
                <a:solidFill>
                  <a:prstClr val="white"/>
                </a:solidFill>
              </a:rPr>
              <a:t>OpenLDAP</a:t>
            </a:r>
            <a:r>
              <a:rPr lang="pl-PL" sz="1200" b="1" dirty="0">
                <a:solidFill>
                  <a:prstClr val="white"/>
                </a:solidFill>
              </a:rPr>
              <a:t> Proxy</a:t>
            </a:r>
            <a:br>
              <a:rPr lang="pl-PL" sz="1400" b="1" dirty="0">
                <a:solidFill>
                  <a:prstClr val="white"/>
                </a:solidFill>
              </a:rPr>
            </a:br>
            <a:r>
              <a:rPr lang="pl-PL" sz="1400" b="1" dirty="0">
                <a:solidFill>
                  <a:prstClr val="white"/>
                </a:solidFill>
              </a:rPr>
              <a:t>dc=</a:t>
            </a:r>
            <a:r>
              <a:rPr lang="pl-PL" sz="1400" b="1" dirty="0" err="1">
                <a:solidFill>
                  <a:prstClr val="white"/>
                </a:solidFill>
              </a:rPr>
              <a:t>example,dc</a:t>
            </a:r>
            <a:r>
              <a:rPr lang="pl-PL" sz="1400" b="1" dirty="0">
                <a:solidFill>
                  <a:prstClr val="white"/>
                </a:solidFill>
              </a:rPr>
              <a:t>=com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" name="Prostokąt: zaokrąglone rogi 22">
            <a:extLst>
              <a:ext uri="{FF2B5EF4-FFF2-40B4-BE49-F238E27FC236}">
                <a16:creationId xmlns:a16="http://schemas.microsoft.com/office/drawing/2014/main" id="{F244033A-1D42-DD15-0EE9-4E25896345E2}"/>
              </a:ext>
            </a:extLst>
          </p:cNvPr>
          <p:cNvSpPr/>
          <p:nvPr/>
        </p:nvSpPr>
        <p:spPr>
          <a:xfrm>
            <a:off x="745859" y="5049543"/>
            <a:ext cx="2615381" cy="10928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pl-PL" dirty="0">
                <a:solidFill>
                  <a:prstClr val="white"/>
                </a:solidFill>
              </a:rPr>
              <a:t>Serwis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/System </a:t>
            </a:r>
            <a:r>
              <a:rPr kumimoji="0" lang="pl-PL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</a:t>
            </a:r>
            <a:b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lang="pl-PL" sz="1200" dirty="0">
                <a:solidFill>
                  <a:prstClr val="white"/>
                </a:solidFill>
              </a:rPr>
              <a:t>Wymagane uwierzytelnienie użytkownika</a:t>
            </a:r>
            <a:br>
              <a:rPr lang="pl-PL" sz="1200" dirty="0">
                <a:solidFill>
                  <a:prstClr val="white"/>
                </a:solidFill>
              </a:rPr>
            </a:br>
            <a:r>
              <a:rPr lang="pl-PL" sz="1200" dirty="0">
                <a:solidFill>
                  <a:prstClr val="white"/>
                </a:solidFill>
              </a:rPr>
              <a:t>Użyty </a:t>
            </a:r>
            <a:r>
              <a:rPr lang="pl-PL" sz="1200" b="1" dirty="0">
                <a:solidFill>
                  <a:prstClr val="white"/>
                </a:solidFill>
              </a:rPr>
              <a:t>Lokalny </a:t>
            </a:r>
            <a:r>
              <a:rPr lang="pl-PL" sz="1200" b="1" dirty="0" err="1">
                <a:solidFill>
                  <a:prstClr val="white"/>
                </a:solidFill>
              </a:rPr>
              <a:t>OpenLDAP</a:t>
            </a:r>
            <a:r>
              <a:rPr lang="pl-PL" sz="1200" b="1" dirty="0">
                <a:solidFill>
                  <a:prstClr val="white"/>
                </a:solidFill>
              </a:rPr>
              <a:t> Proxy</a:t>
            </a:r>
            <a:br>
              <a:rPr lang="pl-PL" sz="1400" b="1" dirty="0">
                <a:solidFill>
                  <a:prstClr val="white"/>
                </a:solidFill>
              </a:rPr>
            </a:br>
            <a:r>
              <a:rPr lang="pl-PL" sz="1400" b="1" dirty="0">
                <a:solidFill>
                  <a:prstClr val="white"/>
                </a:solidFill>
              </a:rPr>
              <a:t>dc=</a:t>
            </a:r>
            <a:r>
              <a:rPr lang="pl-PL" sz="1400" b="1" dirty="0" err="1">
                <a:solidFill>
                  <a:prstClr val="white"/>
                </a:solidFill>
              </a:rPr>
              <a:t>example,dc</a:t>
            </a:r>
            <a:r>
              <a:rPr lang="pl-PL" sz="1400" b="1" dirty="0">
                <a:solidFill>
                  <a:prstClr val="white"/>
                </a:solidFill>
              </a:rPr>
              <a:t>=com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58" name="Grupa 57">
            <a:extLst>
              <a:ext uri="{FF2B5EF4-FFF2-40B4-BE49-F238E27FC236}">
                <a16:creationId xmlns:a16="http://schemas.microsoft.com/office/drawing/2014/main" id="{92BD989D-93EA-0D0B-993C-0237048C8ABC}"/>
              </a:ext>
            </a:extLst>
          </p:cNvPr>
          <p:cNvGrpSpPr/>
          <p:nvPr/>
        </p:nvGrpSpPr>
        <p:grpSpPr>
          <a:xfrm>
            <a:off x="4258080" y="859540"/>
            <a:ext cx="3097165" cy="4671828"/>
            <a:chOff x="4284598" y="1457240"/>
            <a:chExt cx="3097165" cy="4671828"/>
          </a:xfrm>
        </p:grpSpPr>
        <p:sp>
          <p:nvSpPr>
            <p:cNvPr id="14" name="Prostokąt: zaokrąglone rogi 13">
              <a:extLst>
                <a:ext uri="{FF2B5EF4-FFF2-40B4-BE49-F238E27FC236}">
                  <a16:creationId xmlns:a16="http://schemas.microsoft.com/office/drawing/2014/main" id="{FBD16314-1871-B6E8-793C-1219F071CB4E}"/>
                </a:ext>
              </a:extLst>
            </p:cNvPr>
            <p:cNvSpPr/>
            <p:nvPr/>
          </p:nvSpPr>
          <p:spPr>
            <a:xfrm>
              <a:off x="4766382" y="1457240"/>
              <a:ext cx="2615381" cy="46718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OpenLDAP</a:t>
              </a:r>
              <a:r>
                <a:rPr kumimoji="0" lang="pl-P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Proxy</a:t>
              </a:r>
              <a:br>
                <a:rPr kumimoji="0" lang="pl-P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</a:br>
              <a:r>
                <a:rPr kumimoji="0" lang="pl-PL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Lokalne repozytorium użytkowników</a:t>
              </a:r>
              <a:endPara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4" name="Walec 23">
              <a:extLst>
                <a:ext uri="{FF2B5EF4-FFF2-40B4-BE49-F238E27FC236}">
                  <a16:creationId xmlns:a16="http://schemas.microsoft.com/office/drawing/2014/main" id="{BD492E27-A7D7-C975-6D1D-52C155DD7905}"/>
                </a:ext>
              </a:extLst>
            </p:cNvPr>
            <p:cNvSpPr/>
            <p:nvPr/>
          </p:nvSpPr>
          <p:spPr>
            <a:xfrm>
              <a:off x="5169502" y="4430428"/>
              <a:ext cx="1877960" cy="1472381"/>
            </a:xfrm>
            <a:prstGeom prst="can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MDB Database</a:t>
              </a:r>
              <a:br>
                <a:rPr kumimoji="0" lang="pl-P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</a:br>
              <a:r>
                <a:rPr kumimoji="0" lang="pl-PL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Lokalne trwałe repozytorium</a:t>
              </a:r>
              <a:br>
                <a:rPr kumimoji="0" lang="pl-PL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</a:br>
              <a:r>
                <a:rPr kumimoji="0" lang="pl-PL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dc=</a:t>
              </a:r>
              <a:r>
                <a:rPr kumimoji="0" lang="pl-PL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mdb,dc</a:t>
              </a:r>
              <a:r>
                <a:rPr kumimoji="0" lang="pl-PL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=</a:t>
              </a:r>
              <a:r>
                <a:rPr kumimoji="0" lang="pl-PL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local</a:t>
              </a:r>
              <a:endPara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5" name="Walec 24">
              <a:extLst>
                <a:ext uri="{FF2B5EF4-FFF2-40B4-BE49-F238E27FC236}">
                  <a16:creationId xmlns:a16="http://schemas.microsoft.com/office/drawing/2014/main" id="{62C52604-04E2-1ADC-2D3B-E070EF33F9DB}"/>
                </a:ext>
              </a:extLst>
            </p:cNvPr>
            <p:cNvSpPr/>
            <p:nvPr/>
          </p:nvSpPr>
          <p:spPr>
            <a:xfrm>
              <a:off x="5169503" y="2343300"/>
              <a:ext cx="1877960" cy="1512578"/>
            </a:xfrm>
            <a:prstGeom prst="can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META Database</a:t>
              </a:r>
              <a:br>
                <a:rPr kumimoji="0" lang="pl-P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</a:br>
              <a:r>
                <a:rPr kumimoji="0" lang="pl-P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Proxy</a:t>
              </a:r>
              <a:br>
                <a:rPr kumimoji="0" lang="pl-P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</a:br>
              <a:r>
                <a:rPr kumimoji="0" lang="pl-PL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dc=</a:t>
              </a:r>
              <a:r>
                <a:rPr kumimoji="0" lang="pl-PL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example,dc</a:t>
              </a:r>
              <a:r>
                <a:rPr kumimoji="0" lang="pl-PL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=com</a:t>
              </a:r>
              <a:endPara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6" name="Strzałka: w górę i w dół 25">
              <a:extLst>
                <a:ext uri="{FF2B5EF4-FFF2-40B4-BE49-F238E27FC236}">
                  <a16:creationId xmlns:a16="http://schemas.microsoft.com/office/drawing/2014/main" id="{E01E4B58-4171-B42D-6F53-F38F8AA7B5D4}"/>
                </a:ext>
              </a:extLst>
            </p:cNvPr>
            <p:cNvSpPr/>
            <p:nvPr/>
          </p:nvSpPr>
          <p:spPr>
            <a:xfrm>
              <a:off x="5967241" y="3855878"/>
              <a:ext cx="282483" cy="553065"/>
            </a:xfrm>
            <a:prstGeom prst="upDown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" name="Strzałka: w lewo i w prawo 26">
              <a:extLst>
                <a:ext uri="{FF2B5EF4-FFF2-40B4-BE49-F238E27FC236}">
                  <a16:creationId xmlns:a16="http://schemas.microsoft.com/office/drawing/2014/main" id="{95F3BC45-FBD0-3F16-018D-B01F9411694D}"/>
                </a:ext>
              </a:extLst>
            </p:cNvPr>
            <p:cNvSpPr/>
            <p:nvPr/>
          </p:nvSpPr>
          <p:spPr>
            <a:xfrm>
              <a:off x="4284598" y="2974877"/>
              <a:ext cx="895316" cy="255639"/>
            </a:xfrm>
            <a:prstGeom prst="left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2B59F435-6CB6-551C-EF83-BF2318B05D53}"/>
              </a:ext>
            </a:extLst>
          </p:cNvPr>
          <p:cNvSpPr/>
          <p:nvPr/>
        </p:nvSpPr>
        <p:spPr>
          <a:xfrm>
            <a:off x="8681305" y="792135"/>
            <a:ext cx="2762865" cy="124026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LDAP </a:t>
            </a:r>
            <a:r>
              <a:rPr kumimoji="0" lang="pl-PL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</a:t>
            </a:r>
            <a:br>
              <a:rPr kumimoji="0" lang="pl-PL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pl-PL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Repozytorium klienta A 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Microsoft Active Directory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9" name="Prostokąt: zaokrąglone rogi 28">
            <a:extLst>
              <a:ext uri="{FF2B5EF4-FFF2-40B4-BE49-F238E27FC236}">
                <a16:creationId xmlns:a16="http://schemas.microsoft.com/office/drawing/2014/main" id="{0F946644-B258-9D22-FB18-17FDAEFFED43}"/>
              </a:ext>
            </a:extLst>
          </p:cNvPr>
          <p:cNvSpPr/>
          <p:nvPr/>
        </p:nvSpPr>
        <p:spPr>
          <a:xfrm>
            <a:off x="8681305" y="2215924"/>
            <a:ext cx="2762865" cy="124026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LDAP </a:t>
            </a:r>
            <a:r>
              <a:rPr kumimoji="0" lang="pl-PL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</a:t>
            </a:r>
            <a:br>
              <a:rPr kumimoji="0" lang="pl-PL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lang="pl-PL" sz="1600" b="1" dirty="0">
                <a:solidFill>
                  <a:prstClr val="white"/>
                </a:solidFill>
                <a:latin typeface="Aptos" panose="02110004020202020204"/>
              </a:rPr>
              <a:t>R</a:t>
            </a:r>
            <a:r>
              <a:rPr kumimoji="0" lang="pl-PL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epozytorium</a:t>
            </a:r>
            <a:r>
              <a:rPr kumimoji="0" lang="pl-PL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klienta B 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Oracle Internet Directory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0" name="Prostokąt: zaokrąglone rogi 29">
            <a:extLst>
              <a:ext uri="{FF2B5EF4-FFF2-40B4-BE49-F238E27FC236}">
                <a16:creationId xmlns:a16="http://schemas.microsoft.com/office/drawing/2014/main" id="{EE4E0246-79ED-BEA1-7B3B-2338BC5C3214}"/>
              </a:ext>
            </a:extLst>
          </p:cNvPr>
          <p:cNvSpPr/>
          <p:nvPr/>
        </p:nvSpPr>
        <p:spPr>
          <a:xfrm>
            <a:off x="8681304" y="3639713"/>
            <a:ext cx="2762865" cy="124026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LDAP </a:t>
            </a:r>
            <a:r>
              <a:rPr kumimoji="0" lang="pl-PL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</a:t>
            </a:r>
            <a:br>
              <a:rPr kumimoji="0" lang="pl-PL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lang="pl-PL" sz="1600" b="1" dirty="0">
                <a:solidFill>
                  <a:prstClr val="white"/>
                </a:solidFill>
                <a:latin typeface="Aptos" panose="02110004020202020204"/>
              </a:rPr>
              <a:t>R</a:t>
            </a:r>
            <a:r>
              <a:rPr kumimoji="0" lang="pl-PL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epozytorium</a:t>
            </a:r>
            <a:r>
              <a:rPr kumimoji="0" lang="pl-PL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klienta C </a:t>
            </a:r>
            <a:r>
              <a:rPr kumimoji="0" lang="pl-PL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OpenLDAP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1" name="Prostokąt: zaokrąglone rogi 30">
            <a:extLst>
              <a:ext uri="{FF2B5EF4-FFF2-40B4-BE49-F238E27FC236}">
                <a16:creationId xmlns:a16="http://schemas.microsoft.com/office/drawing/2014/main" id="{21B2B38B-28E6-C3BD-0A7E-E1F9D092A670}"/>
              </a:ext>
            </a:extLst>
          </p:cNvPr>
          <p:cNvSpPr/>
          <p:nvPr/>
        </p:nvSpPr>
        <p:spPr>
          <a:xfrm>
            <a:off x="8681303" y="5063502"/>
            <a:ext cx="2762865" cy="124026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LDAP </a:t>
            </a:r>
            <a:r>
              <a:rPr kumimoji="0" lang="pl-PL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</a:t>
            </a:r>
            <a:br>
              <a:rPr kumimoji="0" lang="pl-PL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pl-PL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Repozytorium klienta D</a:t>
            </a:r>
            <a:br>
              <a:rPr kumimoji="0" lang="pl-PL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Tivoli Directory Server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33" name="Łącznik prosty ze strzałką 32">
            <a:extLst>
              <a:ext uri="{FF2B5EF4-FFF2-40B4-BE49-F238E27FC236}">
                <a16:creationId xmlns:a16="http://schemas.microsoft.com/office/drawing/2014/main" id="{6985F126-4161-3464-D632-2948418F73B7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7062135" y="1412269"/>
            <a:ext cx="1619170" cy="930465"/>
          </a:xfrm>
          <a:prstGeom prst="straightConnector1">
            <a:avLst/>
          </a:prstGeom>
          <a:ln w="50800">
            <a:headEnd type="oval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Łącznik prosty ze strzałką 35">
            <a:extLst>
              <a:ext uri="{FF2B5EF4-FFF2-40B4-BE49-F238E27FC236}">
                <a16:creationId xmlns:a16="http://schemas.microsoft.com/office/drawing/2014/main" id="{1D745B8C-A8A4-C9ED-4B50-C883F4128A34}"/>
              </a:ext>
            </a:extLst>
          </p:cNvPr>
          <p:cNvCxnSpPr>
            <a:cxnSpLocks/>
            <a:stCxn id="29" idx="1"/>
            <a:endCxn id="25" idx="4"/>
          </p:cNvCxnSpPr>
          <p:nvPr/>
        </p:nvCxnSpPr>
        <p:spPr>
          <a:xfrm flipH="1" flipV="1">
            <a:off x="7020945" y="2501889"/>
            <a:ext cx="1660360" cy="334169"/>
          </a:xfrm>
          <a:prstGeom prst="straightConnector1">
            <a:avLst/>
          </a:prstGeom>
          <a:ln w="50800">
            <a:headEnd type="oval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Łącznik prosty ze strzałką 38">
            <a:extLst>
              <a:ext uri="{FF2B5EF4-FFF2-40B4-BE49-F238E27FC236}">
                <a16:creationId xmlns:a16="http://schemas.microsoft.com/office/drawing/2014/main" id="{45AE3DCC-6AE4-0285-C432-C87DA26FD50A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7064098" y="2699804"/>
            <a:ext cx="1617206" cy="1560043"/>
          </a:xfrm>
          <a:prstGeom prst="straightConnector1">
            <a:avLst/>
          </a:prstGeom>
          <a:ln w="50800">
            <a:headEnd type="oval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Łącznik prosty ze strzałką 41">
            <a:extLst>
              <a:ext uri="{FF2B5EF4-FFF2-40B4-BE49-F238E27FC236}">
                <a16:creationId xmlns:a16="http://schemas.microsoft.com/office/drawing/2014/main" id="{A4D66F5C-5D81-D03A-DD01-784718751690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7062135" y="2939815"/>
            <a:ext cx="1619168" cy="2743821"/>
          </a:xfrm>
          <a:prstGeom prst="straightConnector1">
            <a:avLst/>
          </a:prstGeom>
          <a:ln w="50800">
            <a:headEnd type="oval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2" name="Prostokąt: zaokrąglone rogi 61">
            <a:extLst>
              <a:ext uri="{FF2B5EF4-FFF2-40B4-BE49-F238E27FC236}">
                <a16:creationId xmlns:a16="http://schemas.microsoft.com/office/drawing/2014/main" id="{DCEB6F00-2C6C-D864-F5FC-7A2ACB619FAE}"/>
              </a:ext>
            </a:extLst>
          </p:cNvPr>
          <p:cNvSpPr/>
          <p:nvPr/>
        </p:nvSpPr>
        <p:spPr>
          <a:xfrm>
            <a:off x="4739864" y="5835284"/>
            <a:ext cx="2615381" cy="653964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>
                <a:shade val="1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LDAP GUI</a:t>
            </a:r>
            <a:br>
              <a: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pl-P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(opcja)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3" name="Strzałka: w górę i w dół 62">
            <a:extLst>
              <a:ext uri="{FF2B5EF4-FFF2-40B4-BE49-F238E27FC236}">
                <a16:creationId xmlns:a16="http://schemas.microsoft.com/office/drawing/2014/main" id="{FEFD0FA4-1A4A-FC91-6F49-8EB37B02F0B2}"/>
              </a:ext>
            </a:extLst>
          </p:cNvPr>
          <p:cNvSpPr/>
          <p:nvPr/>
        </p:nvSpPr>
        <p:spPr>
          <a:xfrm>
            <a:off x="5945868" y="5297602"/>
            <a:ext cx="249995" cy="518970"/>
          </a:xfrm>
          <a:prstGeom prst="up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l-P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48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3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Isosceles Triangle 3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A70C425-2C99-720B-1190-41EDD6664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408" y="643467"/>
            <a:ext cx="9523184" cy="5571065"/>
          </a:xfrm>
          <a:prstGeom prst="rect">
            <a:avLst/>
          </a:prstGeom>
          <a:ln>
            <a:noFill/>
          </a:ln>
        </p:spPr>
      </p:pic>
      <p:sp>
        <p:nvSpPr>
          <p:cNvPr id="43" name="Isosceles Triangle 3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13D5A49-2AF3-75D5-270F-39783606C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408" y="643467"/>
            <a:ext cx="9523184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5840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373</Words>
  <Application>Microsoft Office PowerPoint</Application>
  <PresentationFormat>Panoramiczny</PresentationFormat>
  <Paragraphs>31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Sławomir Cichy</dc:creator>
  <cp:lastModifiedBy>Sławomir Cichy</cp:lastModifiedBy>
  <cp:revision>18</cp:revision>
  <dcterms:created xsi:type="dcterms:W3CDTF">2025-08-02T12:37:22Z</dcterms:created>
  <dcterms:modified xsi:type="dcterms:W3CDTF">2025-08-02T17:24:34Z</dcterms:modified>
</cp:coreProperties>
</file>