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75" r:id="rId8"/>
    <p:sldId id="267" r:id="rId9"/>
    <p:sldId id="269" r:id="rId10"/>
    <p:sldId id="271" r:id="rId11"/>
    <p:sldId id="268" r:id="rId12"/>
    <p:sldId id="273" r:id="rId13"/>
    <p:sldId id="272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11ACD7-AB48-4240-AFBB-2712F0E718E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8ED6648-95CD-4CE9-B004-7829E1D65D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7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C651-E30A-2A78-CF88-605303BB9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Natural Language Processing:</a:t>
            </a:r>
            <a:br>
              <a:rPr lang="en-US" dirty="0"/>
            </a:br>
            <a:r>
              <a:rPr lang="en-US" b="1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211AC-2475-7C5E-FE8D-1D5822410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Sasha Lawson</a:t>
            </a:r>
          </a:p>
        </p:txBody>
      </p:sp>
    </p:spTree>
    <p:extLst>
      <p:ext uri="{BB962C8B-B14F-4D97-AF65-F5344CB8AC3E}">
        <p14:creationId xmlns:p14="http://schemas.microsoft.com/office/powerpoint/2010/main" val="229415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corpus</a:t>
            </a:r>
            <a:r>
              <a:rPr lang="en-US" dirty="0"/>
              <a:t> of words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6269-2826-71EE-89AB-1D16B650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96651"/>
          </a:xfrm>
        </p:spPr>
        <p:txBody>
          <a:bodyPr>
            <a:normAutofit/>
          </a:bodyPr>
          <a:lstStyle/>
          <a:p>
            <a:r>
              <a:rPr lang="en-US" dirty="0"/>
              <a:t>Clean corpus shown via </a:t>
            </a:r>
            <a:r>
              <a:rPr lang="en-US" dirty="0">
                <a:solidFill>
                  <a:schemeClr val="accent3"/>
                </a:solidFill>
              </a:rPr>
              <a:t>Word Cloud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Tweets </a:t>
            </a:r>
            <a:r>
              <a:rPr lang="en-US" dirty="0"/>
              <a:t>and</a:t>
            </a:r>
            <a:r>
              <a:rPr lang="en-US" dirty="0">
                <a:solidFill>
                  <a:schemeClr val="accent3"/>
                </a:solidFill>
              </a:rPr>
              <a:t> the internet </a:t>
            </a:r>
            <a:r>
              <a:rPr lang="en-US" dirty="0"/>
              <a:t>tend not to be kind</a:t>
            </a:r>
          </a:p>
          <a:p>
            <a:endParaRPr lang="en-US" dirty="0"/>
          </a:p>
          <a:p>
            <a:r>
              <a:rPr lang="en-US" dirty="0"/>
              <a:t>Pros &amp; Cons of </a:t>
            </a:r>
            <a:r>
              <a:rPr lang="en-US" dirty="0">
                <a:solidFill>
                  <a:schemeClr val="accent3"/>
                </a:solidFill>
              </a:rPr>
              <a:t>Stemming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96722-FE40-7582-F024-F0FB7C6F4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/>
          <a:stretch/>
        </p:blipFill>
        <p:spPr>
          <a:xfrm>
            <a:off x="5620719" y="2422577"/>
            <a:ext cx="2965838" cy="2362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610A16-B041-21EE-C869-CFA118882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/>
          <a:stretch/>
        </p:blipFill>
        <p:spPr>
          <a:xfrm>
            <a:off x="8770290" y="4420284"/>
            <a:ext cx="2537749" cy="1644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4F1968-30EC-9996-197E-2951EFFBDFA4}"/>
              </a:ext>
            </a:extLst>
          </p:cNvPr>
          <p:cNvSpPr txBox="1"/>
          <p:nvPr/>
        </p:nvSpPr>
        <p:spPr>
          <a:xfrm>
            <a:off x="6515242" y="2023078"/>
            <a:ext cx="11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accent3"/>
                </a:solidFill>
              </a:rPr>
              <a:t>Stemmed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A3823-9821-AF9D-E03B-4C3D725B3237}"/>
              </a:ext>
            </a:extLst>
          </p:cNvPr>
          <p:cNvSpPr txBox="1"/>
          <p:nvPr/>
        </p:nvSpPr>
        <p:spPr>
          <a:xfrm>
            <a:off x="9119294" y="3972865"/>
            <a:ext cx="18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accent3"/>
                </a:solidFill>
              </a:rPr>
              <a:t>Not Stemmed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E641C8-9A3D-52D7-FCEF-BE90FD320913}"/>
              </a:ext>
            </a:extLst>
          </p:cNvPr>
          <p:cNvSpPr/>
          <p:nvPr/>
        </p:nvSpPr>
        <p:spPr>
          <a:xfrm>
            <a:off x="6398622" y="3503215"/>
            <a:ext cx="439500" cy="305460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28E7CD-DE7F-2A18-3E96-14E90EF0EA8B}"/>
              </a:ext>
            </a:extLst>
          </p:cNvPr>
          <p:cNvSpPr/>
          <p:nvPr/>
        </p:nvSpPr>
        <p:spPr>
          <a:xfrm>
            <a:off x="10891067" y="5693009"/>
            <a:ext cx="511103" cy="371723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60A7E7-C2A9-CAF2-0530-1BF6018DCEF1}"/>
              </a:ext>
            </a:extLst>
          </p:cNvPr>
          <p:cNvSpPr/>
          <p:nvPr/>
        </p:nvSpPr>
        <p:spPr>
          <a:xfrm>
            <a:off x="8819324" y="4947036"/>
            <a:ext cx="534916" cy="397566"/>
          </a:xfrm>
          <a:prstGeom prst="ellipse">
            <a:avLst/>
          </a:prstGeom>
          <a:noFill/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6B365-3773-5A57-29F8-8F39A59C6A72}"/>
              </a:ext>
            </a:extLst>
          </p:cNvPr>
          <p:cNvSpPr txBox="1"/>
          <p:nvPr/>
        </p:nvSpPr>
        <p:spPr>
          <a:xfrm>
            <a:off x="0" y="64334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accent4"/>
                </a:solidFill>
              </a:rPr>
              <a:t>Sentiment analysis in R: R-bloggers. R-bloggers. (n.d.). Retrieved April 30, 2023, from https://www.r-bloggers.com/2021/05/sentiment-analysis-in-r-3</a:t>
            </a:r>
          </a:p>
        </p:txBody>
      </p:sp>
    </p:spTree>
    <p:extLst>
      <p:ext uri="{BB962C8B-B14F-4D97-AF65-F5344CB8AC3E}">
        <p14:creationId xmlns:p14="http://schemas.microsoft.com/office/powerpoint/2010/main" val="273140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Lexicon </a:t>
            </a:r>
            <a:r>
              <a:rPr lang="en-US" dirty="0"/>
              <a:t>–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6269-2826-71EE-89AB-1D16B650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865450" cy="3633047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i="1" dirty="0">
                <a:solidFill>
                  <a:schemeClr val="accent3"/>
                </a:solidFill>
              </a:rPr>
              <a:t>NRC</a:t>
            </a:r>
            <a:r>
              <a:rPr lang="en-US" i="1" dirty="0"/>
              <a:t> </a:t>
            </a:r>
            <a:r>
              <a:rPr lang="en-US" dirty="0"/>
              <a:t>lexicon</a:t>
            </a:r>
          </a:p>
          <a:p>
            <a:pPr lvl="1"/>
            <a:r>
              <a:rPr lang="en-US" dirty="0"/>
              <a:t>Focuses on </a:t>
            </a:r>
            <a:r>
              <a:rPr lang="en-US" dirty="0">
                <a:solidFill>
                  <a:schemeClr val="accent3"/>
                </a:solidFill>
              </a:rPr>
              <a:t>range of emotions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What’s happening?</a:t>
            </a:r>
          </a:p>
          <a:p>
            <a:pPr lvl="1"/>
            <a:r>
              <a:rPr lang="en-US" dirty="0"/>
              <a:t>Takes corpus and </a:t>
            </a:r>
            <a:r>
              <a:rPr lang="en-US" dirty="0">
                <a:solidFill>
                  <a:schemeClr val="accent3"/>
                </a:solidFill>
              </a:rPr>
              <a:t>compares with NRC lexicon</a:t>
            </a:r>
            <a:r>
              <a:rPr lang="en-US" dirty="0"/>
              <a:t> to determine </a:t>
            </a:r>
            <a:r>
              <a:rPr lang="en-US" dirty="0">
                <a:solidFill>
                  <a:schemeClr val="accent3"/>
                </a:solidFill>
              </a:rPr>
              <a:t>emotions associated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E43903-0AC3-FF08-15AC-62596C572F92}"/>
              </a:ext>
            </a:extLst>
          </p:cNvPr>
          <p:cNvGrpSpPr/>
          <p:nvPr/>
        </p:nvGrpSpPr>
        <p:grpSpPr>
          <a:xfrm>
            <a:off x="5446643" y="2012784"/>
            <a:ext cx="3363054" cy="3862243"/>
            <a:chOff x="6003583" y="2135083"/>
            <a:chExt cx="3590174" cy="38622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6961AF-BB76-F718-0BEE-86E49F9D4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583" y="2135083"/>
              <a:ext cx="3590174" cy="4762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392DD-13B6-FEC4-3049-17991815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3583" y="2611333"/>
              <a:ext cx="3590174" cy="338599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A1DCAA-36AC-2BC0-0B0D-94FE82BAE845}"/>
              </a:ext>
            </a:extLst>
          </p:cNvPr>
          <p:cNvGrpSpPr/>
          <p:nvPr/>
        </p:nvGrpSpPr>
        <p:grpSpPr>
          <a:xfrm>
            <a:off x="8898834" y="2012785"/>
            <a:ext cx="2837291" cy="3766802"/>
            <a:chOff x="8987971" y="2048210"/>
            <a:chExt cx="2837291" cy="376680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38B51E-3914-64E9-EB4F-5706214F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7971" y="2048210"/>
              <a:ext cx="2837291" cy="10766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CBBC1C-C4DA-8027-4B6A-EC7A1462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7971" y="3124864"/>
              <a:ext cx="2837291" cy="269014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A5FA2B7-F4F6-75D5-43D2-BC78FC4C365B}"/>
              </a:ext>
            </a:extLst>
          </p:cNvPr>
          <p:cNvSpPr txBox="1"/>
          <p:nvPr/>
        </p:nvSpPr>
        <p:spPr>
          <a:xfrm>
            <a:off x="0" y="6433430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accent4"/>
                </a:solidFill>
              </a:rPr>
              <a:t>Sentiment analysis in R: R-bloggers. R-bloggers. (n.d.). Retrieved April 30, 2023, from https://www.r-bloggers.com/2021/05/sentiment-analysis-in-r-3</a:t>
            </a:r>
          </a:p>
        </p:txBody>
      </p:sp>
    </p:spTree>
    <p:extLst>
      <p:ext uri="{BB962C8B-B14F-4D97-AF65-F5344CB8AC3E}">
        <p14:creationId xmlns:p14="http://schemas.microsoft.com/office/powerpoint/2010/main" val="31536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Lexicon </a:t>
            </a:r>
            <a:r>
              <a:rPr lang="en-US" dirty="0"/>
              <a:t>– Based </a:t>
            </a:r>
            <a:r>
              <a:rPr lang="en-US" dirty="0">
                <a:solidFill>
                  <a:schemeClr val="accent5"/>
                </a:solidFill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FA34A8-5908-1B67-955F-A7C176F9F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275955"/>
            <a:ext cx="5422900" cy="3536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F1825-B4B5-AE8D-0FB9-A4C16D40C087}"/>
              </a:ext>
            </a:extLst>
          </p:cNvPr>
          <p:cNvSpPr txBox="1"/>
          <p:nvPr/>
        </p:nvSpPr>
        <p:spPr>
          <a:xfrm>
            <a:off x="0" y="6533377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accent4"/>
                </a:solidFill>
              </a:rPr>
              <a:t>Data Centric Inc. (2022). YouTube. Retrieved April 30, 2023, from https://www.youtube.com/watch?v=c7YSyCofH3o&amp;t=695s&amp;ab_channel=DataCentricInc.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6F3E-8CD4-98CF-7F6C-62E89024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123536"/>
            <a:ext cx="4906128" cy="221973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39A0C0-0815-77ED-846D-75C4EE706DD3}"/>
              </a:ext>
            </a:extLst>
          </p:cNvPr>
          <p:cNvSpPr/>
          <p:nvPr/>
        </p:nvSpPr>
        <p:spPr>
          <a:xfrm>
            <a:off x="5631710" y="3277225"/>
            <a:ext cx="412316" cy="1534601"/>
          </a:xfrm>
          <a:prstGeom prst="rightArrow">
            <a:avLst>
              <a:gd name="adj1" fmla="val 67617"/>
              <a:gd name="adj2" fmla="val 739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87500-70BF-5112-0FEE-00D3559A77FA}"/>
              </a:ext>
            </a:extLst>
          </p:cNvPr>
          <p:cNvSpPr txBox="1"/>
          <p:nvPr/>
        </p:nvSpPr>
        <p:spPr>
          <a:xfrm>
            <a:off x="7913563" y="2403601"/>
            <a:ext cx="197192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Sentiment Analysis - Tweets</a:t>
            </a:r>
          </a:p>
        </p:txBody>
      </p:sp>
    </p:spTree>
    <p:extLst>
      <p:ext uri="{BB962C8B-B14F-4D97-AF65-F5344CB8AC3E}">
        <p14:creationId xmlns:p14="http://schemas.microsoft.com/office/powerpoint/2010/main" val="362704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</a:t>
            </a:r>
            <a:r>
              <a:rPr lang="en-US" dirty="0">
                <a:solidFill>
                  <a:schemeClr val="accent5"/>
                </a:solidFill>
              </a:rPr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dirty="0">
                <a:solidFill>
                  <a:schemeClr val="accent3"/>
                </a:solidFill>
              </a:rPr>
              <a:t>long</a:t>
            </a:r>
            <a:r>
              <a:rPr lang="en-US" dirty="0"/>
              <a:t> time to </a:t>
            </a:r>
            <a:r>
              <a:rPr lang="en-US" dirty="0">
                <a:solidFill>
                  <a:schemeClr val="accent3"/>
                </a:solidFill>
              </a:rPr>
              <a:t>run </a:t>
            </a:r>
            <a:r>
              <a:rPr lang="en-US" dirty="0"/>
              <a:t>with a </a:t>
            </a:r>
            <a:r>
              <a:rPr lang="en-US" dirty="0">
                <a:solidFill>
                  <a:schemeClr val="accent3"/>
                </a:solidFill>
              </a:rPr>
              <a:t>large dataset</a:t>
            </a:r>
          </a:p>
          <a:p>
            <a:endParaRPr lang="en-US" dirty="0"/>
          </a:p>
          <a:p>
            <a:r>
              <a:rPr lang="en-US" dirty="0"/>
              <a:t>Sentence </a:t>
            </a:r>
            <a:r>
              <a:rPr lang="en-US" dirty="0">
                <a:solidFill>
                  <a:schemeClr val="accent3"/>
                </a:solidFill>
              </a:rPr>
              <a:t>can’t</a:t>
            </a:r>
            <a:r>
              <a:rPr lang="en-US" dirty="0"/>
              <a:t> just be </a:t>
            </a:r>
            <a:r>
              <a:rPr lang="en-US" dirty="0">
                <a:solidFill>
                  <a:schemeClr val="accent3"/>
                </a:solidFill>
              </a:rPr>
              <a:t>defined</a:t>
            </a:r>
            <a:r>
              <a:rPr lang="en-US" dirty="0"/>
              <a:t> by just </a:t>
            </a:r>
            <a:r>
              <a:rPr lang="en-US" dirty="0">
                <a:solidFill>
                  <a:schemeClr val="accent3"/>
                </a:solidFill>
              </a:rPr>
              <a:t>one or two words</a:t>
            </a:r>
          </a:p>
          <a:p>
            <a:pPr lvl="1"/>
            <a:r>
              <a:rPr lang="en-US" i="1" dirty="0"/>
              <a:t>“I hate going there” </a:t>
            </a:r>
            <a:r>
              <a:rPr lang="en-US" dirty="0"/>
              <a:t>&gt; Negative </a:t>
            </a:r>
            <a:r>
              <a:rPr lang="en-US" dirty="0">
                <a:solidFill>
                  <a:schemeClr val="accent3"/>
                </a:solidFill>
              </a:rPr>
              <a:t>VS</a:t>
            </a:r>
            <a:r>
              <a:rPr lang="en-US" dirty="0"/>
              <a:t> </a:t>
            </a:r>
            <a:r>
              <a:rPr lang="en-US" i="1" dirty="0"/>
              <a:t>“I’d hate to not go there”</a:t>
            </a:r>
            <a:r>
              <a:rPr lang="en-US" dirty="0"/>
              <a:t> &gt; Positive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isn’t</a:t>
            </a:r>
            <a:r>
              <a:rPr lang="en-US" dirty="0"/>
              <a:t> always </a:t>
            </a:r>
            <a:r>
              <a:rPr lang="en-US" dirty="0">
                <a:solidFill>
                  <a:schemeClr val="accent3"/>
                </a:solidFill>
              </a:rPr>
              <a:t>consistent</a:t>
            </a:r>
            <a:r>
              <a:rPr lang="en-US" dirty="0"/>
              <a:t> in one corpus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SOLUTION:</a:t>
            </a:r>
            <a:r>
              <a:rPr lang="en-US" dirty="0"/>
              <a:t> Machine Learning approach, clean dataset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B29CA-83C1-5482-67FC-2D6E75AA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22" y="3038572"/>
            <a:ext cx="3857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Future Work </a:t>
            </a:r>
            <a:r>
              <a:rPr lang="en-US" dirty="0"/>
              <a:t>and</a:t>
            </a:r>
            <a:r>
              <a:rPr lang="en-US" dirty="0">
                <a:solidFill>
                  <a:schemeClr val="accent5"/>
                </a:solidFill>
              </a:rPr>
              <a:t>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59128"/>
          </a:xfrm>
        </p:spPr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Implement into my job </a:t>
            </a:r>
          </a:p>
          <a:p>
            <a:pPr lvl="2"/>
            <a:r>
              <a:rPr lang="en-US" dirty="0">
                <a:solidFill>
                  <a:schemeClr val="accent3"/>
                </a:solidFill>
              </a:rPr>
              <a:t>Engagement surveys</a:t>
            </a:r>
            <a:r>
              <a:rPr lang="en-US" dirty="0"/>
              <a:t> &amp; </a:t>
            </a:r>
            <a:r>
              <a:rPr lang="en-US" dirty="0">
                <a:solidFill>
                  <a:schemeClr val="accent3"/>
                </a:solidFill>
              </a:rPr>
              <a:t>employee reviews</a:t>
            </a:r>
            <a:endParaRPr lang="en-US" dirty="0"/>
          </a:p>
          <a:p>
            <a:pPr lvl="1"/>
            <a:r>
              <a:rPr lang="en-US" dirty="0"/>
              <a:t>Try on more complex dataset?</a:t>
            </a:r>
          </a:p>
          <a:p>
            <a:endParaRPr lang="en-US" dirty="0"/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Spend more time </a:t>
            </a:r>
            <a:r>
              <a:rPr lang="en-US" dirty="0">
                <a:solidFill>
                  <a:schemeClr val="accent3"/>
                </a:solidFill>
              </a:rPr>
              <a:t>cleaning dataset</a:t>
            </a:r>
            <a:r>
              <a:rPr lang="en-US" dirty="0"/>
              <a:t> in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24760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>
                <a:solidFill>
                  <a:schemeClr val="accent5"/>
                </a:solidFill>
              </a:rPr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401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 </a:t>
            </a:r>
            <a:r>
              <a:rPr lang="en-US" dirty="0">
                <a:solidFill>
                  <a:schemeClr val="accent3"/>
                </a:solidFill>
              </a:rPr>
              <a:t>(NLP) </a:t>
            </a:r>
            <a:r>
              <a:rPr lang="en-US" dirty="0"/>
              <a:t>is a branch of A.I. focused on processing and interpreting the human language</a:t>
            </a:r>
          </a:p>
          <a:p>
            <a:endParaRPr lang="en-US" dirty="0"/>
          </a:p>
          <a:p>
            <a:r>
              <a:rPr lang="en-US" dirty="0"/>
              <a:t>Sentiment Analysis helps </a:t>
            </a:r>
            <a:r>
              <a:rPr lang="en-US" dirty="0">
                <a:solidFill>
                  <a:schemeClr val="accent3"/>
                </a:solidFill>
              </a:rPr>
              <a:t>determine the emotion </a:t>
            </a:r>
            <a:r>
              <a:rPr lang="en-US" dirty="0"/>
              <a:t>of a piece of text</a:t>
            </a:r>
          </a:p>
          <a:p>
            <a:endParaRPr lang="en-US" dirty="0"/>
          </a:p>
          <a:p>
            <a:r>
              <a:rPr lang="en-US" dirty="0"/>
              <a:t>Useful &amp; used for </a:t>
            </a:r>
            <a:r>
              <a:rPr lang="en-US" dirty="0">
                <a:solidFill>
                  <a:schemeClr val="accent3"/>
                </a:solidFill>
              </a:rPr>
              <a:t>review &amp; survey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Machine Learning </a:t>
            </a:r>
            <a:r>
              <a:rPr lang="en-US" dirty="0"/>
              <a:t>&amp; </a:t>
            </a:r>
            <a:r>
              <a:rPr lang="en-US" dirty="0">
                <a:solidFill>
                  <a:schemeClr val="accent3"/>
                </a:solidFill>
              </a:rPr>
              <a:t>Lexicon-Based </a:t>
            </a:r>
            <a:r>
              <a:rPr lang="en-US" dirty="0"/>
              <a:t>approaches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Complications</a:t>
            </a:r>
            <a:r>
              <a:rPr lang="en-US" dirty="0"/>
              <a:t> depending on the </a:t>
            </a:r>
            <a:r>
              <a:rPr lang="en-US" dirty="0">
                <a:solidFill>
                  <a:schemeClr val="accent3"/>
                </a:solidFill>
              </a:rPr>
              <a:t>complexity</a:t>
            </a:r>
            <a:r>
              <a:rPr lang="en-US" dirty="0"/>
              <a:t> of the </a:t>
            </a:r>
            <a:r>
              <a:rPr lang="en-US" dirty="0">
                <a:solidFill>
                  <a:schemeClr val="accent3"/>
                </a:solidFill>
              </a:rPr>
              <a:t>corpus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8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>
                <a:solidFill>
                  <a:schemeClr val="accent5"/>
                </a:solidFill>
              </a:rPr>
              <a:t>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401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Data Centric Inc. (2022).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. Retrieved April 30, 2023, from https://www.youtube.com/watch?v=c7YSyCofH3o&amp;t=695s&amp;ab_channel=DataCentricInc. 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Lutkevich</a:t>
            </a:r>
            <a:r>
              <a:rPr lang="en-US" dirty="0">
                <a:effectLst/>
              </a:rPr>
              <a:t>, B., &amp; Burns, E. (2023, January 20). </a:t>
            </a:r>
            <a:r>
              <a:rPr lang="en-US" i="1" dirty="0">
                <a:effectLst/>
              </a:rPr>
              <a:t>What is natural language processing? an introduction to NLP</a:t>
            </a:r>
            <a:r>
              <a:rPr lang="en-US" dirty="0">
                <a:effectLst/>
              </a:rPr>
              <a:t>. Enterprise AI. Retrieved April 30, 2023, from </a:t>
            </a:r>
            <a:r>
              <a:rPr lang="en-US" dirty="0"/>
              <a:t>https://www.techtarget.com/searchenterpriseai/definition/natural-language-processing-NLP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i="1" dirty="0">
                <a:effectLst/>
              </a:rPr>
              <a:t>Sentiment analysis in R: R-bloggers.</a:t>
            </a:r>
            <a:r>
              <a:rPr lang="en-US" dirty="0">
                <a:effectLst/>
              </a:rPr>
              <a:t> R-bloggers. (n.d.). Retrieved April 30, 2023, from </a:t>
            </a:r>
            <a:r>
              <a:rPr lang="en-US" dirty="0">
                <a:latin typeface="Aspira Webfont"/>
              </a:rPr>
              <a:t>https://www.r-bloggers.com/2021/05/sentiment-analysis-in-r-3</a:t>
            </a:r>
            <a:endParaRPr lang="en-US" dirty="0"/>
          </a:p>
          <a:p>
            <a:endParaRPr lang="en-US" dirty="0"/>
          </a:p>
          <a:p>
            <a:r>
              <a:rPr lang="en-US" i="1" dirty="0">
                <a:effectLst/>
              </a:rPr>
              <a:t>What is sentiment analysis? Examples &amp; Best Practices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CallMiner</a:t>
            </a:r>
            <a:r>
              <a:rPr lang="en-US" dirty="0">
                <a:effectLst/>
              </a:rPr>
              <a:t>. (n.d.). Retrieved April 30, 2023, from https://callminer.com/blog/sentiment-analysis-examples-best-practices?utm_campaign=search-us-nonbrand&amp;utm_source=adwords&amp;utm_medium=ppc&amp;ad=652222676346&amp;device=c&amp;matchtype=p&amp;utm_term=sentiment+data&amp;gad=1&amp;gclid=CjwKCAjwo7iiBhAEEiwAsIxQEQ05AZ_wJBt07tDJfOkoRWsWjInCQWiUBiDecVWqBgpQSyWbGIZTChoCWz4QAvD_BwE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771E-D479-9B37-ABFC-BA031BB8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5"/>
                </a:solidFill>
              </a:rPr>
              <a:t>Natural language processing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E50B-DB7D-DFC9-5908-0EAE0144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Natural Language Processing </a:t>
            </a:r>
            <a:r>
              <a:rPr lang="en-US" dirty="0">
                <a:solidFill>
                  <a:schemeClr val="accent3"/>
                </a:solidFill>
              </a:rPr>
              <a:t>(NLP) </a:t>
            </a:r>
            <a:r>
              <a:rPr lang="en-US" dirty="0"/>
              <a:t>is a branch of A.I. focused on processing and interpreting the human language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utilizes such tactics as…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Tokenization</a:t>
            </a:r>
            <a:r>
              <a:rPr lang="en-US" dirty="0"/>
              <a:t> – Breaking up text into smaller, more manageable, units</a:t>
            </a:r>
          </a:p>
          <a:p>
            <a:pPr lvl="2"/>
            <a:r>
              <a:rPr lang="en-US" i="1" dirty="0"/>
              <a:t>“There goes the long red fire truck” </a:t>
            </a:r>
            <a:r>
              <a:rPr lang="en-US" dirty="0"/>
              <a:t>to </a:t>
            </a:r>
            <a:r>
              <a:rPr lang="en-US" i="1" dirty="0"/>
              <a:t>“There goes”, “long red”, “fire truck”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Lemmatization/Stemming</a:t>
            </a:r>
            <a:r>
              <a:rPr lang="en-US" dirty="0"/>
              <a:t> – Reducing words to their root </a:t>
            </a:r>
          </a:p>
          <a:p>
            <a:pPr lvl="2"/>
            <a:r>
              <a:rPr lang="en-US" i="1" dirty="0"/>
              <a:t>Adding </a:t>
            </a:r>
            <a:r>
              <a:rPr lang="en-US" dirty="0"/>
              <a:t>to </a:t>
            </a:r>
            <a:r>
              <a:rPr lang="en-US" i="1" dirty="0"/>
              <a:t>add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Parsing</a:t>
            </a:r>
            <a:r>
              <a:rPr lang="en-US" dirty="0"/>
              <a:t> – Connecting pieces of a sentence to their grammatical type </a:t>
            </a:r>
          </a:p>
          <a:p>
            <a:pPr lvl="2"/>
            <a:r>
              <a:rPr lang="en-US" i="1" dirty="0"/>
              <a:t>Nouns, verbs, objects, </a:t>
            </a:r>
            <a:r>
              <a:rPr lang="en-US" dirty="0"/>
              <a:t>etc...</a:t>
            </a:r>
          </a:p>
          <a:p>
            <a:pPr lvl="1"/>
            <a:r>
              <a:rPr lang="en-US" i="1" dirty="0">
                <a:solidFill>
                  <a:schemeClr val="accent3"/>
                </a:solidFill>
              </a:rPr>
              <a:t>Stop Word</a:t>
            </a:r>
            <a:r>
              <a:rPr lang="en-US" dirty="0">
                <a:solidFill>
                  <a:schemeClr val="accent3"/>
                </a:solidFill>
              </a:rPr>
              <a:t> Removal</a:t>
            </a:r>
            <a:r>
              <a:rPr lang="en-US" dirty="0"/>
              <a:t> – The removal of very common words that don’t add value to the sentence’s sentiment</a:t>
            </a:r>
          </a:p>
          <a:p>
            <a:pPr lvl="2"/>
            <a:r>
              <a:rPr lang="en-US" i="1" dirty="0"/>
              <a:t>The, a, and, like,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63A3E-87BB-313D-6D5D-B177AE76FB4A}"/>
              </a:ext>
            </a:extLst>
          </p:cNvPr>
          <p:cNvSpPr txBox="1"/>
          <p:nvPr/>
        </p:nvSpPr>
        <p:spPr>
          <a:xfrm>
            <a:off x="0" y="6564059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err="1">
                <a:solidFill>
                  <a:schemeClr val="accent4"/>
                </a:solidFill>
              </a:rPr>
              <a:t>Lutkevich</a:t>
            </a:r>
            <a:r>
              <a:rPr lang="en-US" sz="800" b="1" i="1" dirty="0">
                <a:solidFill>
                  <a:schemeClr val="accent4"/>
                </a:solidFill>
              </a:rPr>
              <a:t>, B., &amp; Burns, E. (2023, January 20). What is natural language processing? an introduction to NLP. Enterprise AI. Retrieved April 30, 2023, from https://www.techtarget.com/searchenterpriseai/definition/natural-language-processing-NLP </a:t>
            </a:r>
          </a:p>
        </p:txBody>
      </p:sp>
    </p:spTree>
    <p:extLst>
      <p:ext uri="{BB962C8B-B14F-4D97-AF65-F5344CB8AC3E}">
        <p14:creationId xmlns:p14="http://schemas.microsoft.com/office/powerpoint/2010/main" val="418536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dirty="0">
                <a:solidFill>
                  <a:schemeClr val="accent5"/>
                </a:solidFill>
              </a:rPr>
              <a:t>NLP</a:t>
            </a:r>
            <a:r>
              <a:rPr lang="en-US" dirty="0"/>
              <a:t>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can be utilized to…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Text Summary &amp; Extraction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Taking paragraphs of text and pulling out key information or words</a:t>
            </a:r>
            <a:endParaRPr lang="en-US" i="1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Language Generation &amp; Completion </a:t>
            </a:r>
          </a:p>
          <a:p>
            <a:pPr lvl="2"/>
            <a:r>
              <a:rPr lang="en-US" dirty="0"/>
              <a:t>Sentence or phrase completion based on some type of trained text </a:t>
            </a:r>
            <a:r>
              <a:rPr lang="en-US" i="1" dirty="0"/>
              <a:t>(corpus)</a:t>
            </a:r>
            <a:endParaRPr lang="en-US" dirty="0"/>
          </a:p>
          <a:p>
            <a:pPr lvl="1"/>
            <a:r>
              <a:rPr lang="en-US" dirty="0">
                <a:solidFill>
                  <a:schemeClr val="accent3"/>
                </a:solidFill>
              </a:rPr>
              <a:t>Text Classification </a:t>
            </a:r>
          </a:p>
          <a:p>
            <a:pPr lvl="2"/>
            <a:r>
              <a:rPr lang="en-US" dirty="0"/>
              <a:t>Classify text into a certain category 	</a:t>
            </a:r>
          </a:p>
          <a:p>
            <a:pPr marL="630000" lvl="2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&gt;</a:t>
            </a:r>
            <a:r>
              <a:rPr lang="en-US" b="1" dirty="0">
                <a:solidFill>
                  <a:schemeClr val="accent3"/>
                </a:solidFill>
              </a:rPr>
              <a:t> Sentiment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D1533-F9E9-DAA7-55F0-D8F98770C6B2}"/>
              </a:ext>
            </a:extLst>
          </p:cNvPr>
          <p:cNvSpPr txBox="1"/>
          <p:nvPr/>
        </p:nvSpPr>
        <p:spPr>
          <a:xfrm>
            <a:off x="0" y="6564059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err="1">
                <a:solidFill>
                  <a:schemeClr val="accent4"/>
                </a:solidFill>
              </a:rPr>
              <a:t>Lutkevich</a:t>
            </a:r>
            <a:r>
              <a:rPr lang="en-US" sz="800" b="1" i="1" dirty="0">
                <a:solidFill>
                  <a:schemeClr val="accent4"/>
                </a:solidFill>
              </a:rPr>
              <a:t>, B., &amp; Burns, E. (2023, January 20). What is natural language processing? an introduction to NLP. Enterprise AI. Retrieved April 30, 2023, from https://www.techtarget.com/searchenterpriseai/definition/natural-language-processing-NLP </a:t>
            </a:r>
          </a:p>
        </p:txBody>
      </p:sp>
    </p:spTree>
    <p:extLst>
      <p:ext uri="{BB962C8B-B14F-4D97-AF65-F5344CB8AC3E}">
        <p14:creationId xmlns:p14="http://schemas.microsoft.com/office/powerpoint/2010/main" val="8946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</a:t>
            </a:r>
            <a:r>
              <a:rPr lang="en-US" dirty="0">
                <a:solidFill>
                  <a:schemeClr val="accent5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helps </a:t>
            </a:r>
            <a:r>
              <a:rPr lang="en-US" dirty="0">
                <a:solidFill>
                  <a:schemeClr val="accent3"/>
                </a:solidFill>
              </a:rPr>
              <a:t>determine the emotion </a:t>
            </a:r>
            <a:r>
              <a:rPr lang="en-US" dirty="0"/>
              <a:t>of a piece of text</a:t>
            </a:r>
          </a:p>
          <a:p>
            <a:endParaRPr lang="en-US" dirty="0"/>
          </a:p>
          <a:p>
            <a:r>
              <a:rPr lang="en-US" dirty="0"/>
              <a:t>Useful &amp; used for…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Review &amp; Survey Analysis</a:t>
            </a:r>
          </a:p>
          <a:p>
            <a:pPr lvl="2"/>
            <a:r>
              <a:rPr lang="en-US" dirty="0"/>
              <a:t>Open responses can be difficult to quickly determine emotion </a:t>
            </a:r>
          </a:p>
          <a:p>
            <a:pPr lvl="1"/>
            <a:r>
              <a:rPr lang="en-US" i="1" dirty="0">
                <a:solidFill>
                  <a:schemeClr val="accent3"/>
                </a:solidFill>
              </a:rPr>
              <a:t>Tweet Analysis</a:t>
            </a:r>
          </a:p>
          <a:p>
            <a:pPr lvl="2"/>
            <a:r>
              <a:rPr lang="en-US" dirty="0"/>
              <a:t>Creates an interesting challenge as the internet has its own ever-changing language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DA8747-842E-EDEE-4FD1-B96B737E8972}"/>
              </a:ext>
            </a:extLst>
          </p:cNvPr>
          <p:cNvGrpSpPr/>
          <p:nvPr/>
        </p:nvGrpSpPr>
        <p:grpSpPr>
          <a:xfrm rot="505560">
            <a:off x="7694267" y="3281902"/>
            <a:ext cx="3786724" cy="2050784"/>
            <a:chOff x="8105897" y="3743087"/>
            <a:chExt cx="3393592" cy="1663148"/>
          </a:xfrm>
        </p:grpSpPr>
        <p:pic>
          <p:nvPicPr>
            <p:cNvPr id="1028" name="Picture 4" descr="How to Conduct Online Surveys: A Guide For Product Teams | Hotjar Blog">
              <a:extLst>
                <a:ext uri="{FF2B5EF4-FFF2-40B4-BE49-F238E27FC236}">
                  <a16:creationId xmlns:a16="http://schemas.microsoft.com/office/drawing/2014/main" id="{0403F805-A73C-536D-DAB5-EE0BE85DD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2442">
              <a:off x="8173193" y="3743087"/>
              <a:ext cx="3326296" cy="166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Twitter - Wikipedia">
              <a:extLst>
                <a:ext uri="{FF2B5EF4-FFF2-40B4-BE49-F238E27FC236}">
                  <a16:creationId xmlns:a16="http://schemas.microsoft.com/office/drawing/2014/main" id="{33BFCC6D-B62F-A935-E769-4AE22B3D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21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83354">
              <a:off x="8105897" y="3927769"/>
              <a:ext cx="1347182" cy="111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011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to </a:t>
            </a:r>
            <a:r>
              <a:rPr lang="en-US" dirty="0">
                <a:solidFill>
                  <a:schemeClr val="accent5"/>
                </a:solidFill>
              </a:rPr>
              <a:t>Learned Content </a:t>
            </a:r>
            <a:r>
              <a:rPr lang="en-US" dirty="0"/>
              <a:t>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4: </a:t>
            </a:r>
            <a:r>
              <a:rPr lang="en-US" i="1" dirty="0"/>
              <a:t>Data Analysis</a:t>
            </a:r>
          </a:p>
          <a:p>
            <a:pPr lvl="1"/>
            <a:r>
              <a:rPr lang="en-US" dirty="0"/>
              <a:t>Sentiment Analysis helps </a:t>
            </a:r>
            <a:r>
              <a:rPr lang="en-US" dirty="0">
                <a:solidFill>
                  <a:schemeClr val="accent3"/>
                </a:solidFill>
              </a:rPr>
              <a:t>breakdown complex data into classifications</a:t>
            </a:r>
          </a:p>
          <a:p>
            <a:pPr lvl="2"/>
            <a:r>
              <a:rPr lang="en-US" dirty="0"/>
              <a:t>Can easily be turned into a graphic</a:t>
            </a:r>
          </a:p>
          <a:p>
            <a:pPr marL="630000" lvl="2" indent="0">
              <a:buNone/>
            </a:pPr>
            <a:endParaRPr lang="en-US" dirty="0"/>
          </a:p>
          <a:p>
            <a:r>
              <a:rPr lang="en-US" dirty="0"/>
              <a:t>Week 6: </a:t>
            </a:r>
            <a:r>
              <a:rPr lang="en-US" i="1" dirty="0"/>
              <a:t>Supervised</a:t>
            </a:r>
          </a:p>
          <a:p>
            <a:pPr lvl="1"/>
            <a:r>
              <a:rPr lang="en-US" dirty="0"/>
              <a:t>Sentiment Analysis </a:t>
            </a:r>
            <a:r>
              <a:rPr lang="en-US" dirty="0">
                <a:solidFill>
                  <a:schemeClr val="accent3"/>
                </a:solidFill>
              </a:rPr>
              <a:t>utilizes supervised methods </a:t>
            </a:r>
            <a:r>
              <a:rPr lang="en-US" dirty="0"/>
              <a:t>to train their models</a:t>
            </a:r>
          </a:p>
          <a:p>
            <a:pPr lvl="2"/>
            <a:r>
              <a:rPr lang="en-US" dirty="0"/>
              <a:t>Requires labelled data to be trained </a:t>
            </a:r>
          </a:p>
        </p:txBody>
      </p:sp>
    </p:spTree>
    <p:extLst>
      <p:ext uri="{BB962C8B-B14F-4D97-AF65-F5344CB8AC3E}">
        <p14:creationId xmlns:p14="http://schemas.microsoft.com/office/powerpoint/2010/main" val="673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Technique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Trained on </a:t>
            </a:r>
            <a:r>
              <a:rPr lang="en-US" dirty="0">
                <a:solidFill>
                  <a:schemeClr val="accent3"/>
                </a:solidFill>
              </a:rPr>
              <a:t>X dataset</a:t>
            </a:r>
            <a:r>
              <a:rPr lang="en-US" dirty="0"/>
              <a:t> with </a:t>
            </a:r>
            <a:r>
              <a:rPr lang="en-US" dirty="0">
                <a:solidFill>
                  <a:schemeClr val="accent3"/>
                </a:solidFill>
              </a:rPr>
              <a:t>Y sentiments</a:t>
            </a:r>
            <a:r>
              <a:rPr lang="en-US" dirty="0"/>
              <a:t>; tested on a separate dataset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Lexicon-Based</a:t>
            </a:r>
          </a:p>
          <a:p>
            <a:pPr lvl="1"/>
            <a:r>
              <a:rPr lang="en-US" dirty="0"/>
              <a:t>Utilizing a </a:t>
            </a:r>
            <a:r>
              <a:rPr lang="en-US" dirty="0">
                <a:solidFill>
                  <a:schemeClr val="accent3"/>
                </a:solidFill>
              </a:rPr>
              <a:t>group of words/phrases</a:t>
            </a:r>
            <a:r>
              <a:rPr lang="en-US" dirty="0"/>
              <a:t> commonly </a:t>
            </a:r>
            <a:r>
              <a:rPr lang="en-US" dirty="0">
                <a:solidFill>
                  <a:schemeClr val="accent3"/>
                </a:solidFill>
              </a:rPr>
              <a:t>associated</a:t>
            </a:r>
            <a:r>
              <a:rPr lang="en-US" dirty="0"/>
              <a:t> with </a:t>
            </a:r>
            <a:r>
              <a:rPr lang="en-US" dirty="0">
                <a:solidFill>
                  <a:schemeClr val="accent3"/>
                </a:solidFill>
              </a:rPr>
              <a:t>positive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negative emotions</a:t>
            </a:r>
          </a:p>
          <a:p>
            <a:pPr lvl="2"/>
            <a:r>
              <a:rPr lang="en-US" i="1" dirty="0"/>
              <a:t>“Hate”</a:t>
            </a:r>
            <a:r>
              <a:rPr lang="en-US" dirty="0"/>
              <a:t> &gt; Negative, </a:t>
            </a:r>
            <a:r>
              <a:rPr lang="en-US" i="1" dirty="0"/>
              <a:t>“Love”</a:t>
            </a:r>
            <a:r>
              <a:rPr lang="en-US" dirty="0"/>
              <a:t> &gt; Positive</a:t>
            </a:r>
          </a:p>
          <a:p>
            <a:endParaRPr lang="en-US" dirty="0"/>
          </a:p>
          <a:p>
            <a:r>
              <a:rPr lang="en-US" dirty="0"/>
              <a:t>Hybrid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E1751-24B8-DEDC-EB59-36DD142B4AFD}"/>
              </a:ext>
            </a:extLst>
          </p:cNvPr>
          <p:cNvSpPr txBox="1"/>
          <p:nvPr/>
        </p:nvSpPr>
        <p:spPr>
          <a:xfrm>
            <a:off x="0" y="643343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solidFill>
                  <a:schemeClr val="accent4"/>
                </a:solidFill>
              </a:rPr>
              <a:t>What is sentiment analysis? Examples &amp;amp; Best Practices. </a:t>
            </a:r>
            <a:r>
              <a:rPr lang="en-US" sz="600" b="1" i="1" dirty="0" err="1">
                <a:solidFill>
                  <a:schemeClr val="accent4"/>
                </a:solidFill>
              </a:rPr>
              <a:t>CallMiner</a:t>
            </a:r>
            <a:r>
              <a:rPr lang="en-US" sz="600" b="1" i="1" dirty="0">
                <a:solidFill>
                  <a:schemeClr val="accent4"/>
                </a:solidFill>
              </a:rPr>
              <a:t>. (n.d.). Retrieved April 30, 2023, from https://callminer.com/blog/sentiment-analysis-examples-best-practices?utm_campaign=search-us-nonbrand&amp;amp;utm_source=adwords&amp;amp;utm_medium=ppc&amp;amp;ad=652222676346&amp;amp;device=c&amp;amp;matchtype=p&amp;amp;utm_term=sentiment+data&amp;amp;gad=1&amp;amp;gclid=CjwKCAjwo7iiBhAEEiwAsIxQEQ05AZ_wJBt07tDJfOkoRWsWjInCQWiUBiDecVWqBgpQSyWbGIZTChoCWz4QAvD_BwE </a:t>
            </a:r>
          </a:p>
        </p:txBody>
      </p:sp>
    </p:spTree>
    <p:extLst>
      <p:ext uri="{BB962C8B-B14F-4D97-AF65-F5344CB8AC3E}">
        <p14:creationId xmlns:p14="http://schemas.microsoft.com/office/powerpoint/2010/main" val="325570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>
                <a:solidFill>
                  <a:schemeClr val="accent5"/>
                </a:solidFill>
              </a:rPr>
              <a:t>Info</a:t>
            </a:r>
            <a:r>
              <a:rPr lang="en-US" dirty="0"/>
              <a:t> &amp; </a:t>
            </a:r>
            <a:r>
              <a:rPr lang="en-US" dirty="0">
                <a:solidFill>
                  <a:schemeClr val="accent5"/>
                </a:solidFill>
              </a:rPr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B2D6-095B-E6BD-0B13-BB667B80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25278" cy="3678303"/>
          </a:xfrm>
        </p:spPr>
        <p:txBody>
          <a:bodyPr/>
          <a:lstStyle/>
          <a:p>
            <a:r>
              <a:rPr lang="en-US" dirty="0"/>
              <a:t>Twitter dataset full of tweets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74,682</a:t>
            </a:r>
            <a:r>
              <a:rPr lang="en-US" dirty="0"/>
              <a:t> rows</a:t>
            </a:r>
          </a:p>
          <a:p>
            <a:pPr lvl="1"/>
            <a:r>
              <a:rPr lang="en-US" dirty="0"/>
              <a:t>Originally used for machine learning approach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Crude language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Real-world</a:t>
            </a:r>
            <a:r>
              <a:rPr lang="en-US" dirty="0"/>
              <a:t> datasets tend to be </a:t>
            </a:r>
            <a:r>
              <a:rPr lang="en-US" dirty="0">
                <a:solidFill>
                  <a:schemeClr val="accent3"/>
                </a:solidFill>
              </a:rPr>
              <a:t>unfiltered</a:t>
            </a:r>
          </a:p>
          <a:p>
            <a:endParaRPr lang="en-US" dirty="0"/>
          </a:p>
          <a:p>
            <a:r>
              <a:rPr lang="en-US" dirty="0"/>
              <a:t>Found @ Kaggle: </a:t>
            </a:r>
            <a:r>
              <a:rPr lang="en-US" sz="1400" b="0" i="0" dirty="0">
                <a:solidFill>
                  <a:schemeClr val="accent3"/>
                </a:solidFill>
                <a:effectLst/>
                <a:latin typeface="gg sans"/>
              </a:rPr>
              <a:t>https://www.kaggle.com/datasets/jp797498e/twitter-entity-sentiment-analysis/code?resource=download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</a:t>
            </a:r>
            <a:r>
              <a:rPr lang="en-US" dirty="0">
                <a:solidFill>
                  <a:schemeClr val="accent5"/>
                </a:solidFill>
              </a:rPr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6269-2826-71EE-89AB-1D16B650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9665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Import </a:t>
            </a:r>
            <a:r>
              <a:rPr lang="en-US" sz="1600" dirty="0">
                <a:solidFill>
                  <a:schemeClr val="accent3"/>
                </a:solidFill>
              </a:rPr>
              <a:t>libraries</a:t>
            </a:r>
            <a:r>
              <a:rPr lang="en-US" sz="1600" dirty="0"/>
              <a:t> &amp; </a:t>
            </a:r>
            <a:r>
              <a:rPr lang="en-US" sz="1600" dirty="0">
                <a:solidFill>
                  <a:schemeClr val="accent3"/>
                </a:solidFill>
              </a:rPr>
              <a:t>dataset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accent3"/>
                </a:solidFill>
              </a:rPr>
              <a:t>Stem </a:t>
            </a:r>
            <a:r>
              <a:rPr lang="en-US" sz="1600" dirty="0"/>
              <a:t>words to their</a:t>
            </a:r>
            <a:r>
              <a:rPr lang="en-US" sz="1600" dirty="0">
                <a:solidFill>
                  <a:schemeClr val="accent3"/>
                </a:solidFill>
              </a:rPr>
              <a:t> root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/>
              <a:t>Convert to a</a:t>
            </a:r>
            <a:r>
              <a:rPr lang="en-US" sz="1600" dirty="0">
                <a:solidFill>
                  <a:schemeClr val="accent3"/>
                </a:solidFill>
              </a:rPr>
              <a:t> corpus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/>
              <a:t>Make all letters</a:t>
            </a:r>
            <a:r>
              <a:rPr lang="en-US" sz="1600" dirty="0">
                <a:solidFill>
                  <a:schemeClr val="accent3"/>
                </a:solidFill>
              </a:rPr>
              <a:t> lowercase</a:t>
            </a:r>
          </a:p>
          <a:p>
            <a:endParaRPr lang="en-US" sz="1600" dirty="0">
              <a:solidFill>
                <a:schemeClr val="accent3"/>
              </a:solidFill>
            </a:endParaRPr>
          </a:p>
          <a:p>
            <a:r>
              <a:rPr lang="en-US" sz="1600" dirty="0"/>
              <a:t>Remove…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</a:rPr>
              <a:t>Punctuation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</a:rPr>
              <a:t>Numbers</a:t>
            </a:r>
          </a:p>
          <a:p>
            <a:pPr lvl="1"/>
            <a:r>
              <a:rPr lang="en-US" sz="1400" dirty="0">
                <a:solidFill>
                  <a:schemeClr val="accent3"/>
                </a:solidFill>
              </a:rPr>
              <a:t>Stop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898BF-A11D-F4EA-A6C1-9E34B5B2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77" y="1924050"/>
            <a:ext cx="5010150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4C522-DD2E-C29A-4AB9-64BA02A6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3473087"/>
            <a:ext cx="5070737" cy="2655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DD254-1382-A264-7DD8-6CEDA2DCAF41}"/>
              </a:ext>
            </a:extLst>
          </p:cNvPr>
          <p:cNvSpPr txBox="1"/>
          <p:nvPr/>
        </p:nvSpPr>
        <p:spPr>
          <a:xfrm>
            <a:off x="0" y="6433430"/>
            <a:ext cx="121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accent4"/>
                </a:solidFill>
              </a:rPr>
              <a:t>Sentiment analysis in R: R-bloggers. R-bloggers. (n.d.). Retrieved April 30, 2023, from https://www.r-bloggers.com/2021/05/sentiment-analysis-in-r-3</a:t>
            </a:r>
          </a:p>
        </p:txBody>
      </p:sp>
    </p:spTree>
    <p:extLst>
      <p:ext uri="{BB962C8B-B14F-4D97-AF65-F5344CB8AC3E}">
        <p14:creationId xmlns:p14="http://schemas.microsoft.com/office/powerpoint/2010/main" val="226095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79C5-72F1-A136-5B19-64BB9461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Stop Words</a:t>
            </a:r>
            <a:r>
              <a:rPr lang="en-US" dirty="0"/>
              <a:t> Example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590893-4580-CE8F-BCCB-7CDA4D7A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6394"/>
            <a:ext cx="5543550" cy="3067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733431-A82A-3773-4428-EE14B54B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860194"/>
            <a:ext cx="5600700" cy="3219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23B087-B389-4F01-2D29-6B456ADC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297099"/>
            <a:ext cx="2190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7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1017</TotalTime>
  <Words>1150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Aspira Webfont</vt:lpstr>
      <vt:lpstr>gg sans</vt:lpstr>
      <vt:lpstr>Gill Sans MT</vt:lpstr>
      <vt:lpstr>Wingdings 2</vt:lpstr>
      <vt:lpstr>Dividend</vt:lpstr>
      <vt:lpstr>Natural Language Processing: Sentiment Analysis</vt:lpstr>
      <vt:lpstr>What is Natural language processing? </vt:lpstr>
      <vt:lpstr>What can NLP Achieve?</vt:lpstr>
      <vt:lpstr>Deep dive into sentiment analysis</vt:lpstr>
      <vt:lpstr>Relating to Learned Content in Class</vt:lpstr>
      <vt:lpstr>Technique and Methods</vt:lpstr>
      <vt:lpstr>Dataset Info &amp; warnings</vt:lpstr>
      <vt:lpstr>Coding – Preprocessing</vt:lpstr>
      <vt:lpstr>Stop Words Example</vt:lpstr>
      <vt:lpstr>corpus of words</vt:lpstr>
      <vt:lpstr>Lexicon – Based</vt:lpstr>
      <vt:lpstr>Lexicon – Based Output</vt:lpstr>
      <vt:lpstr>Various complications</vt:lpstr>
      <vt:lpstr>Future Work and Recommendations</vt:lpstr>
      <vt:lpstr>Conclusion Summary 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Lawson</dc:creator>
  <cp:lastModifiedBy>Sasha Lawson</cp:lastModifiedBy>
  <cp:revision>10</cp:revision>
  <dcterms:created xsi:type="dcterms:W3CDTF">2023-04-25T22:55:32Z</dcterms:created>
  <dcterms:modified xsi:type="dcterms:W3CDTF">2023-05-01T05:14:45Z</dcterms:modified>
</cp:coreProperties>
</file>