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sldIdLst>
    <p:sldId id="293" r:id="rId2"/>
    <p:sldId id="259" r:id="rId3"/>
    <p:sldId id="260" r:id="rId4"/>
    <p:sldId id="295" r:id="rId5"/>
    <p:sldId id="270" r:id="rId6"/>
    <p:sldId id="297" r:id="rId7"/>
    <p:sldId id="298" r:id="rId8"/>
    <p:sldId id="299" r:id="rId9"/>
    <p:sldId id="310" r:id="rId10"/>
    <p:sldId id="330" r:id="rId11"/>
    <p:sldId id="331" r:id="rId12"/>
    <p:sldId id="332" r:id="rId13"/>
    <p:sldId id="333" r:id="rId14"/>
    <p:sldId id="335" r:id="rId15"/>
    <p:sldId id="274" r:id="rId16"/>
    <p:sldId id="275" r:id="rId17"/>
    <p:sldId id="276" r:id="rId18"/>
    <p:sldId id="301" r:id="rId19"/>
    <p:sldId id="302" r:id="rId20"/>
    <p:sldId id="304" r:id="rId21"/>
    <p:sldId id="306" r:id="rId22"/>
    <p:sldId id="309" r:id="rId23"/>
    <p:sldId id="287" r:id="rId24"/>
    <p:sldId id="288" r:id="rId25"/>
    <p:sldId id="319" r:id="rId26"/>
    <p:sldId id="300" r:id="rId27"/>
    <p:sldId id="314" r:id="rId28"/>
    <p:sldId id="326" r:id="rId29"/>
    <p:sldId id="327" r:id="rId30"/>
    <p:sldId id="313" r:id="rId31"/>
    <p:sldId id="316" r:id="rId32"/>
    <p:sldId id="315" r:id="rId33"/>
    <p:sldId id="318" r:id="rId34"/>
    <p:sldId id="320" r:id="rId35"/>
    <p:sldId id="328" r:id="rId36"/>
    <p:sldId id="329" r:id="rId37"/>
    <p:sldId id="321" r:id="rId38"/>
    <p:sldId id="322" r:id="rId39"/>
    <p:sldId id="323" r:id="rId40"/>
    <p:sldId id="324" r:id="rId41"/>
    <p:sldId id="32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FF"/>
    <a:srgbClr val="99FF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B72F-0053-4556-95C8-C114CC49BA17}" type="datetimeFigureOut">
              <a:rPr lang="en-US" smtClean="0"/>
              <a:t>02-Nov-17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AA46E-BFCE-4E6F-9F54-0FC3910E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1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7F722-313E-4660-BE34-AA33227B63CB}" type="slidenum">
              <a:rPr lang="en-US"/>
              <a:pPr/>
              <a:t>2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78BE11-7E47-4DCB-9E93-EC579C8578DD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207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D9169A-345C-4BE3-80D1-08E753BE3F35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66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9C189-BACA-447F-9767-241313AE67EE}" type="slidenum">
              <a:rPr lang="en-US"/>
              <a:pPr/>
              <a:t>23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CEBBE-52B4-4ED1-A5CA-C5E2B79AF6CF}" type="slidenum">
              <a:rPr lang="en-US"/>
              <a:pPr/>
              <a:t>24</a:t>
            </a:fld>
            <a:endParaRPr lang="en-US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3CA37A2-DC8C-4A3C-B522-602E7E8B0FC8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43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CE0AB-5763-4963-9838-86CA8BFE681F}" type="slidenum">
              <a:rPr lang="en-US"/>
              <a:pPr/>
              <a:t>28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dirty="0"/>
              <a:t>Now, let’s try finding a node. </a:t>
            </a:r>
          </a:p>
          <a:p>
            <a:r>
              <a:rPr lang="en-US" dirty="0"/>
              <a:t>Find 9.</a:t>
            </a:r>
          </a:p>
          <a:p>
            <a:r>
              <a:rPr lang="en-US" dirty="0"/>
              <a:t>This time I’ll supply the code.</a:t>
            </a:r>
          </a:p>
          <a:p>
            <a:endParaRPr lang="en-US" dirty="0"/>
          </a:p>
          <a:p>
            <a:r>
              <a:rPr lang="en-US" dirty="0"/>
              <a:t>This should look a _lot_ like binary search!</a:t>
            </a:r>
          </a:p>
          <a:p>
            <a:r>
              <a:rPr lang="en-US" dirty="0"/>
              <a:t>How long does it take?</a:t>
            </a:r>
          </a:p>
          <a:p>
            <a:endParaRPr lang="en-US" dirty="0"/>
          </a:p>
          <a:p>
            <a:r>
              <a:rPr lang="en-US" dirty="0"/>
              <a:t>Log n is an easy answer, but what if the tree is very lopsided?</a:t>
            </a:r>
          </a:p>
          <a:p>
            <a:r>
              <a:rPr lang="en-US" dirty="0"/>
              <a:t>So really, this is worst case O(n)!</a:t>
            </a:r>
          </a:p>
          <a:p>
            <a:r>
              <a:rPr lang="en-US" dirty="0"/>
              <a:t>A better answer is theta of the depth of the node sought.</a:t>
            </a:r>
          </a:p>
          <a:p>
            <a:r>
              <a:rPr lang="en-US" dirty="0"/>
              <a:t>If we can bound the depth of that node, we can bound the length of time a search takes.</a:t>
            </a:r>
          </a:p>
        </p:txBody>
      </p:sp>
    </p:spTree>
    <p:extLst>
      <p:ext uri="{BB962C8B-B14F-4D97-AF65-F5344CB8AC3E}">
        <p14:creationId xmlns:p14="http://schemas.microsoft.com/office/powerpoint/2010/main" val="615992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6DA8B-6121-4CED-8E5B-258DEB68E085}" type="slidenum">
              <a:rPr lang="en-US"/>
              <a:pPr/>
              <a:t>29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4F7C8E-C18B-4E77-858A-E9A82FFF3AC2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5828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CF18BD6-E4F6-438C-B4C2-F3B00357BEA3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220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C7177-231B-4B4E-86EB-11ED6BE1AAAF}" type="slidenum">
              <a:rPr lang="en-US"/>
              <a:pPr/>
              <a:t>35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88" tIns="44995" rIns="89988" bIns="44995"/>
          <a:lstStyle/>
          <a:p>
            <a:r>
              <a:rPr lang="en-US"/>
              <a:t>Here’s a little digression.</a:t>
            </a:r>
          </a:p>
          <a:p>
            <a:r>
              <a:rPr lang="en-US"/>
              <a:t>Maybe it’ll even have an application at some point.</a:t>
            </a:r>
          </a:p>
          <a:p>
            <a:endParaRPr lang="en-US"/>
          </a:p>
          <a:p>
            <a:r>
              <a:rPr lang="en-US"/>
              <a:t>Find the next larger node in 10’s subtree.</a:t>
            </a:r>
          </a:p>
          <a:p>
            <a:r>
              <a:rPr lang="en-US"/>
              <a:t>Can we define it in terms of min and max?</a:t>
            </a:r>
          </a:p>
          <a:p>
            <a:endParaRPr lang="en-US"/>
          </a:p>
          <a:p>
            <a:r>
              <a:rPr lang="en-US"/>
              <a:t>It’s the min of the right subtree!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644F6-CF6D-45D3-A08C-A9CDD9E9D036}" type="slidenum">
              <a:rPr lang="en-US"/>
              <a:pPr/>
              <a:t>3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3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D71A-EF04-4F7E-B754-279EBC34A7AE}" type="slidenum">
              <a:rPr lang="en-US"/>
              <a:pPr/>
              <a:t>36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88" tIns="44995" rIns="89988" bIns="44995"/>
          <a:lstStyle/>
          <a:p>
            <a:r>
              <a:rPr lang="en-US"/>
              <a:t>Predecessor is just the mirror problem.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3F780D9-81C9-4775-AC96-306203BD259D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617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A0F7CA0-D4E4-40C7-A5CF-CD052D040174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2501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B6EFD-2174-4673-94A9-0B374BD16C2E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3646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39E3ACF-3243-4721-80C3-8C7C4FCCE331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68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8175FA-DD8F-4373-AC24-3B33D9858F91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999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46B9C-3FA5-4818-944E-C0D537F19184}" type="slidenum">
              <a:rPr lang="en-US"/>
              <a:pPr/>
              <a:t>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9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EA045-4E53-43CF-8941-724C885BAE62}" type="slidenum">
              <a:rPr lang="en-US"/>
              <a:pPr/>
              <a:t>8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9F8FD-DBA2-4542-8BCD-A58B5CD4AF49}" type="slidenum">
              <a:rPr lang="en-US"/>
              <a:pPr/>
              <a:t>15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6A3A5-AF53-442A-99C5-0528523324E3}" type="slidenum">
              <a:rPr lang="en-US"/>
              <a:pPr/>
              <a:t>16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4454F7-1171-44AB-88E2-A18F85F76B5F}" type="slidenum">
              <a:rPr lang="en-US"/>
              <a:pPr/>
              <a:t>17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7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33E17A-F25B-4CA4-898A-D076AF7F9CCE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266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1731" indent="-28143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5741" indent="-22514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6037" indent="-22514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6333" indent="-22514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6630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6926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7222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27518" indent="-225148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E8063-06C2-4810-9C55-2110610E3569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61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7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CSE 326 Autumn 2001    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549D-4417-48D5-A69E-FA6441AA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6" y="3371735"/>
            <a:ext cx="5648324" cy="345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445"/>
            <a:ext cx="56197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 rot="19611802">
            <a:off x="4616608" y="1269912"/>
            <a:ext cx="2311082" cy="584775"/>
          </a:xfrm>
          <a:prstGeom prst="rect">
            <a:avLst/>
          </a:prstGeom>
          <a:solidFill>
            <a:srgbClr val="9900CC"/>
          </a:solidFill>
        </p:spPr>
        <p:txBody>
          <a:bodyPr wrap="none">
            <a:spAutoFit/>
          </a:bodyPr>
          <a:lstStyle/>
          <a:p>
            <a:r>
              <a:rPr lang="en-US" sz="3200" b="1" dirty="0" smtClean="0"/>
              <a:t>Nature View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 rot="19775047">
            <a:off x="287417" y="5144369"/>
            <a:ext cx="4618444" cy="584775"/>
          </a:xfrm>
          <a:prstGeom prst="rect">
            <a:avLst/>
          </a:prstGeom>
          <a:solidFill>
            <a:srgbClr val="9900CC"/>
          </a:solidFill>
        </p:spPr>
        <p:txBody>
          <a:bodyPr wrap="none">
            <a:spAutoFit/>
          </a:bodyPr>
          <a:lstStyle/>
          <a:p>
            <a:r>
              <a:rPr lang="en-US" sz="3200" b="1" dirty="0" smtClean="0"/>
              <a:t>Computer Scientist’s View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600013"/>
            <a:ext cx="1906291" cy="1107996"/>
          </a:xfrm>
          <a:prstGeom prst="rect">
            <a:avLst/>
          </a:prstGeom>
          <a:solidFill>
            <a:srgbClr val="99FF99"/>
          </a:solidFill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TREE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C817513C-7044-4F9F-96FE-B4E52891CB88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 eaLnBrk="1" hangingPunct="1"/>
              <a:t>10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Tree Representation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SzTx/>
            </a:pPr>
            <a:r>
              <a:rPr lang="en-US" altLang="ko-KR" smtClean="0"/>
              <a:t>Array representation</a:t>
            </a:r>
          </a:p>
          <a:p>
            <a:pPr marL="533400" indent="-533400" eaLnBrk="1" hangingPunct="1">
              <a:buSzTx/>
            </a:pPr>
            <a:r>
              <a:rPr lang="en-US" altLang="ko-KR" smtClean="0"/>
              <a:t>Linked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904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5022D44F-D601-40AE-BEA9-3AF681625012}" type="slidenum">
              <a:rPr kumimoji="0" lang="en-US" altLang="ko-KR" sz="2600" smtClean="0">
                <a:solidFill>
                  <a:schemeClr val="bg1"/>
                </a:solidFill>
                <a:latin typeface="굴림" pitchFamily="50" charset="-127"/>
              </a:rPr>
              <a:pPr eaLnBrk="1" hangingPunct="1"/>
              <a:t>11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05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smtClean="0"/>
              <a:t>Array Representation of Binary Tree</a:t>
            </a:r>
            <a:endParaRPr lang="en-US" altLang="ko-KR" b="1" dirty="0" smtClean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marL="533400" indent="-533400" eaLnBrk="1" hangingPunct="1">
              <a:buSzTx/>
            </a:pPr>
            <a:r>
              <a:rPr lang="en-US" altLang="ko-KR" smtClean="0"/>
              <a:t>The binary tree is represented in an array by storing each element at the array position corresponding to the number assigned to it.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02611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39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D389A108-BBA9-40D0-B1F5-3BBC2113C0E9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 eaLnBrk="1" hangingPunct="1"/>
              <a:t>12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 smtClean="0"/>
              <a:t>Incomplete Binary Trees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0" indent="0" eaLnBrk="1" hangingPunct="1">
              <a:buSzTx/>
              <a:buNone/>
            </a:pPr>
            <a:endParaRPr lang="en-US" altLang="ko-K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78911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9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0F9A43AE-D770-4805-AECB-B905DA11C107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 eaLnBrk="1" hangingPunct="1"/>
              <a:t>13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ko-KR" b="1" dirty="0" smtClean="0"/>
              <a:t>Right-Skewed Binary Tree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endParaRPr lang="en-US" altLang="ko-KR" dirty="0" smtClean="0"/>
          </a:p>
          <a:p>
            <a:pPr marL="533400" indent="-533400" eaLnBrk="1" hangingPunct="1">
              <a:buSzTx/>
            </a:pPr>
            <a:r>
              <a:rPr lang="en-US" altLang="ko-KR" dirty="0" smtClean="0"/>
              <a:t>An </a:t>
            </a:r>
            <a:r>
              <a:rPr lang="en-US" altLang="ko-KR" i="1" dirty="0" smtClean="0">
                <a:ea typeface="휴먼매직체" pitchFamily="18" charset="-127"/>
              </a:rPr>
              <a:t>n</a:t>
            </a:r>
            <a:r>
              <a:rPr lang="en-US" altLang="ko-KR" dirty="0" smtClean="0"/>
              <a:t> node binary tree needs an array whose length is between </a:t>
            </a:r>
            <a:r>
              <a:rPr lang="en-US" altLang="ko-KR" b="1" i="1" dirty="0" smtClean="0">
                <a:ea typeface="휴먼매직체" pitchFamily="18" charset="-127"/>
              </a:rPr>
              <a:t>n+1</a:t>
            </a:r>
            <a:r>
              <a:rPr lang="en-US" altLang="ko-KR" dirty="0" smtClean="0"/>
              <a:t> and </a:t>
            </a:r>
            <a:r>
              <a:rPr lang="en-US" altLang="ko-KR" b="1" i="1" dirty="0" smtClean="0">
                <a:ea typeface="휴먼매직체" pitchFamily="18" charset="-127"/>
              </a:rPr>
              <a:t>2</a:t>
            </a:r>
            <a:r>
              <a:rPr lang="en-US" altLang="ko-KR" b="1" i="1" baseline="30000" dirty="0" smtClean="0">
                <a:ea typeface="휴먼매직체" pitchFamily="18" charset="-127"/>
              </a:rPr>
              <a:t>n</a:t>
            </a:r>
            <a:r>
              <a:rPr lang="en-US" altLang="ko-KR" dirty="0" smtClean="0"/>
              <a:t>.</a:t>
            </a:r>
          </a:p>
          <a:p>
            <a:pPr marL="533400" indent="-533400" eaLnBrk="1" hangingPunct="1">
              <a:buSzTx/>
            </a:pPr>
            <a:r>
              <a:rPr lang="en-US" altLang="ko-KR" dirty="0" smtClean="0"/>
              <a:t>Right-skewed binary tree wastes the most space</a:t>
            </a:r>
          </a:p>
          <a:p>
            <a:pPr marL="533400" indent="-533400" eaLnBrk="1" hangingPunct="1">
              <a:buSzTx/>
            </a:pPr>
            <a:r>
              <a:rPr lang="en-US" altLang="ko-KR" dirty="0" smtClean="0">
                <a:solidFill>
                  <a:srgbClr val="FF3300"/>
                </a:solidFill>
              </a:rPr>
              <a:t>What about left-skewed binary tree?</a:t>
            </a:r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52513"/>
            <a:ext cx="63246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BC0A32A9-8774-4B2B-B32D-50524BAEF724}" type="slidenum">
              <a:rPr kumimoji="0" lang="en-US" altLang="ko-KR" sz="2600">
                <a:solidFill>
                  <a:schemeClr val="bg1"/>
                </a:solidFill>
                <a:latin typeface="굴림" pitchFamily="50" charset="-127"/>
              </a:rPr>
              <a:pPr eaLnBrk="1" hangingPunct="1"/>
              <a:t>14</a:t>
            </a:fld>
            <a:endParaRPr kumimoji="0" lang="en-US" altLang="ko-KR" sz="2600">
              <a:solidFill>
                <a:schemeClr val="bg1"/>
              </a:solidFill>
              <a:latin typeface="굴림" pitchFamily="50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38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b="1" dirty="0" smtClean="0"/>
              <a:t>Linked Representation of Binary Tree</a:t>
            </a:r>
          </a:p>
        </p:txBody>
      </p:sp>
      <p:pic>
        <p:nvPicPr>
          <p:cNvPr id="353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2250"/>
            <a:ext cx="685800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82" y="381000"/>
            <a:ext cx="8077200" cy="838200"/>
          </a:xfrm>
        </p:spPr>
        <p:txBody>
          <a:bodyPr/>
          <a:lstStyle/>
          <a:p>
            <a:r>
              <a:rPr lang="en-US" b="1" dirty="0"/>
              <a:t>Data Structure for Binary Trees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3688"/>
            <a:ext cx="3276600" cy="2474118"/>
          </a:xfrm>
        </p:spPr>
        <p:txBody>
          <a:bodyPr>
            <a:noAutofit/>
          </a:bodyPr>
          <a:lstStyle/>
          <a:p>
            <a:r>
              <a:rPr lang="en-US" sz="2200" b="1" dirty="0"/>
              <a:t>A node is represented by an object storing</a:t>
            </a:r>
          </a:p>
          <a:p>
            <a:pPr lvl="1"/>
            <a:r>
              <a:rPr lang="en-US" sz="2200" b="1" dirty="0"/>
              <a:t>Element</a:t>
            </a:r>
          </a:p>
          <a:p>
            <a:pPr lvl="1"/>
            <a:r>
              <a:rPr lang="en-US" sz="2200" b="1" dirty="0"/>
              <a:t>Parent node</a:t>
            </a:r>
          </a:p>
          <a:p>
            <a:pPr lvl="1"/>
            <a:r>
              <a:rPr lang="en-US" sz="2200" b="1" dirty="0"/>
              <a:t>Left child node</a:t>
            </a:r>
          </a:p>
          <a:p>
            <a:pPr lvl="1"/>
            <a:r>
              <a:rPr lang="en-US" sz="2200" b="1" dirty="0"/>
              <a:t>Right child node</a:t>
            </a:r>
          </a:p>
        </p:txBody>
      </p:sp>
      <p:grpSp>
        <p:nvGrpSpPr>
          <p:cNvPr id="385028" name="Group 4"/>
          <p:cNvGrpSpPr>
            <a:grpSpLocks/>
          </p:cNvGrpSpPr>
          <p:nvPr/>
        </p:nvGrpSpPr>
        <p:grpSpPr bwMode="auto">
          <a:xfrm>
            <a:off x="1143000" y="4267200"/>
            <a:ext cx="2938463" cy="2100263"/>
            <a:chOff x="864" y="2592"/>
            <a:chExt cx="1851" cy="1323"/>
          </a:xfrm>
        </p:grpSpPr>
        <p:sp>
          <p:nvSpPr>
            <p:cNvPr id="385029" name="Oval 5"/>
            <p:cNvSpPr>
              <a:spLocks noChangeArrowheads="1"/>
            </p:cNvSpPr>
            <p:nvPr/>
          </p:nvSpPr>
          <p:spPr bwMode="auto">
            <a:xfrm>
              <a:off x="1392" y="2592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r>
                <a:rPr lang="en-US">
                  <a:solidFill>
                    <a:schemeClr val="tx2"/>
                  </a:solidFill>
                  <a:latin typeface="Tahoma" pitchFamily="34" charset="0"/>
                  <a:sym typeface="Symbol" pitchFamily="18" charset="2"/>
                </a:rPr>
                <a:t>B</a:t>
              </a:r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385030" name="Oval 6"/>
            <p:cNvSpPr>
              <a:spLocks noChangeArrowheads="1"/>
            </p:cNvSpPr>
            <p:nvPr/>
          </p:nvSpPr>
          <p:spPr bwMode="auto">
            <a:xfrm>
              <a:off x="1943" y="3058"/>
              <a:ext cx="316" cy="3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D</a:t>
              </a:r>
            </a:p>
          </p:txBody>
        </p:sp>
        <p:sp>
          <p:nvSpPr>
            <p:cNvPr id="385031" name="Rectangle 7"/>
            <p:cNvSpPr>
              <a:spLocks noChangeArrowheads="1"/>
            </p:cNvSpPr>
            <p:nvPr/>
          </p:nvSpPr>
          <p:spPr bwMode="auto">
            <a:xfrm>
              <a:off x="864" y="3024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385032" name="Rectangle 8"/>
            <p:cNvSpPr>
              <a:spLocks noChangeArrowheads="1"/>
            </p:cNvSpPr>
            <p:nvPr/>
          </p:nvSpPr>
          <p:spPr bwMode="auto">
            <a:xfrm>
              <a:off x="1488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C</a:t>
              </a:r>
            </a:p>
          </p:txBody>
        </p:sp>
        <p:sp>
          <p:nvSpPr>
            <p:cNvPr id="385033" name="Rectangle 9"/>
            <p:cNvSpPr>
              <a:spLocks noChangeArrowheads="1"/>
            </p:cNvSpPr>
            <p:nvPr/>
          </p:nvSpPr>
          <p:spPr bwMode="auto">
            <a:xfrm>
              <a:off x="2400" y="3600"/>
              <a:ext cx="315" cy="31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E</a:t>
              </a:r>
            </a:p>
          </p:txBody>
        </p:sp>
        <p:cxnSp>
          <p:nvCxnSpPr>
            <p:cNvPr id="385034" name="AutoShape 10"/>
            <p:cNvCxnSpPr>
              <a:cxnSpLocks noChangeShapeType="1"/>
              <a:stCxn id="385033" idx="0"/>
              <a:endCxn id="385030" idx="5"/>
            </p:cNvCxnSpPr>
            <p:nvPr/>
          </p:nvCxnSpPr>
          <p:spPr bwMode="auto">
            <a:xfrm flipH="1" flipV="1">
              <a:off x="2213" y="3333"/>
              <a:ext cx="345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035" name="AutoShape 11"/>
            <p:cNvCxnSpPr>
              <a:cxnSpLocks noChangeShapeType="1"/>
              <a:stCxn id="385032" idx="0"/>
              <a:endCxn id="385030" idx="3"/>
            </p:cNvCxnSpPr>
            <p:nvPr/>
          </p:nvCxnSpPr>
          <p:spPr bwMode="auto">
            <a:xfrm flipV="1">
              <a:off x="1646" y="3333"/>
              <a:ext cx="343" cy="2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036" name="AutoShape 12"/>
            <p:cNvCxnSpPr>
              <a:cxnSpLocks noChangeShapeType="1"/>
              <a:stCxn id="385031" idx="0"/>
              <a:endCxn id="385029" idx="3"/>
            </p:cNvCxnSpPr>
            <p:nvPr/>
          </p:nvCxnSpPr>
          <p:spPr bwMode="auto">
            <a:xfrm flipV="1">
              <a:off x="1022" y="2867"/>
              <a:ext cx="416" cy="1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037" name="AutoShape 13"/>
            <p:cNvCxnSpPr>
              <a:cxnSpLocks noChangeShapeType="1"/>
              <a:stCxn id="385030" idx="0"/>
              <a:endCxn id="385029" idx="5"/>
            </p:cNvCxnSpPr>
            <p:nvPr/>
          </p:nvCxnSpPr>
          <p:spPr bwMode="auto">
            <a:xfrm flipH="1" flipV="1">
              <a:off x="1662" y="2867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5038" name="Group 14"/>
          <p:cNvGrpSpPr>
            <a:grpSpLocks/>
          </p:cNvGrpSpPr>
          <p:nvPr/>
        </p:nvGrpSpPr>
        <p:grpSpPr bwMode="auto">
          <a:xfrm>
            <a:off x="3921125" y="1771650"/>
            <a:ext cx="4765675" cy="4416425"/>
            <a:chOff x="2470" y="1116"/>
            <a:chExt cx="3002" cy="2782"/>
          </a:xfrm>
        </p:grpSpPr>
        <p:grpSp>
          <p:nvGrpSpPr>
            <p:cNvPr id="385039" name="Group 15"/>
            <p:cNvGrpSpPr>
              <a:grpSpLocks/>
            </p:cNvGrpSpPr>
            <p:nvPr/>
          </p:nvGrpSpPr>
          <p:grpSpPr bwMode="auto">
            <a:xfrm>
              <a:off x="3204" y="1152"/>
              <a:ext cx="768" cy="384"/>
              <a:chOff x="3840" y="960"/>
              <a:chExt cx="768" cy="384"/>
            </a:xfrm>
          </p:grpSpPr>
          <p:sp>
            <p:nvSpPr>
              <p:cNvPr id="385040" name="AutoShape 1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41" name="Rectangle 1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42" name="Line 1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5043" name="Group 19"/>
            <p:cNvGrpSpPr>
              <a:grpSpLocks/>
            </p:cNvGrpSpPr>
            <p:nvPr/>
          </p:nvGrpSpPr>
          <p:grpSpPr bwMode="auto">
            <a:xfrm>
              <a:off x="2506" y="2112"/>
              <a:ext cx="768" cy="384"/>
              <a:chOff x="3840" y="960"/>
              <a:chExt cx="768" cy="384"/>
            </a:xfrm>
          </p:grpSpPr>
          <p:sp>
            <p:nvSpPr>
              <p:cNvPr id="385044" name="AutoShape 20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45" name="Rectangle 21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46" name="Line 22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5047" name="Text Box 23"/>
            <p:cNvSpPr txBox="1">
              <a:spLocks noChangeArrowheads="1"/>
            </p:cNvSpPr>
            <p:nvPr/>
          </p:nvSpPr>
          <p:spPr bwMode="auto">
            <a:xfrm>
              <a:off x="2470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385048" name="Text Box 24"/>
            <p:cNvSpPr txBox="1">
              <a:spLocks noChangeArrowheads="1"/>
            </p:cNvSpPr>
            <p:nvPr/>
          </p:nvSpPr>
          <p:spPr bwMode="auto">
            <a:xfrm>
              <a:off x="3052" y="217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385049" name="Group 25"/>
            <p:cNvGrpSpPr>
              <a:grpSpLocks/>
            </p:cNvGrpSpPr>
            <p:nvPr/>
          </p:nvGrpSpPr>
          <p:grpSpPr bwMode="auto">
            <a:xfrm>
              <a:off x="3924" y="2112"/>
              <a:ext cx="768" cy="384"/>
              <a:chOff x="3840" y="960"/>
              <a:chExt cx="768" cy="384"/>
            </a:xfrm>
          </p:grpSpPr>
          <p:sp>
            <p:nvSpPr>
              <p:cNvPr id="385050" name="AutoShape 2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51" name="Rectangle 2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52" name="Line 2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5053" name="Group 29"/>
            <p:cNvGrpSpPr>
              <a:grpSpLocks/>
            </p:cNvGrpSpPr>
            <p:nvPr/>
          </p:nvGrpSpPr>
          <p:grpSpPr bwMode="auto">
            <a:xfrm>
              <a:off x="3204" y="3072"/>
              <a:ext cx="768" cy="384"/>
              <a:chOff x="3840" y="960"/>
              <a:chExt cx="768" cy="384"/>
            </a:xfrm>
          </p:grpSpPr>
          <p:sp>
            <p:nvSpPr>
              <p:cNvPr id="385054" name="AutoShape 30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55" name="Rectangle 31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56" name="Line 32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5057" name="Text Box 33"/>
            <p:cNvSpPr txBox="1">
              <a:spLocks noChangeArrowheads="1"/>
            </p:cNvSpPr>
            <p:nvPr/>
          </p:nvSpPr>
          <p:spPr bwMode="auto">
            <a:xfrm>
              <a:off x="3168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385058" name="Text Box 34"/>
            <p:cNvSpPr txBox="1">
              <a:spLocks noChangeArrowheads="1"/>
            </p:cNvSpPr>
            <p:nvPr/>
          </p:nvSpPr>
          <p:spPr bwMode="auto">
            <a:xfrm>
              <a:off x="3750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385059" name="Group 35"/>
            <p:cNvGrpSpPr>
              <a:grpSpLocks/>
            </p:cNvGrpSpPr>
            <p:nvPr/>
          </p:nvGrpSpPr>
          <p:grpSpPr bwMode="auto">
            <a:xfrm>
              <a:off x="4678" y="3072"/>
              <a:ext cx="768" cy="384"/>
              <a:chOff x="3840" y="960"/>
              <a:chExt cx="768" cy="384"/>
            </a:xfrm>
          </p:grpSpPr>
          <p:sp>
            <p:nvSpPr>
              <p:cNvPr id="385060" name="AutoShape 36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61" name="Rectangle 37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5062" name="Line 3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5063" name="Text Box 39"/>
            <p:cNvSpPr txBox="1">
              <a:spLocks noChangeArrowheads="1"/>
            </p:cNvSpPr>
            <p:nvPr/>
          </p:nvSpPr>
          <p:spPr bwMode="auto">
            <a:xfrm>
              <a:off x="4642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sp>
          <p:nvSpPr>
            <p:cNvPr id="385064" name="Text Box 40"/>
            <p:cNvSpPr txBox="1">
              <a:spLocks noChangeArrowheads="1"/>
            </p:cNvSpPr>
            <p:nvPr/>
          </p:nvSpPr>
          <p:spPr bwMode="auto">
            <a:xfrm>
              <a:off x="5224" y="3139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  <p:grpSp>
          <p:nvGrpSpPr>
            <p:cNvPr id="385065" name="Group 41"/>
            <p:cNvGrpSpPr>
              <a:grpSpLocks/>
            </p:cNvGrpSpPr>
            <p:nvPr/>
          </p:nvGrpSpPr>
          <p:grpSpPr bwMode="auto">
            <a:xfrm>
              <a:off x="3504" y="1440"/>
              <a:ext cx="210" cy="538"/>
              <a:chOff x="3504" y="1440"/>
              <a:chExt cx="210" cy="538"/>
            </a:xfrm>
          </p:grpSpPr>
          <p:sp>
            <p:nvSpPr>
              <p:cNvPr id="385066" name="Text Box 42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B</a:t>
                </a:r>
              </a:p>
            </p:txBody>
          </p:sp>
          <p:cxnSp>
            <p:nvCxnSpPr>
              <p:cNvPr id="385067" name="AutoShape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5068" name="Group 44"/>
            <p:cNvGrpSpPr>
              <a:grpSpLocks/>
            </p:cNvGrpSpPr>
            <p:nvPr/>
          </p:nvGrpSpPr>
          <p:grpSpPr bwMode="auto">
            <a:xfrm>
              <a:off x="2784" y="2400"/>
              <a:ext cx="210" cy="538"/>
              <a:chOff x="3504" y="1440"/>
              <a:chExt cx="210" cy="538"/>
            </a:xfrm>
          </p:grpSpPr>
          <p:sp>
            <p:nvSpPr>
              <p:cNvPr id="385069" name="Text Box 45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A</a:t>
                </a:r>
              </a:p>
            </p:txBody>
          </p:sp>
          <p:cxnSp>
            <p:nvCxnSpPr>
              <p:cNvPr id="385070" name="AutoShape 46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5071" name="Group 47"/>
            <p:cNvGrpSpPr>
              <a:grpSpLocks/>
            </p:cNvGrpSpPr>
            <p:nvPr/>
          </p:nvGrpSpPr>
          <p:grpSpPr bwMode="auto">
            <a:xfrm>
              <a:off x="4217" y="2400"/>
              <a:ext cx="225" cy="538"/>
              <a:chOff x="3497" y="1440"/>
              <a:chExt cx="225" cy="538"/>
            </a:xfrm>
          </p:grpSpPr>
          <p:sp>
            <p:nvSpPr>
              <p:cNvPr id="385072" name="Text Box 48"/>
              <p:cNvSpPr txBox="1">
                <a:spLocks noChangeArrowheads="1"/>
              </p:cNvSpPr>
              <p:nvPr/>
            </p:nvSpPr>
            <p:spPr bwMode="auto">
              <a:xfrm>
                <a:off x="3497" y="1728"/>
                <a:ext cx="2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D</a:t>
                </a:r>
              </a:p>
            </p:txBody>
          </p:sp>
          <p:cxnSp>
            <p:nvCxnSpPr>
              <p:cNvPr id="385073" name="AutoShape 49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5074" name="Group 50"/>
            <p:cNvGrpSpPr>
              <a:grpSpLocks/>
            </p:cNvGrpSpPr>
            <p:nvPr/>
          </p:nvGrpSpPr>
          <p:grpSpPr bwMode="auto">
            <a:xfrm>
              <a:off x="3492" y="3360"/>
              <a:ext cx="210" cy="538"/>
              <a:chOff x="3504" y="1440"/>
              <a:chExt cx="210" cy="538"/>
            </a:xfrm>
          </p:grpSpPr>
          <p:sp>
            <p:nvSpPr>
              <p:cNvPr id="385075" name="Text Box 51"/>
              <p:cNvSpPr txBox="1">
                <a:spLocks noChangeArrowheads="1"/>
              </p:cNvSpPr>
              <p:nvPr/>
            </p:nvSpPr>
            <p:spPr bwMode="auto">
              <a:xfrm>
                <a:off x="3504" y="1728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C</a:t>
                </a:r>
              </a:p>
            </p:txBody>
          </p:sp>
          <p:cxnSp>
            <p:nvCxnSpPr>
              <p:cNvPr id="385076" name="AutoShape 52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5077" name="Group 53"/>
            <p:cNvGrpSpPr>
              <a:grpSpLocks/>
            </p:cNvGrpSpPr>
            <p:nvPr/>
          </p:nvGrpSpPr>
          <p:grpSpPr bwMode="auto">
            <a:xfrm>
              <a:off x="4962" y="3360"/>
              <a:ext cx="206" cy="538"/>
              <a:chOff x="3506" y="1440"/>
              <a:chExt cx="206" cy="538"/>
            </a:xfrm>
          </p:grpSpPr>
          <p:sp>
            <p:nvSpPr>
              <p:cNvPr id="385078" name="Text Box 54"/>
              <p:cNvSpPr txBox="1">
                <a:spLocks noChangeArrowheads="1"/>
              </p:cNvSpPr>
              <p:nvPr/>
            </p:nvSpPr>
            <p:spPr bwMode="auto">
              <a:xfrm>
                <a:off x="3506" y="1728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chemeClr val="tx2"/>
                    </a:solidFill>
                    <a:latin typeface="Tahoma" pitchFamily="34" charset="0"/>
                  </a:rPr>
                  <a:t>E</a:t>
                </a:r>
              </a:p>
            </p:txBody>
          </p:sp>
          <p:cxnSp>
            <p:nvCxnSpPr>
              <p:cNvPr id="385079" name="AutoShape 55"/>
              <p:cNvCxnSpPr>
                <a:cxnSpLocks noChangeShapeType="1"/>
              </p:cNvCxnSpPr>
              <p:nvPr/>
            </p:nvCxnSpPr>
            <p:spPr bwMode="auto">
              <a:xfrm rot="16200000" flipH="1">
                <a:off x="3461" y="1579"/>
                <a:ext cx="288" cy="9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5080" name="Freeform 56"/>
            <p:cNvSpPr>
              <a:spLocks/>
            </p:cNvSpPr>
            <p:nvPr/>
          </p:nvSpPr>
          <p:spPr bwMode="auto">
            <a:xfrm>
              <a:off x="2792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1" name="Freeform 57"/>
            <p:cNvSpPr>
              <a:spLocks/>
            </p:cNvSpPr>
            <p:nvPr/>
          </p:nvSpPr>
          <p:spPr bwMode="auto">
            <a:xfrm flipH="1">
              <a:off x="3684" y="153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2" name="Freeform 58"/>
            <p:cNvSpPr>
              <a:spLocks/>
            </p:cNvSpPr>
            <p:nvPr/>
          </p:nvSpPr>
          <p:spPr bwMode="auto">
            <a:xfrm flipH="1">
              <a:off x="4416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3" name="Freeform 59"/>
            <p:cNvSpPr>
              <a:spLocks/>
            </p:cNvSpPr>
            <p:nvPr/>
          </p:nvSpPr>
          <p:spPr bwMode="auto">
            <a:xfrm>
              <a:off x="3504" y="2496"/>
              <a:ext cx="720" cy="672"/>
            </a:xfrm>
            <a:custGeom>
              <a:avLst/>
              <a:gdLst>
                <a:gd name="T0" fmla="*/ 88 w 720"/>
                <a:gd name="T1" fmla="*/ 672 h 672"/>
                <a:gd name="T2" fmla="*/ 88 w 720"/>
                <a:gd name="T3" fmla="*/ 384 h 672"/>
                <a:gd name="T4" fmla="*/ 616 w 720"/>
                <a:gd name="T5" fmla="*/ 192 h 672"/>
                <a:gd name="T6" fmla="*/ 712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4" name="Freeform 60"/>
            <p:cNvSpPr>
              <a:spLocks/>
            </p:cNvSpPr>
            <p:nvPr/>
          </p:nvSpPr>
          <p:spPr bwMode="auto">
            <a:xfrm>
              <a:off x="2589" y="1338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5" name="Freeform 61"/>
            <p:cNvSpPr>
              <a:spLocks/>
            </p:cNvSpPr>
            <p:nvPr/>
          </p:nvSpPr>
          <p:spPr bwMode="auto">
            <a:xfrm flipH="1">
              <a:off x="3888" y="1344"/>
              <a:ext cx="768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6" name="Freeform 62"/>
            <p:cNvSpPr>
              <a:spLocks/>
            </p:cNvSpPr>
            <p:nvPr/>
          </p:nvSpPr>
          <p:spPr bwMode="auto">
            <a:xfrm flipH="1">
              <a:off x="4608" y="2304"/>
              <a:ext cx="768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7" name="Freeform 63"/>
            <p:cNvSpPr>
              <a:spLocks/>
            </p:cNvSpPr>
            <p:nvPr/>
          </p:nvSpPr>
          <p:spPr bwMode="auto">
            <a:xfrm>
              <a:off x="3312" y="2304"/>
              <a:ext cx="699" cy="762"/>
            </a:xfrm>
            <a:custGeom>
              <a:avLst/>
              <a:gdLst>
                <a:gd name="T0" fmla="*/ 699 w 699"/>
                <a:gd name="T1" fmla="*/ 0 h 762"/>
                <a:gd name="T2" fmla="*/ 87 w 699"/>
                <a:gd name="T3" fmla="*/ 246 h 762"/>
                <a:gd name="T4" fmla="*/ 177 w 699"/>
                <a:gd name="T5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88" name="Text Box 64"/>
            <p:cNvSpPr txBox="1">
              <a:spLocks noChangeArrowheads="1"/>
            </p:cNvSpPr>
            <p:nvPr/>
          </p:nvSpPr>
          <p:spPr bwMode="auto">
            <a:xfrm>
              <a:off x="3462" y="111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Tahoma" pitchFamily="34" charset="0"/>
                  <a:sym typeface="Symbol" pitchFamily="18" charset="2"/>
                </a:rPr>
                <a:t>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5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1" y="304800"/>
            <a:ext cx="8229600" cy="884238"/>
          </a:xfrm>
        </p:spPr>
        <p:txBody>
          <a:bodyPr/>
          <a:lstStyle/>
          <a:p>
            <a:r>
              <a:rPr lang="en-US" b="1" dirty="0"/>
              <a:t>Arithmetic Expression Tree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2362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Binary tree associated with an arithmetic expression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internal nodes: operators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external nodes: operands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Example: arithmetic expression tree for the expression (2 </a:t>
            </a:r>
            <a:r>
              <a:rPr lang="en-US" sz="2800" dirty="0">
                <a:sym typeface="Symbol" pitchFamily="18" charset="2"/>
              </a:rPr>
              <a:t> (</a:t>
            </a:r>
            <a:r>
              <a:rPr lang="en-US" sz="2800" dirty="0"/>
              <a:t>a - 1) + (3 </a:t>
            </a:r>
            <a:r>
              <a:rPr lang="en-US" sz="2800" dirty="0">
                <a:sym typeface="Symbol" pitchFamily="18" charset="2"/>
              </a:rPr>
              <a:t> </a:t>
            </a:r>
            <a:r>
              <a:rPr lang="en-US" sz="2800" dirty="0"/>
              <a:t>b))</a:t>
            </a:r>
          </a:p>
        </p:txBody>
      </p:sp>
      <p:grpSp>
        <p:nvGrpSpPr>
          <p:cNvPr id="386052" name="Group 4"/>
          <p:cNvGrpSpPr>
            <a:grpSpLocks/>
          </p:cNvGrpSpPr>
          <p:nvPr/>
        </p:nvGrpSpPr>
        <p:grpSpPr bwMode="auto">
          <a:xfrm>
            <a:off x="2819400" y="4038600"/>
            <a:ext cx="3429000" cy="2286000"/>
            <a:chOff x="2928" y="2256"/>
            <a:chExt cx="2160" cy="1440"/>
          </a:xfrm>
        </p:grpSpPr>
        <p:sp>
          <p:nvSpPr>
            <p:cNvPr id="386053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386054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86055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86056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386057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386059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cxnSp>
          <p:nvCxnSpPr>
            <p:cNvPr id="386062" name="AutoShape 14"/>
            <p:cNvCxnSpPr>
              <a:cxnSpLocks noChangeShapeType="1"/>
              <a:stCxn id="386053" idx="3"/>
              <a:endCxn id="38605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3" name="AutoShape 15"/>
            <p:cNvCxnSpPr>
              <a:cxnSpLocks noChangeShapeType="1"/>
              <a:stCxn id="386054" idx="1"/>
              <a:endCxn id="38605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4" name="AutoShape 16"/>
            <p:cNvCxnSpPr>
              <a:cxnSpLocks noChangeShapeType="1"/>
              <a:stCxn id="386061" idx="0"/>
              <a:endCxn id="38605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5" name="AutoShape 17"/>
            <p:cNvCxnSpPr>
              <a:cxnSpLocks noChangeShapeType="1"/>
              <a:stCxn id="386060" idx="0"/>
              <a:endCxn id="38605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6" name="AutoShape 18"/>
            <p:cNvCxnSpPr>
              <a:cxnSpLocks noChangeShapeType="1"/>
              <a:stCxn id="386059" idx="0"/>
              <a:endCxn id="38605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7" name="AutoShape 19"/>
            <p:cNvCxnSpPr>
              <a:cxnSpLocks noChangeShapeType="1"/>
              <a:stCxn id="386058" idx="0"/>
              <a:endCxn id="38605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8" name="AutoShape 20"/>
            <p:cNvCxnSpPr>
              <a:cxnSpLocks noChangeShapeType="1"/>
              <a:stCxn id="386057" idx="0"/>
              <a:endCxn id="38605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069" name="AutoShape 21"/>
            <p:cNvCxnSpPr>
              <a:cxnSpLocks noChangeShapeType="1"/>
              <a:stCxn id="386056" idx="1"/>
              <a:endCxn id="38605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888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Decision Tree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1570037"/>
          </a:xfrm>
        </p:spPr>
        <p:txBody>
          <a:bodyPr>
            <a:noAutofit/>
          </a:bodyPr>
          <a:lstStyle/>
          <a:p>
            <a:r>
              <a:rPr lang="en-US" sz="2800" dirty="0"/>
              <a:t>Binary tree associated with a decision process</a:t>
            </a:r>
          </a:p>
          <a:p>
            <a:pPr lvl="1"/>
            <a:r>
              <a:rPr lang="en-US" dirty="0"/>
              <a:t>internal nodes: questions with yes/no answer</a:t>
            </a:r>
          </a:p>
          <a:p>
            <a:pPr lvl="1"/>
            <a:r>
              <a:rPr lang="en-US" dirty="0"/>
              <a:t>external nodes: decisions</a:t>
            </a:r>
          </a:p>
          <a:p>
            <a:r>
              <a:rPr lang="en-US" sz="2800" dirty="0"/>
              <a:t>Example: </a:t>
            </a:r>
          </a:p>
        </p:txBody>
      </p:sp>
      <p:sp>
        <p:nvSpPr>
          <p:cNvPr id="387076" name="AutoShape 4"/>
          <p:cNvSpPr>
            <a:spLocks noChangeArrowheads="1"/>
          </p:cNvSpPr>
          <p:nvPr/>
        </p:nvSpPr>
        <p:spPr bwMode="auto">
          <a:xfrm>
            <a:off x="4213703" y="3612039"/>
            <a:ext cx="808665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latin typeface="Tahoma" pitchFamily="34" charset="0"/>
              </a:rPr>
              <a:t>A &gt; B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87077" name="AutoShape 5"/>
          <p:cNvSpPr>
            <a:spLocks noChangeArrowheads="1"/>
          </p:cNvSpPr>
          <p:nvPr/>
        </p:nvSpPr>
        <p:spPr bwMode="auto">
          <a:xfrm>
            <a:off x="2424543" y="4642326"/>
            <a:ext cx="810346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Tahoma" pitchFamily="34" charset="0"/>
              </a:rPr>
              <a:t>A</a:t>
            </a:r>
            <a:r>
              <a:rPr lang="en-US" dirty="0" smtClean="0">
                <a:latin typeface="Tahoma" pitchFamily="34" charset="0"/>
              </a:rPr>
              <a:t> &gt; 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87078" name="AutoShape 6"/>
          <p:cNvSpPr>
            <a:spLocks noChangeArrowheads="1"/>
          </p:cNvSpPr>
          <p:nvPr/>
        </p:nvSpPr>
        <p:spPr bwMode="auto">
          <a:xfrm>
            <a:off x="6036150" y="4642326"/>
            <a:ext cx="808665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latin typeface="Tahoma" pitchFamily="34" charset="0"/>
              </a:rPr>
              <a:t>B &gt; C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1529151" y="5706547"/>
            <a:ext cx="1035861" cy="36933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latin typeface="Tahoma" pitchFamily="34" charset="0"/>
              </a:rPr>
              <a:t>A is Max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3245238" y="5706547"/>
            <a:ext cx="1035861" cy="36933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latin typeface="Tahoma" pitchFamily="34" charset="0"/>
              </a:rPr>
              <a:t>C is Max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87081" name="Rectangle 9"/>
          <p:cNvSpPr>
            <a:spLocks noChangeArrowheads="1"/>
          </p:cNvSpPr>
          <p:nvPr/>
        </p:nvSpPr>
        <p:spPr bwMode="auto">
          <a:xfrm>
            <a:off x="4866875" y="5706547"/>
            <a:ext cx="1034259" cy="36933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latin typeface="Tahoma" pitchFamily="34" charset="0"/>
              </a:rPr>
              <a:t>B is Max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87082" name="Rectangle 10"/>
          <p:cNvSpPr>
            <a:spLocks noChangeArrowheads="1"/>
          </p:cNvSpPr>
          <p:nvPr/>
        </p:nvSpPr>
        <p:spPr bwMode="auto">
          <a:xfrm>
            <a:off x="6924268" y="5706547"/>
            <a:ext cx="1035861" cy="369332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dirty="0" smtClean="0">
                <a:latin typeface="Tahoma" pitchFamily="34" charset="0"/>
              </a:rPr>
              <a:t>C is Max</a:t>
            </a:r>
            <a:endParaRPr lang="en-US" dirty="0">
              <a:latin typeface="Tahoma" pitchFamily="34" charset="0"/>
            </a:endParaRPr>
          </a:p>
        </p:txBody>
      </p:sp>
      <p:cxnSp>
        <p:nvCxnSpPr>
          <p:cNvPr id="387083" name="AutoShape 11"/>
          <p:cNvCxnSpPr>
            <a:cxnSpLocks noChangeShapeType="1"/>
            <a:stCxn id="387076" idx="2"/>
            <a:endCxn id="387077" idx="0"/>
          </p:cNvCxnSpPr>
          <p:nvPr/>
        </p:nvCxnSpPr>
        <p:spPr bwMode="auto">
          <a:xfrm flipH="1">
            <a:off x="2829716" y="4020662"/>
            <a:ext cx="1788320" cy="6216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084" name="AutoShape 12"/>
          <p:cNvCxnSpPr>
            <a:cxnSpLocks noChangeShapeType="1"/>
            <a:stCxn id="387076" idx="2"/>
            <a:endCxn id="387078" idx="0"/>
          </p:cNvCxnSpPr>
          <p:nvPr/>
        </p:nvCxnSpPr>
        <p:spPr bwMode="auto">
          <a:xfrm>
            <a:off x="4618036" y="4020662"/>
            <a:ext cx="1822447" cy="6216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085" name="AutoShape 13"/>
          <p:cNvCxnSpPr>
            <a:cxnSpLocks noChangeShapeType="1"/>
            <a:stCxn id="387079" idx="0"/>
            <a:endCxn id="387077" idx="2"/>
          </p:cNvCxnSpPr>
          <p:nvPr/>
        </p:nvCxnSpPr>
        <p:spPr bwMode="auto">
          <a:xfrm flipV="1">
            <a:off x="2047082" y="5050949"/>
            <a:ext cx="782634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086" name="AutoShape 14"/>
          <p:cNvCxnSpPr>
            <a:cxnSpLocks noChangeShapeType="1"/>
            <a:stCxn id="387080" idx="0"/>
            <a:endCxn id="387077" idx="2"/>
          </p:cNvCxnSpPr>
          <p:nvPr/>
        </p:nvCxnSpPr>
        <p:spPr bwMode="auto">
          <a:xfrm flipH="1" flipV="1">
            <a:off x="2829716" y="5050949"/>
            <a:ext cx="933453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087" name="AutoShape 15"/>
          <p:cNvCxnSpPr>
            <a:cxnSpLocks noChangeShapeType="1"/>
            <a:stCxn id="387081" idx="0"/>
            <a:endCxn id="387078" idx="2"/>
          </p:cNvCxnSpPr>
          <p:nvPr/>
        </p:nvCxnSpPr>
        <p:spPr bwMode="auto">
          <a:xfrm flipV="1">
            <a:off x="5384005" y="5050949"/>
            <a:ext cx="1056478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088" name="AutoShape 16"/>
          <p:cNvCxnSpPr>
            <a:cxnSpLocks noChangeShapeType="1"/>
            <a:stCxn id="387082" idx="0"/>
            <a:endCxn id="387078" idx="2"/>
          </p:cNvCxnSpPr>
          <p:nvPr/>
        </p:nvCxnSpPr>
        <p:spPr bwMode="auto">
          <a:xfrm flipH="1" flipV="1">
            <a:off x="6440483" y="5050949"/>
            <a:ext cx="1001716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7089" name="Text Box 17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387090" name="Text Box 18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387091" name="Text Box 19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387092" name="Text Box 20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387093" name="Text Box 21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869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ea typeface="MS Mincho" pitchFamily="49" charset="-128"/>
              </a:rPr>
              <a:t>Tree Traversals</a:t>
            </a:r>
            <a:r>
              <a:rPr lang="en-US" b="1" dirty="0" smtClean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3276600"/>
          </a:xfrm>
        </p:spPr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There are mainly three ways to traverse a tree: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lang="en-US" b="1" dirty="0" err="1" smtClean="0">
                <a:ea typeface="MS Mincho" pitchFamily="49" charset="-128"/>
              </a:rPr>
              <a:t>Inorder</a:t>
            </a:r>
            <a:r>
              <a:rPr lang="en-US" b="1" dirty="0" smtClean="0">
                <a:ea typeface="MS Mincho" pitchFamily="49" charset="-128"/>
              </a:rPr>
              <a:t> Traversal : </a:t>
            </a:r>
            <a:r>
              <a:rPr lang="en-US" dirty="0" smtClean="0">
                <a:ea typeface="MS Mincho" pitchFamily="49" charset="-128"/>
              </a:rPr>
              <a:t>Left -&gt; Root -&gt; Right</a:t>
            </a:r>
            <a:endParaRPr lang="en-US" dirty="0" smtClean="0"/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lang="en-US" b="1" dirty="0" smtClean="0"/>
              <a:t>Preorder Traversal : </a:t>
            </a:r>
            <a:r>
              <a:rPr lang="en-US" dirty="0" smtClean="0">
                <a:ea typeface="MS Mincho" pitchFamily="49" charset="-128"/>
              </a:rPr>
              <a:t>Root </a:t>
            </a:r>
            <a:r>
              <a:rPr lang="en-US" dirty="0">
                <a:ea typeface="MS Mincho" pitchFamily="49" charset="-128"/>
              </a:rPr>
              <a:t>-&gt; Left -&gt; </a:t>
            </a:r>
            <a:r>
              <a:rPr lang="en-US" dirty="0" smtClean="0">
                <a:ea typeface="MS Mincho" pitchFamily="49" charset="-128"/>
              </a:rPr>
              <a:t>Right</a:t>
            </a:r>
            <a:endParaRPr lang="en-US" dirty="0" smtClean="0"/>
          </a:p>
          <a:p>
            <a:pPr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lang="en-US" b="1" dirty="0" err="1" smtClean="0"/>
              <a:t>Postorder</a:t>
            </a:r>
            <a:r>
              <a:rPr lang="en-US" b="1" dirty="0" smtClean="0"/>
              <a:t> Traversal : </a:t>
            </a:r>
            <a:r>
              <a:rPr lang="en-US" dirty="0">
                <a:ea typeface="MS Mincho" pitchFamily="49" charset="-128"/>
              </a:rPr>
              <a:t>Left -&gt; </a:t>
            </a:r>
            <a:r>
              <a:rPr lang="en-US" dirty="0" smtClean="0">
                <a:ea typeface="MS Mincho" pitchFamily="49" charset="-128"/>
              </a:rPr>
              <a:t>Right -&gt; Root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6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293688" y="436727"/>
            <a:ext cx="8515350" cy="838201"/>
          </a:xfrm>
          <a:noFill/>
        </p:spPr>
        <p:txBody>
          <a:bodyPr lIns="92075" tIns="46038" rIns="92075" bIns="46038" anchor="b">
            <a:noAutofit/>
          </a:bodyPr>
          <a:lstStyle/>
          <a:p>
            <a:pPr eaLnBrk="1" hangingPunct="1"/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err="1" smtClean="0"/>
              <a:t>Inorder</a:t>
            </a:r>
            <a:r>
              <a:rPr lang="en-US" altLang="en-US" b="1" dirty="0" smtClean="0"/>
              <a:t> Traversal:</a:t>
            </a:r>
            <a:r>
              <a:rPr lang="en-US" altLang="en-US" b="1" dirty="0" smtClean="0">
                <a:solidFill>
                  <a:srgbClr val="FF0000"/>
                </a:solidFill>
              </a:rPr>
              <a:t>  A E H J M T Y </a:t>
            </a:r>
            <a:endParaRPr lang="en-US" altLang="en-US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8131" name="Oval 2"/>
          <p:cNvSpPr>
            <a:spLocks noChangeArrowheads="1"/>
          </p:cNvSpPr>
          <p:nvPr/>
        </p:nvSpPr>
        <p:spPr bwMode="auto">
          <a:xfrm>
            <a:off x="4795839" y="3336925"/>
            <a:ext cx="3250032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3328988" y="1778000"/>
            <a:ext cx="2692400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990599" y="3446463"/>
            <a:ext cx="3205163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48163" name="Rectangle 11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Rectangle 12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400" b="1"/>
                <a:t>‘J’</a:t>
              </a:r>
            </a:p>
          </p:txBody>
        </p:sp>
      </p:grpSp>
      <p:sp>
        <p:nvSpPr>
          <p:cNvPr id="48139" name="Line 13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5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6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 ‘E’</a:t>
            </a:r>
          </a:p>
        </p:txBody>
      </p:sp>
      <p:sp>
        <p:nvSpPr>
          <p:cNvPr id="48144" name="Rectangle 18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‘A’</a:t>
            </a:r>
          </a:p>
        </p:txBody>
      </p:sp>
      <p:sp>
        <p:nvSpPr>
          <p:cNvPr id="48145" name="Rectangle 19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‘H’</a:t>
            </a:r>
          </a:p>
        </p:txBody>
      </p:sp>
      <p:sp>
        <p:nvSpPr>
          <p:cNvPr id="48146" name="Rectangle 20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Rectangle 21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Rectangle 22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3"/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‘T’</a:t>
            </a:r>
          </a:p>
        </p:txBody>
      </p:sp>
      <p:sp>
        <p:nvSpPr>
          <p:cNvPr id="48150" name="Line 24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5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Rectangle 26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 ‘M’</a:t>
            </a:r>
          </a:p>
        </p:txBody>
      </p:sp>
      <p:sp>
        <p:nvSpPr>
          <p:cNvPr id="48153" name="Rectangle 27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‘Y’</a:t>
            </a:r>
          </a:p>
        </p:txBody>
      </p:sp>
      <p:sp>
        <p:nvSpPr>
          <p:cNvPr id="48154" name="Rectangle 28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29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Rectangle 30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tree</a:t>
            </a:r>
          </a:p>
        </p:txBody>
      </p:sp>
      <p:sp>
        <p:nvSpPr>
          <p:cNvPr id="48157" name="Rectangle 31"/>
          <p:cNvSpPr>
            <a:spLocks noChangeArrowheads="1"/>
          </p:cNvSpPr>
          <p:nvPr/>
        </p:nvSpPr>
        <p:spPr bwMode="auto">
          <a:xfrm>
            <a:off x="712788" y="5834063"/>
            <a:ext cx="287283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Visit left subtree first</a:t>
            </a:r>
          </a:p>
        </p:txBody>
      </p:sp>
      <p:sp>
        <p:nvSpPr>
          <p:cNvPr id="48158" name="Rectangle 32"/>
          <p:cNvSpPr>
            <a:spLocks noChangeArrowheads="1"/>
          </p:cNvSpPr>
          <p:nvPr/>
        </p:nvSpPr>
        <p:spPr bwMode="auto">
          <a:xfrm>
            <a:off x="5176838" y="5834063"/>
            <a:ext cx="298819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Visit right subtree last</a:t>
            </a:r>
          </a:p>
        </p:txBody>
      </p:sp>
      <p:sp>
        <p:nvSpPr>
          <p:cNvPr id="48159" name="Rectangle 33"/>
          <p:cNvSpPr>
            <a:spLocks noChangeArrowheads="1"/>
          </p:cNvSpPr>
          <p:nvPr/>
        </p:nvSpPr>
        <p:spPr bwMode="auto">
          <a:xfrm>
            <a:off x="5648325" y="165735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bg1"/>
                </a:solidFill>
              </a:rPr>
              <a:t>Visit second</a:t>
            </a:r>
            <a:endParaRPr lang="en-US" altLang="en-US" sz="2400" b="1" dirty="0">
              <a:solidFill>
                <a:srgbClr val="330099"/>
              </a:solidFill>
            </a:endParaRPr>
          </a:p>
        </p:txBody>
      </p:sp>
      <p:sp>
        <p:nvSpPr>
          <p:cNvPr id="75810" name="AutoShape 34"/>
          <p:cNvSpPr>
            <a:spLocks/>
          </p:cNvSpPr>
          <p:nvPr/>
        </p:nvSpPr>
        <p:spPr bwMode="auto">
          <a:xfrm rot="5269351">
            <a:off x="6323807" y="305593"/>
            <a:ext cx="457200" cy="30321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AutoShape 35"/>
          <p:cNvSpPr>
            <a:spLocks/>
          </p:cNvSpPr>
          <p:nvPr/>
        </p:nvSpPr>
        <p:spPr bwMode="auto">
          <a:xfrm rot="5269351">
            <a:off x="5448300" y="381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AutoShape 36"/>
          <p:cNvSpPr>
            <a:spLocks/>
          </p:cNvSpPr>
          <p:nvPr/>
        </p:nvSpPr>
        <p:spPr bwMode="auto">
          <a:xfrm rot="5269351">
            <a:off x="7200900" y="381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3417" y="1264179"/>
            <a:ext cx="2906292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000000"/>
                </a:solidFill>
              </a:rPr>
              <a:t>Algorithm</a:t>
            </a:r>
            <a:r>
              <a:rPr lang="en-US" dirty="0"/>
              <a:t> </a:t>
            </a:r>
            <a:r>
              <a:rPr lang="en-US" b="1" i="1" dirty="0" err="1" smtClean="0">
                <a:solidFill>
                  <a:schemeClr val="tx2"/>
                </a:solidFill>
              </a:rPr>
              <a:t>inOrder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b="1" i="1" dirty="0" smtClean="0">
                <a:solidFill>
                  <a:schemeClr val="tx2"/>
                </a:solidFill>
              </a:rPr>
              <a:t>v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if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isInternal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v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i="1" dirty="0" smtClean="0">
                <a:solidFill>
                  <a:schemeClr val="tx2"/>
                </a:solidFill>
              </a:rPr>
              <a:t>     </a:t>
            </a:r>
            <a:r>
              <a:rPr lang="en-US" b="1" i="1" dirty="0" err="1" smtClean="0">
                <a:solidFill>
                  <a:schemeClr val="accent2"/>
                </a:solidFill>
              </a:rPr>
              <a:t>inOrder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 err="1">
                <a:solidFill>
                  <a:schemeClr val="accent2"/>
                </a:solidFill>
              </a:rPr>
              <a:t>leftChild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i="1" dirty="0" smtClean="0">
                <a:solidFill>
                  <a:schemeClr val="accent2"/>
                </a:solidFill>
              </a:rPr>
              <a:t>visit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v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smtClean="0">
                <a:solidFill>
                  <a:srgbClr val="000000"/>
                </a:solidFill>
              </a:rPr>
              <a:t>if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isInternal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 smtClean="0">
                <a:solidFill>
                  <a:schemeClr val="accent2"/>
                </a:solidFill>
              </a:rPr>
              <a:t>v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    </a:t>
            </a:r>
            <a:r>
              <a:rPr lang="en-US" b="1" i="1" dirty="0" err="1" smtClean="0">
                <a:solidFill>
                  <a:schemeClr val="accent2"/>
                </a:solidFill>
              </a:rPr>
              <a:t>inOrder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 err="1">
                <a:solidFill>
                  <a:schemeClr val="accent2"/>
                </a:solidFill>
              </a:rPr>
              <a:t>rightChild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i="1" dirty="0">
                <a:solidFill>
                  <a:schemeClr val="accent2"/>
                </a:solidFill>
              </a:rPr>
              <a:t>v</a:t>
            </a:r>
            <a:r>
              <a:rPr lang="en-US" dirty="0">
                <a:solidFill>
                  <a:schemeClr val="accent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399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/>
          <a:lstStyle/>
          <a:p>
            <a:r>
              <a:rPr lang="en-US" b="1" dirty="0"/>
              <a:t>What is a Tree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1"/>
            <a:ext cx="7924800" cy="2209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A tree is a finite nonempty set of elements.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It is an abstract model of a hierarchical </a:t>
            </a:r>
            <a:r>
              <a:rPr lang="en-US" sz="2800" dirty="0" smtClean="0"/>
              <a:t>structure, consists </a:t>
            </a:r>
            <a:r>
              <a:rPr lang="en-US" sz="2800" dirty="0"/>
              <a:t>of nodes with a parent-child relation.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Applications: Programming environments, Organization charts , File systems.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5441377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8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1030"/>
          <p:cNvSpPr>
            <a:spLocks noGrp="1" noChangeArrowheads="1"/>
          </p:cNvSpPr>
          <p:nvPr>
            <p:ph type="title"/>
          </p:nvPr>
        </p:nvSpPr>
        <p:spPr>
          <a:xfrm>
            <a:off x="305594" y="402315"/>
            <a:ext cx="8509000" cy="750888"/>
          </a:xfrm>
        </p:spPr>
        <p:txBody>
          <a:bodyPr lIns="92075" tIns="46038" rIns="92075" bIns="46038" anchor="b"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4900" b="1" dirty="0" smtClean="0"/>
              <a:t>Preorder Traversal:</a:t>
            </a:r>
            <a:r>
              <a:rPr lang="en-US" altLang="en-US" sz="4900" b="1" dirty="0" smtClean="0">
                <a:solidFill>
                  <a:srgbClr val="FF0000"/>
                </a:solidFill>
              </a:rPr>
              <a:t>   J E A H T M Y  </a:t>
            </a:r>
          </a:p>
        </p:txBody>
      </p:sp>
      <p:sp>
        <p:nvSpPr>
          <p:cNvPr id="50179" name="Oval 1026"/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Oval 1027"/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1028"/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1031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1032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1033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6" name="Group 1034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50211" name="Rectangle 1035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Rectangle 1036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0187" name="Line 1037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038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039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040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041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 ‘E’</a:t>
            </a:r>
          </a:p>
        </p:txBody>
      </p:sp>
      <p:sp>
        <p:nvSpPr>
          <p:cNvPr id="50192" name="Rectangle 1042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‘A’</a:t>
            </a:r>
          </a:p>
        </p:txBody>
      </p:sp>
      <p:sp>
        <p:nvSpPr>
          <p:cNvPr id="50193" name="Rectangle 1043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‘H’</a:t>
            </a:r>
          </a:p>
        </p:txBody>
      </p:sp>
      <p:sp>
        <p:nvSpPr>
          <p:cNvPr id="50194" name="Rectangle 1044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Rectangle 1045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Rectangle 1046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1047"/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‘T’</a:t>
            </a:r>
          </a:p>
        </p:txBody>
      </p:sp>
      <p:sp>
        <p:nvSpPr>
          <p:cNvPr id="50198" name="Line 1048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1049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1050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 ‘M’</a:t>
            </a:r>
          </a:p>
        </p:txBody>
      </p:sp>
      <p:sp>
        <p:nvSpPr>
          <p:cNvPr id="50201" name="Rectangle 1051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‘Y’</a:t>
            </a:r>
          </a:p>
        </p:txBody>
      </p:sp>
      <p:sp>
        <p:nvSpPr>
          <p:cNvPr id="50202" name="Rectangle 1052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1053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1054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tree</a:t>
            </a:r>
          </a:p>
        </p:txBody>
      </p:sp>
      <p:sp>
        <p:nvSpPr>
          <p:cNvPr id="50205" name="Rectangle 1055"/>
          <p:cNvSpPr>
            <a:spLocks noChangeArrowheads="1"/>
          </p:cNvSpPr>
          <p:nvPr/>
        </p:nvSpPr>
        <p:spPr bwMode="auto">
          <a:xfrm>
            <a:off x="712788" y="5834063"/>
            <a:ext cx="326813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Visit left subtree second</a:t>
            </a:r>
          </a:p>
        </p:txBody>
      </p:sp>
      <p:sp>
        <p:nvSpPr>
          <p:cNvPr id="50206" name="Rectangle 1056"/>
          <p:cNvSpPr>
            <a:spLocks noChangeArrowheads="1"/>
          </p:cNvSpPr>
          <p:nvPr/>
        </p:nvSpPr>
        <p:spPr bwMode="auto">
          <a:xfrm>
            <a:off x="5176838" y="5834063"/>
            <a:ext cx="298819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Visit right subtree last</a:t>
            </a:r>
          </a:p>
        </p:txBody>
      </p:sp>
      <p:sp>
        <p:nvSpPr>
          <p:cNvPr id="50207" name="Rectangle 1057"/>
          <p:cNvSpPr>
            <a:spLocks noChangeArrowheads="1"/>
          </p:cNvSpPr>
          <p:nvPr/>
        </p:nvSpPr>
        <p:spPr bwMode="auto">
          <a:xfrm>
            <a:off x="5648325" y="165735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chemeClr val="bg1"/>
                </a:solidFill>
              </a:rPr>
              <a:t>Visit first</a:t>
            </a:r>
          </a:p>
        </p:txBody>
      </p:sp>
      <p:sp>
        <p:nvSpPr>
          <p:cNvPr id="114722" name="AutoShape 1058"/>
          <p:cNvSpPr>
            <a:spLocks/>
          </p:cNvSpPr>
          <p:nvPr/>
        </p:nvSpPr>
        <p:spPr bwMode="auto">
          <a:xfrm rot="5269351">
            <a:off x="4991100" y="3429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AutoShape 1059"/>
          <p:cNvSpPr>
            <a:spLocks/>
          </p:cNvSpPr>
          <p:nvPr/>
        </p:nvSpPr>
        <p:spPr bwMode="auto">
          <a:xfrm rot="5269351">
            <a:off x="5905500" y="1143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4" name="AutoShape 1060"/>
          <p:cNvSpPr>
            <a:spLocks/>
          </p:cNvSpPr>
          <p:nvPr/>
        </p:nvSpPr>
        <p:spPr bwMode="auto">
          <a:xfrm rot="5269351">
            <a:off x="7277100" y="1143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Oval 1026"/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Oval 1027"/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Oval 1028"/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1030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1031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Rectangle 1032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3" name="Group 1033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52259" name="Rectangle 1034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Rectangle 1035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en-US" sz="2400" b="1"/>
                <a:t>‘J’</a:t>
              </a:r>
            </a:p>
          </p:txBody>
        </p:sp>
      </p:grpSp>
      <p:sp>
        <p:nvSpPr>
          <p:cNvPr id="52234" name="Line 1036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037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038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039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Rectangle 1040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 ‘E’</a:t>
            </a:r>
          </a:p>
        </p:txBody>
      </p:sp>
      <p:sp>
        <p:nvSpPr>
          <p:cNvPr id="52239" name="Rectangle 1041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‘A’</a:t>
            </a:r>
          </a:p>
        </p:txBody>
      </p:sp>
      <p:sp>
        <p:nvSpPr>
          <p:cNvPr id="52240" name="Rectangle 1042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‘H’</a:t>
            </a:r>
          </a:p>
        </p:txBody>
      </p:sp>
      <p:sp>
        <p:nvSpPr>
          <p:cNvPr id="52241" name="Rectangle 1043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Rectangle 1044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Rectangle 1045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Rectangle 1046"/>
          <p:cNvSpPr>
            <a:spLocks noChangeArrowheads="1"/>
          </p:cNvSpPr>
          <p:nvPr/>
        </p:nvSpPr>
        <p:spPr bwMode="auto">
          <a:xfrm>
            <a:off x="62293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‘T’</a:t>
            </a:r>
          </a:p>
        </p:txBody>
      </p:sp>
      <p:sp>
        <p:nvSpPr>
          <p:cNvPr id="52245" name="Line 1047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1048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Rectangle 1049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 ‘M’</a:t>
            </a:r>
          </a:p>
        </p:txBody>
      </p:sp>
      <p:sp>
        <p:nvSpPr>
          <p:cNvPr id="52248" name="Rectangle 1050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‘Y’</a:t>
            </a:r>
          </a:p>
        </p:txBody>
      </p:sp>
      <p:sp>
        <p:nvSpPr>
          <p:cNvPr id="52249" name="Rectangle 1051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Line 1052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Rectangle 1053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altLang="en-US" sz="2400" b="1"/>
              <a:t>tree</a:t>
            </a:r>
          </a:p>
        </p:txBody>
      </p:sp>
      <p:sp>
        <p:nvSpPr>
          <p:cNvPr id="52252" name="Rectangle 1054"/>
          <p:cNvSpPr>
            <a:spLocks noChangeArrowheads="1"/>
          </p:cNvSpPr>
          <p:nvPr/>
        </p:nvSpPr>
        <p:spPr bwMode="auto">
          <a:xfrm>
            <a:off x="712788" y="5834063"/>
            <a:ext cx="287283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Visit left subtree first</a:t>
            </a:r>
          </a:p>
        </p:txBody>
      </p:sp>
      <p:sp>
        <p:nvSpPr>
          <p:cNvPr id="52253" name="Rectangle 1055"/>
          <p:cNvSpPr>
            <a:spLocks noChangeArrowheads="1"/>
          </p:cNvSpPr>
          <p:nvPr/>
        </p:nvSpPr>
        <p:spPr bwMode="auto">
          <a:xfrm>
            <a:off x="4776788" y="5834063"/>
            <a:ext cx="343421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Visit right subtree second</a:t>
            </a:r>
          </a:p>
        </p:txBody>
      </p:sp>
      <p:sp>
        <p:nvSpPr>
          <p:cNvPr id="52254" name="Rectangle 1056"/>
          <p:cNvSpPr>
            <a:spLocks noChangeArrowheads="1"/>
          </p:cNvSpPr>
          <p:nvPr/>
        </p:nvSpPr>
        <p:spPr bwMode="auto">
          <a:xfrm>
            <a:off x="5648325" y="1657350"/>
            <a:ext cx="143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en-US" sz="2400" b="1">
                <a:solidFill>
                  <a:schemeClr val="bg1"/>
                </a:solidFill>
              </a:rPr>
              <a:t>Visit last</a:t>
            </a:r>
            <a:endParaRPr lang="en-US" altLang="en-US" sz="2400" b="1">
              <a:solidFill>
                <a:srgbClr val="330099"/>
              </a:solidFill>
            </a:endParaRPr>
          </a:p>
        </p:txBody>
      </p:sp>
      <p:sp>
        <p:nvSpPr>
          <p:cNvPr id="52255" name="Rectangle 1057"/>
          <p:cNvSpPr>
            <a:spLocks noChangeArrowheads="1"/>
          </p:cNvSpPr>
          <p:nvPr/>
        </p:nvSpPr>
        <p:spPr bwMode="auto">
          <a:xfrm>
            <a:off x="397705" y="373926"/>
            <a:ext cx="85153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en-US" altLang="en-US" sz="4400" b="1" dirty="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altLang="en-US" sz="44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en-US" sz="4000" b="1" dirty="0" err="1" smtClean="0">
                <a:latin typeface="Times New Roman" pitchFamily="18" charset="0"/>
              </a:rPr>
              <a:t>Postorder</a:t>
            </a:r>
            <a:r>
              <a:rPr lang="en-US" altLang="en-US" sz="4000" b="1" dirty="0" smtClean="0">
                <a:latin typeface="Times New Roman" pitchFamily="18" charset="0"/>
              </a:rPr>
              <a:t> </a:t>
            </a:r>
            <a:r>
              <a:rPr lang="en-US" altLang="en-US" sz="4000" b="1" dirty="0">
                <a:latin typeface="Times New Roman" pitchFamily="18" charset="0"/>
              </a:rPr>
              <a:t>Traversal:  </a:t>
            </a:r>
            <a:r>
              <a:rPr lang="en-US" altLang="en-US" sz="4000" b="1" dirty="0">
                <a:solidFill>
                  <a:srgbClr val="FF0000"/>
                </a:solidFill>
                <a:latin typeface="Times New Roman" pitchFamily="18" charset="0"/>
              </a:rPr>
              <a:t>A H E M Y T J</a:t>
            </a:r>
            <a:r>
              <a:rPr lang="en-US" altLang="en-US" sz="4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2675" name="AutoShape 1059"/>
          <p:cNvSpPr>
            <a:spLocks/>
          </p:cNvSpPr>
          <p:nvPr/>
        </p:nvSpPr>
        <p:spPr bwMode="auto">
          <a:xfrm rot="5269351">
            <a:off x="5829300" y="1905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6" name="AutoShape 1060"/>
          <p:cNvSpPr>
            <a:spLocks/>
          </p:cNvSpPr>
          <p:nvPr/>
        </p:nvSpPr>
        <p:spPr bwMode="auto">
          <a:xfrm rot="5269351">
            <a:off x="7353300" y="190500"/>
            <a:ext cx="457200" cy="838200"/>
          </a:xfrm>
          <a:prstGeom prst="lef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AutoShape 1062"/>
          <p:cNvSpPr>
            <a:spLocks/>
          </p:cNvSpPr>
          <p:nvPr/>
        </p:nvSpPr>
        <p:spPr bwMode="auto">
          <a:xfrm rot="5269351">
            <a:off x="8343900" y="419100"/>
            <a:ext cx="4572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8038"/>
          </a:xfrm>
        </p:spPr>
        <p:txBody>
          <a:bodyPr>
            <a:normAutofit/>
          </a:bodyPr>
          <a:lstStyle/>
          <a:p>
            <a:r>
              <a:rPr lang="en-US" b="1" dirty="0">
                <a:ea typeface="MS Mincho" pitchFamily="49" charset="-128"/>
              </a:rPr>
              <a:t>Tree </a:t>
            </a:r>
            <a:r>
              <a:rPr lang="en-US" b="1" dirty="0" smtClean="0">
                <a:ea typeface="MS Mincho" pitchFamily="49" charset="-128"/>
              </a:rPr>
              <a:t>Traversals: 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5181600"/>
            <a:ext cx="8229600" cy="129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 : B F G H P R S T W Y Z</a:t>
            </a:r>
          </a:p>
          <a:p>
            <a:pPr marL="0" indent="0">
              <a:buNone/>
            </a:pPr>
            <a:r>
              <a:rPr lang="en-US" dirty="0" smtClean="0"/>
              <a:t>Preorder : P F B H G S R Y T W Z </a:t>
            </a:r>
          </a:p>
          <a:p>
            <a:pPr marL="0" indent="0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 : B G H F R W T Z Y S 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14400"/>
            <a:ext cx="4400550" cy="399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30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1143000"/>
          </a:xfrm>
        </p:spPr>
        <p:txBody>
          <a:bodyPr/>
          <a:lstStyle/>
          <a:p>
            <a:r>
              <a:rPr lang="en-US"/>
              <a:t>Print Arithmetic Expressions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3657600" cy="1831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Specialization of an </a:t>
            </a:r>
            <a:r>
              <a:rPr lang="en-US" sz="1600" dirty="0" err="1"/>
              <a:t>inorder</a:t>
            </a:r>
            <a:r>
              <a:rPr lang="en-US" sz="1600" dirty="0"/>
              <a:t> traversal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print operand or operator when visiting node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print “(“ before traversing left subtree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print “)“ after traversing right subtree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373380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inOrder 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if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isInternal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){</a:t>
            </a:r>
            <a:br>
              <a:rPr lang="en-US" sz="2000">
                <a:solidFill>
                  <a:schemeClr val="accent2"/>
                </a:solidFill>
              </a:rPr>
            </a:br>
            <a:r>
              <a:rPr lang="en-US" sz="2000">
                <a:solidFill>
                  <a:schemeClr val="accent2"/>
                </a:solidFill>
              </a:rPr>
              <a:t>	</a:t>
            </a:r>
            <a:r>
              <a:rPr lang="en-US" sz="2000" b="1" i="1">
                <a:solidFill>
                  <a:schemeClr val="accent2"/>
                </a:solidFill>
              </a:rPr>
              <a:t>print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“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’’</a:t>
            </a:r>
            <a:r>
              <a:rPr lang="en-US" sz="2000">
                <a:solidFill>
                  <a:schemeClr val="accent2"/>
                </a:solidFill>
              </a:rPr>
              <a:t>)</a:t>
            </a:r>
            <a:endParaRPr lang="en-US" sz="200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inOrder</a:t>
            </a:r>
            <a:r>
              <a:rPr lang="en-US" sz="2000">
                <a:solidFill>
                  <a:schemeClr val="accent2"/>
                </a:solidFill>
              </a:rPr>
              <a:t> (</a:t>
            </a:r>
            <a:r>
              <a:rPr lang="en-US" sz="2000" b="1" i="1">
                <a:solidFill>
                  <a:schemeClr val="accent2"/>
                </a:solidFill>
              </a:rPr>
              <a:t>leftChild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))}</a:t>
            </a:r>
            <a:endParaRPr lang="en-US" sz="200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print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v.element </a:t>
            </a:r>
            <a:r>
              <a:rPr lang="en-US" sz="2000">
                <a:solidFill>
                  <a:schemeClr val="accent2"/>
                </a:solidFill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if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isInternal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){</a:t>
            </a:r>
            <a:endParaRPr lang="en-US" sz="200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inOrder</a:t>
            </a:r>
            <a:r>
              <a:rPr lang="en-US" sz="2000">
                <a:solidFill>
                  <a:schemeClr val="accent2"/>
                </a:solidFill>
              </a:rPr>
              <a:t> (</a:t>
            </a:r>
            <a:r>
              <a:rPr lang="en-US" sz="2000" b="1" i="1">
                <a:solidFill>
                  <a:schemeClr val="accent2"/>
                </a:solidFill>
              </a:rPr>
              <a:t>rightChild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</a:rPr>
              <a:t>	</a:t>
            </a:r>
            <a:r>
              <a:rPr lang="en-US" sz="2000" b="1" i="1">
                <a:solidFill>
                  <a:schemeClr val="accent2"/>
                </a:solidFill>
              </a:rPr>
              <a:t>print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“</a:t>
            </a:r>
            <a:r>
              <a:rPr lang="en-US" sz="2000">
                <a:solidFill>
                  <a:srgbClr val="000000"/>
                </a:solidFill>
                <a:latin typeface="Tahoma" pitchFamily="34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ahoma" pitchFamily="34" charset="0"/>
              </a:rPr>
              <a:t>’’</a:t>
            </a:r>
            <a:r>
              <a:rPr lang="en-US" sz="2000">
                <a:solidFill>
                  <a:schemeClr val="accent2"/>
                </a:solidFill>
              </a:rPr>
              <a:t>)}</a:t>
            </a:r>
          </a:p>
        </p:txBody>
      </p:sp>
      <p:grpSp>
        <p:nvGrpSpPr>
          <p:cNvPr id="399365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399366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399367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399368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99369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399370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399371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399373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cxnSp>
          <p:nvCxnSpPr>
            <p:cNvPr id="399375" name="AutoShape 15"/>
            <p:cNvCxnSpPr>
              <a:cxnSpLocks noChangeShapeType="1"/>
              <a:stCxn id="399366" idx="3"/>
              <a:endCxn id="399368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376" name="AutoShape 16"/>
            <p:cNvCxnSpPr>
              <a:cxnSpLocks noChangeShapeType="1"/>
              <a:stCxn id="399367" idx="1"/>
              <a:endCxn id="399366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377" name="AutoShape 17"/>
            <p:cNvCxnSpPr>
              <a:cxnSpLocks noChangeShapeType="1"/>
              <a:stCxn id="399374" idx="0"/>
              <a:endCxn id="399367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378" name="AutoShape 18"/>
            <p:cNvCxnSpPr>
              <a:cxnSpLocks noChangeShapeType="1"/>
              <a:stCxn id="399373" idx="0"/>
              <a:endCxn id="399367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379" name="AutoShape 19"/>
            <p:cNvCxnSpPr>
              <a:cxnSpLocks noChangeShapeType="1"/>
              <a:stCxn id="399372" idx="0"/>
              <a:endCxn id="399369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380" name="AutoShape 20"/>
            <p:cNvCxnSpPr>
              <a:cxnSpLocks noChangeShapeType="1"/>
              <a:stCxn id="399371" idx="0"/>
              <a:endCxn id="399369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381" name="AutoShape 21"/>
            <p:cNvCxnSpPr>
              <a:cxnSpLocks noChangeShapeType="1"/>
              <a:stCxn id="399370" idx="0"/>
              <a:endCxn id="399368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382" name="AutoShape 22"/>
            <p:cNvCxnSpPr>
              <a:cxnSpLocks noChangeShapeType="1"/>
              <a:stCxn id="399369" idx="1"/>
              <a:endCxn id="399368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9383" name="Text Box 23"/>
          <p:cNvSpPr txBox="1">
            <a:spLocks noChangeArrowheads="1"/>
          </p:cNvSpPr>
          <p:nvPr/>
        </p:nvSpPr>
        <p:spPr bwMode="auto">
          <a:xfrm>
            <a:off x="4953000" y="5105400"/>
            <a:ext cx="33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itchFamily="34" charset="0"/>
              </a:rPr>
              <a:t>((2 </a:t>
            </a:r>
            <a:r>
              <a:rPr lang="en-US">
                <a:latin typeface="Symbol" pitchFamily="18" charset="2"/>
                <a:sym typeface="Symbol" pitchFamily="18" charset="2"/>
              </a:rPr>
              <a:t> </a:t>
            </a:r>
            <a:r>
              <a:rPr lang="en-US">
                <a:sym typeface="Symbol" pitchFamily="18" charset="2"/>
              </a:rPr>
              <a:t>(</a:t>
            </a:r>
            <a:r>
              <a:rPr lang="en-US">
                <a:latin typeface="Tahoma" pitchFamily="34" charset="0"/>
              </a:rPr>
              <a:t>a 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ahoma" pitchFamily="34" charset="0"/>
              </a:rPr>
              <a:t> 1)) </a:t>
            </a:r>
            <a:r>
              <a:rPr lang="en-US">
                <a:latin typeface="Symbol" pitchFamily="18" charset="2"/>
              </a:rPr>
              <a:t>+</a:t>
            </a:r>
            <a:r>
              <a:rPr lang="en-US">
                <a:latin typeface="Tahoma" pitchFamily="34" charset="0"/>
              </a:rPr>
              <a:t> (3 </a:t>
            </a:r>
            <a:r>
              <a:rPr lang="en-US">
                <a:latin typeface="Symbol" pitchFamily="18" charset="2"/>
                <a:sym typeface="Symbol" pitchFamily="18" charset="2"/>
              </a:rPr>
              <a:t> </a:t>
            </a:r>
            <a:r>
              <a:rPr lang="en-US">
                <a:latin typeface="Tahoma" pitchFamily="34" charset="0"/>
              </a:rPr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30318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228600"/>
            <a:ext cx="8458200" cy="914400"/>
          </a:xfrm>
        </p:spPr>
        <p:txBody>
          <a:bodyPr/>
          <a:lstStyle/>
          <a:p>
            <a:r>
              <a:rPr lang="en-US" sz="4400" dirty="0"/>
              <a:t>Evaluate Arithmetic Expressions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3733800" cy="2028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recursive method returning the value of a subtree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when visiting an internal node, combine the values of the </a:t>
            </a:r>
            <a:r>
              <a:rPr lang="en-US" sz="2000" dirty="0" err="1"/>
              <a:t>subtrees</a:t>
            </a:r>
            <a:endParaRPr lang="en-US" sz="2000" dirty="0"/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4543425" y="1698625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Algorithm</a:t>
            </a:r>
            <a:r>
              <a:rPr lang="en-US" sz="2000"/>
              <a:t> </a:t>
            </a:r>
            <a:r>
              <a:rPr lang="en-US" sz="2000" b="1" i="1">
                <a:solidFill>
                  <a:schemeClr val="tx2"/>
                </a:solidFill>
              </a:rPr>
              <a:t>evalExpr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if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isExternal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return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v.element </a:t>
            </a:r>
            <a:r>
              <a:rPr lang="en-US" sz="2000">
                <a:solidFill>
                  <a:schemeClr val="accent2"/>
                </a:solidFill>
              </a:rPr>
              <a:t>()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else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x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evalExpr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leftChild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</a:t>
            </a:r>
            <a:endParaRPr lang="en-US" sz="200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>
                <a:solidFill>
                  <a:schemeClr val="accent2"/>
                </a:solidFill>
              </a:rPr>
              <a:t>	y 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evalExpr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rightChild </a:t>
            </a:r>
            <a:r>
              <a:rPr lang="en-US" sz="2000">
                <a:solidFill>
                  <a:schemeClr val="accent2"/>
                </a:solidFill>
              </a:rPr>
              <a:t>(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  <a:r>
              <a:rPr lang="en-US" sz="2000">
                <a:solidFill>
                  <a:schemeClr val="accent2"/>
                </a:solidFill>
              </a:rPr>
              <a:t>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sz="2000" b="1">
                <a:solidFill>
                  <a:srgbClr val="000000"/>
                </a:solidFill>
                <a:sym typeface="Symbol" pitchFamily="18" charset="2"/>
              </a:rPr>
              <a:t></a:t>
            </a:r>
            <a:r>
              <a:rPr lang="en-US" sz="2000">
                <a:solidFill>
                  <a:srgbClr val="000000"/>
                </a:solidFill>
                <a:sym typeface="Symbol" pitchFamily="18" charset="2"/>
              </a:rPr>
              <a:t> </a:t>
            </a:r>
            <a:r>
              <a:rPr lang="en-US" sz="2000" b="1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>
                <a:solidFill>
                  <a:schemeClr val="accent2"/>
                </a:solidFill>
              </a:rPr>
              <a:t>operator stored at </a:t>
            </a:r>
            <a:r>
              <a:rPr lang="en-US" sz="2000" b="1" i="1">
                <a:solidFill>
                  <a:schemeClr val="accent2"/>
                </a:solidFill>
              </a:rPr>
              <a:t>v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</a:rPr>
              <a:t>return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b="1" i="1">
                <a:solidFill>
                  <a:schemeClr val="accent2"/>
                </a:solidFill>
              </a:rPr>
              <a:t>x </a:t>
            </a:r>
            <a:r>
              <a:rPr lang="en-US" sz="2000" b="1">
                <a:solidFill>
                  <a:srgbClr val="000000"/>
                </a:solidFill>
                <a:sym typeface="Symbol" pitchFamily="18" charset="2"/>
              </a:rPr>
              <a:t></a:t>
            </a:r>
            <a:r>
              <a:rPr lang="en-US" sz="2000" b="1" i="1">
                <a:solidFill>
                  <a:schemeClr val="accent2"/>
                </a:solidFill>
              </a:rPr>
              <a:t> y</a:t>
            </a:r>
          </a:p>
        </p:txBody>
      </p:sp>
      <p:grpSp>
        <p:nvGrpSpPr>
          <p:cNvPr id="400389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40039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40039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40039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40039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40039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40039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40039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40039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3</a:t>
              </a:r>
            </a:p>
          </p:txBody>
        </p:sp>
        <p:sp>
          <p:nvSpPr>
            <p:cNvPr id="40039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cxnSp>
          <p:nvCxnSpPr>
            <p:cNvPr id="400399" name="AutoShape 15"/>
            <p:cNvCxnSpPr>
              <a:cxnSpLocks noChangeShapeType="1"/>
              <a:stCxn id="400390" idx="3"/>
              <a:endCxn id="40039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0" name="AutoShape 16"/>
            <p:cNvCxnSpPr>
              <a:cxnSpLocks noChangeShapeType="1"/>
              <a:stCxn id="400391" idx="1"/>
              <a:endCxn id="40039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1" name="AutoShape 17"/>
            <p:cNvCxnSpPr>
              <a:cxnSpLocks noChangeShapeType="1"/>
              <a:stCxn id="400398" idx="0"/>
              <a:endCxn id="40039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2" name="AutoShape 18"/>
            <p:cNvCxnSpPr>
              <a:cxnSpLocks noChangeShapeType="1"/>
              <a:stCxn id="400397" idx="0"/>
              <a:endCxn id="40039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3" name="AutoShape 19"/>
            <p:cNvCxnSpPr>
              <a:cxnSpLocks noChangeShapeType="1"/>
              <a:stCxn id="400396" idx="0"/>
              <a:endCxn id="40039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4" name="AutoShape 20"/>
            <p:cNvCxnSpPr>
              <a:cxnSpLocks noChangeShapeType="1"/>
              <a:stCxn id="400395" idx="0"/>
              <a:endCxn id="40039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5" name="AutoShape 21"/>
            <p:cNvCxnSpPr>
              <a:cxnSpLocks noChangeShapeType="1"/>
              <a:stCxn id="400394" idx="0"/>
              <a:endCxn id="40039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0406" name="AutoShape 22"/>
            <p:cNvCxnSpPr>
              <a:cxnSpLocks noChangeShapeType="1"/>
              <a:stCxn id="400393" idx="1"/>
              <a:endCxn id="40039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893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7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b="1" dirty="0" smtClean="0">
                <a:ea typeface="MS Mincho" pitchFamily="49" charset="-128"/>
              </a:rPr>
              <a:t>How to search a binary tree?</a:t>
            </a:r>
            <a:r>
              <a:rPr lang="en-US" b="1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1148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(1) Start at the root</a:t>
            </a:r>
            <a:endParaRPr lang="es-ES_tradnl" dirty="0" smtClean="0">
              <a:cs typeface="Times New Roman" pitchFamily="18" charset="0"/>
            </a:endParaRP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(2) Search the tree level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	by level, until you find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 the element you are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 searching for or you reach 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 a leaf.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   		</a:t>
            </a:r>
          </a:p>
          <a:p>
            <a:pPr marL="609600" indent="-609600" eaLnBrk="1" hangingPunct="1">
              <a:buClr>
                <a:schemeClr val="bg1"/>
              </a:buClr>
              <a:buSzTx/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</a:t>
            </a:r>
            <a:r>
              <a:rPr lang="en-US" dirty="0" smtClean="0">
                <a:ea typeface="MS Mincho" pitchFamily="49" charset="-128"/>
              </a:rPr>
              <a:t>Is this better than searching a linked list?         </a:t>
            </a:r>
            <a:r>
              <a:rPr lang="en-US" dirty="0" smtClean="0"/>
              <a:t>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3429000" y="6096000"/>
            <a:ext cx="2276475" cy="5286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No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FF0000"/>
                </a:solidFill>
              </a:rPr>
              <a:t> O(N)</a:t>
            </a:r>
          </a:p>
        </p:txBody>
      </p:sp>
      <p:pic>
        <p:nvPicPr>
          <p:cNvPr id="12293" name="Picture 5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8800"/>
            <a:ext cx="29718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1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Binary Search Trees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839200" cy="1981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A binary search tree (BST) is a binary tree that has the following property: For each node </a:t>
            </a:r>
            <a:r>
              <a:rPr lang="en-US" sz="2800" i="1" dirty="0"/>
              <a:t>n</a:t>
            </a:r>
            <a:r>
              <a:rPr lang="en-US" sz="2800" dirty="0"/>
              <a:t> of the tree, all values stored in its left subtree are less than value </a:t>
            </a:r>
            <a:r>
              <a:rPr lang="en-US" sz="2800" i="1" dirty="0"/>
              <a:t>v</a:t>
            </a:r>
            <a:r>
              <a:rPr lang="en-US" sz="2800" dirty="0"/>
              <a:t> stored in </a:t>
            </a:r>
            <a:r>
              <a:rPr lang="en-US" sz="2800" i="1" dirty="0"/>
              <a:t>n</a:t>
            </a:r>
            <a:r>
              <a:rPr lang="en-US" sz="2800" dirty="0"/>
              <a:t>, and all values stored in the right subtree are greater than </a:t>
            </a:r>
            <a:r>
              <a:rPr lang="en-US" sz="2800" i="1" dirty="0" smtClean="0"/>
              <a:t>v</a:t>
            </a:r>
            <a:r>
              <a:rPr lang="en-US" sz="2800" dirty="0" smtClean="0"/>
              <a:t>, i.e., </a:t>
            </a:r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value stored at the root of a subtree  is </a:t>
            </a:r>
            <a:r>
              <a:rPr lang="en-US" sz="2800" i="1" dirty="0">
                <a:solidFill>
                  <a:srgbClr val="FF0000"/>
                </a:solidFill>
              </a:rPr>
              <a:t>greater </a:t>
            </a:r>
            <a:r>
              <a:rPr lang="en-US" sz="2800" dirty="0">
                <a:solidFill>
                  <a:srgbClr val="FF0000"/>
                </a:solidFill>
              </a:rPr>
              <a:t>than any value in its left subtree and </a:t>
            </a:r>
            <a:r>
              <a:rPr lang="en-US" sz="2800" i="1" dirty="0">
                <a:solidFill>
                  <a:srgbClr val="FF0000"/>
                </a:solidFill>
              </a:rPr>
              <a:t>less</a:t>
            </a:r>
            <a:r>
              <a:rPr lang="en-US" sz="2800" dirty="0">
                <a:solidFill>
                  <a:srgbClr val="FF0000"/>
                </a:solidFill>
              </a:rPr>
              <a:t>  than any value in its right </a:t>
            </a:r>
            <a:r>
              <a:rPr lang="en-US" sz="2800" dirty="0" smtClean="0">
                <a:solidFill>
                  <a:srgbClr val="FF0000"/>
                </a:solidFill>
              </a:rPr>
              <a:t>subtree.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3810000"/>
            <a:ext cx="27051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00400"/>
            <a:ext cx="1633537" cy="325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27908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50697"/>
            <a:ext cx="804863" cy="64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28" y="3877949"/>
            <a:ext cx="926222" cy="74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1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MS Mincho" pitchFamily="49" charset="-128"/>
              </a:rPr>
              <a:t>How to search a binary search tree?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 Start at the root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 Compare the value of the item you are searching for with the value stored at the root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 If the values are equal, then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item found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otherwise, if it is a leaf node, then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not found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4) If it is less than the value stored at the root, then search the left sub-tree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 If it is greater than the value stored at the root, then search the right sub-tree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(6) Repeat steps 2-6 for the root of the sub-tree chosen in the previous step 4 or 5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bg1"/>
              </a:buClr>
            </a:pPr>
            <a:endParaRPr lang="en-US" sz="2400" dirty="0" smtClean="0">
              <a:latin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Find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524000"/>
            <a:ext cx="4724400" cy="4876800"/>
          </a:xfrm>
          <a:solidFill>
            <a:srgbClr val="C0C0C0">
              <a:alpha val="50000"/>
            </a:srgbClr>
          </a:solidFill>
          <a:ln/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Node *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find(Comparable key, Node * t)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{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if (t == NULL) </a:t>
            </a:r>
            <a:endParaRPr lang="en-US" sz="2400" b="1" dirty="0" smtClean="0"/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return </a:t>
            </a:r>
            <a:r>
              <a:rPr lang="en-US" sz="2400" b="1" dirty="0"/>
              <a:t>t;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else if (key &lt; t-&gt;key)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 return find(key, t-&gt;left);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else if (key &gt; t-&gt;key)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 return find(key, t-&gt;right);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else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 return t;</a:t>
            </a:r>
          </a:p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}</a:t>
            </a:r>
          </a:p>
        </p:txBody>
      </p:sp>
      <p:sp>
        <p:nvSpPr>
          <p:cNvPr id="241668" name="Oval 4"/>
          <p:cNvSpPr>
            <a:spLocks noChangeAspect="1" noChangeArrowheads="1"/>
          </p:cNvSpPr>
          <p:nvPr/>
        </p:nvSpPr>
        <p:spPr bwMode="auto">
          <a:xfrm>
            <a:off x="3086100" y="32337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241669" name="Oval 5"/>
          <p:cNvSpPr>
            <a:spLocks noChangeAspect="1" noChangeArrowheads="1"/>
          </p:cNvSpPr>
          <p:nvPr/>
        </p:nvSpPr>
        <p:spPr bwMode="auto">
          <a:xfrm>
            <a:off x="1714500" y="32337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41670" name="Oval 6"/>
          <p:cNvSpPr>
            <a:spLocks noChangeAspect="1" noChangeArrowheads="1"/>
          </p:cNvSpPr>
          <p:nvPr/>
        </p:nvSpPr>
        <p:spPr bwMode="auto">
          <a:xfrm>
            <a:off x="647700" y="32337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41671" name="Oval 7"/>
          <p:cNvSpPr>
            <a:spLocks noChangeAspect="1" noChangeArrowheads="1"/>
          </p:cNvSpPr>
          <p:nvPr/>
        </p:nvSpPr>
        <p:spPr bwMode="auto">
          <a:xfrm>
            <a:off x="2743200" y="2590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241672" name="Oval 8"/>
          <p:cNvSpPr>
            <a:spLocks noChangeAspect="1" noChangeArrowheads="1"/>
          </p:cNvSpPr>
          <p:nvPr/>
        </p:nvSpPr>
        <p:spPr bwMode="auto">
          <a:xfrm>
            <a:off x="1219200" y="2590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41673" name="Oval 9"/>
          <p:cNvSpPr>
            <a:spLocks noChangeAspect="1" noChangeArrowheads="1"/>
          </p:cNvSpPr>
          <p:nvPr/>
        </p:nvSpPr>
        <p:spPr bwMode="auto">
          <a:xfrm>
            <a:off x="2057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241674" name="AutoShape 10"/>
          <p:cNvCxnSpPr>
            <a:cxnSpLocks noChangeShapeType="1"/>
            <a:stCxn id="241673" idx="3"/>
            <a:endCxn id="241672" idx="0"/>
          </p:cNvCxnSpPr>
          <p:nvPr/>
        </p:nvCxnSpPr>
        <p:spPr bwMode="auto">
          <a:xfrm flipH="1">
            <a:off x="1409700" y="2020888"/>
            <a:ext cx="7032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75" name="AutoShape 11"/>
          <p:cNvCxnSpPr>
            <a:cxnSpLocks noChangeShapeType="1"/>
            <a:stCxn id="241673" idx="5"/>
            <a:endCxn id="241671" idx="0"/>
          </p:cNvCxnSpPr>
          <p:nvPr/>
        </p:nvCxnSpPr>
        <p:spPr bwMode="auto">
          <a:xfrm>
            <a:off x="2382838" y="2020888"/>
            <a:ext cx="550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76" name="AutoShape 12"/>
          <p:cNvCxnSpPr>
            <a:cxnSpLocks noChangeShapeType="1"/>
            <a:stCxn id="241671" idx="5"/>
            <a:endCxn id="241668" idx="0"/>
          </p:cNvCxnSpPr>
          <p:nvPr/>
        </p:nvCxnSpPr>
        <p:spPr bwMode="auto">
          <a:xfrm>
            <a:off x="3068638" y="2935288"/>
            <a:ext cx="2079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77" name="AutoShape 13"/>
          <p:cNvCxnSpPr>
            <a:cxnSpLocks noChangeShapeType="1"/>
            <a:stCxn id="241672" idx="3"/>
            <a:endCxn id="241670" idx="0"/>
          </p:cNvCxnSpPr>
          <p:nvPr/>
        </p:nvCxnSpPr>
        <p:spPr bwMode="auto">
          <a:xfrm flipH="1">
            <a:off x="838200" y="2935288"/>
            <a:ext cx="4365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678" name="AutoShape 14"/>
          <p:cNvCxnSpPr>
            <a:cxnSpLocks noChangeShapeType="1"/>
            <a:stCxn id="241672" idx="5"/>
            <a:endCxn id="241669" idx="0"/>
          </p:cNvCxnSpPr>
          <p:nvPr/>
        </p:nvCxnSpPr>
        <p:spPr bwMode="auto">
          <a:xfrm>
            <a:off x="1544638" y="2935288"/>
            <a:ext cx="3603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1679" name="Oval 15"/>
          <p:cNvSpPr>
            <a:spLocks noChangeAspect="1" noChangeArrowheads="1"/>
          </p:cNvSpPr>
          <p:nvPr/>
        </p:nvSpPr>
        <p:spPr bwMode="auto">
          <a:xfrm>
            <a:off x="3352800" y="3886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241680" name="AutoShape 16"/>
          <p:cNvCxnSpPr>
            <a:cxnSpLocks noChangeShapeType="1"/>
            <a:stCxn id="241668" idx="5"/>
            <a:endCxn id="241679" idx="0"/>
          </p:cNvCxnSpPr>
          <p:nvPr/>
        </p:nvCxnSpPr>
        <p:spPr bwMode="auto">
          <a:xfrm>
            <a:off x="3411538" y="3578225"/>
            <a:ext cx="1317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1681" name="Oval 17"/>
          <p:cNvSpPr>
            <a:spLocks noChangeAspect="1" noChangeArrowheads="1"/>
          </p:cNvSpPr>
          <p:nvPr/>
        </p:nvSpPr>
        <p:spPr bwMode="auto">
          <a:xfrm>
            <a:off x="1447800" y="3886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241682" name="AutoShape 18"/>
          <p:cNvCxnSpPr>
            <a:cxnSpLocks noChangeShapeType="1"/>
            <a:stCxn id="241669" idx="3"/>
            <a:endCxn id="241681" idx="0"/>
          </p:cNvCxnSpPr>
          <p:nvPr/>
        </p:nvCxnSpPr>
        <p:spPr bwMode="auto">
          <a:xfrm flipH="1">
            <a:off x="1638300" y="3578225"/>
            <a:ext cx="13176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1683" name="Oval 19"/>
          <p:cNvSpPr>
            <a:spLocks noChangeAspect="1" noChangeArrowheads="1"/>
          </p:cNvSpPr>
          <p:nvPr/>
        </p:nvSpPr>
        <p:spPr bwMode="auto">
          <a:xfrm>
            <a:off x="2819400" y="38782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241684" name="AutoShape 20"/>
          <p:cNvCxnSpPr>
            <a:cxnSpLocks noChangeShapeType="1"/>
            <a:stCxn id="241668" idx="3"/>
            <a:endCxn id="241683" idx="0"/>
          </p:cNvCxnSpPr>
          <p:nvPr/>
        </p:nvCxnSpPr>
        <p:spPr bwMode="auto">
          <a:xfrm flipH="1">
            <a:off x="3009900" y="3578225"/>
            <a:ext cx="131763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16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Find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1524000"/>
            <a:ext cx="4876800" cy="4876800"/>
          </a:xfrm>
          <a:solidFill>
            <a:srgbClr val="C0C0C0">
              <a:alpha val="50000"/>
            </a:srgbClr>
          </a:solidFill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Node *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find(Comparable key, Node * t)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{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while (t != NULL &amp;&amp; t-&gt;key != key)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{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 if (key &lt; t-&gt;key)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   t = t-&gt;left;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 else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    t = t-&gt;right;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  }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 smtClean="0"/>
              <a:t>  </a:t>
            </a:r>
            <a:r>
              <a:rPr lang="en-US" sz="2400" b="1" dirty="0"/>
              <a:t>return t;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2400" b="1" dirty="0"/>
              <a:t>}</a:t>
            </a:r>
          </a:p>
        </p:txBody>
      </p:sp>
      <p:sp>
        <p:nvSpPr>
          <p:cNvPr id="325636" name="Oval 4"/>
          <p:cNvSpPr>
            <a:spLocks noChangeAspect="1" noChangeArrowheads="1"/>
          </p:cNvSpPr>
          <p:nvPr/>
        </p:nvSpPr>
        <p:spPr bwMode="auto">
          <a:xfrm>
            <a:off x="3086100" y="32337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325637" name="Oval 5"/>
          <p:cNvSpPr>
            <a:spLocks noChangeAspect="1" noChangeArrowheads="1"/>
          </p:cNvSpPr>
          <p:nvPr/>
        </p:nvSpPr>
        <p:spPr bwMode="auto">
          <a:xfrm>
            <a:off x="1714500" y="32337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25638" name="Oval 6"/>
          <p:cNvSpPr>
            <a:spLocks noChangeAspect="1" noChangeArrowheads="1"/>
          </p:cNvSpPr>
          <p:nvPr/>
        </p:nvSpPr>
        <p:spPr bwMode="auto">
          <a:xfrm>
            <a:off x="647700" y="3233738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25639" name="Oval 7"/>
          <p:cNvSpPr>
            <a:spLocks noChangeAspect="1" noChangeArrowheads="1"/>
          </p:cNvSpPr>
          <p:nvPr/>
        </p:nvSpPr>
        <p:spPr bwMode="auto">
          <a:xfrm>
            <a:off x="2743200" y="2590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25640" name="Oval 8"/>
          <p:cNvSpPr>
            <a:spLocks noChangeAspect="1" noChangeArrowheads="1"/>
          </p:cNvSpPr>
          <p:nvPr/>
        </p:nvSpPr>
        <p:spPr bwMode="auto">
          <a:xfrm>
            <a:off x="1219200" y="2590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25641" name="Oval 9"/>
          <p:cNvSpPr>
            <a:spLocks noChangeAspect="1" noChangeArrowheads="1"/>
          </p:cNvSpPr>
          <p:nvPr/>
        </p:nvSpPr>
        <p:spPr bwMode="auto">
          <a:xfrm>
            <a:off x="2057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325642" name="AutoShape 10"/>
          <p:cNvCxnSpPr>
            <a:cxnSpLocks noChangeShapeType="1"/>
            <a:stCxn id="325641" idx="3"/>
            <a:endCxn id="325640" idx="0"/>
          </p:cNvCxnSpPr>
          <p:nvPr/>
        </p:nvCxnSpPr>
        <p:spPr bwMode="auto">
          <a:xfrm flipH="1">
            <a:off x="1409700" y="2020888"/>
            <a:ext cx="7032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3" name="AutoShape 11"/>
          <p:cNvCxnSpPr>
            <a:cxnSpLocks noChangeShapeType="1"/>
            <a:stCxn id="325641" idx="5"/>
            <a:endCxn id="325639" idx="0"/>
          </p:cNvCxnSpPr>
          <p:nvPr/>
        </p:nvCxnSpPr>
        <p:spPr bwMode="auto">
          <a:xfrm>
            <a:off x="2382838" y="2020888"/>
            <a:ext cx="550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4" name="AutoShape 12"/>
          <p:cNvCxnSpPr>
            <a:cxnSpLocks noChangeShapeType="1"/>
            <a:stCxn id="325639" idx="5"/>
            <a:endCxn id="325636" idx="0"/>
          </p:cNvCxnSpPr>
          <p:nvPr/>
        </p:nvCxnSpPr>
        <p:spPr bwMode="auto">
          <a:xfrm>
            <a:off x="3068638" y="2935288"/>
            <a:ext cx="2079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5" name="AutoShape 13"/>
          <p:cNvCxnSpPr>
            <a:cxnSpLocks noChangeShapeType="1"/>
            <a:stCxn id="325640" idx="3"/>
            <a:endCxn id="325638" idx="0"/>
          </p:cNvCxnSpPr>
          <p:nvPr/>
        </p:nvCxnSpPr>
        <p:spPr bwMode="auto">
          <a:xfrm flipH="1">
            <a:off x="838200" y="2935288"/>
            <a:ext cx="436563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6" name="AutoShape 14"/>
          <p:cNvCxnSpPr>
            <a:cxnSpLocks noChangeShapeType="1"/>
            <a:stCxn id="325640" idx="5"/>
            <a:endCxn id="325637" idx="0"/>
          </p:cNvCxnSpPr>
          <p:nvPr/>
        </p:nvCxnSpPr>
        <p:spPr bwMode="auto">
          <a:xfrm>
            <a:off x="1544638" y="2935288"/>
            <a:ext cx="3603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47" name="Oval 15"/>
          <p:cNvSpPr>
            <a:spLocks noChangeAspect="1" noChangeArrowheads="1"/>
          </p:cNvSpPr>
          <p:nvPr/>
        </p:nvSpPr>
        <p:spPr bwMode="auto">
          <a:xfrm>
            <a:off x="3352800" y="3886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325648" name="AutoShape 16"/>
          <p:cNvCxnSpPr>
            <a:cxnSpLocks noChangeShapeType="1"/>
            <a:stCxn id="325636" idx="5"/>
            <a:endCxn id="325647" idx="0"/>
          </p:cNvCxnSpPr>
          <p:nvPr/>
        </p:nvCxnSpPr>
        <p:spPr bwMode="auto">
          <a:xfrm>
            <a:off x="3411538" y="3578225"/>
            <a:ext cx="13176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49" name="Oval 17"/>
          <p:cNvSpPr>
            <a:spLocks noChangeAspect="1" noChangeArrowheads="1"/>
          </p:cNvSpPr>
          <p:nvPr/>
        </p:nvSpPr>
        <p:spPr bwMode="auto">
          <a:xfrm>
            <a:off x="1447800" y="3886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325650" name="AutoShape 18"/>
          <p:cNvCxnSpPr>
            <a:cxnSpLocks noChangeShapeType="1"/>
            <a:stCxn id="325637" idx="3"/>
            <a:endCxn id="325649" idx="0"/>
          </p:cNvCxnSpPr>
          <p:nvPr/>
        </p:nvCxnSpPr>
        <p:spPr bwMode="auto">
          <a:xfrm flipH="1">
            <a:off x="1638300" y="3578225"/>
            <a:ext cx="131763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51" name="Oval 19"/>
          <p:cNvSpPr>
            <a:spLocks noChangeAspect="1" noChangeArrowheads="1"/>
          </p:cNvSpPr>
          <p:nvPr/>
        </p:nvSpPr>
        <p:spPr bwMode="auto">
          <a:xfrm>
            <a:off x="2819400" y="38782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325652" name="AutoShape 20"/>
          <p:cNvCxnSpPr>
            <a:cxnSpLocks noChangeShapeType="1"/>
            <a:stCxn id="325636" idx="3"/>
            <a:endCxn id="325651" idx="0"/>
          </p:cNvCxnSpPr>
          <p:nvPr/>
        </p:nvCxnSpPr>
        <p:spPr bwMode="auto">
          <a:xfrm flipH="1">
            <a:off x="3009900" y="3578225"/>
            <a:ext cx="131763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22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AutoShape 2"/>
          <p:cNvSpPr>
            <a:spLocks noChangeArrowheads="1"/>
          </p:cNvSpPr>
          <p:nvPr/>
        </p:nvSpPr>
        <p:spPr bwMode="auto">
          <a:xfrm>
            <a:off x="7102287" y="513534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2651760" bIns="0" anchor="b" anchorCtr="1"/>
          <a:lstStyle/>
          <a:p>
            <a:pPr algn="ctr"/>
            <a:endParaRPr lang="en-US" dirty="0">
              <a:latin typeface="Tahoma" pitchFamily="34" charset="0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62945" y="701131"/>
            <a:ext cx="4817055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Tree Terminology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idx="1"/>
          </p:nvPr>
        </p:nvSpPr>
        <p:spPr>
          <a:xfrm>
            <a:off x="76200" y="1667979"/>
            <a:ext cx="8828088" cy="412322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Root</a:t>
            </a:r>
            <a:r>
              <a:rPr lang="en-US" sz="2400" dirty="0">
                <a:cs typeface="Times New Roman" pitchFamily="18" charset="0"/>
              </a:rPr>
              <a:t>: node without parent (A)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Siblings</a:t>
            </a:r>
            <a:r>
              <a:rPr lang="en-US" sz="2400" dirty="0">
                <a:cs typeface="Times New Roman" pitchFamily="18" charset="0"/>
              </a:rPr>
              <a:t>: nodes share the same parent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Internal node</a:t>
            </a:r>
            <a:r>
              <a:rPr lang="en-US" sz="2400" dirty="0">
                <a:cs typeface="Times New Roman" pitchFamily="18" charset="0"/>
              </a:rPr>
              <a:t>: node with at least </a:t>
            </a: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   one </a:t>
            </a:r>
            <a:r>
              <a:rPr lang="en-US" sz="2400" dirty="0">
                <a:cs typeface="Times New Roman" pitchFamily="18" charset="0"/>
              </a:rPr>
              <a:t>child (A, B, C, F)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External node</a:t>
            </a:r>
            <a:r>
              <a:rPr lang="en-US" sz="2400" dirty="0">
                <a:cs typeface="Times New Roman" pitchFamily="18" charset="0"/>
              </a:rPr>
              <a:t> (leaf ): node without children </a:t>
            </a:r>
            <a:endParaRPr lang="en-US" sz="2400" dirty="0" smtClean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   (</a:t>
            </a:r>
            <a:r>
              <a:rPr lang="en-US" sz="2400" dirty="0">
                <a:cs typeface="Times New Roman" pitchFamily="18" charset="0"/>
              </a:rPr>
              <a:t>E, I, J, K, G, H, D)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Ancestors</a:t>
            </a:r>
            <a:r>
              <a:rPr lang="en-US" sz="2400" dirty="0">
                <a:cs typeface="Times New Roman" pitchFamily="18" charset="0"/>
              </a:rPr>
              <a:t> of a node: parent, grandparent, grand-grandparent, etc.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Descendant</a:t>
            </a:r>
            <a:r>
              <a:rPr lang="en-US" sz="2400" dirty="0">
                <a:cs typeface="Times New Roman" pitchFamily="18" charset="0"/>
              </a:rPr>
              <a:t> of a node: child, grandchild, grand-grandchild, etc.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Depth</a:t>
            </a:r>
            <a:r>
              <a:rPr lang="en-US" sz="2400" dirty="0">
                <a:cs typeface="Times New Roman" pitchFamily="18" charset="0"/>
              </a:rPr>
              <a:t> of a node: number of ancestors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Height</a:t>
            </a:r>
            <a:r>
              <a:rPr lang="en-US" sz="2400" dirty="0">
                <a:cs typeface="Times New Roman" pitchFamily="18" charset="0"/>
              </a:rPr>
              <a:t> of a tree: maximum depth of any node (3)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Degree</a:t>
            </a:r>
            <a:r>
              <a:rPr lang="en-US" sz="2400" dirty="0">
                <a:cs typeface="Times New Roman" pitchFamily="18" charset="0"/>
              </a:rPr>
              <a:t> of a node: the number of its children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cs typeface="Times New Roman" pitchFamily="18" charset="0"/>
              </a:rPr>
              <a:t>Degree</a:t>
            </a:r>
            <a:r>
              <a:rPr lang="en-US" sz="2400" dirty="0">
                <a:cs typeface="Times New Roman" pitchFamily="18" charset="0"/>
              </a:rPr>
              <a:t> of a tree: the maximum number of its node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cs typeface="Times New Roman" pitchFamily="18" charset="0"/>
              </a:rPr>
              <a:t>Subtree</a:t>
            </a:r>
            <a:r>
              <a:rPr lang="en-US" sz="2400" dirty="0" smtClean="0">
                <a:cs typeface="Times New Roman" pitchFamily="18" charset="0"/>
              </a:rPr>
              <a:t>: Tree consisting of a node and its descendants.</a:t>
            </a:r>
            <a:endParaRPr lang="en-US" sz="2400" dirty="0">
              <a:cs typeface="Times New Roman" pitchFamily="18" charset="0"/>
            </a:endParaRPr>
          </a:p>
        </p:txBody>
      </p:sp>
      <p:grpSp>
        <p:nvGrpSpPr>
          <p:cNvPr id="370693" name="Group 5"/>
          <p:cNvGrpSpPr>
            <a:grpSpLocks/>
          </p:cNvGrpSpPr>
          <p:nvPr/>
        </p:nvGrpSpPr>
        <p:grpSpPr bwMode="auto">
          <a:xfrm>
            <a:off x="5373688" y="112228"/>
            <a:ext cx="3708400" cy="3116262"/>
            <a:chOff x="3135" y="1253"/>
            <a:chExt cx="2336" cy="1963"/>
          </a:xfrm>
        </p:grpSpPr>
        <p:sp>
          <p:nvSpPr>
            <p:cNvPr id="370694" name="AutoShape 6"/>
            <p:cNvSpPr>
              <a:spLocks noChangeAspect="1" noChangeArrowheads="1"/>
            </p:cNvSpPr>
            <p:nvPr/>
          </p:nvSpPr>
          <p:spPr bwMode="auto">
            <a:xfrm>
              <a:off x="4217" y="1253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370695" name="AutoShape 7"/>
            <p:cNvSpPr>
              <a:spLocks noChangeAspect="1" noChangeArrowheads="1"/>
            </p:cNvSpPr>
            <p:nvPr/>
          </p:nvSpPr>
          <p:spPr bwMode="auto">
            <a:xfrm>
              <a:off x="3385" y="1829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370696" name="AutoShape 8"/>
            <p:cNvSpPr>
              <a:spLocks noChangeAspect="1" noChangeArrowheads="1"/>
            </p:cNvSpPr>
            <p:nvPr/>
          </p:nvSpPr>
          <p:spPr bwMode="auto">
            <a:xfrm>
              <a:off x="5247" y="1828"/>
              <a:ext cx="224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370697" name="AutoShape 9"/>
            <p:cNvSpPr>
              <a:spLocks noChangeAspect="1" noChangeArrowheads="1"/>
            </p:cNvSpPr>
            <p:nvPr/>
          </p:nvSpPr>
          <p:spPr bwMode="auto">
            <a:xfrm>
              <a:off x="4755" y="1829"/>
              <a:ext cx="213" cy="2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370698" name="AutoShape 10"/>
            <p:cNvSpPr>
              <a:spLocks noChangeAspect="1" noChangeArrowheads="1"/>
            </p:cNvSpPr>
            <p:nvPr/>
          </p:nvSpPr>
          <p:spPr bwMode="auto">
            <a:xfrm>
              <a:off x="4494" y="2404"/>
              <a:ext cx="222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370699" name="AutoShape 11"/>
            <p:cNvSpPr>
              <a:spLocks noChangeAspect="1" noChangeArrowheads="1"/>
            </p:cNvSpPr>
            <p:nvPr/>
          </p:nvSpPr>
          <p:spPr bwMode="auto">
            <a:xfrm>
              <a:off x="5007" y="2404"/>
              <a:ext cx="223" cy="233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370700" name="AutoShape 12"/>
            <p:cNvSpPr>
              <a:spLocks noChangeAspect="1" noChangeArrowheads="1"/>
            </p:cNvSpPr>
            <p:nvPr/>
          </p:nvSpPr>
          <p:spPr bwMode="auto">
            <a:xfrm>
              <a:off x="3135" y="2404"/>
              <a:ext cx="208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370701" name="AutoShape 13"/>
            <p:cNvSpPr>
              <a:spLocks noChangeAspect="1" noChangeArrowheads="1"/>
            </p:cNvSpPr>
            <p:nvPr/>
          </p:nvSpPr>
          <p:spPr bwMode="auto">
            <a:xfrm>
              <a:off x="3639" y="2405"/>
              <a:ext cx="202" cy="23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370702" name="AutoShape 14"/>
            <p:cNvCxnSpPr>
              <a:cxnSpLocks noChangeShapeType="1"/>
              <a:stCxn id="370694" idx="2"/>
              <a:endCxn id="370695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3" name="AutoShape 15"/>
            <p:cNvCxnSpPr>
              <a:cxnSpLocks noChangeShapeType="1"/>
              <a:stCxn id="370694" idx="2"/>
              <a:endCxn id="370697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4" name="AutoShape 16"/>
            <p:cNvCxnSpPr>
              <a:cxnSpLocks noChangeShapeType="1"/>
              <a:stCxn id="370694" idx="2"/>
              <a:endCxn id="370696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5" name="AutoShape 17"/>
            <p:cNvCxnSpPr>
              <a:cxnSpLocks noChangeShapeType="1"/>
              <a:stCxn id="370697" idx="2"/>
              <a:endCxn id="370699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6" name="AutoShape 18"/>
            <p:cNvCxnSpPr>
              <a:cxnSpLocks noChangeShapeType="1"/>
              <a:stCxn id="370697" idx="2"/>
              <a:endCxn id="370698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7" name="AutoShape 19"/>
            <p:cNvCxnSpPr>
              <a:cxnSpLocks noChangeShapeType="1"/>
              <a:stCxn id="370695" idx="2"/>
              <a:endCxn id="370701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08" name="AutoShape 20"/>
            <p:cNvCxnSpPr>
              <a:cxnSpLocks noChangeShapeType="1"/>
              <a:stCxn id="370695" idx="2"/>
              <a:endCxn id="370700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09" name="AutoShape 21"/>
            <p:cNvSpPr>
              <a:spLocks noChangeAspect="1" noChangeArrowheads="1"/>
            </p:cNvSpPr>
            <p:nvPr/>
          </p:nvSpPr>
          <p:spPr bwMode="auto">
            <a:xfrm>
              <a:off x="3289" y="2985"/>
              <a:ext cx="181" cy="229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370710" name="AutoShape 22"/>
            <p:cNvSpPr>
              <a:spLocks noChangeAspect="1" noChangeArrowheads="1"/>
            </p:cNvSpPr>
            <p:nvPr/>
          </p:nvSpPr>
          <p:spPr bwMode="auto">
            <a:xfrm>
              <a:off x="3655" y="2985"/>
              <a:ext cx="187" cy="23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370711" name="AutoShape 23"/>
            <p:cNvCxnSpPr>
              <a:cxnSpLocks noChangeShapeType="1"/>
              <a:stCxn id="370701" idx="2"/>
              <a:endCxn id="370710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0712" name="AutoShape 24"/>
            <p:cNvCxnSpPr>
              <a:cxnSpLocks noChangeShapeType="1"/>
              <a:stCxn id="370701" idx="2"/>
              <a:endCxn id="370709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0713" name="AutoShape 25"/>
            <p:cNvSpPr>
              <a:spLocks noChangeAspect="1" noChangeArrowheads="1"/>
            </p:cNvSpPr>
            <p:nvPr/>
          </p:nvSpPr>
          <p:spPr bwMode="auto">
            <a:xfrm>
              <a:off x="4027" y="2984"/>
              <a:ext cx="211" cy="232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370714" name="AutoShape 26"/>
            <p:cNvCxnSpPr>
              <a:cxnSpLocks noChangeShapeType="1"/>
              <a:stCxn id="370701" idx="2"/>
              <a:endCxn id="370713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0715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00200"/>
            <a:ext cx="3505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6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0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0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0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0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0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0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0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0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0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0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06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0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06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MS Mincho" pitchFamily="49" charset="-128"/>
              </a:rPr>
              <a:t>How to search a binary search tree?</a:t>
            </a:r>
            <a:r>
              <a:rPr lang="en-US" sz="4000" smtClean="0"/>
              <a:t> </a:t>
            </a:r>
          </a:p>
        </p:txBody>
      </p:sp>
      <p:pic>
        <p:nvPicPr>
          <p:cNvPr id="18435" name="Picture 4" descr="P45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3551238" cy="4495800"/>
          </a:xfrm>
          <a:noFill/>
        </p:spPr>
      </p:pic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487863" y="2667000"/>
            <a:ext cx="4732386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latin typeface="+mn-lt"/>
              </a:rPr>
              <a:t>Is this better than searching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 "/>
              <a:defRPr/>
            </a:pPr>
            <a:r>
              <a:rPr lang="en-US" sz="2800" dirty="0">
                <a:latin typeface="+mn-lt"/>
              </a:rPr>
              <a:t>a linked list?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34000" y="4191000"/>
            <a:ext cx="2774950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Yes !!  ---&gt; O(</a:t>
            </a:r>
            <a:r>
              <a:rPr lang="en-US" sz="2400" dirty="0" err="1">
                <a:solidFill>
                  <a:srgbClr val="FF0000"/>
                </a:solidFill>
              </a:rPr>
              <a:t>logN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8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8162925" cy="20574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 dirty="0">
                <a:solidFill>
                  <a:srgbClr val="CC3300"/>
                </a:solidFill>
              </a:rPr>
              <a:t>Tree-Minimum(</a:t>
            </a:r>
            <a:r>
              <a:rPr lang="en-US" sz="2800" i="1" u="sng" dirty="0">
                <a:solidFill>
                  <a:srgbClr val="CC3300"/>
                </a:solidFill>
              </a:rPr>
              <a:t>x</a:t>
            </a:r>
            <a:r>
              <a:rPr lang="en-US" sz="2800" u="sng" dirty="0">
                <a:solidFill>
                  <a:srgbClr val="CC3300"/>
                </a:solidFill>
              </a:rPr>
              <a:t>)</a:t>
            </a:r>
            <a:r>
              <a:rPr lang="en-US" sz="2800" dirty="0"/>
              <a:t> 		        </a:t>
            </a:r>
            <a:r>
              <a:rPr lang="en-US" sz="2800" u="sng" dirty="0">
                <a:solidFill>
                  <a:srgbClr val="CC3300"/>
                </a:solidFill>
              </a:rPr>
              <a:t>Tree-Maximum(</a:t>
            </a:r>
            <a:r>
              <a:rPr lang="en-US" sz="2800" i="1" u="sng" dirty="0">
                <a:solidFill>
                  <a:srgbClr val="CC3300"/>
                </a:solidFill>
              </a:rPr>
              <a:t>x</a:t>
            </a:r>
            <a:r>
              <a:rPr lang="en-US" sz="2800" u="sng" dirty="0">
                <a:solidFill>
                  <a:srgbClr val="CC33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1.</a:t>
            </a:r>
            <a:r>
              <a:rPr lang="en-US" sz="2800" dirty="0"/>
              <a:t>  </a:t>
            </a:r>
            <a:r>
              <a:rPr lang="en-US" sz="2800" b="1" dirty="0"/>
              <a:t>while</a:t>
            </a:r>
            <a:r>
              <a:rPr lang="en-US" sz="2800" dirty="0"/>
              <a:t> </a:t>
            </a:r>
            <a:r>
              <a:rPr lang="en-US" sz="2800" dirty="0" smtClean="0"/>
              <a:t>t-&gt;left</a:t>
            </a:r>
            <a:r>
              <a:rPr lang="en-US" sz="2800" dirty="0">
                <a:sym typeface="Symbol" pitchFamily="18" charset="2"/>
              </a:rPr>
              <a:t>  </a:t>
            </a:r>
            <a:r>
              <a:rPr lang="en-US" sz="2800" dirty="0" smtClean="0"/>
              <a:t>NULL</a:t>
            </a:r>
            <a:r>
              <a:rPr lang="en-US" sz="2800" i="1" dirty="0"/>
              <a:t>	        </a:t>
            </a:r>
            <a:r>
              <a:rPr lang="en-US" sz="2800" dirty="0"/>
              <a:t>1.  </a:t>
            </a:r>
            <a:r>
              <a:rPr lang="en-US" sz="2800" b="1" dirty="0"/>
              <a:t>while</a:t>
            </a:r>
            <a:r>
              <a:rPr lang="en-US" sz="2800" dirty="0"/>
              <a:t> t-</a:t>
            </a:r>
            <a:r>
              <a:rPr lang="en-US" sz="2800" dirty="0" smtClean="0"/>
              <a:t>&gt;right</a:t>
            </a:r>
            <a:r>
              <a:rPr lang="en-US" sz="2800" dirty="0" smtClean="0">
                <a:sym typeface="Symbol" pitchFamily="18" charset="2"/>
              </a:rPr>
              <a:t> </a:t>
            </a:r>
            <a:r>
              <a:rPr lang="en-US" sz="2800" dirty="0"/>
              <a:t>NULL</a:t>
            </a:r>
            <a:r>
              <a:rPr lang="en-US" sz="2800" i="1" dirty="0" smtClean="0"/>
              <a:t> </a:t>
            </a:r>
            <a:endParaRPr lang="en-US" sz="2800" i="1" dirty="0"/>
          </a:p>
          <a:p>
            <a:pPr marL="514350" indent="-5143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smtClean="0"/>
              <a:t>    do</a:t>
            </a:r>
            <a:r>
              <a:rPr lang="en-US" sz="2800" dirty="0" smtClean="0"/>
              <a:t> t=t-&gt;left</a:t>
            </a:r>
            <a:r>
              <a:rPr lang="en-US" sz="2800" dirty="0"/>
              <a:t>		        2.         </a:t>
            </a:r>
            <a:r>
              <a:rPr lang="en-US" sz="2800" b="1" dirty="0"/>
              <a:t>do</a:t>
            </a:r>
            <a:r>
              <a:rPr lang="en-US" sz="2800" dirty="0"/>
              <a:t> t=t-</a:t>
            </a:r>
            <a:r>
              <a:rPr lang="en-US" sz="2800" dirty="0" smtClean="0"/>
              <a:t>&gt;right </a:t>
            </a:r>
          </a:p>
          <a:p>
            <a:pPr marL="514350" indent="-5143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smtClean="0"/>
              <a:t>return</a:t>
            </a:r>
            <a:r>
              <a:rPr lang="en-US" sz="2800" dirty="0" smtClean="0"/>
              <a:t>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			        3.  </a:t>
            </a:r>
            <a:r>
              <a:rPr lang="en-US" sz="2800" b="1" dirty="0"/>
              <a:t>return</a:t>
            </a:r>
            <a:r>
              <a:rPr lang="en-US" sz="2800" dirty="0"/>
              <a:t> t</a:t>
            </a:r>
            <a:endParaRPr lang="en-US" sz="2800" i="1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4800" y="1143000"/>
            <a:ext cx="8382000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w"/>
            </a:pPr>
            <a:r>
              <a:rPr lang="en-US" sz="2800" u="none" dirty="0"/>
              <a:t>The binary-search-tree property guarantees that: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r>
              <a:rPr lang="en-US" sz="2800" u="none" dirty="0"/>
              <a:t> The </a:t>
            </a:r>
            <a:r>
              <a:rPr lang="en-US" sz="2800" u="none" dirty="0">
                <a:solidFill>
                  <a:schemeClr val="hlink"/>
                </a:solidFill>
              </a:rPr>
              <a:t>minimum</a:t>
            </a:r>
            <a:r>
              <a:rPr lang="en-US" sz="2800" u="none" dirty="0"/>
              <a:t> is located at the </a:t>
            </a:r>
            <a:r>
              <a:rPr lang="en-US" sz="2800" u="none" dirty="0">
                <a:solidFill>
                  <a:schemeClr val="hlink"/>
                </a:solidFill>
              </a:rPr>
              <a:t>left-most</a:t>
            </a:r>
            <a:r>
              <a:rPr lang="en-US" sz="2800" u="none" dirty="0"/>
              <a:t> node.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r>
              <a:rPr lang="en-US" sz="2800" u="none" dirty="0"/>
              <a:t> The </a:t>
            </a:r>
            <a:r>
              <a:rPr lang="en-US" sz="2800" u="none" dirty="0">
                <a:solidFill>
                  <a:schemeClr val="hlink"/>
                </a:solidFill>
              </a:rPr>
              <a:t>maximum</a:t>
            </a:r>
            <a:r>
              <a:rPr lang="en-US" sz="2800" u="none" dirty="0"/>
              <a:t> is located at the </a:t>
            </a:r>
            <a:r>
              <a:rPr lang="en-US" sz="2800" u="none" dirty="0">
                <a:solidFill>
                  <a:schemeClr val="hlink"/>
                </a:solidFill>
              </a:rPr>
              <a:t>right-most</a:t>
            </a:r>
            <a:r>
              <a:rPr lang="en-US" sz="2800" u="none" dirty="0"/>
              <a:t> node</a:t>
            </a:r>
            <a:r>
              <a:rPr lang="en-US" sz="2800" u="none" dirty="0" smtClean="0"/>
              <a:t>.</a:t>
            </a:r>
            <a:endParaRPr lang="en-US" sz="2800" u="none" dirty="0"/>
          </a:p>
        </p:txBody>
      </p:sp>
    </p:spTree>
    <p:extLst>
      <p:ext uri="{BB962C8B-B14F-4D97-AF65-F5344CB8AC3E}">
        <p14:creationId xmlns:p14="http://schemas.microsoft.com/office/powerpoint/2010/main" val="11900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2286000" cy="2743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Insertion in Binary Search Tree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1028" descr="P46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20" y="152400"/>
            <a:ext cx="646928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505200"/>
            <a:ext cx="205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a typeface="MS Mincho" pitchFamily="49" charset="-128"/>
              </a:rPr>
              <a:t>Use the binary search tree property to insert the new item at the correct place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dirty="0" err="1" smtClean="0"/>
              <a:t>Algo</a:t>
            </a:r>
            <a:r>
              <a:rPr lang="en-US" dirty="0" smtClean="0"/>
              <a:t> &amp; Analysis </a:t>
            </a:r>
            <a:r>
              <a:rPr lang="en-US" dirty="0"/>
              <a:t>of </a:t>
            </a:r>
            <a:r>
              <a:rPr lang="en-US" dirty="0" smtClean="0"/>
              <a:t>Insertion in BST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</a:rPr>
              <a:t>Initialization:</a:t>
            </a:r>
            <a:r>
              <a:rPr lang="en-US" dirty="0"/>
              <a:t> </a:t>
            </a:r>
            <a:r>
              <a:rPr lang="en-US" i="1" dirty="0"/>
              <a:t>O</a:t>
            </a:r>
            <a:r>
              <a:rPr lang="en-US" dirty="0"/>
              <a:t>(1)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</a:rPr>
              <a:t>While loop in lines 3-7 </a:t>
            </a:r>
            <a:r>
              <a:rPr lang="en-US" dirty="0"/>
              <a:t>searches for place to insert </a:t>
            </a:r>
            <a:r>
              <a:rPr lang="en-US" i="1" dirty="0"/>
              <a:t>z</a:t>
            </a:r>
            <a:r>
              <a:rPr lang="en-US" dirty="0"/>
              <a:t>, maintaining parent </a:t>
            </a:r>
            <a:r>
              <a:rPr lang="en-US" i="1" dirty="0"/>
              <a:t>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takes </a:t>
            </a:r>
            <a:r>
              <a:rPr lang="en-US" i="1" dirty="0">
                <a:solidFill>
                  <a:srgbClr val="CC3300"/>
                </a:solidFill>
              </a:rPr>
              <a:t>O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h</a:t>
            </a:r>
            <a:r>
              <a:rPr lang="en-US" dirty="0">
                <a:solidFill>
                  <a:srgbClr val="CC3300"/>
                </a:solidFill>
              </a:rPr>
              <a:t>) time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</a:rPr>
              <a:t>Lines 8-13 </a:t>
            </a:r>
            <a:r>
              <a:rPr lang="en-US" dirty="0"/>
              <a:t>insert the value: </a:t>
            </a:r>
            <a:r>
              <a:rPr lang="en-US" i="1" dirty="0">
                <a:solidFill>
                  <a:srgbClr val="CC3300"/>
                </a:solidFill>
              </a:rPr>
              <a:t>O</a:t>
            </a:r>
            <a:r>
              <a:rPr lang="en-US" dirty="0">
                <a:solidFill>
                  <a:srgbClr val="CC3300"/>
                </a:solidFill>
              </a:rPr>
              <a:t>(1)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 </a:t>
            </a:r>
            <a:r>
              <a:rPr lang="en-US" dirty="0">
                <a:solidFill>
                  <a:schemeClr val="hlink"/>
                </a:solidFill>
              </a:rPr>
              <a:t>TOTAL: </a:t>
            </a:r>
            <a:r>
              <a:rPr lang="en-US" i="1" dirty="0">
                <a:solidFill>
                  <a:schemeClr val="hlink"/>
                </a:solidFill>
              </a:rPr>
              <a:t>O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h</a:t>
            </a:r>
            <a:r>
              <a:rPr lang="en-US" dirty="0">
                <a:solidFill>
                  <a:schemeClr val="hlink"/>
                </a:solidFill>
              </a:rPr>
              <a:t>) time to insert a node.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648200" y="1143000"/>
            <a:ext cx="4191000" cy="56388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Tree-Insert(</a:t>
            </a:r>
            <a:r>
              <a:rPr lang="en-US" sz="2400" i="1" dirty="0">
                <a:solidFill>
                  <a:srgbClr val="0000FF"/>
                </a:solidFill>
              </a:rPr>
              <a:t>T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i="1" dirty="0">
                <a:solidFill>
                  <a:srgbClr val="0000FF"/>
                </a:solidFill>
              </a:rPr>
              <a:t>z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i="1" u="none" dirty="0">
                <a:solidFill>
                  <a:srgbClr val="010000"/>
                </a:solidFill>
              </a:rPr>
              <a:t>y</a:t>
            </a:r>
            <a:r>
              <a:rPr lang="en-US" sz="2400" u="none" dirty="0">
                <a:solidFill>
                  <a:srgbClr val="010000"/>
                </a:solidFill>
              </a:rPr>
              <a:t> 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 NIL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x 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root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while</a:t>
            </a:r>
            <a:r>
              <a:rPr lang="en-US" sz="2400" b="1" i="1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x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 NIL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do</a:t>
            </a:r>
            <a:r>
              <a:rPr lang="en-US" sz="2400" b="1" i="1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y 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x</a:t>
            </a:r>
            <a:endParaRPr lang="en-US" sz="2400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    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if</a:t>
            </a:r>
            <a:r>
              <a:rPr lang="en-US" sz="2400" b="1" i="1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key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z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 &lt;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key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x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         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then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x 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left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x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     </a:t>
            </a:r>
            <a:r>
              <a:rPr lang="en-US" sz="2400" b="1" u="none" dirty="0" smtClean="0">
                <a:solidFill>
                  <a:srgbClr val="010000"/>
                </a:solidFill>
                <a:sym typeface="Symbol" pitchFamily="18" charset="2"/>
              </a:rPr>
              <a:t>else</a:t>
            </a:r>
            <a:r>
              <a:rPr lang="en-US" sz="2400" u="none" dirty="0" smtClean="0">
                <a:solidFill>
                  <a:srgbClr val="010000"/>
                </a:solidFill>
                <a:sym typeface="Symbol" pitchFamily="18" charset="2"/>
              </a:rPr>
              <a:t> </a:t>
            </a:r>
          </a:p>
          <a:p>
            <a:pPr lvl="3">
              <a:lnSpc>
                <a:spcPct val="80000"/>
              </a:lnSpc>
              <a:spcBef>
                <a:spcPct val="20000"/>
              </a:spcBef>
            </a:pPr>
            <a:r>
              <a:rPr lang="en-US" sz="2400" i="1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dirty="0" smtClean="0">
                <a:solidFill>
                  <a:srgbClr val="010000"/>
                </a:solidFill>
                <a:sym typeface="Symbol" pitchFamily="18" charset="2"/>
              </a:rPr>
              <a:t>   </a:t>
            </a:r>
            <a:r>
              <a:rPr lang="en-US" sz="2400" i="1" u="none" dirty="0" smtClean="0">
                <a:solidFill>
                  <a:srgbClr val="010000"/>
                </a:solidFill>
                <a:sym typeface="Symbol" pitchFamily="18" charset="2"/>
              </a:rPr>
              <a:t>x 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right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x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p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z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 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y</a:t>
            </a:r>
            <a:endParaRPr lang="en-US" sz="2400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if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y 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= NIL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then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root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 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z</a:t>
            </a:r>
            <a:endParaRPr lang="en-US" sz="2400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else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if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key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z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 &lt;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key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y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     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then 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left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y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 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z</a:t>
            </a:r>
            <a:endParaRPr lang="en-US" sz="2400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         </a:t>
            </a:r>
            <a:r>
              <a:rPr lang="en-US" sz="2400" b="1" u="none" dirty="0">
                <a:solidFill>
                  <a:srgbClr val="010000"/>
                </a:solidFill>
                <a:sym typeface="Symbol" pitchFamily="18" charset="2"/>
              </a:rPr>
              <a:t>else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right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y</a:t>
            </a:r>
            <a:r>
              <a:rPr lang="en-US" sz="2400" u="none" dirty="0">
                <a:solidFill>
                  <a:srgbClr val="010000"/>
                </a:solidFill>
                <a:sym typeface="Symbol" pitchFamily="18" charset="2"/>
              </a:rPr>
              <a:t>]  </a:t>
            </a:r>
            <a:r>
              <a:rPr lang="en-US" sz="2400" i="1" u="none" dirty="0">
                <a:solidFill>
                  <a:srgbClr val="010000"/>
                </a:solidFill>
                <a:sym typeface="Symbol" pitchFamily="18" charset="2"/>
              </a:rPr>
              <a:t>z</a:t>
            </a:r>
            <a:endParaRPr lang="en-US" sz="2400" u="none" dirty="0">
              <a:solidFill>
                <a:srgbClr val="01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1066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Yes, certain orders might produce very unbalanced trees which are </a:t>
            </a:r>
            <a:r>
              <a:rPr lang="en-US" sz="2800" dirty="0">
                <a:cs typeface="Times New Roman" pitchFamily="18" charset="0"/>
              </a:rPr>
              <a:t>not desirable because search time increases</a:t>
            </a:r>
            <a:r>
              <a:rPr lang="en-US" sz="2800" dirty="0" smtClean="0">
                <a:cs typeface="Times New Roman" pitchFamily="18" charset="0"/>
              </a:rPr>
              <a:t>!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04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ea typeface="MS Mincho" pitchFamily="49" charset="-128"/>
              </a:rPr>
              <a:t>Does the order of inserting elements into a tree matter?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89" y="3129887"/>
            <a:ext cx="330351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5999"/>
            <a:ext cx="3048000" cy="207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2719387"/>
            <a:ext cx="2792489" cy="324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Successor Node</a:t>
            </a:r>
          </a:p>
        </p:txBody>
      </p:sp>
      <p:sp>
        <p:nvSpPr>
          <p:cNvPr id="315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953000" cy="13716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itchFamily="2" charset="2"/>
              <a:buNone/>
            </a:pPr>
            <a:r>
              <a:rPr lang="en-US" sz="3200" b="1" dirty="0">
                <a:solidFill>
                  <a:srgbClr val="0000FF"/>
                </a:solidFill>
              </a:rPr>
              <a:t>Next </a:t>
            </a:r>
            <a:r>
              <a:rPr lang="en-US" sz="3200" b="1" dirty="0">
                <a:solidFill>
                  <a:srgbClr val="FF0000"/>
                </a:solidFill>
              </a:rPr>
              <a:t>larger</a:t>
            </a:r>
            <a:r>
              <a:rPr lang="en-US" sz="3200" b="1" dirty="0">
                <a:solidFill>
                  <a:srgbClr val="0000FF"/>
                </a:solidFill>
              </a:rPr>
              <a:t> node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None/>
            </a:pPr>
            <a:r>
              <a:rPr lang="en-US" sz="3200" b="1" dirty="0">
                <a:solidFill>
                  <a:srgbClr val="0000FF"/>
                </a:solidFill>
              </a:rPr>
              <a:t>in this node’s </a:t>
            </a:r>
            <a:r>
              <a:rPr lang="en-US" sz="3200" b="1" dirty="0" err="1">
                <a:solidFill>
                  <a:srgbClr val="0000FF"/>
                </a:solidFill>
              </a:rPr>
              <a:t>subtree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15396" name="Oval 4"/>
          <p:cNvSpPr>
            <a:spLocks noChangeAspect="1" noChangeArrowheads="1"/>
          </p:cNvSpPr>
          <p:nvPr/>
        </p:nvSpPr>
        <p:spPr bwMode="auto">
          <a:xfrm>
            <a:off x="8267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315397" name="Oval 5"/>
          <p:cNvSpPr>
            <a:spLocks noChangeAspect="1" noChangeArrowheads="1"/>
          </p:cNvSpPr>
          <p:nvPr/>
        </p:nvSpPr>
        <p:spPr bwMode="auto">
          <a:xfrm>
            <a:off x="6134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15398" name="Oval 6"/>
          <p:cNvSpPr>
            <a:spLocks noChangeAspect="1"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5399" name="Oval 7"/>
          <p:cNvSpPr>
            <a:spLocks noChangeAspect="1" noChangeArrowheads="1"/>
          </p:cNvSpPr>
          <p:nvPr/>
        </p:nvSpPr>
        <p:spPr bwMode="auto">
          <a:xfrm>
            <a:off x="77343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15400" name="Oval 8"/>
          <p:cNvSpPr>
            <a:spLocks noChangeAspect="1" noChangeArrowheads="1"/>
          </p:cNvSpPr>
          <p:nvPr/>
        </p:nvSpPr>
        <p:spPr bwMode="auto">
          <a:xfrm>
            <a:off x="56007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15401" name="Oval 9"/>
          <p:cNvSpPr>
            <a:spLocks noChangeAspect="1" noChangeArrowheads="1"/>
          </p:cNvSpPr>
          <p:nvPr/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315402" name="AutoShape 10"/>
          <p:cNvCxnSpPr>
            <a:cxnSpLocks noChangeShapeType="1"/>
            <a:stCxn id="315401" idx="3"/>
            <a:endCxn id="315400" idx="0"/>
          </p:cNvCxnSpPr>
          <p:nvPr/>
        </p:nvCxnSpPr>
        <p:spPr bwMode="auto">
          <a:xfrm flipH="1">
            <a:off x="57912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03" name="AutoShape 11"/>
          <p:cNvCxnSpPr>
            <a:cxnSpLocks noChangeShapeType="1"/>
            <a:stCxn id="315401" idx="5"/>
            <a:endCxn id="315399" idx="0"/>
          </p:cNvCxnSpPr>
          <p:nvPr/>
        </p:nvCxnSpPr>
        <p:spPr bwMode="auto">
          <a:xfrm>
            <a:off x="69929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04" name="AutoShape 12"/>
          <p:cNvCxnSpPr>
            <a:cxnSpLocks noChangeShapeType="1"/>
            <a:stCxn id="315399" idx="5"/>
            <a:endCxn id="315396" idx="0"/>
          </p:cNvCxnSpPr>
          <p:nvPr/>
        </p:nvCxnSpPr>
        <p:spPr bwMode="auto">
          <a:xfrm>
            <a:off x="80597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05" name="AutoShape 13"/>
          <p:cNvCxnSpPr>
            <a:cxnSpLocks noChangeShapeType="1"/>
            <a:stCxn id="315400" idx="3"/>
            <a:endCxn id="315398" idx="0"/>
          </p:cNvCxnSpPr>
          <p:nvPr/>
        </p:nvCxnSpPr>
        <p:spPr bwMode="auto">
          <a:xfrm flipH="1">
            <a:off x="5448300" y="3367088"/>
            <a:ext cx="207963" cy="500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06" name="AutoShape 14"/>
          <p:cNvCxnSpPr>
            <a:cxnSpLocks noChangeShapeType="1"/>
            <a:stCxn id="315400" idx="5"/>
            <a:endCxn id="315397" idx="0"/>
          </p:cNvCxnSpPr>
          <p:nvPr/>
        </p:nvCxnSpPr>
        <p:spPr bwMode="auto">
          <a:xfrm>
            <a:off x="59261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07" name="Oval 15"/>
          <p:cNvSpPr>
            <a:spLocks noChangeAspect="1" noChangeArrowheads="1"/>
          </p:cNvSpPr>
          <p:nvPr/>
        </p:nvSpPr>
        <p:spPr bwMode="auto">
          <a:xfrm>
            <a:off x="8534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315408" name="AutoShape 16"/>
          <p:cNvCxnSpPr>
            <a:cxnSpLocks noChangeShapeType="1"/>
            <a:stCxn id="315396" idx="5"/>
            <a:endCxn id="315407" idx="0"/>
          </p:cNvCxnSpPr>
          <p:nvPr/>
        </p:nvCxnSpPr>
        <p:spPr bwMode="auto">
          <a:xfrm>
            <a:off x="85931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09" name="Oval 17"/>
          <p:cNvSpPr>
            <a:spLocks noChangeAspect="1" noChangeArrowheads="1"/>
          </p:cNvSpPr>
          <p:nvPr/>
        </p:nvSpPr>
        <p:spPr bwMode="auto">
          <a:xfrm>
            <a:off x="586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315410" name="AutoShape 18"/>
          <p:cNvCxnSpPr>
            <a:cxnSpLocks noChangeShapeType="1"/>
            <a:stCxn id="315397" idx="3"/>
            <a:endCxn id="315409" idx="0"/>
          </p:cNvCxnSpPr>
          <p:nvPr/>
        </p:nvCxnSpPr>
        <p:spPr bwMode="auto">
          <a:xfrm flipH="1">
            <a:off x="60579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11" name="Oval 19"/>
          <p:cNvSpPr>
            <a:spLocks noChangeAspect="1" noChangeArrowheads="1"/>
          </p:cNvSpPr>
          <p:nvPr/>
        </p:nvSpPr>
        <p:spPr bwMode="auto">
          <a:xfrm>
            <a:off x="80010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315412" name="AutoShape 20"/>
          <p:cNvCxnSpPr>
            <a:cxnSpLocks noChangeShapeType="1"/>
            <a:stCxn id="315396" idx="3"/>
            <a:endCxn id="315411" idx="0"/>
          </p:cNvCxnSpPr>
          <p:nvPr/>
        </p:nvCxnSpPr>
        <p:spPr bwMode="auto">
          <a:xfrm flipH="1">
            <a:off x="81915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3" name="AutoShape 21"/>
          <p:cNvCxnSpPr>
            <a:cxnSpLocks noChangeShapeType="1"/>
            <a:stCxn id="315401" idx="4"/>
            <a:endCxn id="315399" idx="2"/>
          </p:cNvCxnSpPr>
          <p:nvPr/>
        </p:nvCxnSpPr>
        <p:spPr bwMode="auto">
          <a:xfrm rot="16200000" flipH="1">
            <a:off x="6946900" y="2444750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4" name="AutoShape 22"/>
          <p:cNvCxnSpPr>
            <a:cxnSpLocks noChangeShapeType="1"/>
            <a:stCxn id="315400" idx="6"/>
            <a:endCxn id="315409" idx="6"/>
          </p:cNvCxnSpPr>
          <p:nvPr/>
        </p:nvCxnSpPr>
        <p:spPr bwMode="auto">
          <a:xfrm>
            <a:off x="6000750" y="3213100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15" name="AutoShape 23"/>
          <p:cNvCxnSpPr>
            <a:cxnSpLocks noChangeShapeType="1"/>
            <a:stCxn id="315399" idx="3"/>
            <a:endCxn id="315411" idx="1"/>
          </p:cNvCxnSpPr>
          <p:nvPr/>
        </p:nvCxnSpPr>
        <p:spPr bwMode="auto">
          <a:xfrm rot="16200000" flipH="1">
            <a:off x="7192169" y="3964782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17" name="Rectangle 25"/>
          <p:cNvSpPr>
            <a:spLocks noChangeArrowheads="1"/>
          </p:cNvSpPr>
          <p:nvPr/>
        </p:nvSpPr>
        <p:spPr bwMode="auto">
          <a:xfrm>
            <a:off x="914400" y="3048000"/>
            <a:ext cx="3657600" cy="2819400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Node * </a:t>
            </a:r>
            <a:r>
              <a:rPr lang="en-US" sz="2400" b="1" dirty="0" err="1">
                <a:solidFill>
                  <a:schemeClr val="tx1"/>
                </a:solidFill>
              </a:rPr>
              <a:t>succ</a:t>
            </a:r>
            <a:r>
              <a:rPr lang="en-US" sz="2400" b="1" dirty="0">
                <a:solidFill>
                  <a:schemeClr val="tx1"/>
                </a:solidFill>
              </a:rPr>
              <a:t>(Node * t)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if (t-&gt;right == NULL)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  return NULL;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else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  return min(t-&gt;right);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9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Predecessor Node</a:t>
            </a:r>
          </a:p>
        </p:txBody>
      </p:sp>
      <p:sp>
        <p:nvSpPr>
          <p:cNvPr id="317444" name="Oval 4"/>
          <p:cNvSpPr>
            <a:spLocks noChangeAspect="1" noChangeArrowheads="1"/>
          </p:cNvSpPr>
          <p:nvPr/>
        </p:nvSpPr>
        <p:spPr bwMode="auto">
          <a:xfrm>
            <a:off x="8267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317445" name="Oval 5"/>
          <p:cNvSpPr>
            <a:spLocks noChangeAspect="1" noChangeArrowheads="1"/>
          </p:cNvSpPr>
          <p:nvPr/>
        </p:nvSpPr>
        <p:spPr bwMode="auto">
          <a:xfrm>
            <a:off x="6134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17446" name="Oval 6"/>
          <p:cNvSpPr>
            <a:spLocks noChangeAspect="1" noChangeArrowheads="1"/>
          </p:cNvSpPr>
          <p:nvPr/>
        </p:nvSpPr>
        <p:spPr bwMode="auto">
          <a:xfrm>
            <a:off x="50673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17447" name="Oval 7"/>
          <p:cNvSpPr>
            <a:spLocks noChangeAspect="1" noChangeArrowheads="1"/>
          </p:cNvSpPr>
          <p:nvPr/>
        </p:nvSpPr>
        <p:spPr bwMode="auto">
          <a:xfrm>
            <a:off x="77343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17448" name="Oval 8"/>
          <p:cNvSpPr>
            <a:spLocks noChangeAspect="1" noChangeArrowheads="1"/>
          </p:cNvSpPr>
          <p:nvPr/>
        </p:nvSpPr>
        <p:spPr bwMode="auto">
          <a:xfrm>
            <a:off x="56007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17449" name="Oval 9"/>
          <p:cNvSpPr>
            <a:spLocks noChangeAspect="1" noChangeArrowheads="1"/>
          </p:cNvSpPr>
          <p:nvPr/>
        </p:nvSpPr>
        <p:spPr bwMode="auto">
          <a:xfrm>
            <a:off x="66675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10</a:t>
            </a:r>
          </a:p>
        </p:txBody>
      </p:sp>
      <p:cxnSp>
        <p:nvCxnSpPr>
          <p:cNvPr id="317450" name="AutoShape 10"/>
          <p:cNvCxnSpPr>
            <a:cxnSpLocks noChangeShapeType="1"/>
            <a:stCxn id="317449" idx="3"/>
            <a:endCxn id="317448" idx="0"/>
          </p:cNvCxnSpPr>
          <p:nvPr/>
        </p:nvCxnSpPr>
        <p:spPr bwMode="auto">
          <a:xfrm flipH="1">
            <a:off x="5791200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51" name="AutoShape 11"/>
          <p:cNvCxnSpPr>
            <a:cxnSpLocks noChangeShapeType="1"/>
            <a:stCxn id="317449" idx="5"/>
            <a:endCxn id="317447" idx="0"/>
          </p:cNvCxnSpPr>
          <p:nvPr/>
        </p:nvCxnSpPr>
        <p:spPr bwMode="auto">
          <a:xfrm>
            <a:off x="69929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52" name="AutoShape 12"/>
          <p:cNvCxnSpPr>
            <a:cxnSpLocks noChangeShapeType="1"/>
            <a:stCxn id="317447" idx="5"/>
            <a:endCxn id="317444" idx="0"/>
          </p:cNvCxnSpPr>
          <p:nvPr/>
        </p:nvCxnSpPr>
        <p:spPr bwMode="auto">
          <a:xfrm>
            <a:off x="80597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53" name="AutoShape 13"/>
          <p:cNvCxnSpPr>
            <a:cxnSpLocks noChangeShapeType="1"/>
            <a:stCxn id="317448" idx="3"/>
            <a:endCxn id="317446" idx="0"/>
          </p:cNvCxnSpPr>
          <p:nvPr/>
        </p:nvCxnSpPr>
        <p:spPr bwMode="auto">
          <a:xfrm flipH="1">
            <a:off x="5257800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54" name="AutoShape 14"/>
          <p:cNvCxnSpPr>
            <a:cxnSpLocks noChangeShapeType="1"/>
            <a:stCxn id="317448" idx="5"/>
            <a:endCxn id="317445" idx="0"/>
          </p:cNvCxnSpPr>
          <p:nvPr/>
        </p:nvCxnSpPr>
        <p:spPr bwMode="auto">
          <a:xfrm>
            <a:off x="59261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55" name="Oval 15"/>
          <p:cNvSpPr>
            <a:spLocks noChangeAspect="1" noChangeArrowheads="1"/>
          </p:cNvSpPr>
          <p:nvPr/>
        </p:nvSpPr>
        <p:spPr bwMode="auto">
          <a:xfrm>
            <a:off x="8534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30</a:t>
            </a:r>
          </a:p>
        </p:txBody>
      </p:sp>
      <p:cxnSp>
        <p:nvCxnSpPr>
          <p:cNvPr id="317456" name="AutoShape 16"/>
          <p:cNvCxnSpPr>
            <a:cxnSpLocks noChangeShapeType="1"/>
            <a:stCxn id="317444" idx="5"/>
            <a:endCxn id="317455" idx="0"/>
          </p:cNvCxnSpPr>
          <p:nvPr/>
        </p:nvCxnSpPr>
        <p:spPr bwMode="auto">
          <a:xfrm>
            <a:off x="85931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57" name="Oval 17"/>
          <p:cNvSpPr>
            <a:spLocks noChangeAspect="1" noChangeArrowheads="1"/>
          </p:cNvSpPr>
          <p:nvPr/>
        </p:nvSpPr>
        <p:spPr bwMode="auto">
          <a:xfrm>
            <a:off x="5867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7</a:t>
            </a:r>
          </a:p>
        </p:txBody>
      </p:sp>
      <p:cxnSp>
        <p:nvCxnSpPr>
          <p:cNvPr id="317458" name="AutoShape 18"/>
          <p:cNvCxnSpPr>
            <a:cxnSpLocks noChangeShapeType="1"/>
            <a:stCxn id="317445" idx="3"/>
            <a:endCxn id="317457" idx="0"/>
          </p:cNvCxnSpPr>
          <p:nvPr/>
        </p:nvCxnSpPr>
        <p:spPr bwMode="auto">
          <a:xfrm flipH="1">
            <a:off x="6057900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59" name="Oval 19"/>
          <p:cNvSpPr>
            <a:spLocks noChangeAspect="1" noChangeArrowheads="1"/>
          </p:cNvSpPr>
          <p:nvPr/>
        </p:nvSpPr>
        <p:spPr bwMode="auto">
          <a:xfrm>
            <a:off x="80010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cxnSp>
        <p:nvCxnSpPr>
          <p:cNvPr id="317460" name="AutoShape 20"/>
          <p:cNvCxnSpPr>
            <a:cxnSpLocks noChangeShapeType="1"/>
            <a:stCxn id="317444" idx="3"/>
            <a:endCxn id="317459" idx="0"/>
          </p:cNvCxnSpPr>
          <p:nvPr/>
        </p:nvCxnSpPr>
        <p:spPr bwMode="auto">
          <a:xfrm flipH="1">
            <a:off x="8191500" y="4256088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61" name="AutoShape 21"/>
          <p:cNvCxnSpPr>
            <a:cxnSpLocks noChangeShapeType="1"/>
            <a:stCxn id="317449" idx="4"/>
            <a:endCxn id="317445" idx="7"/>
          </p:cNvCxnSpPr>
          <p:nvPr/>
        </p:nvCxnSpPr>
        <p:spPr bwMode="auto">
          <a:xfrm rot="5400000">
            <a:off x="5951537" y="3041651"/>
            <a:ext cx="1414463" cy="398462"/>
          </a:xfrm>
          <a:prstGeom prst="curvedConnector3">
            <a:avLst>
              <a:gd name="adj1" fmla="val 40852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62" name="Rectangle 2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495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3200" b="1" dirty="0">
                <a:solidFill>
                  <a:srgbClr val="0000FF"/>
                </a:solidFill>
              </a:rPr>
              <a:t>Next </a:t>
            </a:r>
            <a:r>
              <a:rPr lang="en-US" sz="3200" b="1" dirty="0">
                <a:solidFill>
                  <a:srgbClr val="FF0000"/>
                </a:solidFill>
              </a:rPr>
              <a:t>smaller </a:t>
            </a:r>
            <a:r>
              <a:rPr lang="en-US" sz="3200" b="1" dirty="0">
                <a:solidFill>
                  <a:srgbClr val="0000FF"/>
                </a:solidFill>
              </a:rPr>
              <a:t>node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3200" b="1" dirty="0">
                <a:solidFill>
                  <a:srgbClr val="0000FF"/>
                </a:solidFill>
              </a:rPr>
              <a:t>in this node’s </a:t>
            </a:r>
            <a:r>
              <a:rPr lang="en-US" sz="3200" b="1" dirty="0" err="1">
                <a:solidFill>
                  <a:srgbClr val="0000FF"/>
                </a:solidFill>
              </a:rPr>
              <a:t>subtree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914400" y="3048000"/>
            <a:ext cx="3657600" cy="2743200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Node * </a:t>
            </a:r>
            <a:r>
              <a:rPr lang="en-US" sz="2400" b="1" dirty="0" err="1">
                <a:solidFill>
                  <a:schemeClr val="tx1"/>
                </a:solidFill>
              </a:rPr>
              <a:t>pred</a:t>
            </a:r>
            <a:r>
              <a:rPr lang="en-US" sz="2400" b="1" dirty="0">
                <a:solidFill>
                  <a:schemeClr val="tx1"/>
                </a:solidFill>
              </a:rPr>
              <a:t>(Node * t) 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if (t-&gt;left == NULL)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  return NULL;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else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    return max(t-&gt;left);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8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ea typeface="MS Mincho" pitchFamily="49" charset="-128"/>
              </a:rPr>
              <a:t>Deletion from BST</a:t>
            </a:r>
            <a:r>
              <a:rPr lang="en-US" b="1" dirty="0" smtClean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2672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First, find the item; then, delete it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Binary search tree property must be preserved!!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We need to consider three different cases: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9900"/>
                </a:solidFill>
                <a:ea typeface="MS Mincho" pitchFamily="49" charset="-128"/>
              </a:rPr>
              <a:t>	   </a:t>
            </a:r>
            <a:r>
              <a:rPr lang="en-US" b="1" dirty="0" smtClean="0">
                <a:solidFill>
                  <a:srgbClr val="FF9900"/>
                </a:solidFill>
                <a:ea typeface="MS Mincho" pitchFamily="49" charset="-128"/>
              </a:rPr>
              <a:t>(1)</a:t>
            </a:r>
            <a:r>
              <a:rPr lang="en-US" dirty="0" smtClean="0">
                <a:ea typeface="MS Mincho" pitchFamily="49" charset="-128"/>
              </a:rPr>
              <a:t> Deleting a leaf</a:t>
            </a:r>
            <a:r>
              <a:rPr 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9900"/>
                </a:solidFill>
              </a:rPr>
              <a:t>	   </a:t>
            </a:r>
            <a:r>
              <a:rPr lang="en-US" b="1" dirty="0" smtClean="0">
                <a:solidFill>
                  <a:srgbClr val="FF9900"/>
                </a:solidFill>
                <a:cs typeface="Times New Roman" pitchFamily="18" charset="0"/>
              </a:rPr>
              <a:t>(2)</a:t>
            </a:r>
            <a:r>
              <a:rPr lang="en-US" dirty="0" smtClean="0">
                <a:cs typeface="Times New Roman" pitchFamily="18" charset="0"/>
              </a:rPr>
              <a:t> Deleting a node with only one child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FF9900"/>
                </a:solidFill>
              </a:rPr>
              <a:t>	   </a:t>
            </a:r>
            <a:r>
              <a:rPr lang="en-US" b="1" dirty="0" smtClean="0">
                <a:solidFill>
                  <a:srgbClr val="FF9900"/>
                </a:solidFill>
                <a:cs typeface="Times New Roman" pitchFamily="18" charset="0"/>
              </a:rPr>
              <a:t>(3)</a:t>
            </a:r>
            <a:r>
              <a:rPr lang="en-US" dirty="0" smtClean="0">
                <a:cs typeface="Times New Roman" pitchFamily="18" charset="0"/>
              </a:rPr>
              <a:t> Deleting a node with two children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6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MS Mincho" pitchFamily="49" charset="-128"/>
              </a:rPr>
              <a:t>(1) Deleting a leaf</a:t>
            </a:r>
            <a:r>
              <a:rPr lang="en-US" b="1" dirty="0" smtClean="0"/>
              <a:t> </a:t>
            </a:r>
          </a:p>
        </p:txBody>
      </p:sp>
      <p:pic>
        <p:nvPicPr>
          <p:cNvPr id="36867" name="Picture 3" descr="P473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90873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9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381000"/>
            <a:ext cx="8497657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cs typeface="Times New Roman" pitchFamily="18" charset="0"/>
              </a:rPr>
              <a:t>(2)  Deleting a node with only one child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1" name="Picture 3" descr="P474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5005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9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blufiles.storage.live.com/y1pMnWrSXr2SwFqcpEyh496Y3TanZzrCZN6vOhVSOeARUcxlktNQGhzANURrU_ivZkzEXGb7-XaUDw/Strictly-Binary-Tree-Level.png?psid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67" y="2121608"/>
            <a:ext cx="5410200" cy="274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1167501"/>
            <a:ext cx="769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altLang="ko-KR" sz="2800" dirty="0" smtClean="0"/>
              <a:t>Root is at level 0 and its children are at level 1.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altLang="ko-KR" sz="2800" dirty="0" smtClean="0">
                <a:solidFill>
                  <a:srgbClr val="0000FF"/>
                </a:solidFill>
              </a:rPr>
              <a:t>Height = depth = number of levels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8862" y="381000"/>
            <a:ext cx="59871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 smtClean="0"/>
              <a:t>Levels and Height of tree</a:t>
            </a:r>
            <a:endParaRPr lang="en-US" altLang="ko-KR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066083"/>
            <a:ext cx="81534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Each node has to be reachable from the roots through a unique sequence of arcs called a </a:t>
            </a:r>
            <a:r>
              <a:rPr lang="en-US" sz="2800" dirty="0">
                <a:solidFill>
                  <a:srgbClr val="FF0000"/>
                </a:solidFill>
              </a:rPr>
              <a:t>path.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The number of arcs in a path is called the </a:t>
            </a:r>
            <a:r>
              <a:rPr lang="en-US" sz="2800" dirty="0">
                <a:solidFill>
                  <a:srgbClr val="FF0000"/>
                </a:solidFill>
              </a:rPr>
              <a:t>length of the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8080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 smtClean="0">
                <a:ea typeface="MS Mincho" pitchFamily="49" charset="-128"/>
              </a:rPr>
              <a:t>(3)  Deleting a node with two children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95400"/>
            <a:ext cx="86487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3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Find </a:t>
            </a:r>
            <a:r>
              <a:rPr lang="en-US" smtClean="0">
                <a:solidFill>
                  <a:srgbClr val="FF9900"/>
                </a:solidFill>
                <a:cs typeface="Times New Roman" pitchFamily="18" charset="0"/>
              </a:rPr>
              <a:t>predecessor </a:t>
            </a:r>
            <a:r>
              <a:rPr lang="en-US" smtClean="0">
                <a:cs typeface="Times New Roman" pitchFamily="18" charset="0"/>
              </a:rPr>
              <a:t>(i.e., rightmost node in the left subtree)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Replace the data of the node to be deleted with predecessor's data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Delete predecessor node</a:t>
            </a:r>
            <a:endParaRPr lang="en-US" smtClean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868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ea typeface="MS Mincho" pitchFamily="49" charset="-128"/>
              </a:rPr>
              <a:t>(3)  Deleting a node with two children (continued.)</a:t>
            </a:r>
          </a:p>
        </p:txBody>
      </p:sp>
    </p:spTree>
    <p:extLst>
      <p:ext uri="{BB962C8B-B14F-4D97-AF65-F5344CB8AC3E}">
        <p14:creationId xmlns:p14="http://schemas.microsoft.com/office/powerpoint/2010/main" val="24273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830" y="228600"/>
            <a:ext cx="8229600" cy="808038"/>
          </a:xfrm>
        </p:spPr>
        <p:txBody>
          <a:bodyPr/>
          <a:lstStyle/>
          <a:p>
            <a:r>
              <a:rPr lang="en-US" b="1" dirty="0"/>
              <a:t>Binary Tree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799"/>
            <a:ext cx="8001000" cy="175260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A binary tree is a tree with the following properties: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internal node has at most two children (degree of two)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children of a node are an ordered </a:t>
            </a:r>
            <a:r>
              <a:rPr lang="en-US" dirty="0" smtClean="0"/>
              <a:t>pair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667000"/>
            <a:ext cx="4800600" cy="2105526"/>
          </a:xfrm>
          <a:prstGeom prst="rect">
            <a:avLst/>
          </a:prstGeom>
          <a:noFill/>
          <a:ln/>
        </p:spPr>
      </p:pic>
      <p:sp>
        <p:nvSpPr>
          <p:cNvPr id="2" name="TextBox 1"/>
          <p:cNvSpPr txBox="1"/>
          <p:nvPr/>
        </p:nvSpPr>
        <p:spPr>
          <a:xfrm>
            <a:off x="228600" y="5181600"/>
            <a:ext cx="5171302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buSzPct val="75000"/>
            </a:pPr>
            <a:r>
              <a:rPr lang="en-US" sz="2600" dirty="0" smtClean="0"/>
              <a:t>Applications :</a:t>
            </a:r>
          </a:p>
          <a:p>
            <a:pPr marL="1257300" lvl="2" indent="-342900">
              <a:lnSpc>
                <a:spcPct val="90000"/>
              </a:lnSpc>
              <a:buSzPct val="75000"/>
              <a:buFont typeface="Wingdings" pitchFamily="2" charset="2"/>
              <a:buChar char="q"/>
            </a:pPr>
            <a:r>
              <a:rPr lang="en-US" sz="2400" dirty="0" smtClean="0"/>
              <a:t>arithmetic </a:t>
            </a:r>
            <a:r>
              <a:rPr lang="en-US" sz="2400" dirty="0"/>
              <a:t>expressions</a:t>
            </a:r>
          </a:p>
          <a:p>
            <a:pPr marL="1257300" lvl="2" indent="-342900">
              <a:lnSpc>
                <a:spcPct val="90000"/>
              </a:lnSpc>
              <a:buSzPct val="75000"/>
              <a:buFont typeface="Wingdings" pitchFamily="2" charset="2"/>
              <a:buChar char="q"/>
            </a:pPr>
            <a:r>
              <a:rPr lang="en-US" sz="2400" dirty="0"/>
              <a:t>decision processes</a:t>
            </a:r>
          </a:p>
          <a:p>
            <a:pPr marL="1257300" lvl="2" indent="-342900">
              <a:lnSpc>
                <a:spcPct val="90000"/>
              </a:lnSpc>
              <a:buSzPct val="75000"/>
              <a:buFont typeface="Wingdings" pitchFamily="2" charset="2"/>
              <a:buChar char="q"/>
            </a:pPr>
            <a:r>
              <a:rPr lang="en-US" sz="2400" dirty="0"/>
              <a:t>searching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v/s Full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20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complete binary tree </a:t>
            </a:r>
            <a:r>
              <a:rPr lang="en-US" dirty="0"/>
              <a:t>is one where all the levels are full with exception to the last level and it is filled from left to right.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267200" cy="137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full binary tree </a:t>
            </a:r>
            <a:r>
              <a:rPr lang="en-US" dirty="0"/>
              <a:t>is one where if a node has a child, then it has two children.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495550" cy="314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3553629" cy="265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08038"/>
          </a:xfrm>
        </p:spPr>
        <p:txBody>
          <a:bodyPr/>
          <a:lstStyle/>
          <a:p>
            <a:r>
              <a:rPr lang="en-US" b="1" dirty="0" smtClean="0"/>
              <a:t>Skewed Binary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96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 binary tree which is dominated solely by left child nodes or right child nodes is called a skewed binary tree.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19907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52466"/>
            <a:ext cx="20002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4679665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Left</a:t>
            </a:r>
          </a:p>
          <a:p>
            <a:r>
              <a:rPr lang="en-US" sz="2400" b="1" dirty="0" smtClean="0">
                <a:latin typeface="Comic Sans MS" pitchFamily="66" charset="0"/>
              </a:rPr>
              <a:t>Skewed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8355" y="4691038"/>
            <a:ext cx="12987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Right </a:t>
            </a:r>
          </a:p>
          <a:p>
            <a:r>
              <a:rPr lang="en-US" sz="2400" b="1" dirty="0" smtClean="0">
                <a:latin typeface="Comic Sans MS" pitchFamily="66" charset="0"/>
              </a:rPr>
              <a:t>Skewed</a:t>
            </a:r>
            <a:endParaRPr lang="en-US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90500" y="304800"/>
            <a:ext cx="868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altLang="zh-TW" sz="3600" b="1" dirty="0">
                <a:solidFill>
                  <a:schemeClr val="hlink"/>
                </a:solidFill>
                <a:latin typeface="+mj-lt"/>
                <a:ea typeface="PMingLiU" pitchFamily="18" charset="-120"/>
              </a:rPr>
              <a:t>Maximum Number of Nodes in a Binary Tree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640082" y="1248770"/>
            <a:ext cx="7696200" cy="118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endParaRPr lang="en-US" altLang="zh-TW" sz="900" dirty="0">
              <a:latin typeface="Georgia" pitchFamily="18" charset="0"/>
              <a:ea typeface="PMingLiU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 dirty="0">
                <a:ea typeface="PMingLiU" pitchFamily="18" charset="-120"/>
              </a:rPr>
              <a:t>The maximum </a:t>
            </a:r>
            <a:r>
              <a:rPr lang="en-US" altLang="zh-TW" sz="2800" dirty="0" err="1">
                <a:ea typeface="PMingLiU" pitchFamily="18" charset="-120"/>
              </a:rPr>
              <a:t>nubmer</a:t>
            </a:r>
            <a:r>
              <a:rPr lang="en-US" altLang="zh-TW" sz="2800" dirty="0">
                <a:ea typeface="PMingLiU" pitchFamily="18" charset="-120"/>
              </a:rPr>
              <a:t> of nodes in a binary tree of height </a:t>
            </a:r>
            <a:r>
              <a:rPr lang="en-US" altLang="zh-TW" sz="2800" dirty="0">
                <a:solidFill>
                  <a:srgbClr val="003399"/>
                </a:solidFill>
                <a:ea typeface="PMingLiU" pitchFamily="18" charset="-120"/>
              </a:rPr>
              <a:t>k</a:t>
            </a:r>
            <a:r>
              <a:rPr lang="en-US" altLang="zh-TW" sz="2800" dirty="0">
                <a:ea typeface="PMingLiU" pitchFamily="18" charset="-120"/>
              </a:rPr>
              <a:t> is </a:t>
            </a:r>
            <a:r>
              <a:rPr lang="en-US" altLang="zh-TW" sz="2800" dirty="0">
                <a:solidFill>
                  <a:srgbClr val="CC3300"/>
                </a:solidFill>
                <a:ea typeface="PMingLiU" pitchFamily="18" charset="-120"/>
              </a:rPr>
              <a:t>2</a:t>
            </a:r>
            <a:r>
              <a:rPr lang="en-US" altLang="zh-TW" sz="2800" baseline="30000" dirty="0">
                <a:solidFill>
                  <a:srgbClr val="CC3300"/>
                </a:solidFill>
                <a:ea typeface="PMingLiU" pitchFamily="18" charset="-120"/>
              </a:rPr>
              <a:t>k+1</a:t>
            </a:r>
            <a:r>
              <a:rPr lang="en-US" altLang="zh-TW" sz="2800" dirty="0">
                <a:solidFill>
                  <a:srgbClr val="CC3300"/>
                </a:solidFill>
                <a:ea typeface="PMingLiU" pitchFamily="18" charset="-120"/>
              </a:rPr>
              <a:t>-1</a:t>
            </a:r>
            <a:r>
              <a:rPr lang="en-US" altLang="zh-TW" sz="2800" dirty="0">
                <a:ea typeface="PMingLiU" pitchFamily="18" charset="-120"/>
              </a:rPr>
              <a:t>, k&gt;=0.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2" y="2536364"/>
            <a:ext cx="6248400" cy="376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1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455"/>
          <p:cNvPicPr>
            <a:picLocks noChangeAspect="1" noChangeArrowheads="1"/>
          </p:cNvPicPr>
          <p:nvPr/>
        </p:nvPicPr>
        <p:blipFill>
          <a:blip r:embed="rId2" cstate="print">
            <a:lum bright="-1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658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1" y="4488686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Max </a:t>
            </a:r>
            <a:r>
              <a:rPr lang="en-US" sz="28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height</a:t>
            </a:r>
            <a:r>
              <a:rPr lang="en-US" sz="2800" dirty="0"/>
              <a:t> of a tree with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 smtClean="0"/>
              <a:t>nodes</a:t>
            </a:r>
            <a:endParaRPr lang="en-US" sz="2800" dirty="0"/>
          </a:p>
          <a:p>
            <a:r>
              <a:rPr lang="en-US" sz="2800" i="1" dirty="0" smtClean="0">
                <a:solidFill>
                  <a:srgbClr val="FF9900"/>
                </a:solidFill>
              </a:rPr>
              <a:t>	N</a:t>
            </a:r>
            <a:r>
              <a:rPr lang="en-US" sz="2800" dirty="0" smtClean="0">
                <a:solidFill>
                  <a:srgbClr val="FF9900"/>
                </a:solidFill>
              </a:rPr>
              <a:t> </a:t>
            </a:r>
            <a:r>
              <a:rPr lang="en-US" sz="2800" dirty="0">
                <a:solidFill>
                  <a:srgbClr val="FF9900"/>
                </a:solidFill>
              </a:rPr>
              <a:t>(same as a linked </a:t>
            </a:r>
            <a:r>
              <a:rPr lang="en-US" sz="2800" dirty="0" smtClean="0">
                <a:solidFill>
                  <a:srgbClr val="FF9900"/>
                </a:solidFill>
              </a:rPr>
              <a:t>list)</a:t>
            </a:r>
            <a:endParaRPr lang="en-US" sz="2800" dirty="0" smtClean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 </a:t>
            </a:r>
            <a:r>
              <a:rPr lang="en-US" sz="2800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height</a:t>
            </a:r>
            <a:r>
              <a:rPr lang="en-US" sz="2800" dirty="0"/>
              <a:t> of a tree with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 smtClean="0"/>
              <a:t>nodes </a:t>
            </a:r>
            <a:endParaRPr lang="en-US" sz="2800" i="1" dirty="0"/>
          </a:p>
          <a:p>
            <a:r>
              <a:rPr lang="en-US" sz="2800" i="1" dirty="0" smtClean="0">
                <a:solidFill>
                  <a:srgbClr val="FF9900"/>
                </a:solidFill>
              </a:rPr>
              <a:t>	log(N+1)</a:t>
            </a:r>
            <a:endParaRPr lang="en-US" sz="2800" i="1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1837</Words>
  <Application>Microsoft Office PowerPoint</Application>
  <PresentationFormat>On-screen Show (4:3)</PresentationFormat>
  <Paragraphs>432</Paragraphs>
  <Slides>41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굴림</vt:lpstr>
      <vt:lpstr>맑은 고딕</vt:lpstr>
      <vt:lpstr>MS Mincho</vt:lpstr>
      <vt:lpstr>PMingLiU</vt:lpstr>
      <vt:lpstr>Arial</vt:lpstr>
      <vt:lpstr>Calibri</vt:lpstr>
      <vt:lpstr>Comic Sans MS</vt:lpstr>
      <vt:lpstr>Courier New</vt:lpstr>
      <vt:lpstr>Georgia</vt:lpstr>
      <vt:lpstr>휴먼매직체</vt:lpstr>
      <vt:lpstr>Symbol</vt:lpstr>
      <vt:lpstr>Tahoma</vt:lpstr>
      <vt:lpstr>Times New Roman</vt:lpstr>
      <vt:lpstr>Wingdings</vt:lpstr>
      <vt:lpstr>Office Theme</vt:lpstr>
      <vt:lpstr>PowerPoint Presentation</vt:lpstr>
      <vt:lpstr>What is a Tree</vt:lpstr>
      <vt:lpstr>Tree Terminology</vt:lpstr>
      <vt:lpstr>PowerPoint Presentation</vt:lpstr>
      <vt:lpstr>Binary Tree</vt:lpstr>
      <vt:lpstr>Complete v/s Full Binary Tree</vt:lpstr>
      <vt:lpstr>Skewed Binary Tree</vt:lpstr>
      <vt:lpstr>PowerPoint Presentation</vt:lpstr>
      <vt:lpstr>PowerPoint Presentation</vt:lpstr>
      <vt:lpstr>Binary Tree Representation</vt:lpstr>
      <vt:lpstr>Array Representation of Binary Tree</vt:lpstr>
      <vt:lpstr>Incomplete Binary Trees</vt:lpstr>
      <vt:lpstr>Right-Skewed Binary Tree</vt:lpstr>
      <vt:lpstr>Linked Representation of Binary Tree</vt:lpstr>
      <vt:lpstr>Data Structure for Binary Trees</vt:lpstr>
      <vt:lpstr>Arithmetic Expression Tree</vt:lpstr>
      <vt:lpstr>Decision Tree</vt:lpstr>
      <vt:lpstr>Tree Traversals </vt:lpstr>
      <vt:lpstr> Inorder Traversal:  A E H J M T Y </vt:lpstr>
      <vt:lpstr> Preorder Traversal:   J E A H T M Y  </vt:lpstr>
      <vt:lpstr>PowerPoint Presentation</vt:lpstr>
      <vt:lpstr>Tree Traversals: another example</vt:lpstr>
      <vt:lpstr>Print Arithmetic Expressions</vt:lpstr>
      <vt:lpstr>Evaluate Arithmetic Expressions</vt:lpstr>
      <vt:lpstr>How to search a binary tree? </vt:lpstr>
      <vt:lpstr>Binary Search Trees</vt:lpstr>
      <vt:lpstr>How to search a binary search tree? </vt:lpstr>
      <vt:lpstr>Recursive Find</vt:lpstr>
      <vt:lpstr>Iterative Find</vt:lpstr>
      <vt:lpstr>How to search a binary search tree? </vt:lpstr>
      <vt:lpstr>Finding Min &amp; Max</vt:lpstr>
      <vt:lpstr>Insertion in Binary Search Tree</vt:lpstr>
      <vt:lpstr>Algo &amp; Analysis of Insertion in BST</vt:lpstr>
      <vt:lpstr>Does the order of inserting elements into a tree matter? </vt:lpstr>
      <vt:lpstr>Successor Node</vt:lpstr>
      <vt:lpstr>Predecessor Node</vt:lpstr>
      <vt:lpstr>Deletion from BST </vt:lpstr>
      <vt:lpstr>(1) Deleting a leaf </vt:lpstr>
      <vt:lpstr>(2)  Deleting a node with only one child</vt:lpstr>
      <vt:lpstr>(3)  Deleting a node with two children</vt:lpstr>
      <vt:lpstr>(3)  Deleting a node with two children (continued.)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52</cp:revision>
  <dcterms:created xsi:type="dcterms:W3CDTF">2015-11-01T06:42:25Z</dcterms:created>
  <dcterms:modified xsi:type="dcterms:W3CDTF">2017-11-02T06:00:15Z</dcterms:modified>
</cp:coreProperties>
</file>