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0" r:id="rId2"/>
    <p:sldId id="264" r:id="rId3"/>
    <p:sldId id="259" r:id="rId4"/>
    <p:sldId id="260" r:id="rId5"/>
    <p:sldId id="295" r:id="rId6"/>
    <p:sldId id="298" r:id="rId7"/>
    <p:sldId id="266" r:id="rId8"/>
    <p:sldId id="297" r:id="rId9"/>
    <p:sldId id="280" r:id="rId10"/>
    <p:sldId id="281" r:id="rId11"/>
    <p:sldId id="273" r:id="rId12"/>
    <p:sldId id="274" r:id="rId13"/>
    <p:sldId id="275" r:id="rId14"/>
    <p:sldId id="276" r:id="rId15"/>
    <p:sldId id="277" r:id="rId16"/>
    <p:sldId id="278" r:id="rId17"/>
    <p:sldId id="267" r:id="rId18"/>
    <p:sldId id="268" r:id="rId19"/>
    <p:sldId id="269" r:id="rId20"/>
    <p:sldId id="270" r:id="rId21"/>
    <p:sldId id="299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9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2CC9-F25A-4E1C-AF40-C14A5F3C322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2E92A-AC6D-4E97-A3EB-EF318D5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501B7-3DE7-4A23-9112-BA8FE6BC5DC5}" type="slidenum">
              <a:rPr lang="en-US"/>
              <a:pPr/>
              <a:t>9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56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B1DF7-7019-4069-8177-3B481DF8A6AB}" type="slidenum">
              <a:rPr lang="en-US"/>
              <a:pPr/>
              <a:t>29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41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010ED-75CE-4B5A-A94C-798CC4EDDD7C}" type="slidenum">
              <a:rPr lang="en-US"/>
              <a:pPr/>
              <a:t>30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5C871-754B-4F6D-9613-F38DEA58A420}" type="slidenum">
              <a:rPr lang="en-US"/>
              <a:pPr/>
              <a:t>10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1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4D758-4DF6-41B7-816A-CA3B06CF3D90}" type="slidenum">
              <a:rPr lang="en-US"/>
              <a:pPr/>
              <a:t>22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 lIns="89964" tIns="44983" rIns="89964" bIns="44983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Let’s try deleting.</a:t>
            </a:r>
          </a:p>
          <a:p>
            <a:endParaRPr lang="en-US" dirty="0"/>
          </a:p>
          <a:p>
            <a:r>
              <a:rPr lang="en-US" dirty="0"/>
              <a:t>15 is easy! It has two children, so we do BST deletion.</a:t>
            </a:r>
          </a:p>
          <a:p>
            <a:endParaRPr lang="en-US" dirty="0"/>
          </a:p>
          <a:p>
            <a:r>
              <a:rPr lang="en-US" dirty="0"/>
              <a:t>17 replaces 15.</a:t>
            </a:r>
          </a:p>
          <a:p>
            <a:endParaRPr lang="en-US" dirty="0"/>
          </a:p>
          <a:p>
            <a:r>
              <a:rPr lang="en-US" dirty="0"/>
              <a:t>15 goes away.</a:t>
            </a:r>
          </a:p>
          <a:p>
            <a:endParaRPr lang="en-US" dirty="0"/>
          </a:p>
          <a:p>
            <a:r>
              <a:rPr lang="en-US" dirty="0"/>
              <a:t>Did we disturb the tree?</a:t>
            </a:r>
          </a:p>
          <a:p>
            <a:r>
              <a:rPr lang="en-US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83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43FBB-3B7F-4BFE-929B-3A625E1EAC39}" type="slidenum">
              <a:rPr lang="en-US"/>
              <a:pPr/>
              <a:t>23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 lIns="89964" tIns="44983" rIns="89964" bIns="44983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Let’s try deleting.</a:t>
            </a:r>
          </a:p>
          <a:p>
            <a:endParaRPr lang="en-US" dirty="0"/>
          </a:p>
          <a:p>
            <a:r>
              <a:rPr lang="en-US" dirty="0"/>
              <a:t>15 is easy! It has two children, so we do BST deletion.</a:t>
            </a:r>
          </a:p>
          <a:p>
            <a:endParaRPr lang="en-US" dirty="0"/>
          </a:p>
          <a:p>
            <a:r>
              <a:rPr lang="en-US" dirty="0"/>
              <a:t>17 replaces 15.</a:t>
            </a:r>
          </a:p>
          <a:p>
            <a:endParaRPr lang="en-US" dirty="0"/>
          </a:p>
          <a:p>
            <a:r>
              <a:rPr lang="en-US" dirty="0"/>
              <a:t>15 goes away.</a:t>
            </a:r>
          </a:p>
          <a:p>
            <a:endParaRPr lang="en-US" dirty="0"/>
          </a:p>
          <a:p>
            <a:r>
              <a:rPr lang="en-US" dirty="0"/>
              <a:t>Did we disturb the tree?</a:t>
            </a:r>
          </a:p>
          <a:p>
            <a:r>
              <a:rPr lang="en-US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87038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413DE-6BCE-4269-BDB2-95F79AB0960B}" type="slidenum">
              <a:rPr lang="en-US"/>
              <a:pPr/>
              <a:t>24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 lIns="89964" tIns="44983" rIns="89964" bIns="44983"/>
          <a:lstStyle/>
          <a:p>
            <a:r>
              <a:rPr lang="en-US"/>
              <a:t>OK, if we have a bit of extra time, do this.</a:t>
            </a:r>
          </a:p>
          <a:p>
            <a:endParaRPr lang="en-US"/>
          </a:p>
          <a:p>
            <a:r>
              <a:rPr lang="en-US"/>
              <a:t>Let’s try deleting.</a:t>
            </a:r>
          </a:p>
          <a:p>
            <a:endParaRPr lang="en-US"/>
          </a:p>
          <a:p>
            <a:r>
              <a:rPr lang="en-US"/>
              <a:t>15 is easy! It has two children, so we do BST deletion.</a:t>
            </a:r>
          </a:p>
          <a:p>
            <a:endParaRPr lang="en-US"/>
          </a:p>
          <a:p>
            <a:r>
              <a:rPr lang="en-US"/>
              <a:t>17 replaces 15.</a:t>
            </a:r>
          </a:p>
          <a:p>
            <a:endParaRPr lang="en-US"/>
          </a:p>
          <a:p>
            <a:r>
              <a:rPr lang="en-US"/>
              <a:t>15 goes away.</a:t>
            </a:r>
          </a:p>
          <a:p>
            <a:endParaRPr lang="en-US"/>
          </a:p>
          <a:p>
            <a:r>
              <a:rPr lang="en-US"/>
              <a:t>Did we disturb the tree?</a:t>
            </a:r>
          </a:p>
          <a:p>
            <a:r>
              <a:rPr lang="en-US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95560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F1808-6F60-4B80-8AC0-B12229C13629}" type="slidenum">
              <a:rPr lang="en-US"/>
              <a:pPr/>
              <a:t>25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 lIns="89964" tIns="44983" rIns="89964" bIns="44983"/>
          <a:lstStyle/>
          <a:p>
            <a:r>
              <a:rPr lang="en-US"/>
              <a:t>Now, let’s delete 12.</a:t>
            </a:r>
          </a:p>
          <a:p>
            <a:endParaRPr lang="en-US"/>
          </a:p>
          <a:p>
            <a:r>
              <a:rPr lang="en-US"/>
              <a:t>12 goes away.</a:t>
            </a:r>
          </a:p>
          <a:p>
            <a:endParaRPr lang="en-US"/>
          </a:p>
          <a:p>
            <a:r>
              <a:rPr lang="en-US"/>
              <a:t>Now, there’s trouble.</a:t>
            </a:r>
          </a:p>
          <a:p>
            <a:endParaRPr lang="en-US"/>
          </a:p>
          <a:p>
            <a:r>
              <a:rPr lang="en-US"/>
              <a:t>We’ve put an imbalance in.</a:t>
            </a:r>
          </a:p>
          <a:p>
            <a:endParaRPr lang="en-US"/>
          </a:p>
          <a:p>
            <a:r>
              <a:rPr lang="en-US"/>
              <a:t>So, we check up from the point of deletion and fix the imbalance at 17.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FA361-8AED-4E93-B5A8-F85EDA100532}" type="slidenum">
              <a:rPr lang="en-US"/>
              <a:pPr/>
              <a:t>26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 lIns="89964" tIns="44983" rIns="89964" bIns="4498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4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ADCE9-BB35-4B88-9823-53CBE91EB816}" type="slidenum">
              <a:rPr lang="en-US"/>
              <a:pPr/>
              <a:t>27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r>
              <a:rPr lang="en-US"/>
              <a:t>Now, let’s delete 12.</a:t>
            </a:r>
          </a:p>
          <a:p>
            <a:endParaRPr lang="en-US"/>
          </a:p>
          <a:p>
            <a:r>
              <a:rPr lang="en-US"/>
              <a:t>12 goes away.</a:t>
            </a:r>
          </a:p>
          <a:p>
            <a:endParaRPr lang="en-US"/>
          </a:p>
          <a:p>
            <a:r>
              <a:rPr lang="en-US"/>
              <a:t>Now, there’s trouble.</a:t>
            </a:r>
          </a:p>
          <a:p>
            <a:endParaRPr lang="en-US"/>
          </a:p>
          <a:p>
            <a:r>
              <a:rPr lang="en-US"/>
              <a:t>We’ve put an imbalance in.</a:t>
            </a:r>
          </a:p>
          <a:p>
            <a:endParaRPr lang="en-US"/>
          </a:p>
          <a:p>
            <a:r>
              <a:rPr lang="en-US"/>
              <a:t>So, we check up from the point of deletion and fix the imbalance at 17.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243A-3CD3-4E41-B7F2-A37864E8F573}" type="slidenum">
              <a:rPr lang="en-US"/>
              <a:pPr/>
              <a:t>28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0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AVL Trees -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D51E-0BB4-448E-8BE9-179B505C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9699" y="304800"/>
            <a:ext cx="48985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Avl tree</a:t>
            </a:r>
          </a:p>
        </p:txBody>
      </p:sp>
      <p:pic>
        <p:nvPicPr>
          <p:cNvPr id="1026" name="Picture 2" descr="http://www.mathcs.emory.edu/~cheung/Courses/323/Syllabus/Trees/FIGS/AVL/avl01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6397372" cy="452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 Rotation</a:t>
            </a:r>
          </a:p>
        </p:txBody>
      </p:sp>
      <p:sp>
        <p:nvSpPr>
          <p:cNvPr id="201731" name="Oval 3" descr="50%"/>
          <p:cNvSpPr>
            <a:spLocks noChangeAspect="1" noChangeArrowheads="1"/>
          </p:cNvSpPr>
          <p:nvPr/>
        </p:nvSpPr>
        <p:spPr bwMode="auto">
          <a:xfrm>
            <a:off x="7394575" y="3122613"/>
            <a:ext cx="487363" cy="487362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3200" dirty="0"/>
              <a:t>M</a:t>
            </a:r>
          </a:p>
        </p:txBody>
      </p:sp>
      <p:sp>
        <p:nvSpPr>
          <p:cNvPr id="201732" name="Oval 4" descr="50%"/>
          <p:cNvSpPr>
            <a:spLocks noChangeAspect="1" noChangeArrowheads="1"/>
          </p:cNvSpPr>
          <p:nvPr/>
        </p:nvSpPr>
        <p:spPr bwMode="auto">
          <a:xfrm>
            <a:off x="6543675" y="4583113"/>
            <a:ext cx="485775" cy="487362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/>
              <a:t>S</a:t>
            </a:r>
          </a:p>
        </p:txBody>
      </p:sp>
      <p:sp>
        <p:nvSpPr>
          <p:cNvPr id="201733" name="Oval 5" descr="50%"/>
          <p:cNvSpPr>
            <a:spLocks noChangeAspect="1" noChangeArrowheads="1"/>
          </p:cNvSpPr>
          <p:nvPr/>
        </p:nvSpPr>
        <p:spPr bwMode="auto">
          <a:xfrm>
            <a:off x="8247063" y="4583113"/>
            <a:ext cx="487362" cy="487362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/>
              <a:t>T</a:t>
            </a:r>
          </a:p>
        </p:txBody>
      </p:sp>
      <p:cxnSp>
        <p:nvCxnSpPr>
          <p:cNvPr id="201734" name="AutoShape 6"/>
          <p:cNvCxnSpPr>
            <a:cxnSpLocks noChangeAspect="1" noChangeShapeType="1"/>
            <a:stCxn id="201731" idx="3"/>
            <a:endCxn id="201732" idx="0"/>
          </p:cNvCxnSpPr>
          <p:nvPr/>
        </p:nvCxnSpPr>
        <p:spPr bwMode="auto">
          <a:xfrm flipH="1">
            <a:off x="6786563" y="3552825"/>
            <a:ext cx="67945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5" name="AutoShape 7"/>
          <p:cNvCxnSpPr>
            <a:cxnSpLocks noChangeAspect="1" noChangeShapeType="1"/>
            <a:stCxn id="201731" idx="5"/>
            <a:endCxn id="201733" idx="0"/>
          </p:cNvCxnSpPr>
          <p:nvPr/>
        </p:nvCxnSpPr>
        <p:spPr bwMode="auto">
          <a:xfrm>
            <a:off x="7810500" y="3552825"/>
            <a:ext cx="681038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36" name="Text Box 8"/>
          <p:cNvSpPr txBox="1">
            <a:spLocks noChangeAspect="1" noChangeArrowheads="1"/>
          </p:cNvSpPr>
          <p:nvPr/>
        </p:nvSpPr>
        <p:spPr bwMode="auto">
          <a:xfrm>
            <a:off x="8612188" y="4278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1737" name="Text Box 9"/>
          <p:cNvSpPr txBox="1">
            <a:spLocks noChangeAspect="1" noChangeArrowheads="1"/>
          </p:cNvSpPr>
          <p:nvPr/>
        </p:nvSpPr>
        <p:spPr bwMode="auto">
          <a:xfrm>
            <a:off x="6421438" y="4278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1738" name="Text Box 10"/>
          <p:cNvSpPr txBox="1">
            <a:spLocks noChangeAspect="1" noChangeArrowheads="1"/>
          </p:cNvSpPr>
          <p:nvPr/>
        </p:nvSpPr>
        <p:spPr bwMode="auto">
          <a:xfrm>
            <a:off x="7761288" y="2817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01739" name="AutoShape 11"/>
          <p:cNvSpPr>
            <a:spLocks noChangeAspect="1" noChangeArrowheads="1"/>
          </p:cNvSpPr>
          <p:nvPr/>
        </p:nvSpPr>
        <p:spPr bwMode="auto">
          <a:xfrm>
            <a:off x="2035175" y="3913188"/>
            <a:ext cx="852488" cy="304800"/>
          </a:xfrm>
          <a:prstGeom prst="rightArrow">
            <a:avLst>
              <a:gd name="adj1" fmla="val 50000"/>
              <a:gd name="adj2" fmla="val 6992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0" name="AutoShape 12"/>
          <p:cNvSpPr>
            <a:spLocks noChangeAspect="1" noChangeArrowheads="1"/>
          </p:cNvSpPr>
          <p:nvPr/>
        </p:nvSpPr>
        <p:spPr bwMode="auto">
          <a:xfrm rot="1329708">
            <a:off x="491310" y="3901883"/>
            <a:ext cx="1292772" cy="1730732"/>
          </a:xfrm>
          <a:custGeom>
            <a:avLst/>
            <a:gdLst>
              <a:gd name="G0" fmla="+- -9740166 0 0"/>
              <a:gd name="G1" fmla="+- 9771425 0 0"/>
              <a:gd name="G2" fmla="+- -9740166 0 9771425"/>
              <a:gd name="G3" fmla="+- 10800 0 0"/>
              <a:gd name="G4" fmla="+- 0 0 -974016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658 0 0"/>
              <a:gd name="G9" fmla="+- 0 0 9771425"/>
              <a:gd name="G10" fmla="+- 8658 0 2700"/>
              <a:gd name="G11" fmla="cos G10 -9740166"/>
              <a:gd name="G12" fmla="sin G10 -9740166"/>
              <a:gd name="G13" fmla="cos 13500 -9740166"/>
              <a:gd name="G14" fmla="sin 13500 -9740166"/>
              <a:gd name="G15" fmla="+- G11 10800 0"/>
              <a:gd name="G16" fmla="+- G12 10800 0"/>
              <a:gd name="G17" fmla="+- G13 10800 0"/>
              <a:gd name="G18" fmla="+- G14 10800 0"/>
              <a:gd name="G19" fmla="*/ 8658 1 2"/>
              <a:gd name="G20" fmla="+- G19 5400 0"/>
              <a:gd name="G21" fmla="cos G20 -9740166"/>
              <a:gd name="G22" fmla="sin G20 -9740166"/>
              <a:gd name="G23" fmla="+- G21 10800 0"/>
              <a:gd name="G24" fmla="+- G12 G23 G22"/>
              <a:gd name="G25" fmla="+- G22 G23 G11"/>
              <a:gd name="G26" fmla="cos 10800 -9740166"/>
              <a:gd name="G27" fmla="sin 10800 -9740166"/>
              <a:gd name="G28" fmla="cos 8658 -9740166"/>
              <a:gd name="G29" fmla="sin 8658 -974016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771425"/>
              <a:gd name="G36" fmla="sin G34 9771425"/>
              <a:gd name="G37" fmla="+/ 9771425 -974016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658 G39"/>
              <a:gd name="G43" fmla="sin 865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21600"/>
              <a:gd name="T5" fmla="*/ 10755 h 21600"/>
              <a:gd name="T6" fmla="*/ 2451 w 21600"/>
              <a:gd name="T7" fmla="*/ 15796 h 21600"/>
              <a:gd name="T8" fmla="*/ 2142 w 21600"/>
              <a:gd name="T9" fmla="*/ 10763 h 21600"/>
              <a:gd name="T10" fmla="*/ -726 w 21600"/>
              <a:gd name="T11" fmla="*/ 3771 h 21600"/>
              <a:gd name="T12" fmla="*/ 4456 w 21600"/>
              <a:gd name="T13" fmla="*/ 2514 h 21600"/>
              <a:gd name="T14" fmla="*/ 5713 w 21600"/>
              <a:gd name="T15" fmla="*/ 769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408" y="6292"/>
                </a:moveTo>
                <a:cubicBezTo>
                  <a:pt x="2580" y="7649"/>
                  <a:pt x="2142" y="9209"/>
                  <a:pt x="2142" y="10799"/>
                </a:cubicBezTo>
                <a:cubicBezTo>
                  <a:pt x="2141" y="12365"/>
                  <a:pt x="2566" y="13902"/>
                  <a:pt x="3370" y="15246"/>
                </a:cubicBezTo>
                <a:lnTo>
                  <a:pt x="1532" y="16346"/>
                </a:lnTo>
                <a:cubicBezTo>
                  <a:pt x="529" y="14670"/>
                  <a:pt x="0" y="12753"/>
                  <a:pt x="0" y="10800"/>
                </a:cubicBezTo>
                <a:cubicBezTo>
                  <a:pt x="-1" y="8816"/>
                  <a:pt x="546" y="6870"/>
                  <a:pt x="1579" y="5176"/>
                </a:cubicBezTo>
                <a:lnTo>
                  <a:pt x="-726" y="3771"/>
                </a:lnTo>
                <a:lnTo>
                  <a:pt x="4456" y="2514"/>
                </a:lnTo>
                <a:lnTo>
                  <a:pt x="5713" y="7697"/>
                </a:lnTo>
                <a:lnTo>
                  <a:pt x="3408" y="62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1" name="Oval 13" descr="50%"/>
          <p:cNvSpPr>
            <a:spLocks noChangeAspect="1" noChangeArrowheads="1"/>
          </p:cNvSpPr>
          <p:nvPr/>
        </p:nvSpPr>
        <p:spPr bwMode="auto">
          <a:xfrm>
            <a:off x="620713" y="5010150"/>
            <a:ext cx="487362" cy="485775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3200" dirty="0"/>
              <a:t>M</a:t>
            </a:r>
          </a:p>
        </p:txBody>
      </p:sp>
      <p:sp>
        <p:nvSpPr>
          <p:cNvPr id="201742" name="Oval 14" descr="50%"/>
          <p:cNvSpPr>
            <a:spLocks noChangeAspect="1" noChangeArrowheads="1"/>
          </p:cNvSpPr>
          <p:nvPr/>
        </p:nvSpPr>
        <p:spPr bwMode="auto">
          <a:xfrm>
            <a:off x="1168400" y="3852863"/>
            <a:ext cx="487363" cy="487362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 dirty="0"/>
              <a:t>T</a:t>
            </a:r>
          </a:p>
        </p:txBody>
      </p:sp>
      <p:sp>
        <p:nvSpPr>
          <p:cNvPr id="201743" name="Oval 15" descr="50%"/>
          <p:cNvSpPr>
            <a:spLocks noChangeAspect="1" noChangeArrowheads="1"/>
          </p:cNvSpPr>
          <p:nvPr/>
        </p:nvSpPr>
        <p:spPr bwMode="auto">
          <a:xfrm>
            <a:off x="195263" y="2695575"/>
            <a:ext cx="487362" cy="487363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/>
              <a:t>S</a:t>
            </a:r>
          </a:p>
        </p:txBody>
      </p:sp>
      <p:cxnSp>
        <p:nvCxnSpPr>
          <p:cNvPr id="201744" name="AutoShape 16"/>
          <p:cNvCxnSpPr>
            <a:cxnSpLocks noChangeAspect="1" noChangeShapeType="1"/>
            <a:stCxn id="201743" idx="5"/>
            <a:endCxn id="201742" idx="0"/>
          </p:cNvCxnSpPr>
          <p:nvPr/>
        </p:nvCxnSpPr>
        <p:spPr bwMode="auto">
          <a:xfrm>
            <a:off x="611188" y="3127375"/>
            <a:ext cx="801687" cy="709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5" name="AutoShape 17"/>
          <p:cNvCxnSpPr>
            <a:cxnSpLocks noChangeAspect="1" noChangeShapeType="1"/>
            <a:stCxn id="201742" idx="3"/>
            <a:endCxn id="201741" idx="0"/>
          </p:cNvCxnSpPr>
          <p:nvPr/>
        </p:nvCxnSpPr>
        <p:spPr bwMode="auto">
          <a:xfrm flipH="1">
            <a:off x="865188" y="4284663"/>
            <a:ext cx="374650" cy="709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46" name="Text Box 18"/>
          <p:cNvSpPr txBox="1">
            <a:spLocks noChangeAspect="1" noChangeArrowheads="1"/>
          </p:cNvSpPr>
          <p:nvPr/>
        </p:nvSpPr>
        <p:spPr bwMode="auto">
          <a:xfrm>
            <a:off x="985838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1747" name="Text Box 19"/>
          <p:cNvSpPr txBox="1">
            <a:spLocks noChangeAspect="1" noChangeArrowheads="1"/>
          </p:cNvSpPr>
          <p:nvPr/>
        </p:nvSpPr>
        <p:spPr bwMode="auto">
          <a:xfrm>
            <a:off x="1412875" y="3487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01748" name="Text Box 20"/>
          <p:cNvSpPr txBox="1">
            <a:spLocks noChangeAspect="1" noChangeArrowheads="1"/>
          </p:cNvSpPr>
          <p:nvPr/>
        </p:nvSpPr>
        <p:spPr bwMode="auto">
          <a:xfrm>
            <a:off x="560388" y="2452688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 2</a:t>
            </a:r>
          </a:p>
        </p:txBody>
      </p:sp>
      <p:sp>
        <p:nvSpPr>
          <p:cNvPr id="201749" name="Oval 21" descr="50%"/>
          <p:cNvSpPr>
            <a:spLocks noChangeAspect="1" noChangeArrowheads="1"/>
          </p:cNvSpPr>
          <p:nvPr/>
        </p:nvSpPr>
        <p:spPr bwMode="auto">
          <a:xfrm>
            <a:off x="4545013" y="4948238"/>
            <a:ext cx="487362" cy="487362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/>
              <a:t>T</a:t>
            </a:r>
          </a:p>
        </p:txBody>
      </p:sp>
      <p:sp>
        <p:nvSpPr>
          <p:cNvPr id="201750" name="Oval 22" descr="50%"/>
          <p:cNvSpPr>
            <a:spLocks noChangeAspect="1" noChangeArrowheads="1"/>
          </p:cNvSpPr>
          <p:nvPr/>
        </p:nvSpPr>
        <p:spPr bwMode="auto">
          <a:xfrm>
            <a:off x="4057650" y="3792538"/>
            <a:ext cx="487363" cy="485775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3200" dirty="0"/>
              <a:t>M</a:t>
            </a:r>
          </a:p>
        </p:txBody>
      </p:sp>
      <p:sp>
        <p:nvSpPr>
          <p:cNvPr id="201751" name="Oval 23" descr="50%"/>
          <p:cNvSpPr>
            <a:spLocks noChangeAspect="1" noChangeArrowheads="1"/>
          </p:cNvSpPr>
          <p:nvPr/>
        </p:nvSpPr>
        <p:spPr bwMode="auto">
          <a:xfrm>
            <a:off x="3084513" y="2635250"/>
            <a:ext cx="487362" cy="487363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/>
              <a:t>S</a:t>
            </a:r>
          </a:p>
        </p:txBody>
      </p:sp>
      <p:cxnSp>
        <p:nvCxnSpPr>
          <p:cNvPr id="201752" name="AutoShape 24"/>
          <p:cNvCxnSpPr>
            <a:cxnSpLocks noChangeAspect="1" noChangeShapeType="1"/>
            <a:stCxn id="201751" idx="5"/>
            <a:endCxn id="201750" idx="0"/>
          </p:cNvCxnSpPr>
          <p:nvPr/>
        </p:nvCxnSpPr>
        <p:spPr bwMode="auto">
          <a:xfrm>
            <a:off x="3500438" y="3067050"/>
            <a:ext cx="801687" cy="709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53" name="AutoShape 25"/>
          <p:cNvCxnSpPr>
            <a:cxnSpLocks noChangeAspect="1" noChangeShapeType="1"/>
            <a:stCxn id="201750" idx="5"/>
            <a:endCxn id="201749" idx="0"/>
          </p:cNvCxnSpPr>
          <p:nvPr/>
        </p:nvCxnSpPr>
        <p:spPr bwMode="auto">
          <a:xfrm>
            <a:off x="4473575" y="4222750"/>
            <a:ext cx="3143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54" name="Text Box 26"/>
          <p:cNvSpPr txBox="1">
            <a:spLocks noChangeAspect="1" noChangeArrowheads="1"/>
          </p:cNvSpPr>
          <p:nvPr/>
        </p:nvSpPr>
        <p:spPr bwMode="auto">
          <a:xfrm>
            <a:off x="4837113" y="44942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1755" name="Text Box 27"/>
          <p:cNvSpPr txBox="1">
            <a:spLocks noChangeAspect="1" noChangeArrowheads="1"/>
          </p:cNvSpPr>
          <p:nvPr/>
        </p:nvSpPr>
        <p:spPr bwMode="auto">
          <a:xfrm>
            <a:off x="4302125" y="3427413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 1</a:t>
            </a:r>
          </a:p>
        </p:txBody>
      </p:sp>
      <p:sp>
        <p:nvSpPr>
          <p:cNvPr id="201756" name="Text Box 28"/>
          <p:cNvSpPr txBox="1">
            <a:spLocks noChangeAspect="1" noChangeArrowheads="1"/>
          </p:cNvSpPr>
          <p:nvPr/>
        </p:nvSpPr>
        <p:spPr bwMode="auto">
          <a:xfrm>
            <a:off x="3449638" y="2392363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 2</a:t>
            </a:r>
          </a:p>
        </p:txBody>
      </p:sp>
      <p:sp>
        <p:nvSpPr>
          <p:cNvPr id="201757" name="AutoShape 29"/>
          <p:cNvSpPr>
            <a:spLocks noChangeAspect="1" noChangeArrowheads="1"/>
          </p:cNvSpPr>
          <p:nvPr/>
        </p:nvSpPr>
        <p:spPr bwMode="auto">
          <a:xfrm flipH="1">
            <a:off x="3632200" y="1905000"/>
            <a:ext cx="1338263" cy="2190750"/>
          </a:xfrm>
          <a:custGeom>
            <a:avLst/>
            <a:gdLst>
              <a:gd name="G0" fmla="+- 10539633 0 0"/>
              <a:gd name="G1" fmla="+- 7878576 0 0"/>
              <a:gd name="G2" fmla="+- 10539633 0 7878576"/>
              <a:gd name="G3" fmla="+- 10800 0 0"/>
              <a:gd name="G4" fmla="+- 0 0 1053963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900 0 0"/>
              <a:gd name="G9" fmla="+- 0 0 7878576"/>
              <a:gd name="G10" fmla="+- 8900 0 2700"/>
              <a:gd name="G11" fmla="cos G10 10539633"/>
              <a:gd name="G12" fmla="sin G10 10539633"/>
              <a:gd name="G13" fmla="cos 13500 10539633"/>
              <a:gd name="G14" fmla="sin 13500 10539633"/>
              <a:gd name="G15" fmla="+- G11 10800 0"/>
              <a:gd name="G16" fmla="+- G12 10800 0"/>
              <a:gd name="G17" fmla="+- G13 10800 0"/>
              <a:gd name="G18" fmla="+- G14 10800 0"/>
              <a:gd name="G19" fmla="*/ 8900 1 2"/>
              <a:gd name="G20" fmla="+- G19 5400 0"/>
              <a:gd name="G21" fmla="cos G20 10539633"/>
              <a:gd name="G22" fmla="sin G20 10539633"/>
              <a:gd name="G23" fmla="+- G21 10800 0"/>
              <a:gd name="G24" fmla="+- G12 G23 G22"/>
              <a:gd name="G25" fmla="+- G22 G23 G11"/>
              <a:gd name="G26" fmla="cos 10800 10539633"/>
              <a:gd name="G27" fmla="sin 10800 10539633"/>
              <a:gd name="G28" fmla="cos 8900 10539633"/>
              <a:gd name="G29" fmla="sin 8900 1053963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7878576"/>
              <a:gd name="G36" fmla="sin G34 7878576"/>
              <a:gd name="G37" fmla="+/ 7878576 1053963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900 G39"/>
              <a:gd name="G43" fmla="sin 89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464 w 21600"/>
              <a:gd name="T5" fmla="*/ 17666 h 21600"/>
              <a:gd name="T6" fmla="*/ 5842 w 21600"/>
              <a:gd name="T7" fmla="*/ 19311 h 21600"/>
              <a:gd name="T8" fmla="*/ 3930 w 21600"/>
              <a:gd name="T9" fmla="*/ 16458 h 21600"/>
              <a:gd name="T10" fmla="*/ -1951 w 21600"/>
              <a:gd name="T11" fmla="*/ 15234 h 21600"/>
              <a:gd name="T12" fmla="*/ 297 w 21600"/>
              <a:gd name="T13" fmla="*/ 10587 h 21600"/>
              <a:gd name="T14" fmla="*/ 4944 w 21600"/>
              <a:gd name="T15" fmla="*/ 1283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393" y="13723"/>
                </a:moveTo>
                <a:cubicBezTo>
                  <a:pt x="3091" y="15730"/>
                  <a:pt x="4484" y="17421"/>
                  <a:pt x="6320" y="18490"/>
                </a:cubicBezTo>
                <a:lnTo>
                  <a:pt x="5364" y="20132"/>
                </a:lnTo>
                <a:cubicBezTo>
                  <a:pt x="3136" y="18834"/>
                  <a:pt x="1446" y="16783"/>
                  <a:pt x="599" y="14347"/>
                </a:cubicBezTo>
                <a:lnTo>
                  <a:pt x="-1951" y="15234"/>
                </a:lnTo>
                <a:lnTo>
                  <a:pt x="297" y="10587"/>
                </a:lnTo>
                <a:lnTo>
                  <a:pt x="4944" y="12836"/>
                </a:lnTo>
                <a:lnTo>
                  <a:pt x="2393" y="1372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58" name="AutoShape 30"/>
          <p:cNvSpPr>
            <a:spLocks noChangeAspect="1" noChangeArrowheads="1"/>
          </p:cNvSpPr>
          <p:nvPr/>
        </p:nvSpPr>
        <p:spPr bwMode="auto">
          <a:xfrm>
            <a:off x="5370513" y="3913188"/>
            <a:ext cx="852487" cy="304800"/>
          </a:xfrm>
          <a:prstGeom prst="rightArrow">
            <a:avLst>
              <a:gd name="adj1" fmla="val 50000"/>
              <a:gd name="adj2" fmla="val 6992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Left Rotation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534400" cy="20875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b="1" u="sng" smtClean="0"/>
              <a:t>Definition</a:t>
            </a:r>
          </a:p>
          <a:p>
            <a:pPr eaLnBrk="1" hangingPunct="1"/>
            <a:r>
              <a:rPr lang="en-US" altLang="ko-KR" sz="2400" smtClean="0"/>
              <a:t>In a </a:t>
            </a:r>
            <a:r>
              <a:rPr lang="en-US" altLang="ko-KR" sz="2400" smtClean="0">
                <a:solidFill>
                  <a:srgbClr val="0000FF"/>
                </a:solidFill>
              </a:rPr>
              <a:t>binary search tree</a:t>
            </a:r>
            <a:r>
              <a:rPr lang="en-US" altLang="ko-KR" sz="2400" smtClean="0"/>
              <a:t>, </a:t>
            </a:r>
            <a:r>
              <a:rPr lang="en-US" altLang="ko-KR" sz="2400" smtClean="0">
                <a:solidFill>
                  <a:srgbClr val="0000FF"/>
                </a:solidFill>
              </a:rPr>
              <a:t>pushing a node A down and to the left to balance the tree</a:t>
            </a:r>
            <a:r>
              <a:rPr lang="en-US" altLang="ko-KR" sz="2400" smtClean="0"/>
              <a:t>. </a:t>
            </a:r>
          </a:p>
          <a:p>
            <a:pPr eaLnBrk="1" hangingPunct="1"/>
            <a:r>
              <a:rPr lang="en-US" altLang="ko-KR" sz="2400" smtClean="0"/>
              <a:t>A's right child replaces A, and the right child's left child becomes A's right child.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851275" y="3884613"/>
            <a:ext cx="1441450" cy="481012"/>
            <a:chOff x="2426" y="2583"/>
            <a:chExt cx="908" cy="303"/>
          </a:xfrm>
        </p:grpSpPr>
        <p:sp>
          <p:nvSpPr>
            <p:cNvPr id="16412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3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solidFill>
                    <a:srgbClr val="0000FF"/>
                  </a:solidFill>
                  <a:latin typeface="Arial" charset="0"/>
                </a:rPr>
                <a:t>Left Rotation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 flipH="1">
            <a:off x="5673725" y="3429000"/>
            <a:ext cx="2786063" cy="1820863"/>
            <a:chOff x="551" y="2432"/>
            <a:chExt cx="1755" cy="1147"/>
          </a:xfrm>
        </p:grpSpPr>
        <p:sp>
          <p:nvSpPr>
            <p:cNvPr id="16403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15</a:t>
              </a:r>
            </a:p>
          </p:txBody>
        </p:sp>
        <p:sp>
          <p:nvSpPr>
            <p:cNvPr id="16404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22</a:t>
              </a:r>
            </a:p>
          </p:txBody>
        </p:sp>
        <p:sp>
          <p:nvSpPr>
            <p:cNvPr id="16405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9</a:t>
              </a:r>
            </a:p>
          </p:txBody>
        </p:sp>
        <p:sp>
          <p:nvSpPr>
            <p:cNvPr id="16406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12</a:t>
              </a:r>
            </a:p>
          </p:txBody>
        </p:sp>
        <p:sp>
          <p:nvSpPr>
            <p:cNvPr id="16407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16408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0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1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874713" y="3284538"/>
            <a:ext cx="2786062" cy="1965325"/>
            <a:chOff x="551" y="2069"/>
            <a:chExt cx="1755" cy="1238"/>
          </a:xfrm>
        </p:grpSpPr>
        <p:grpSp>
          <p:nvGrpSpPr>
            <p:cNvPr id="16392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16394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9</a:t>
                </a:r>
              </a:p>
            </p:txBody>
          </p:sp>
          <p:sp>
            <p:nvSpPr>
              <p:cNvPr id="16395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4</a:t>
                </a:r>
              </a:p>
            </p:txBody>
          </p:sp>
          <p:sp>
            <p:nvSpPr>
              <p:cNvPr id="16396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15</a:t>
                </a:r>
              </a:p>
            </p:txBody>
          </p:sp>
          <p:sp>
            <p:nvSpPr>
              <p:cNvPr id="16397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12</a:t>
                </a:r>
              </a:p>
            </p:txBody>
          </p:sp>
          <p:sp>
            <p:nvSpPr>
              <p:cNvPr id="16398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22</a:t>
                </a:r>
              </a:p>
            </p:txBody>
          </p:sp>
          <p:sp>
            <p:nvSpPr>
              <p:cNvPr id="16399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00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01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02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393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010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687" y="304800"/>
            <a:ext cx="82296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 smtClean="0"/>
              <a:t>Right Rotation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687" y="1314686"/>
            <a:ext cx="8229600" cy="226671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b="1" u="sng" dirty="0" smtClean="0"/>
              <a:t>Definition</a:t>
            </a:r>
          </a:p>
          <a:p>
            <a:pPr eaLnBrk="1" hangingPunct="1"/>
            <a:r>
              <a:rPr lang="en-US" altLang="ko-KR" sz="2400" dirty="0" smtClean="0"/>
              <a:t>In a </a:t>
            </a:r>
            <a:r>
              <a:rPr lang="en-US" altLang="ko-KR" sz="2400" dirty="0" smtClean="0">
                <a:solidFill>
                  <a:srgbClr val="0000FF"/>
                </a:solidFill>
              </a:rPr>
              <a:t>binary search tree, pushing a node A down and to the right to balance the tree.</a:t>
            </a:r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A's left child replaces A, and the left child's right child becomes A's left child.</a:t>
            </a:r>
          </a:p>
          <a:p>
            <a:pPr eaLnBrk="1" hangingPunct="1"/>
            <a:endParaRPr lang="en-US" altLang="ko-KR" sz="2400" dirty="0" smtClean="0"/>
          </a:p>
          <a:p>
            <a:pPr marL="0" indent="0" eaLnBrk="1" hangingPunct="1">
              <a:buNone/>
            </a:pPr>
            <a:endParaRPr lang="en-US" altLang="ko-KR" sz="1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30875" y="4175125"/>
            <a:ext cx="2786062" cy="1820862"/>
            <a:chOff x="551" y="2432"/>
            <a:chExt cx="1755" cy="1147"/>
          </a:xfrm>
        </p:grpSpPr>
        <p:sp>
          <p:nvSpPr>
            <p:cNvPr id="17428" name="Oval 5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 dirty="0">
                  <a:latin typeface="굴림" pitchFamily="50" charset="-127"/>
                </a:rPr>
                <a:t>9</a:t>
              </a:r>
            </a:p>
          </p:txBody>
        </p:sp>
        <p:sp>
          <p:nvSpPr>
            <p:cNvPr id="17429" name="Oval 6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17430" name="Oval 7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15</a:t>
              </a:r>
            </a:p>
          </p:txBody>
        </p:sp>
        <p:sp>
          <p:nvSpPr>
            <p:cNvPr id="17431" name="Oval 8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12</a:t>
              </a:r>
            </a:p>
          </p:txBody>
        </p:sp>
        <p:sp>
          <p:nvSpPr>
            <p:cNvPr id="17432" name="Oval 9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22</a:t>
              </a:r>
            </a:p>
          </p:txBody>
        </p:sp>
        <p:sp>
          <p:nvSpPr>
            <p:cNvPr id="17433" name="Line 10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4" name="Line 11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5" name="Line 12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6" name="Line 13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777936" y="5081588"/>
            <a:ext cx="1727200" cy="481013"/>
            <a:chOff x="2426" y="2583"/>
            <a:chExt cx="908" cy="303"/>
          </a:xfrm>
        </p:grpSpPr>
        <p:sp>
          <p:nvSpPr>
            <p:cNvPr id="17426" name="Line 15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7" name="Text Box 16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solidFill>
                    <a:srgbClr val="0000FF"/>
                  </a:solidFill>
                  <a:latin typeface="Arial" charset="0"/>
                </a:rPr>
                <a:t>Right Rotation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03275" y="3981450"/>
            <a:ext cx="2786063" cy="1965325"/>
            <a:chOff x="476" y="2024"/>
            <a:chExt cx="1755" cy="1238"/>
          </a:xfrm>
        </p:grpSpPr>
        <p:grpSp>
          <p:nvGrpSpPr>
            <p:cNvPr id="17415" name="Group 17"/>
            <p:cNvGrpSpPr>
              <a:grpSpLocks/>
            </p:cNvGrpSpPr>
            <p:nvPr/>
          </p:nvGrpSpPr>
          <p:grpSpPr bwMode="auto">
            <a:xfrm flipH="1">
              <a:off x="476" y="2115"/>
              <a:ext cx="1755" cy="1147"/>
              <a:chOff x="551" y="2432"/>
              <a:chExt cx="1755" cy="1147"/>
            </a:xfrm>
          </p:grpSpPr>
          <p:sp>
            <p:nvSpPr>
              <p:cNvPr id="17417" name="Oval 18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 dirty="0">
                    <a:latin typeface="굴림" pitchFamily="50" charset="-127"/>
                  </a:rPr>
                  <a:t>15</a:t>
                </a:r>
              </a:p>
            </p:txBody>
          </p:sp>
          <p:sp>
            <p:nvSpPr>
              <p:cNvPr id="17418" name="Oval 19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22</a:t>
                </a:r>
              </a:p>
            </p:txBody>
          </p:sp>
          <p:sp>
            <p:nvSpPr>
              <p:cNvPr id="17419" name="Oval 20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9</a:t>
                </a:r>
              </a:p>
            </p:txBody>
          </p:sp>
          <p:sp>
            <p:nvSpPr>
              <p:cNvPr id="17420" name="Oval 21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12</a:t>
                </a:r>
              </a:p>
            </p:txBody>
          </p:sp>
          <p:sp>
            <p:nvSpPr>
              <p:cNvPr id="17421" name="Oval 22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4</a:t>
                </a:r>
              </a:p>
            </p:txBody>
          </p:sp>
          <p:sp>
            <p:nvSpPr>
              <p:cNvPr id="17422" name="Line 23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3" name="Line 2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4" name="Line 25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5" name="Line 26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416" name="Text Box 27"/>
            <p:cNvSpPr txBox="1">
              <a:spLocks noChangeArrowheads="1"/>
            </p:cNvSpPr>
            <p:nvPr/>
          </p:nvSpPr>
          <p:spPr bwMode="auto">
            <a:xfrm>
              <a:off x="1247" y="2024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614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08038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Single and Double Rotations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 smtClean="0">
                <a:solidFill>
                  <a:srgbClr val="0000CC"/>
                </a:solidFill>
              </a:rPr>
              <a:t>Single rotations:</a:t>
            </a:r>
            <a:r>
              <a:rPr lang="en-US" altLang="ko-KR" dirty="0" smtClean="0"/>
              <a:t> the transformations done to correct LL and RR imbalances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>
                <a:solidFill>
                  <a:srgbClr val="0000CC"/>
                </a:solidFill>
              </a:rPr>
              <a:t>Double rotations:</a:t>
            </a:r>
            <a:r>
              <a:rPr lang="en-US" altLang="ko-KR" dirty="0" smtClean="0"/>
              <a:t> the transformations done to correct LR and RL imbalances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The transformation </a:t>
            </a:r>
            <a:r>
              <a:rPr lang="en-US" altLang="ko-KR" dirty="0" smtClean="0">
                <a:solidFill>
                  <a:srgbClr val="0000FF"/>
                </a:solidFill>
              </a:rPr>
              <a:t>to correct LR imbalance</a:t>
            </a:r>
            <a:r>
              <a:rPr lang="en-US" altLang="ko-KR" dirty="0" smtClean="0"/>
              <a:t> can be achieved by an </a:t>
            </a:r>
            <a:r>
              <a:rPr lang="en-US" altLang="ko-KR" dirty="0" smtClean="0">
                <a:solidFill>
                  <a:srgbClr val="FF3300"/>
                </a:solidFill>
              </a:rPr>
              <a:t>RR rotation followed by an LL rotation (i.e., LL-&gt;RR).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The transformation </a:t>
            </a:r>
            <a:r>
              <a:rPr lang="en-US" altLang="ko-KR" dirty="0" smtClean="0">
                <a:solidFill>
                  <a:srgbClr val="0000FF"/>
                </a:solidFill>
              </a:rPr>
              <a:t>to correct RL imbalance</a:t>
            </a:r>
            <a:r>
              <a:rPr lang="en-US" altLang="ko-KR" dirty="0" smtClean="0"/>
              <a:t> can be achieved by an </a:t>
            </a:r>
            <a:r>
              <a:rPr lang="en-US" altLang="ko-KR" dirty="0" smtClean="0">
                <a:solidFill>
                  <a:srgbClr val="FF3300"/>
                </a:solidFill>
              </a:rPr>
              <a:t>LL rotation followed by an RR rotation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(i.e., RR-&gt;LL).</a:t>
            </a:r>
          </a:p>
        </p:txBody>
      </p:sp>
    </p:spTree>
    <p:extLst>
      <p:ext uri="{BB962C8B-B14F-4D97-AF65-F5344CB8AC3E}">
        <p14:creationId xmlns:p14="http://schemas.microsoft.com/office/powerpoint/2010/main" val="3642002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Inserting into an AVL Search Tree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6019800" y="4419600"/>
            <a:ext cx="677863" cy="692150"/>
            <a:chOff x="3648" y="2876"/>
            <a:chExt cx="427" cy="436"/>
          </a:xfrm>
        </p:grpSpPr>
        <p:sp>
          <p:nvSpPr>
            <p:cNvPr id="24623" name="Line 86"/>
            <p:cNvSpPr>
              <a:spLocks noChangeShapeType="1"/>
            </p:cNvSpPr>
            <p:nvPr/>
          </p:nvSpPr>
          <p:spPr bwMode="auto">
            <a:xfrm>
              <a:off x="3648" y="287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4" name="Oval 88"/>
            <p:cNvSpPr>
              <a:spLocks noChangeArrowheads="1"/>
            </p:cNvSpPr>
            <p:nvPr/>
          </p:nvSpPr>
          <p:spPr bwMode="auto">
            <a:xfrm>
              <a:off x="3819" y="313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srgbClr val="0000FF"/>
                  </a:solidFill>
                  <a:latin typeface="굴림" pitchFamily="50" charset="-127"/>
                </a:rPr>
                <a:t>29</a:t>
              </a:r>
            </a:p>
          </p:txBody>
        </p:sp>
      </p:grpSp>
      <p:sp>
        <p:nvSpPr>
          <p:cNvPr id="536669" name="Text Box 93"/>
          <p:cNvSpPr txBox="1">
            <a:spLocks noChangeArrowheads="1"/>
          </p:cNvSpPr>
          <p:nvPr/>
        </p:nvSpPr>
        <p:spPr bwMode="auto">
          <a:xfrm>
            <a:off x="381000" y="1447800"/>
            <a:ext cx="1709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solidFill>
                  <a:srgbClr val="0000FF"/>
                </a:solidFill>
                <a:latin typeface="Arial" charset="0"/>
              </a:rPr>
              <a:t>Insert(29)</a:t>
            </a:r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476375" y="1295400"/>
            <a:ext cx="6542088" cy="3160713"/>
            <a:chOff x="912" y="985"/>
            <a:chExt cx="4121" cy="1991"/>
          </a:xfrm>
        </p:grpSpPr>
        <p:grpSp>
          <p:nvGrpSpPr>
            <p:cNvPr id="24583" name="Group 97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24610" name="Text Box 98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-1</a:t>
                </a:r>
              </a:p>
            </p:txBody>
          </p:sp>
          <p:sp>
            <p:nvSpPr>
              <p:cNvPr id="24611" name="Text Box 99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1</a:t>
                </a:r>
              </a:p>
            </p:txBody>
          </p:sp>
          <p:sp>
            <p:nvSpPr>
              <p:cNvPr id="24612" name="Text Box 100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24613" name="Text Box 101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24614" name="Text Box 102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24615" name="Text Box 103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24616" name="Text Box 104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1</a:t>
                </a:r>
              </a:p>
            </p:txBody>
          </p:sp>
          <p:sp>
            <p:nvSpPr>
              <p:cNvPr id="24617" name="Text Box 105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1</a:t>
                </a:r>
              </a:p>
            </p:txBody>
          </p:sp>
          <p:sp>
            <p:nvSpPr>
              <p:cNvPr id="24618" name="Text Box 106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-1</a:t>
                </a:r>
              </a:p>
            </p:txBody>
          </p:sp>
          <p:sp>
            <p:nvSpPr>
              <p:cNvPr id="24619" name="Text Box 107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24620" name="Text Box 108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-1</a:t>
                </a:r>
              </a:p>
            </p:txBody>
          </p:sp>
          <p:sp>
            <p:nvSpPr>
              <p:cNvPr id="24621" name="Text Box 109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24622" name="Text Box 110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</p:grpSp>
        <p:grpSp>
          <p:nvGrpSpPr>
            <p:cNvPr id="24584" name="Group 111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24585" name="Line 112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86" name="Line 113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87" name="Line 114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88" name="Line 115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89" name="Line 116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0" name="Line 117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1" name="Line 118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2" name="Line 119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3" name="Line 120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4" name="Line 121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5" name="Line 122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6" name="Line 123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7" name="Oval 124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10</a:t>
                </a:r>
              </a:p>
            </p:txBody>
          </p:sp>
          <p:sp>
            <p:nvSpPr>
              <p:cNvPr id="24598" name="Oval 125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40</a:t>
                </a:r>
              </a:p>
            </p:txBody>
          </p:sp>
          <p:sp>
            <p:nvSpPr>
              <p:cNvPr id="24599" name="Oval 126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30</a:t>
                </a:r>
              </a:p>
            </p:txBody>
          </p:sp>
          <p:sp>
            <p:nvSpPr>
              <p:cNvPr id="24600" name="Oval 127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45</a:t>
                </a:r>
              </a:p>
            </p:txBody>
          </p:sp>
          <p:sp>
            <p:nvSpPr>
              <p:cNvPr id="24601" name="Oval 128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20</a:t>
                </a:r>
              </a:p>
            </p:txBody>
          </p:sp>
          <p:sp>
            <p:nvSpPr>
              <p:cNvPr id="24602" name="Oval 129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35</a:t>
                </a:r>
              </a:p>
            </p:txBody>
          </p:sp>
          <p:sp>
            <p:nvSpPr>
              <p:cNvPr id="24603" name="Oval 130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25</a:t>
                </a:r>
              </a:p>
            </p:txBody>
          </p:sp>
          <p:sp>
            <p:nvSpPr>
              <p:cNvPr id="24604" name="Oval 131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60</a:t>
                </a:r>
              </a:p>
            </p:txBody>
          </p:sp>
          <p:sp>
            <p:nvSpPr>
              <p:cNvPr id="24605" name="Oval 132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7</a:t>
                </a:r>
              </a:p>
            </p:txBody>
          </p:sp>
          <p:sp>
            <p:nvSpPr>
              <p:cNvPr id="24606" name="Oval 133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3</a:t>
                </a:r>
              </a:p>
            </p:txBody>
          </p:sp>
          <p:sp>
            <p:nvSpPr>
              <p:cNvPr id="24607" name="Oval 134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8</a:t>
                </a:r>
              </a:p>
            </p:txBody>
          </p:sp>
          <p:sp>
            <p:nvSpPr>
              <p:cNvPr id="24608" name="Oval 135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1</a:t>
                </a:r>
              </a:p>
            </p:txBody>
          </p:sp>
          <p:sp>
            <p:nvSpPr>
              <p:cNvPr id="24609" name="Oval 136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5</a:t>
                </a:r>
              </a:p>
            </p:txBody>
          </p:sp>
        </p:grpSp>
      </p:grpSp>
      <p:sp>
        <p:nvSpPr>
          <p:cNvPr id="536713" name="Text Box 137"/>
          <p:cNvSpPr txBox="1">
            <a:spLocks noChangeArrowheads="1"/>
          </p:cNvSpPr>
          <p:nvPr/>
        </p:nvSpPr>
        <p:spPr bwMode="auto">
          <a:xfrm>
            <a:off x="227013" y="5087440"/>
            <a:ext cx="83073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charset="0"/>
              </a:rPr>
              <a:t> Where is 29 going to be inserted into?</a:t>
            </a:r>
          </a:p>
          <a:p>
            <a:pPr eaLnBrk="1" hangingPunct="1"/>
            <a:r>
              <a:rPr lang="en-US" altLang="ko-KR" sz="2000" dirty="0">
                <a:solidFill>
                  <a:srgbClr val="0000FF"/>
                </a:solidFill>
                <a:latin typeface="Arial" charset="0"/>
              </a:rPr>
              <a:t>  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charset="0"/>
              </a:rPr>
              <a:t> After the insertion, is the tree still an AVL search tree? (i.e., still balanced?)</a:t>
            </a:r>
          </a:p>
        </p:txBody>
      </p:sp>
    </p:spTree>
    <p:extLst>
      <p:ext uri="{BB962C8B-B14F-4D97-AF65-F5344CB8AC3E}">
        <p14:creationId xmlns:p14="http://schemas.microsoft.com/office/powerpoint/2010/main" val="3382017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6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6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6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6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6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6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69" grpId="0" autoUpdateAnimBg="0"/>
      <p:bldP spid="53671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244475"/>
            <a:ext cx="8229600" cy="808038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Inserting into an AVL Search Tree</a:t>
            </a: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508000" y="4670354"/>
            <a:ext cx="71183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dirty="0">
                <a:solidFill>
                  <a:srgbClr val="FF3300"/>
                </a:solidFill>
                <a:latin typeface="Arial" charset="0"/>
              </a:rPr>
              <a:t>What are the new balance factors for 20, 25, 29?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charset="0"/>
              </a:rPr>
              <a:t> What type of imbalance do we have?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>
                <a:latin typeface="Arial" charset="0"/>
              </a:rPr>
              <a:t> RR imbalance </a:t>
            </a:r>
            <a:r>
              <a:rPr lang="en-US" altLang="ko-KR" sz="2000" dirty="0">
                <a:latin typeface="Arial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Arial" charset="0"/>
              </a:rPr>
              <a:t> new node is in the right </a:t>
            </a:r>
            <a:r>
              <a:rPr lang="en-US" altLang="ko-KR" sz="2000" dirty="0" err="1">
                <a:latin typeface="Arial" charset="0"/>
              </a:rPr>
              <a:t>subtree</a:t>
            </a:r>
            <a:r>
              <a:rPr lang="en-US" altLang="ko-KR" sz="2000" dirty="0">
                <a:latin typeface="Arial" charset="0"/>
              </a:rPr>
              <a:t> of right </a:t>
            </a:r>
            <a:r>
              <a:rPr lang="en-US" altLang="ko-KR" sz="2000" dirty="0" smtClean="0">
                <a:latin typeface="Arial" charset="0"/>
              </a:rPr>
              <a:t>child </a:t>
            </a:r>
            <a:r>
              <a:rPr lang="en-US" altLang="ko-KR" sz="2000" dirty="0">
                <a:latin typeface="Arial" charset="0"/>
              </a:rPr>
              <a:t>of node 20 (node with bf = -2) </a:t>
            </a:r>
            <a:endParaRPr lang="en-US" altLang="ko-KR" sz="2000" dirty="0" smtClean="0">
              <a:latin typeface="Arial" charset="0"/>
              <a:sym typeface="Wingdings" pitchFamily="2" charset="2"/>
            </a:endParaRP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charset="0"/>
                <a:sym typeface="Wingdings" pitchFamily="2" charset="2"/>
              </a:rPr>
              <a:t> What </a:t>
            </a:r>
            <a:r>
              <a:rPr lang="en-US" altLang="ko-KR" sz="2000" dirty="0">
                <a:solidFill>
                  <a:srgbClr val="FF3300"/>
                </a:solidFill>
                <a:latin typeface="Arial" charset="0"/>
                <a:sym typeface="Wingdings" pitchFamily="2" charset="2"/>
              </a:rPr>
              <a:t>rotation do we need?</a:t>
            </a:r>
            <a:endParaRPr lang="en-US" altLang="ko-KR" sz="2000" dirty="0">
              <a:solidFill>
                <a:srgbClr val="FF33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charset="0"/>
              </a:rPr>
              <a:t> What would the left </a:t>
            </a:r>
            <a:r>
              <a:rPr lang="en-US" altLang="ko-KR" sz="2000" dirty="0" err="1">
                <a:solidFill>
                  <a:srgbClr val="FF3300"/>
                </a:solidFill>
                <a:latin typeface="Arial" charset="0"/>
              </a:rPr>
              <a:t>subtree</a:t>
            </a:r>
            <a:r>
              <a:rPr lang="en-US" altLang="ko-KR" sz="2000" dirty="0">
                <a:solidFill>
                  <a:srgbClr val="FF3300"/>
                </a:solidFill>
                <a:latin typeface="Arial" charset="0"/>
              </a:rPr>
              <a:t> of 30 look like after RR rotation?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267325" y="3068638"/>
            <a:ext cx="2209800" cy="2057400"/>
            <a:chOff x="2976" y="2064"/>
            <a:chExt cx="1392" cy="1296"/>
          </a:xfrm>
        </p:grpSpPr>
        <p:sp>
          <p:nvSpPr>
            <p:cNvPr id="25645" name="Text Box 8"/>
            <p:cNvSpPr txBox="1">
              <a:spLocks noChangeArrowheads="1"/>
            </p:cNvSpPr>
            <p:nvPr/>
          </p:nvSpPr>
          <p:spPr bwMode="auto">
            <a:xfrm>
              <a:off x="2976" y="221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-2</a:t>
              </a:r>
            </a:p>
          </p:txBody>
        </p:sp>
        <p:sp>
          <p:nvSpPr>
            <p:cNvPr id="25646" name="Text Box 9"/>
            <p:cNvSpPr txBox="1">
              <a:spLocks noChangeArrowheads="1"/>
            </p:cNvSpPr>
            <p:nvPr/>
          </p:nvSpPr>
          <p:spPr bwMode="auto">
            <a:xfrm>
              <a:off x="3765" y="250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-1</a:t>
              </a:r>
            </a:p>
          </p:txBody>
        </p:sp>
        <p:sp>
          <p:nvSpPr>
            <p:cNvPr id="25647" name="Text Box 10"/>
            <p:cNvSpPr txBox="1">
              <a:spLocks noChangeArrowheads="1"/>
            </p:cNvSpPr>
            <p:nvPr/>
          </p:nvSpPr>
          <p:spPr bwMode="auto">
            <a:xfrm>
              <a:off x="4160" y="294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5648" name="Freeform 11"/>
            <p:cNvSpPr>
              <a:spLocks/>
            </p:cNvSpPr>
            <p:nvPr/>
          </p:nvSpPr>
          <p:spPr bwMode="auto">
            <a:xfrm>
              <a:off x="3776" y="2936"/>
              <a:ext cx="592" cy="424"/>
            </a:xfrm>
            <a:custGeom>
              <a:avLst/>
              <a:gdLst>
                <a:gd name="T0" fmla="*/ 336 w 592"/>
                <a:gd name="T1" fmla="*/ 24 h 424"/>
                <a:gd name="T2" fmla="*/ 96 w 592"/>
                <a:gd name="T3" fmla="*/ 24 h 424"/>
                <a:gd name="T4" fmla="*/ 0 w 592"/>
                <a:gd name="T5" fmla="*/ 168 h 424"/>
                <a:gd name="T6" fmla="*/ 96 w 592"/>
                <a:gd name="T7" fmla="*/ 360 h 424"/>
                <a:gd name="T8" fmla="*/ 432 w 592"/>
                <a:gd name="T9" fmla="*/ 408 h 424"/>
                <a:gd name="T10" fmla="*/ 576 w 592"/>
                <a:gd name="T11" fmla="*/ 264 h 424"/>
                <a:gd name="T12" fmla="*/ 528 w 592"/>
                <a:gd name="T13" fmla="*/ 72 h 424"/>
                <a:gd name="T14" fmla="*/ 480 w 592"/>
                <a:gd name="T15" fmla="*/ 72 h 424"/>
                <a:gd name="T16" fmla="*/ 336 w 592"/>
                <a:gd name="T17" fmla="*/ 24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5649" name="Freeform 12"/>
            <p:cNvSpPr>
              <a:spLocks/>
            </p:cNvSpPr>
            <p:nvPr/>
          </p:nvSpPr>
          <p:spPr bwMode="auto">
            <a:xfrm>
              <a:off x="3456" y="2456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5650" name="Freeform 13"/>
            <p:cNvSpPr>
              <a:spLocks/>
            </p:cNvSpPr>
            <p:nvPr/>
          </p:nvSpPr>
          <p:spPr bwMode="auto">
            <a:xfrm>
              <a:off x="2976" y="2064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990725" y="1052513"/>
            <a:ext cx="6542088" cy="3816350"/>
            <a:chOff x="912" y="816"/>
            <a:chExt cx="4121" cy="2404"/>
          </a:xfrm>
        </p:grpSpPr>
        <p:grpSp>
          <p:nvGrpSpPr>
            <p:cNvPr id="25606" name="Group 4"/>
            <p:cNvGrpSpPr>
              <a:grpSpLocks/>
            </p:cNvGrpSpPr>
            <p:nvPr/>
          </p:nvGrpSpPr>
          <p:grpSpPr bwMode="auto">
            <a:xfrm>
              <a:off x="3792" y="2784"/>
              <a:ext cx="427" cy="436"/>
              <a:chOff x="3648" y="2876"/>
              <a:chExt cx="427" cy="436"/>
            </a:xfrm>
          </p:grpSpPr>
          <p:sp>
            <p:nvSpPr>
              <p:cNvPr id="25643" name="Line 5"/>
              <p:cNvSpPr>
                <a:spLocks noChangeShapeType="1"/>
              </p:cNvSpPr>
              <p:nvPr/>
            </p:nvSpPr>
            <p:spPr bwMode="auto">
              <a:xfrm>
                <a:off x="3648" y="287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44" name="Oval 6"/>
              <p:cNvSpPr>
                <a:spLocks noChangeArrowheads="1"/>
              </p:cNvSpPr>
              <p:nvPr/>
            </p:nvSpPr>
            <p:spPr bwMode="auto">
              <a:xfrm>
                <a:off x="3819" y="313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29</a:t>
                </a:r>
              </a:p>
            </p:txBody>
          </p:sp>
        </p:grpSp>
        <p:sp>
          <p:nvSpPr>
            <p:cNvPr id="25607" name="Text Box 17"/>
            <p:cNvSpPr txBox="1">
              <a:spLocks noChangeArrowheads="1"/>
            </p:cNvSpPr>
            <p:nvPr/>
          </p:nvSpPr>
          <p:spPr bwMode="auto">
            <a:xfrm>
              <a:off x="2705" y="816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-1</a:t>
              </a:r>
            </a:p>
          </p:txBody>
        </p:sp>
        <p:sp>
          <p:nvSpPr>
            <p:cNvPr id="25608" name="Text Box 18"/>
            <p:cNvSpPr txBox="1">
              <a:spLocks noChangeArrowheads="1"/>
            </p:cNvSpPr>
            <p:nvPr/>
          </p:nvSpPr>
          <p:spPr bwMode="auto">
            <a:xfrm>
              <a:off x="1851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25609" name="Text Box 19"/>
            <p:cNvSpPr txBox="1">
              <a:spLocks noChangeArrowheads="1"/>
            </p:cNvSpPr>
            <p:nvPr/>
          </p:nvSpPr>
          <p:spPr bwMode="auto">
            <a:xfrm>
              <a:off x="1284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5610" name="Text Box 20"/>
            <p:cNvSpPr txBox="1">
              <a:spLocks noChangeArrowheads="1"/>
            </p:cNvSpPr>
            <p:nvPr/>
          </p:nvSpPr>
          <p:spPr bwMode="auto">
            <a:xfrm>
              <a:off x="912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5611" name="Text Box 21"/>
            <p:cNvSpPr txBox="1">
              <a:spLocks noChangeArrowheads="1"/>
            </p:cNvSpPr>
            <p:nvPr/>
          </p:nvSpPr>
          <p:spPr bwMode="auto">
            <a:xfrm>
              <a:off x="1553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5612" name="Text Box 22"/>
            <p:cNvSpPr txBox="1">
              <a:spLocks noChangeArrowheads="1"/>
            </p:cNvSpPr>
            <p:nvPr/>
          </p:nvSpPr>
          <p:spPr bwMode="auto">
            <a:xfrm>
              <a:off x="2278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5613" name="Text Box 23"/>
            <p:cNvSpPr txBox="1">
              <a:spLocks noChangeArrowheads="1"/>
            </p:cNvSpPr>
            <p:nvPr/>
          </p:nvSpPr>
          <p:spPr bwMode="auto">
            <a:xfrm>
              <a:off x="3696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25614" name="Text Box 24"/>
            <p:cNvSpPr txBox="1">
              <a:spLocks noChangeArrowheads="1"/>
            </p:cNvSpPr>
            <p:nvPr/>
          </p:nvSpPr>
          <p:spPr bwMode="auto">
            <a:xfrm>
              <a:off x="3312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25615" name="Text Box 26"/>
            <p:cNvSpPr txBox="1">
              <a:spLocks noChangeArrowheads="1"/>
            </p:cNvSpPr>
            <p:nvPr/>
          </p:nvSpPr>
          <p:spPr bwMode="auto">
            <a:xfrm>
              <a:off x="3644" y="212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5616" name="Text Box 27"/>
            <p:cNvSpPr txBox="1">
              <a:spLocks noChangeArrowheads="1"/>
            </p:cNvSpPr>
            <p:nvPr/>
          </p:nvSpPr>
          <p:spPr bwMode="auto">
            <a:xfrm>
              <a:off x="4571" y="168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-1</a:t>
              </a:r>
            </a:p>
          </p:txBody>
        </p:sp>
        <p:sp>
          <p:nvSpPr>
            <p:cNvPr id="25617" name="Text Box 28"/>
            <p:cNvSpPr txBox="1">
              <a:spLocks noChangeArrowheads="1"/>
            </p:cNvSpPr>
            <p:nvPr/>
          </p:nvSpPr>
          <p:spPr bwMode="auto">
            <a:xfrm>
              <a:off x="4827" y="201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 flipH="1">
              <a:off x="2169" y="1064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3108" y="1064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0" name="Line 33"/>
            <p:cNvSpPr>
              <a:spLocks noChangeShapeType="1"/>
            </p:cNvSpPr>
            <p:nvPr/>
          </p:nvSpPr>
          <p:spPr bwMode="auto">
            <a:xfrm flipH="1">
              <a:off x="1614" y="1500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1" name="Line 34"/>
            <p:cNvSpPr>
              <a:spLocks noChangeShapeType="1"/>
            </p:cNvSpPr>
            <p:nvPr/>
          </p:nvSpPr>
          <p:spPr bwMode="auto">
            <a:xfrm>
              <a:off x="2169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2" name="Line 35"/>
            <p:cNvSpPr>
              <a:spLocks noChangeShapeType="1"/>
            </p:cNvSpPr>
            <p:nvPr/>
          </p:nvSpPr>
          <p:spPr bwMode="auto">
            <a:xfrm flipH="1">
              <a:off x="3620" y="1500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3" name="Line 36"/>
            <p:cNvSpPr>
              <a:spLocks noChangeShapeType="1"/>
            </p:cNvSpPr>
            <p:nvPr/>
          </p:nvSpPr>
          <p:spPr bwMode="auto">
            <a:xfrm flipH="1">
              <a:off x="1230" y="1936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4" name="Line 37"/>
            <p:cNvSpPr>
              <a:spLocks noChangeShapeType="1"/>
            </p:cNvSpPr>
            <p:nvPr/>
          </p:nvSpPr>
          <p:spPr bwMode="auto">
            <a:xfrm>
              <a:off x="161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5" name="Line 38"/>
            <p:cNvSpPr>
              <a:spLocks noChangeShapeType="1"/>
            </p:cNvSpPr>
            <p:nvPr/>
          </p:nvSpPr>
          <p:spPr bwMode="auto">
            <a:xfrm flipH="1">
              <a:off x="336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6" name="Line 39"/>
            <p:cNvSpPr>
              <a:spLocks noChangeShapeType="1"/>
            </p:cNvSpPr>
            <p:nvPr/>
          </p:nvSpPr>
          <p:spPr bwMode="auto">
            <a:xfrm>
              <a:off x="3663" y="19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7" name="Line 40"/>
            <p:cNvSpPr>
              <a:spLocks noChangeShapeType="1"/>
            </p:cNvSpPr>
            <p:nvPr/>
          </p:nvSpPr>
          <p:spPr bwMode="auto">
            <a:xfrm>
              <a:off x="4047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8" name="Line 41"/>
            <p:cNvSpPr>
              <a:spLocks noChangeShapeType="1"/>
            </p:cNvSpPr>
            <p:nvPr/>
          </p:nvSpPr>
          <p:spPr bwMode="auto">
            <a:xfrm>
              <a:off x="4517" y="1936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9" name="Line 42"/>
            <p:cNvSpPr>
              <a:spLocks noChangeShapeType="1"/>
            </p:cNvSpPr>
            <p:nvPr/>
          </p:nvSpPr>
          <p:spPr bwMode="auto">
            <a:xfrm>
              <a:off x="3407" y="237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0" name="Oval 43"/>
            <p:cNvSpPr>
              <a:spLocks noChangeArrowheads="1"/>
            </p:cNvSpPr>
            <p:nvPr/>
          </p:nvSpPr>
          <p:spPr bwMode="auto">
            <a:xfrm>
              <a:off x="2980" y="883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25631" name="Oval 44"/>
            <p:cNvSpPr>
              <a:spLocks noChangeArrowheads="1"/>
            </p:cNvSpPr>
            <p:nvPr/>
          </p:nvSpPr>
          <p:spPr bwMode="auto">
            <a:xfrm>
              <a:off x="3876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40</a:t>
              </a:r>
            </a:p>
          </p:txBody>
        </p:sp>
        <p:sp>
          <p:nvSpPr>
            <p:cNvPr id="25632" name="Oval 45"/>
            <p:cNvSpPr>
              <a:spLocks noChangeArrowheads="1"/>
            </p:cNvSpPr>
            <p:nvPr/>
          </p:nvSpPr>
          <p:spPr bwMode="auto">
            <a:xfrm>
              <a:off x="3492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30</a:t>
              </a:r>
            </a:p>
          </p:txBody>
        </p:sp>
        <p:sp>
          <p:nvSpPr>
            <p:cNvPr id="25633" name="Oval 46"/>
            <p:cNvSpPr>
              <a:spLocks noChangeArrowheads="1"/>
            </p:cNvSpPr>
            <p:nvPr/>
          </p:nvSpPr>
          <p:spPr bwMode="auto">
            <a:xfrm>
              <a:off x="434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45</a:t>
              </a:r>
            </a:p>
          </p:txBody>
        </p:sp>
        <p:sp>
          <p:nvSpPr>
            <p:cNvPr id="25634" name="Oval 47"/>
            <p:cNvSpPr>
              <a:spLocks noChangeArrowheads="1"/>
            </p:cNvSpPr>
            <p:nvPr/>
          </p:nvSpPr>
          <p:spPr bwMode="auto">
            <a:xfrm>
              <a:off x="3236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20</a:t>
              </a:r>
            </a:p>
          </p:txBody>
        </p:sp>
        <p:sp>
          <p:nvSpPr>
            <p:cNvPr id="25635" name="Oval 48"/>
            <p:cNvSpPr>
              <a:spLocks noChangeArrowheads="1"/>
            </p:cNvSpPr>
            <p:nvPr/>
          </p:nvSpPr>
          <p:spPr bwMode="auto">
            <a:xfrm>
              <a:off x="3834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35</a:t>
              </a:r>
            </a:p>
          </p:txBody>
        </p:sp>
        <p:sp>
          <p:nvSpPr>
            <p:cNvPr id="25636" name="Oval 49"/>
            <p:cNvSpPr>
              <a:spLocks noChangeArrowheads="1"/>
            </p:cNvSpPr>
            <p:nvPr/>
          </p:nvSpPr>
          <p:spPr bwMode="auto">
            <a:xfrm>
              <a:off x="3578" y="262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25</a:t>
              </a:r>
            </a:p>
          </p:txBody>
        </p:sp>
        <p:sp>
          <p:nvSpPr>
            <p:cNvPr id="25637" name="Oval 50"/>
            <p:cNvSpPr>
              <a:spLocks noChangeArrowheads="1"/>
            </p:cNvSpPr>
            <p:nvPr/>
          </p:nvSpPr>
          <p:spPr bwMode="auto">
            <a:xfrm>
              <a:off x="4687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60</a:t>
              </a:r>
            </a:p>
          </p:txBody>
        </p:sp>
        <p:sp>
          <p:nvSpPr>
            <p:cNvPr id="25638" name="Oval 51"/>
            <p:cNvSpPr>
              <a:spLocks noChangeArrowheads="1"/>
            </p:cNvSpPr>
            <p:nvPr/>
          </p:nvSpPr>
          <p:spPr bwMode="auto">
            <a:xfrm>
              <a:off x="2041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25639" name="Oval 52"/>
            <p:cNvSpPr>
              <a:spLocks noChangeArrowheads="1"/>
            </p:cNvSpPr>
            <p:nvPr/>
          </p:nvSpPr>
          <p:spPr bwMode="auto">
            <a:xfrm>
              <a:off x="148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25640" name="Oval 53"/>
            <p:cNvSpPr>
              <a:spLocks noChangeArrowheads="1"/>
            </p:cNvSpPr>
            <p:nvPr/>
          </p:nvSpPr>
          <p:spPr bwMode="auto">
            <a:xfrm>
              <a:off x="2468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8</a:t>
              </a:r>
            </a:p>
          </p:txBody>
        </p:sp>
        <p:sp>
          <p:nvSpPr>
            <p:cNvPr id="25641" name="Oval 54"/>
            <p:cNvSpPr>
              <a:spLocks noChangeArrowheads="1"/>
            </p:cNvSpPr>
            <p:nvPr/>
          </p:nvSpPr>
          <p:spPr bwMode="auto">
            <a:xfrm>
              <a:off x="1144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25642" name="Oval 55"/>
            <p:cNvSpPr>
              <a:spLocks noChangeArrowheads="1"/>
            </p:cNvSpPr>
            <p:nvPr/>
          </p:nvSpPr>
          <p:spPr bwMode="auto">
            <a:xfrm>
              <a:off x="1742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972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After RR Rotation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143000" y="1052513"/>
            <a:ext cx="6542088" cy="2470150"/>
            <a:chOff x="720" y="960"/>
            <a:chExt cx="4121" cy="1556"/>
          </a:xfrm>
        </p:grpSpPr>
        <p:sp>
          <p:nvSpPr>
            <p:cNvPr id="26640" name="Line 4"/>
            <p:cNvSpPr>
              <a:spLocks noChangeShapeType="1"/>
            </p:cNvSpPr>
            <p:nvPr/>
          </p:nvSpPr>
          <p:spPr bwMode="auto">
            <a:xfrm flipH="1">
              <a:off x="1958" y="1185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1" name="Line 5"/>
            <p:cNvSpPr>
              <a:spLocks noChangeShapeType="1"/>
            </p:cNvSpPr>
            <p:nvPr/>
          </p:nvSpPr>
          <p:spPr bwMode="auto">
            <a:xfrm>
              <a:off x="2897" y="1185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2" name="Line 6"/>
            <p:cNvSpPr>
              <a:spLocks noChangeShapeType="1"/>
            </p:cNvSpPr>
            <p:nvPr/>
          </p:nvSpPr>
          <p:spPr bwMode="auto">
            <a:xfrm flipH="1">
              <a:off x="1403" y="1621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3" name="Line 7"/>
            <p:cNvSpPr>
              <a:spLocks noChangeShapeType="1"/>
            </p:cNvSpPr>
            <p:nvPr/>
          </p:nvSpPr>
          <p:spPr bwMode="auto">
            <a:xfrm>
              <a:off x="1958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4" name="Line 8"/>
            <p:cNvSpPr>
              <a:spLocks noChangeShapeType="1"/>
            </p:cNvSpPr>
            <p:nvPr/>
          </p:nvSpPr>
          <p:spPr bwMode="auto">
            <a:xfrm flipH="1">
              <a:off x="3409" y="1621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5" name="Line 9"/>
            <p:cNvSpPr>
              <a:spLocks noChangeShapeType="1"/>
            </p:cNvSpPr>
            <p:nvPr/>
          </p:nvSpPr>
          <p:spPr bwMode="auto">
            <a:xfrm flipH="1">
              <a:off x="1019" y="2057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Line 10"/>
            <p:cNvSpPr>
              <a:spLocks noChangeShapeType="1"/>
            </p:cNvSpPr>
            <p:nvPr/>
          </p:nvSpPr>
          <p:spPr bwMode="auto">
            <a:xfrm>
              <a:off x="140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Line 11"/>
            <p:cNvSpPr>
              <a:spLocks noChangeShapeType="1"/>
            </p:cNvSpPr>
            <p:nvPr/>
          </p:nvSpPr>
          <p:spPr bwMode="auto">
            <a:xfrm flipH="1">
              <a:off x="315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Line 12"/>
            <p:cNvSpPr>
              <a:spLocks noChangeShapeType="1"/>
            </p:cNvSpPr>
            <p:nvPr/>
          </p:nvSpPr>
          <p:spPr bwMode="auto">
            <a:xfrm>
              <a:off x="3452" y="2057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9" name="Text Box 13"/>
            <p:cNvSpPr txBox="1">
              <a:spLocks noChangeArrowheads="1"/>
            </p:cNvSpPr>
            <p:nvPr/>
          </p:nvSpPr>
          <p:spPr bwMode="auto">
            <a:xfrm>
              <a:off x="2513" y="96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-1</a:t>
              </a:r>
            </a:p>
          </p:txBody>
        </p:sp>
        <p:sp>
          <p:nvSpPr>
            <p:cNvPr id="26650" name="Text Box 14"/>
            <p:cNvSpPr txBox="1">
              <a:spLocks noChangeArrowheads="1"/>
            </p:cNvSpPr>
            <p:nvPr/>
          </p:nvSpPr>
          <p:spPr bwMode="auto">
            <a:xfrm>
              <a:off x="1659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26651" name="Text Box 15"/>
            <p:cNvSpPr txBox="1">
              <a:spLocks noChangeArrowheads="1"/>
            </p:cNvSpPr>
            <p:nvPr/>
          </p:nvSpPr>
          <p:spPr bwMode="auto">
            <a:xfrm>
              <a:off x="1092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6652" name="Text Box 16"/>
            <p:cNvSpPr txBox="1">
              <a:spLocks noChangeArrowheads="1"/>
            </p:cNvSpPr>
            <p:nvPr/>
          </p:nvSpPr>
          <p:spPr bwMode="auto">
            <a:xfrm>
              <a:off x="720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6653" name="Text Box 17"/>
            <p:cNvSpPr txBox="1">
              <a:spLocks noChangeArrowheads="1"/>
            </p:cNvSpPr>
            <p:nvPr/>
          </p:nvSpPr>
          <p:spPr bwMode="auto">
            <a:xfrm>
              <a:off x="1361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6654" name="Text Box 18"/>
            <p:cNvSpPr txBox="1">
              <a:spLocks noChangeArrowheads="1"/>
            </p:cNvSpPr>
            <p:nvPr/>
          </p:nvSpPr>
          <p:spPr bwMode="auto">
            <a:xfrm>
              <a:off x="2086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6655" name="Text Box 19"/>
            <p:cNvSpPr txBox="1">
              <a:spLocks noChangeArrowheads="1"/>
            </p:cNvSpPr>
            <p:nvPr/>
          </p:nvSpPr>
          <p:spPr bwMode="auto">
            <a:xfrm>
              <a:off x="3504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26656" name="Text Box 20"/>
            <p:cNvSpPr txBox="1">
              <a:spLocks noChangeArrowheads="1"/>
            </p:cNvSpPr>
            <p:nvPr/>
          </p:nvSpPr>
          <p:spPr bwMode="auto">
            <a:xfrm>
              <a:off x="3120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26657" name="Text Box 22"/>
            <p:cNvSpPr txBox="1">
              <a:spLocks noChangeArrowheads="1"/>
            </p:cNvSpPr>
            <p:nvPr/>
          </p:nvSpPr>
          <p:spPr bwMode="auto">
            <a:xfrm>
              <a:off x="345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6658" name="Line 23"/>
            <p:cNvSpPr>
              <a:spLocks noChangeShapeType="1"/>
            </p:cNvSpPr>
            <p:nvPr/>
          </p:nvSpPr>
          <p:spPr bwMode="auto">
            <a:xfrm>
              <a:off x="3836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9" name="Text Box 24"/>
            <p:cNvSpPr txBox="1">
              <a:spLocks noChangeArrowheads="1"/>
            </p:cNvSpPr>
            <p:nvPr/>
          </p:nvSpPr>
          <p:spPr bwMode="auto">
            <a:xfrm>
              <a:off x="4379" y="1831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-1</a:t>
              </a:r>
            </a:p>
          </p:txBody>
        </p:sp>
        <p:sp>
          <p:nvSpPr>
            <p:cNvPr id="26660" name="Line 25"/>
            <p:cNvSpPr>
              <a:spLocks noChangeShapeType="1"/>
            </p:cNvSpPr>
            <p:nvPr/>
          </p:nvSpPr>
          <p:spPr bwMode="auto">
            <a:xfrm>
              <a:off x="4306" y="2057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1" name="Text Box 26"/>
            <p:cNvSpPr txBox="1">
              <a:spLocks noChangeArrowheads="1"/>
            </p:cNvSpPr>
            <p:nvPr/>
          </p:nvSpPr>
          <p:spPr bwMode="auto">
            <a:xfrm>
              <a:off x="4635" y="215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6662" name="Oval 29"/>
            <p:cNvSpPr>
              <a:spLocks noChangeArrowheads="1"/>
            </p:cNvSpPr>
            <p:nvPr/>
          </p:nvSpPr>
          <p:spPr bwMode="auto">
            <a:xfrm>
              <a:off x="2769" y="100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26663" name="Oval 30"/>
            <p:cNvSpPr>
              <a:spLocks noChangeArrowheads="1"/>
            </p:cNvSpPr>
            <p:nvPr/>
          </p:nvSpPr>
          <p:spPr bwMode="auto">
            <a:xfrm>
              <a:off x="3665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40</a:t>
              </a:r>
            </a:p>
          </p:txBody>
        </p:sp>
        <p:sp>
          <p:nvSpPr>
            <p:cNvPr id="26664" name="Oval 31"/>
            <p:cNvSpPr>
              <a:spLocks noChangeArrowheads="1"/>
            </p:cNvSpPr>
            <p:nvPr/>
          </p:nvSpPr>
          <p:spPr bwMode="auto">
            <a:xfrm>
              <a:off x="3281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30</a:t>
              </a:r>
            </a:p>
          </p:txBody>
        </p:sp>
        <p:sp>
          <p:nvSpPr>
            <p:cNvPr id="26665" name="Oval 32"/>
            <p:cNvSpPr>
              <a:spLocks noChangeArrowheads="1"/>
            </p:cNvSpPr>
            <p:nvPr/>
          </p:nvSpPr>
          <p:spPr bwMode="auto">
            <a:xfrm>
              <a:off x="413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45</a:t>
              </a:r>
            </a:p>
          </p:txBody>
        </p:sp>
        <p:sp>
          <p:nvSpPr>
            <p:cNvPr id="26666" name="Oval 34"/>
            <p:cNvSpPr>
              <a:spLocks noChangeArrowheads="1"/>
            </p:cNvSpPr>
            <p:nvPr/>
          </p:nvSpPr>
          <p:spPr bwMode="auto">
            <a:xfrm>
              <a:off x="3623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35</a:t>
              </a:r>
            </a:p>
          </p:txBody>
        </p:sp>
        <p:sp>
          <p:nvSpPr>
            <p:cNvPr id="26667" name="Oval 36"/>
            <p:cNvSpPr>
              <a:spLocks noChangeArrowheads="1"/>
            </p:cNvSpPr>
            <p:nvPr/>
          </p:nvSpPr>
          <p:spPr bwMode="auto">
            <a:xfrm>
              <a:off x="4476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60</a:t>
              </a:r>
            </a:p>
          </p:txBody>
        </p:sp>
        <p:sp>
          <p:nvSpPr>
            <p:cNvPr id="26668" name="Oval 37"/>
            <p:cNvSpPr>
              <a:spLocks noChangeArrowheads="1"/>
            </p:cNvSpPr>
            <p:nvPr/>
          </p:nvSpPr>
          <p:spPr bwMode="auto">
            <a:xfrm>
              <a:off x="1830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26669" name="Oval 38"/>
            <p:cNvSpPr>
              <a:spLocks noChangeArrowheads="1"/>
            </p:cNvSpPr>
            <p:nvPr/>
          </p:nvSpPr>
          <p:spPr bwMode="auto">
            <a:xfrm>
              <a:off x="127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26670" name="Oval 39"/>
            <p:cNvSpPr>
              <a:spLocks noChangeArrowheads="1"/>
            </p:cNvSpPr>
            <p:nvPr/>
          </p:nvSpPr>
          <p:spPr bwMode="auto">
            <a:xfrm>
              <a:off x="2257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8</a:t>
              </a:r>
            </a:p>
          </p:txBody>
        </p:sp>
        <p:sp>
          <p:nvSpPr>
            <p:cNvPr id="26671" name="Oval 40"/>
            <p:cNvSpPr>
              <a:spLocks noChangeArrowheads="1"/>
            </p:cNvSpPr>
            <p:nvPr/>
          </p:nvSpPr>
          <p:spPr bwMode="auto">
            <a:xfrm>
              <a:off x="933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26672" name="Oval 41"/>
            <p:cNvSpPr>
              <a:spLocks noChangeArrowheads="1"/>
            </p:cNvSpPr>
            <p:nvPr/>
          </p:nvSpPr>
          <p:spPr bwMode="auto">
            <a:xfrm>
              <a:off x="1531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822700" y="2957513"/>
            <a:ext cx="2209800" cy="1498600"/>
            <a:chOff x="2408" y="2160"/>
            <a:chExt cx="1392" cy="944"/>
          </a:xfrm>
        </p:grpSpPr>
        <p:sp>
          <p:nvSpPr>
            <p:cNvPr id="26630" name="Text Box 21"/>
            <p:cNvSpPr txBox="1">
              <a:spLocks noChangeArrowheads="1"/>
            </p:cNvSpPr>
            <p:nvPr/>
          </p:nvSpPr>
          <p:spPr bwMode="auto">
            <a:xfrm>
              <a:off x="283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6631" name="Text Box 28"/>
            <p:cNvSpPr txBox="1">
              <a:spLocks noChangeArrowheads="1"/>
            </p:cNvSpPr>
            <p:nvPr/>
          </p:nvSpPr>
          <p:spPr bwMode="auto">
            <a:xfrm>
              <a:off x="3525" y="255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26632" name="Text Box 49"/>
            <p:cNvSpPr txBox="1">
              <a:spLocks noChangeArrowheads="1"/>
            </p:cNvSpPr>
            <p:nvPr/>
          </p:nvSpPr>
          <p:spPr bwMode="auto">
            <a:xfrm>
              <a:off x="2592" y="258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grpSp>
          <p:nvGrpSpPr>
            <p:cNvPr id="26633" name="Group 53"/>
            <p:cNvGrpSpPr>
              <a:grpSpLocks/>
            </p:cNvGrpSpPr>
            <p:nvPr/>
          </p:nvGrpSpPr>
          <p:grpSpPr bwMode="auto">
            <a:xfrm>
              <a:off x="2408" y="2160"/>
              <a:ext cx="1392" cy="944"/>
              <a:chOff x="2408" y="2160"/>
              <a:chExt cx="1392" cy="944"/>
            </a:xfrm>
          </p:grpSpPr>
          <p:sp>
            <p:nvSpPr>
              <p:cNvPr id="26634" name="Line 27"/>
              <p:cNvSpPr>
                <a:spLocks noChangeShapeType="1"/>
              </p:cNvSpPr>
              <p:nvPr/>
            </p:nvSpPr>
            <p:spPr bwMode="auto">
              <a:xfrm>
                <a:off x="3196" y="2492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35" name="Oval 33"/>
              <p:cNvSpPr>
                <a:spLocks noChangeArrowheads="1"/>
              </p:cNvSpPr>
              <p:nvPr/>
            </p:nvSpPr>
            <p:spPr bwMode="auto">
              <a:xfrm>
                <a:off x="3025" y="2311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25</a:t>
                </a:r>
              </a:p>
            </p:txBody>
          </p:sp>
          <p:sp>
            <p:nvSpPr>
              <p:cNvPr id="26636" name="Oval 35"/>
              <p:cNvSpPr>
                <a:spLocks noChangeArrowheads="1"/>
              </p:cNvSpPr>
              <p:nvPr/>
            </p:nvSpPr>
            <p:spPr bwMode="auto">
              <a:xfrm>
                <a:off x="2720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20</a:t>
                </a:r>
              </a:p>
            </p:txBody>
          </p:sp>
          <p:sp>
            <p:nvSpPr>
              <p:cNvPr id="26637" name="Oval 44"/>
              <p:cNvSpPr>
                <a:spLocks noChangeArrowheads="1"/>
              </p:cNvSpPr>
              <p:nvPr/>
            </p:nvSpPr>
            <p:spPr bwMode="auto">
              <a:xfrm>
                <a:off x="3392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29</a:t>
                </a:r>
              </a:p>
            </p:txBody>
          </p:sp>
          <p:sp>
            <p:nvSpPr>
              <p:cNvPr id="26638" name="Line 48"/>
              <p:cNvSpPr>
                <a:spLocks noChangeShapeType="1"/>
              </p:cNvSpPr>
              <p:nvPr/>
            </p:nvSpPr>
            <p:spPr bwMode="auto">
              <a:xfrm flipH="1">
                <a:off x="2832" y="249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39" name="Freeform 50"/>
              <p:cNvSpPr>
                <a:spLocks/>
              </p:cNvSpPr>
              <p:nvPr/>
            </p:nvSpPr>
            <p:spPr bwMode="auto">
              <a:xfrm>
                <a:off x="2408" y="2160"/>
                <a:ext cx="1392" cy="944"/>
              </a:xfrm>
              <a:custGeom>
                <a:avLst/>
                <a:gdLst>
                  <a:gd name="T0" fmla="*/ 760 w 1392"/>
                  <a:gd name="T1" fmla="*/ 32 h 944"/>
                  <a:gd name="T2" fmla="*/ 712 w 1392"/>
                  <a:gd name="T3" fmla="*/ 32 h 944"/>
                  <a:gd name="T4" fmla="*/ 424 w 1392"/>
                  <a:gd name="T5" fmla="*/ 32 h 944"/>
                  <a:gd name="T6" fmla="*/ 232 w 1392"/>
                  <a:gd name="T7" fmla="*/ 176 h 944"/>
                  <a:gd name="T8" fmla="*/ 40 w 1392"/>
                  <a:gd name="T9" fmla="*/ 512 h 944"/>
                  <a:gd name="T10" fmla="*/ 472 w 1392"/>
                  <a:gd name="T11" fmla="*/ 896 h 944"/>
                  <a:gd name="T12" fmla="*/ 1240 w 1392"/>
                  <a:gd name="T13" fmla="*/ 800 h 944"/>
                  <a:gd name="T14" fmla="*/ 1384 w 1392"/>
                  <a:gd name="T15" fmla="*/ 512 h 944"/>
                  <a:gd name="T16" fmla="*/ 1288 w 1392"/>
                  <a:gd name="T17" fmla="*/ 368 h 944"/>
                  <a:gd name="T18" fmla="*/ 1000 w 1392"/>
                  <a:gd name="T19" fmla="*/ 224 h 944"/>
                  <a:gd name="T20" fmla="*/ 760 w 1392"/>
                  <a:gd name="T21" fmla="*/ 32 h 9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2"/>
                  <a:gd name="T34" fmla="*/ 0 h 944"/>
                  <a:gd name="T35" fmla="*/ 1392 w 1392"/>
                  <a:gd name="T36" fmla="*/ 944 h 94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2" h="944">
                    <a:moveTo>
                      <a:pt x="760" y="32"/>
                    </a:moveTo>
                    <a:cubicBezTo>
                      <a:pt x="712" y="0"/>
                      <a:pt x="768" y="32"/>
                      <a:pt x="712" y="32"/>
                    </a:cubicBezTo>
                    <a:cubicBezTo>
                      <a:pt x="656" y="32"/>
                      <a:pt x="504" y="8"/>
                      <a:pt x="424" y="32"/>
                    </a:cubicBezTo>
                    <a:cubicBezTo>
                      <a:pt x="344" y="56"/>
                      <a:pt x="296" y="96"/>
                      <a:pt x="232" y="176"/>
                    </a:cubicBezTo>
                    <a:cubicBezTo>
                      <a:pt x="168" y="256"/>
                      <a:pt x="0" y="392"/>
                      <a:pt x="40" y="512"/>
                    </a:cubicBezTo>
                    <a:cubicBezTo>
                      <a:pt x="80" y="632"/>
                      <a:pt x="272" y="848"/>
                      <a:pt x="472" y="896"/>
                    </a:cubicBezTo>
                    <a:cubicBezTo>
                      <a:pt x="672" y="944"/>
                      <a:pt x="1088" y="864"/>
                      <a:pt x="1240" y="800"/>
                    </a:cubicBezTo>
                    <a:cubicBezTo>
                      <a:pt x="1392" y="736"/>
                      <a:pt x="1376" y="584"/>
                      <a:pt x="1384" y="512"/>
                    </a:cubicBezTo>
                    <a:cubicBezTo>
                      <a:pt x="1392" y="440"/>
                      <a:pt x="1352" y="416"/>
                      <a:pt x="1288" y="368"/>
                    </a:cubicBezTo>
                    <a:cubicBezTo>
                      <a:pt x="1224" y="320"/>
                      <a:pt x="1088" y="280"/>
                      <a:pt x="1000" y="224"/>
                    </a:cubicBezTo>
                    <a:cubicBezTo>
                      <a:pt x="912" y="168"/>
                      <a:pt x="808" y="64"/>
                      <a:pt x="760" y="32"/>
                    </a:cubicBezTo>
                    <a:close/>
                  </a:path>
                </a:pathLst>
              </a:custGeom>
              <a:noFill/>
              <a:ln w="222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170657" y="4953000"/>
            <a:ext cx="8856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charset="0"/>
              </a:rPr>
              <a:t> After the RR rotation, is the resulting tree an AVL search tree?</a:t>
            </a:r>
          </a:p>
          <a:p>
            <a:pPr eaLnBrk="1" hangingPunct="1"/>
            <a:endParaRPr lang="en-US" altLang="ko-K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54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5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20</a:t>
            </a: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30</a:t>
            </a:r>
          </a:p>
        </p:txBody>
      </p:sp>
      <p:sp>
        <p:nvSpPr>
          <p:cNvPr id="103433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25</a:t>
            </a:r>
          </a:p>
        </p:txBody>
      </p:sp>
      <p:cxnSp>
        <p:nvCxnSpPr>
          <p:cNvPr id="103434" name="AutoShape 10"/>
          <p:cNvCxnSpPr>
            <a:cxnSpLocks noChangeShapeType="1"/>
            <a:stCxn id="103430" idx="3"/>
            <a:endCxn id="103431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35" name="AutoShape 11"/>
          <p:cNvCxnSpPr>
            <a:cxnSpLocks noChangeShapeType="1"/>
            <a:stCxn id="103430" idx="5"/>
            <a:endCxn id="103432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36" name="AutoShape 12"/>
          <p:cNvCxnSpPr>
            <a:cxnSpLocks noChangeShapeType="1"/>
            <a:stCxn id="103432" idx="3"/>
            <a:endCxn id="103433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3438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35</a:t>
            </a: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4800600" y="259080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Insert 5, 40</a:t>
            </a:r>
          </a:p>
        </p:txBody>
      </p:sp>
    </p:spTree>
    <p:extLst>
      <p:ext uri="{BB962C8B-B14F-4D97-AF65-F5344CB8AC3E}">
        <p14:creationId xmlns:p14="http://schemas.microsoft.com/office/powerpoint/2010/main" val="179442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20</a:t>
            </a:r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30</a:t>
            </a:r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25</a:t>
            </a:r>
          </a:p>
        </p:txBody>
      </p:sp>
      <p:cxnSp>
        <p:nvCxnSpPr>
          <p:cNvPr id="104458" name="AutoShape 10"/>
          <p:cNvCxnSpPr>
            <a:cxnSpLocks noChangeShapeType="1"/>
            <a:stCxn id="104454" idx="3"/>
            <a:endCxn id="104455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59" name="AutoShape 11"/>
          <p:cNvCxnSpPr>
            <a:cxnSpLocks noChangeShapeType="1"/>
            <a:stCxn id="104454" idx="5"/>
            <a:endCxn id="104456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60" name="AutoShape 12"/>
          <p:cNvCxnSpPr>
            <a:cxnSpLocks noChangeShapeType="1"/>
            <a:stCxn id="104456" idx="3"/>
            <a:endCxn id="104457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35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4468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20</a:t>
            </a:r>
          </a:p>
        </p:txBody>
      </p:sp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104470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30</a:t>
            </a:r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25</a:t>
            </a:r>
          </a:p>
        </p:txBody>
      </p:sp>
      <p:cxnSp>
        <p:nvCxnSpPr>
          <p:cNvPr id="104472" name="AutoShape 24"/>
          <p:cNvCxnSpPr>
            <a:cxnSpLocks noChangeShapeType="1"/>
            <a:stCxn id="104468" idx="3"/>
            <a:endCxn id="104469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73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74" name="AutoShape 26"/>
          <p:cNvCxnSpPr>
            <a:cxnSpLocks noChangeShapeType="1"/>
            <a:stCxn id="104470" idx="3"/>
            <a:endCxn id="104471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4476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35</a:t>
            </a:r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4478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4480" name="Oval 32"/>
          <p:cNvSpPr>
            <a:spLocks noChangeArrowheads="1"/>
          </p:cNvSpPr>
          <p:nvPr/>
        </p:nvSpPr>
        <p:spPr bwMode="auto">
          <a:xfrm>
            <a:off x="8229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40</a:t>
            </a:r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8305800" y="41148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4482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8458200" y="41910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4485" name="Text Box 37"/>
          <p:cNvSpPr txBox="1">
            <a:spLocks noChangeArrowheads="1"/>
          </p:cNvSpPr>
          <p:nvPr/>
        </p:nvSpPr>
        <p:spPr bwMode="auto">
          <a:xfrm>
            <a:off x="8382000" y="34290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7848600" y="27432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4487" name="Text Box 39"/>
          <p:cNvSpPr txBox="1">
            <a:spLocks noChangeArrowheads="1"/>
          </p:cNvSpPr>
          <p:nvPr/>
        </p:nvSpPr>
        <p:spPr bwMode="auto">
          <a:xfrm>
            <a:off x="6781800" y="22860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5012140" y="5073134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Now Insert 45</a:t>
            </a:r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4572000" y="2133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>
            <a:off x="6781800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24410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Single rotation (outside case)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43300" y="27432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-2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895600" y="3421062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622178" y="2133600"/>
            <a:ext cx="377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-2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20</a:t>
            </a:r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30</a:t>
            </a:r>
          </a:p>
        </p:txBody>
      </p:sp>
      <p:sp>
        <p:nvSpPr>
          <p:cNvPr id="105481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25</a:t>
            </a:r>
          </a:p>
        </p:txBody>
      </p:sp>
      <p:cxnSp>
        <p:nvCxnSpPr>
          <p:cNvPr id="105482" name="AutoShape 10"/>
          <p:cNvCxnSpPr>
            <a:cxnSpLocks noChangeShapeType="1"/>
            <a:stCxn id="105478" idx="3"/>
            <a:endCxn id="105479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3" name="AutoShape 11"/>
          <p:cNvCxnSpPr>
            <a:cxnSpLocks noChangeShapeType="1"/>
            <a:stCxn id="105478" idx="5"/>
            <a:endCxn id="105480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4" name="AutoShape 12"/>
          <p:cNvCxnSpPr>
            <a:cxnSpLocks noChangeShapeType="1"/>
            <a:stCxn id="105480" idx="3"/>
            <a:endCxn id="105481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5486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35</a:t>
            </a:r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489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492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20</a:t>
            </a:r>
          </a:p>
        </p:txBody>
      </p:sp>
      <p:sp>
        <p:nvSpPr>
          <p:cNvPr id="105493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105494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30</a:t>
            </a:r>
          </a:p>
        </p:txBody>
      </p:sp>
      <p:sp>
        <p:nvSpPr>
          <p:cNvPr id="105495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25</a:t>
            </a:r>
          </a:p>
        </p:txBody>
      </p:sp>
      <p:cxnSp>
        <p:nvCxnSpPr>
          <p:cNvPr id="105496" name="AutoShape 24"/>
          <p:cNvCxnSpPr>
            <a:cxnSpLocks noChangeShapeType="1"/>
            <a:stCxn id="105492" idx="3"/>
            <a:endCxn id="105493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97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98" name="AutoShape 26"/>
          <p:cNvCxnSpPr>
            <a:cxnSpLocks noChangeShapeType="1"/>
            <a:stCxn id="105494" idx="3"/>
            <a:endCxn id="105495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5500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40</a:t>
            </a:r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502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504" name="Oval 32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40</a:t>
            </a:r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4276299" y="5181600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508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509" name="Text Box 37"/>
          <p:cNvSpPr txBox="1">
            <a:spLocks noChangeArrowheads="1"/>
          </p:cNvSpPr>
          <p:nvPr/>
        </p:nvSpPr>
        <p:spPr bwMode="auto">
          <a:xfrm>
            <a:off x="4000500" y="4395148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510" name="Text Box 38"/>
          <p:cNvSpPr txBox="1">
            <a:spLocks noChangeArrowheads="1"/>
          </p:cNvSpPr>
          <p:nvPr/>
        </p:nvSpPr>
        <p:spPr bwMode="auto">
          <a:xfrm>
            <a:off x="7772400" y="2787134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511" name="Text Box 39"/>
          <p:cNvSpPr txBox="1">
            <a:spLocks noChangeArrowheads="1"/>
          </p:cNvSpPr>
          <p:nvPr/>
        </p:nvSpPr>
        <p:spPr bwMode="auto">
          <a:xfrm>
            <a:off x="6709574" y="2318266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512" name="Oval 40"/>
          <p:cNvSpPr>
            <a:spLocks noChangeArrowheads="1"/>
          </p:cNvSpPr>
          <p:nvPr/>
        </p:nvSpPr>
        <p:spPr bwMode="auto">
          <a:xfrm>
            <a:off x="4495800" y="5334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45</a:t>
            </a:r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4572000" y="5029200"/>
            <a:ext cx="76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2133600" y="47244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Imbalance</a:t>
            </a:r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 flipV="1">
            <a:off x="3276600" y="4191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516" name="Oval 4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35</a:t>
            </a:r>
          </a:p>
        </p:txBody>
      </p:sp>
      <p:sp>
        <p:nvSpPr>
          <p:cNvPr id="105517" name="Oval 45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45</a:t>
            </a:r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 flipH="1">
            <a:off x="78486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7540625" y="4144962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8680945" y="4154652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8288740" y="361863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5523" name="Text Box 51"/>
          <p:cNvSpPr txBox="1">
            <a:spLocks noChangeArrowheads="1"/>
          </p:cNvSpPr>
          <p:nvPr/>
        </p:nvSpPr>
        <p:spPr bwMode="auto">
          <a:xfrm>
            <a:off x="5410200" y="5402263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Now Insert 34</a:t>
            </a:r>
          </a:p>
        </p:txBody>
      </p:sp>
      <p:sp>
        <p:nvSpPr>
          <p:cNvPr id="105524" name="Line 52"/>
          <p:cNvSpPr>
            <a:spLocks noChangeShapeType="1"/>
          </p:cNvSpPr>
          <p:nvPr/>
        </p:nvSpPr>
        <p:spPr bwMode="auto">
          <a:xfrm>
            <a:off x="4191000" y="1981200"/>
            <a:ext cx="1143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105525" name="Line 53"/>
          <p:cNvSpPr>
            <a:spLocks noChangeShapeType="1"/>
          </p:cNvSpPr>
          <p:nvPr/>
        </p:nvSpPr>
        <p:spPr bwMode="auto">
          <a:xfrm flipV="1">
            <a:off x="72390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73242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/>
          <a:lstStyle/>
          <a:p>
            <a:r>
              <a:rPr lang="en-US" b="1" dirty="0"/>
              <a:t>AVL Trees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AVL tree is a binary search tree with a </a:t>
            </a:r>
            <a:r>
              <a:rPr lang="en-US" i="1" dirty="0"/>
              <a:t>balance</a:t>
            </a:r>
            <a:r>
              <a:rPr lang="en-US" dirty="0"/>
              <a:t> condition. </a:t>
            </a:r>
          </a:p>
          <a:p>
            <a:r>
              <a:rPr lang="en-US" dirty="0"/>
              <a:t>AVL is named for its inventors:  </a:t>
            </a:r>
            <a:r>
              <a:rPr lang="en-US" b="1" dirty="0" err="1"/>
              <a:t>A</a:t>
            </a:r>
            <a:r>
              <a:rPr lang="en-US" dirty="0" err="1"/>
              <a:t>del’son-</a:t>
            </a:r>
            <a:r>
              <a:rPr lang="en-US" b="1" dirty="0" err="1"/>
              <a:t>V</a:t>
            </a:r>
            <a:r>
              <a:rPr lang="en-US" dirty="0" err="1"/>
              <a:t>el’skii</a:t>
            </a:r>
            <a:r>
              <a:rPr lang="en-US" dirty="0"/>
              <a:t> and </a:t>
            </a:r>
            <a:r>
              <a:rPr lang="en-US" b="1" dirty="0"/>
              <a:t>L</a:t>
            </a:r>
            <a:r>
              <a:rPr lang="en-US" dirty="0"/>
              <a:t>andis</a:t>
            </a:r>
          </a:p>
          <a:p>
            <a:r>
              <a:rPr lang="en-US" dirty="0"/>
              <a:t>AVL tree </a:t>
            </a:r>
            <a:r>
              <a:rPr lang="en-US" i="1" dirty="0"/>
              <a:t>approximates</a:t>
            </a:r>
            <a:r>
              <a:rPr lang="en-US" dirty="0"/>
              <a:t> the ideal tree (completely balanced tree).</a:t>
            </a:r>
          </a:p>
          <a:p>
            <a:r>
              <a:rPr lang="en-US" dirty="0"/>
              <a:t>AVL Tree maintains a height close to the minimum.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4100" b="1" dirty="0" smtClean="0">
                <a:solidFill>
                  <a:schemeClr val="accent2">
                    <a:lumMod val="50000"/>
                  </a:schemeClr>
                </a:solidFill>
              </a:rPr>
              <a:t>	Definition</a:t>
            </a:r>
            <a:r>
              <a:rPr lang="en-US" sz="41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endParaRPr lang="en-US" sz="41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Tx/>
              <a:buNone/>
            </a:pPr>
            <a:r>
              <a:rPr lang="en-US" sz="41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4100" b="1" dirty="0" smtClean="0">
                <a:solidFill>
                  <a:srgbClr val="0000CC"/>
                </a:solidFill>
              </a:rPr>
              <a:t>An </a:t>
            </a:r>
            <a:r>
              <a:rPr lang="en-US" sz="4100" b="1" dirty="0">
                <a:solidFill>
                  <a:srgbClr val="0000CC"/>
                </a:solidFill>
              </a:rPr>
              <a:t>AVL tree is a binary search tree such that </a:t>
            </a:r>
            <a:r>
              <a:rPr lang="en-US" sz="4100" b="1" dirty="0" smtClean="0">
                <a:solidFill>
                  <a:srgbClr val="0000CC"/>
                </a:solidFill>
              </a:rPr>
              <a:t>for </a:t>
            </a:r>
            <a:r>
              <a:rPr lang="en-US" sz="4100" b="1" dirty="0">
                <a:solidFill>
                  <a:srgbClr val="0000CC"/>
                </a:solidFill>
              </a:rPr>
              <a:t>any node in the tree, the height of the left and </a:t>
            </a:r>
            <a:r>
              <a:rPr lang="en-US" sz="4100" b="1" dirty="0" smtClean="0">
                <a:solidFill>
                  <a:srgbClr val="0000CC"/>
                </a:solidFill>
              </a:rPr>
              <a:t>right </a:t>
            </a:r>
            <a:r>
              <a:rPr lang="en-US" sz="4100" b="1" dirty="0" err="1">
                <a:solidFill>
                  <a:srgbClr val="0000CC"/>
                </a:solidFill>
              </a:rPr>
              <a:t>subtrees</a:t>
            </a:r>
            <a:r>
              <a:rPr lang="en-US" sz="4100" b="1" dirty="0">
                <a:solidFill>
                  <a:srgbClr val="0000CC"/>
                </a:solidFill>
              </a:rPr>
              <a:t> can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32574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6294" y="169566"/>
            <a:ext cx="8229600" cy="80803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106499" name="Text Box 1027"/>
          <p:cNvSpPr txBox="1">
            <a:spLocks noChangeArrowheads="1"/>
          </p:cNvSpPr>
          <p:nvPr/>
        </p:nvSpPr>
        <p:spPr bwMode="auto">
          <a:xfrm>
            <a:off x="2848970" y="1373448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-2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00" name="Text Box 1028"/>
          <p:cNvSpPr txBox="1">
            <a:spLocks noChangeArrowheads="1"/>
          </p:cNvSpPr>
          <p:nvPr/>
        </p:nvSpPr>
        <p:spPr bwMode="auto">
          <a:xfrm>
            <a:off x="3663950" y="2941637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6501" name="Text Box 1029"/>
          <p:cNvSpPr txBox="1">
            <a:spLocks noChangeArrowheads="1"/>
          </p:cNvSpPr>
          <p:nvPr/>
        </p:nvSpPr>
        <p:spPr bwMode="auto">
          <a:xfrm>
            <a:off x="2159047" y="1078552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-2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09" name="Text Box 1037"/>
          <p:cNvSpPr txBox="1">
            <a:spLocks noChangeArrowheads="1"/>
          </p:cNvSpPr>
          <p:nvPr/>
        </p:nvSpPr>
        <p:spPr bwMode="auto">
          <a:xfrm>
            <a:off x="463550" y="137344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6512" name="Text Box 1040"/>
          <p:cNvSpPr txBox="1">
            <a:spLocks noChangeArrowheads="1"/>
          </p:cNvSpPr>
          <p:nvPr/>
        </p:nvSpPr>
        <p:spPr bwMode="auto">
          <a:xfrm>
            <a:off x="3138037" y="2062939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15" name="Text Box 1043"/>
          <p:cNvSpPr txBox="1">
            <a:spLocks noChangeArrowheads="1"/>
          </p:cNvSpPr>
          <p:nvPr/>
        </p:nvSpPr>
        <p:spPr bwMode="auto">
          <a:xfrm>
            <a:off x="79375" y="2090482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6516" name="Oval 1044"/>
          <p:cNvSpPr>
            <a:spLocks noChangeArrowheads="1"/>
          </p:cNvSpPr>
          <p:nvPr/>
        </p:nvSpPr>
        <p:spPr bwMode="auto">
          <a:xfrm>
            <a:off x="6175375" y="40767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20</a:t>
            </a:r>
          </a:p>
        </p:txBody>
      </p:sp>
      <p:sp>
        <p:nvSpPr>
          <p:cNvPr id="106517" name="Oval 1045"/>
          <p:cNvSpPr>
            <a:spLocks noChangeArrowheads="1"/>
          </p:cNvSpPr>
          <p:nvPr/>
        </p:nvSpPr>
        <p:spPr bwMode="auto">
          <a:xfrm>
            <a:off x="5260975" y="46101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106518" name="Oval 1046"/>
          <p:cNvSpPr>
            <a:spLocks noChangeArrowheads="1"/>
          </p:cNvSpPr>
          <p:nvPr/>
        </p:nvSpPr>
        <p:spPr bwMode="auto">
          <a:xfrm>
            <a:off x="7242175" y="46101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35</a:t>
            </a:r>
          </a:p>
        </p:txBody>
      </p:sp>
      <p:sp>
        <p:nvSpPr>
          <p:cNvPr id="106519" name="Oval 1047"/>
          <p:cNvSpPr>
            <a:spLocks noChangeArrowheads="1"/>
          </p:cNvSpPr>
          <p:nvPr/>
        </p:nvSpPr>
        <p:spPr bwMode="auto">
          <a:xfrm>
            <a:off x="6632575" y="53117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30</a:t>
            </a:r>
          </a:p>
        </p:txBody>
      </p:sp>
      <p:cxnSp>
        <p:nvCxnSpPr>
          <p:cNvPr id="106520" name="AutoShape 1048"/>
          <p:cNvCxnSpPr>
            <a:cxnSpLocks noChangeShapeType="1"/>
            <a:stCxn id="106516" idx="3"/>
            <a:endCxn id="106517" idx="7"/>
          </p:cNvCxnSpPr>
          <p:nvPr/>
        </p:nvCxnSpPr>
        <p:spPr bwMode="auto">
          <a:xfrm flipH="1">
            <a:off x="5651500" y="44672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521" name="AutoShape 1049"/>
          <p:cNvCxnSpPr>
            <a:cxnSpLocks noChangeShapeType="1"/>
          </p:cNvCxnSpPr>
          <p:nvPr/>
        </p:nvCxnSpPr>
        <p:spPr bwMode="auto">
          <a:xfrm>
            <a:off x="6565900" y="44672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522" name="AutoShape 1050"/>
          <p:cNvCxnSpPr>
            <a:cxnSpLocks noChangeShapeType="1"/>
            <a:stCxn id="106518" idx="3"/>
            <a:endCxn id="106519" idx="0"/>
          </p:cNvCxnSpPr>
          <p:nvPr/>
        </p:nvCxnSpPr>
        <p:spPr bwMode="auto">
          <a:xfrm flipH="1">
            <a:off x="6861175" y="50006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23" name="Text Box 1051"/>
          <p:cNvSpPr txBox="1">
            <a:spLocks noChangeArrowheads="1"/>
          </p:cNvSpPr>
          <p:nvPr/>
        </p:nvSpPr>
        <p:spPr bwMode="auto">
          <a:xfrm>
            <a:off x="5260975" y="43053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6524" name="Oval 1052"/>
          <p:cNvSpPr>
            <a:spLocks noChangeArrowheads="1"/>
          </p:cNvSpPr>
          <p:nvPr/>
        </p:nvSpPr>
        <p:spPr bwMode="auto">
          <a:xfrm>
            <a:off x="7705725" y="531686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40</a:t>
            </a:r>
          </a:p>
        </p:txBody>
      </p:sp>
      <p:sp>
        <p:nvSpPr>
          <p:cNvPr id="106525" name="Line 1053"/>
          <p:cNvSpPr>
            <a:spLocks noChangeShapeType="1"/>
          </p:cNvSpPr>
          <p:nvPr/>
        </p:nvSpPr>
        <p:spPr bwMode="auto">
          <a:xfrm>
            <a:off x="7623175" y="49911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6526" name="Oval 1054"/>
          <p:cNvSpPr>
            <a:spLocks noChangeArrowheads="1"/>
          </p:cNvSpPr>
          <p:nvPr/>
        </p:nvSpPr>
        <p:spPr bwMode="auto">
          <a:xfrm>
            <a:off x="4727575" y="52959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106527" name="Line 1055"/>
          <p:cNvSpPr>
            <a:spLocks noChangeShapeType="1"/>
          </p:cNvSpPr>
          <p:nvPr/>
        </p:nvSpPr>
        <p:spPr bwMode="auto">
          <a:xfrm flipH="1">
            <a:off x="5032375" y="50673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6530" name="Text Box 1058"/>
          <p:cNvSpPr txBox="1">
            <a:spLocks noChangeArrowheads="1"/>
          </p:cNvSpPr>
          <p:nvPr/>
        </p:nvSpPr>
        <p:spPr bwMode="auto">
          <a:xfrm>
            <a:off x="4638675" y="5008728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6531" name="Text Box 1059"/>
          <p:cNvSpPr txBox="1">
            <a:spLocks noChangeArrowheads="1"/>
          </p:cNvSpPr>
          <p:nvPr/>
        </p:nvSpPr>
        <p:spPr bwMode="auto">
          <a:xfrm>
            <a:off x="6454206" y="5092189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32" name="Text Box 1060"/>
          <p:cNvSpPr txBox="1">
            <a:spLocks noChangeArrowheads="1"/>
          </p:cNvSpPr>
          <p:nvPr/>
        </p:nvSpPr>
        <p:spPr bwMode="auto">
          <a:xfrm>
            <a:off x="7623175" y="43053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33" name="Text Box 1061"/>
          <p:cNvSpPr txBox="1">
            <a:spLocks noChangeArrowheads="1"/>
          </p:cNvSpPr>
          <p:nvPr/>
        </p:nvSpPr>
        <p:spPr bwMode="auto">
          <a:xfrm>
            <a:off x="6556375" y="38481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34" name="Text Box 1062"/>
          <p:cNvSpPr txBox="1">
            <a:spLocks noChangeArrowheads="1"/>
          </p:cNvSpPr>
          <p:nvPr/>
        </p:nvSpPr>
        <p:spPr bwMode="auto">
          <a:xfrm>
            <a:off x="931602" y="3111169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(Imbalance)</a:t>
            </a:r>
            <a:endParaRPr lang="en-US" b="1" dirty="0"/>
          </a:p>
        </p:txBody>
      </p:sp>
      <p:sp>
        <p:nvSpPr>
          <p:cNvPr id="106535" name="Line 1063"/>
          <p:cNvSpPr>
            <a:spLocks noChangeShapeType="1"/>
          </p:cNvSpPr>
          <p:nvPr/>
        </p:nvSpPr>
        <p:spPr bwMode="auto">
          <a:xfrm flipV="1">
            <a:off x="2228517" y="2682875"/>
            <a:ext cx="752807" cy="611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6536" name="Oval 1064"/>
          <p:cNvSpPr>
            <a:spLocks noChangeArrowheads="1"/>
          </p:cNvSpPr>
          <p:nvPr/>
        </p:nvSpPr>
        <p:spPr bwMode="auto">
          <a:xfrm>
            <a:off x="8232775" y="60579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45</a:t>
            </a:r>
          </a:p>
        </p:txBody>
      </p:sp>
      <p:sp>
        <p:nvSpPr>
          <p:cNvPr id="106537" name="Line 1065"/>
          <p:cNvSpPr>
            <a:spLocks noChangeShapeType="1"/>
          </p:cNvSpPr>
          <p:nvPr/>
        </p:nvSpPr>
        <p:spPr bwMode="auto">
          <a:xfrm>
            <a:off x="8080375" y="56769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6538" name="Text Box 1066"/>
          <p:cNvSpPr txBox="1">
            <a:spLocks noChangeArrowheads="1"/>
          </p:cNvSpPr>
          <p:nvPr/>
        </p:nvSpPr>
        <p:spPr bwMode="auto">
          <a:xfrm>
            <a:off x="8308975" y="56769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6539" name="Text Box 1067"/>
          <p:cNvSpPr txBox="1">
            <a:spLocks noChangeArrowheads="1"/>
          </p:cNvSpPr>
          <p:nvPr/>
        </p:nvSpPr>
        <p:spPr bwMode="auto">
          <a:xfrm>
            <a:off x="8156575" y="52197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40" name="Text Box 1068"/>
          <p:cNvSpPr txBox="1">
            <a:spLocks noChangeArrowheads="1"/>
          </p:cNvSpPr>
          <p:nvPr/>
        </p:nvSpPr>
        <p:spPr bwMode="auto">
          <a:xfrm>
            <a:off x="398201" y="4540108"/>
            <a:ext cx="2513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Insertion of  34</a:t>
            </a:r>
          </a:p>
        </p:txBody>
      </p:sp>
      <p:sp>
        <p:nvSpPr>
          <p:cNvPr id="106546" name="Text Box 1074"/>
          <p:cNvSpPr txBox="1">
            <a:spLocks noChangeArrowheads="1"/>
          </p:cNvSpPr>
          <p:nvPr/>
        </p:nvSpPr>
        <p:spPr bwMode="auto">
          <a:xfrm>
            <a:off x="2147627" y="3657600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6547" name="Text Box 1075"/>
          <p:cNvSpPr txBox="1">
            <a:spLocks noChangeArrowheads="1"/>
          </p:cNvSpPr>
          <p:nvPr/>
        </p:nvSpPr>
        <p:spPr bwMode="auto">
          <a:xfrm>
            <a:off x="2600325" y="290697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6548" name="Oval 1076"/>
          <p:cNvSpPr>
            <a:spLocks noChangeArrowheads="1"/>
          </p:cNvSpPr>
          <p:nvPr/>
        </p:nvSpPr>
        <p:spPr bwMode="auto">
          <a:xfrm>
            <a:off x="6175375" y="59817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25</a:t>
            </a:r>
          </a:p>
        </p:txBody>
      </p:sp>
      <p:sp>
        <p:nvSpPr>
          <p:cNvPr id="106549" name="Oval 1077"/>
          <p:cNvSpPr>
            <a:spLocks noChangeArrowheads="1"/>
          </p:cNvSpPr>
          <p:nvPr/>
        </p:nvSpPr>
        <p:spPr bwMode="auto">
          <a:xfrm>
            <a:off x="7165975" y="59817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34</a:t>
            </a:r>
          </a:p>
        </p:txBody>
      </p:sp>
      <p:sp>
        <p:nvSpPr>
          <p:cNvPr id="106550" name="Line 1078"/>
          <p:cNvSpPr>
            <a:spLocks noChangeShapeType="1"/>
          </p:cNvSpPr>
          <p:nvPr/>
        </p:nvSpPr>
        <p:spPr bwMode="auto">
          <a:xfrm flipH="1">
            <a:off x="6556375" y="57531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6551" name="Line 1079"/>
          <p:cNvSpPr>
            <a:spLocks noChangeShapeType="1"/>
          </p:cNvSpPr>
          <p:nvPr/>
        </p:nvSpPr>
        <p:spPr bwMode="auto">
          <a:xfrm>
            <a:off x="7013575" y="57531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6552" name="Text Box 1080"/>
          <p:cNvSpPr txBox="1">
            <a:spLocks noChangeArrowheads="1"/>
          </p:cNvSpPr>
          <p:nvPr/>
        </p:nvSpPr>
        <p:spPr bwMode="auto">
          <a:xfrm>
            <a:off x="5895169" y="5889625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4" name="Oval 1030"/>
          <p:cNvSpPr>
            <a:spLocks noChangeArrowheads="1"/>
          </p:cNvSpPr>
          <p:nvPr/>
        </p:nvSpPr>
        <p:spPr bwMode="auto">
          <a:xfrm>
            <a:off x="1685925" y="109404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20</a:t>
            </a:r>
          </a:p>
        </p:txBody>
      </p:sp>
      <p:sp>
        <p:nvSpPr>
          <p:cNvPr id="75" name="Oval 1031"/>
          <p:cNvSpPr>
            <a:spLocks noChangeArrowheads="1"/>
          </p:cNvSpPr>
          <p:nvPr/>
        </p:nvSpPr>
        <p:spPr bwMode="auto">
          <a:xfrm>
            <a:off x="619125" y="170364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76" name="Oval 1032"/>
          <p:cNvSpPr>
            <a:spLocks noChangeArrowheads="1"/>
          </p:cNvSpPr>
          <p:nvPr/>
        </p:nvSpPr>
        <p:spPr bwMode="auto">
          <a:xfrm>
            <a:off x="2600325" y="170364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30</a:t>
            </a:r>
          </a:p>
        </p:txBody>
      </p:sp>
      <p:sp>
        <p:nvSpPr>
          <p:cNvPr id="77" name="Oval 1033"/>
          <p:cNvSpPr>
            <a:spLocks noChangeArrowheads="1"/>
          </p:cNvSpPr>
          <p:nvPr/>
        </p:nvSpPr>
        <p:spPr bwMode="auto">
          <a:xfrm>
            <a:off x="1990725" y="240532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25</a:t>
            </a:r>
          </a:p>
        </p:txBody>
      </p:sp>
      <p:cxnSp>
        <p:nvCxnSpPr>
          <p:cNvPr id="78" name="AutoShape 1034"/>
          <p:cNvCxnSpPr>
            <a:cxnSpLocks noChangeShapeType="1"/>
            <a:stCxn id="74" idx="3"/>
            <a:endCxn id="75" idx="7"/>
          </p:cNvCxnSpPr>
          <p:nvPr/>
        </p:nvCxnSpPr>
        <p:spPr bwMode="auto">
          <a:xfrm flipH="1">
            <a:off x="1009650" y="1484573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035"/>
          <p:cNvCxnSpPr>
            <a:cxnSpLocks noChangeShapeType="1"/>
            <a:stCxn id="74" idx="5"/>
            <a:endCxn id="76" idx="1"/>
          </p:cNvCxnSpPr>
          <p:nvPr/>
        </p:nvCxnSpPr>
        <p:spPr bwMode="auto">
          <a:xfrm>
            <a:off x="2076450" y="1484573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036"/>
          <p:cNvCxnSpPr>
            <a:cxnSpLocks noChangeShapeType="1"/>
            <a:stCxn id="76" idx="3"/>
            <a:endCxn id="77" idx="0"/>
          </p:cNvCxnSpPr>
          <p:nvPr/>
        </p:nvCxnSpPr>
        <p:spPr bwMode="auto">
          <a:xfrm flipH="1">
            <a:off x="2219325" y="2094173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1038"/>
          <p:cNvSpPr>
            <a:spLocks noChangeArrowheads="1"/>
          </p:cNvSpPr>
          <p:nvPr/>
        </p:nvSpPr>
        <p:spPr bwMode="auto">
          <a:xfrm>
            <a:off x="3057525" y="238944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40</a:t>
            </a:r>
          </a:p>
        </p:txBody>
      </p:sp>
      <p:sp>
        <p:nvSpPr>
          <p:cNvPr id="82" name="Line 1039"/>
          <p:cNvSpPr>
            <a:spLocks noChangeShapeType="1"/>
          </p:cNvSpPr>
          <p:nvPr/>
        </p:nvSpPr>
        <p:spPr bwMode="auto">
          <a:xfrm>
            <a:off x="2981325" y="2084648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83" name="Oval 1041"/>
          <p:cNvSpPr>
            <a:spLocks noChangeArrowheads="1"/>
          </p:cNvSpPr>
          <p:nvPr/>
        </p:nvSpPr>
        <p:spPr bwMode="auto">
          <a:xfrm>
            <a:off x="85725" y="238944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84" name="Line 1042"/>
          <p:cNvSpPr>
            <a:spLocks noChangeShapeType="1"/>
          </p:cNvSpPr>
          <p:nvPr/>
        </p:nvSpPr>
        <p:spPr bwMode="auto">
          <a:xfrm flipH="1">
            <a:off x="390525" y="216084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85" name="Oval 1056"/>
          <p:cNvSpPr>
            <a:spLocks noChangeArrowheads="1"/>
          </p:cNvSpPr>
          <p:nvPr/>
        </p:nvSpPr>
        <p:spPr bwMode="auto">
          <a:xfrm>
            <a:off x="3362325" y="322764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45</a:t>
            </a:r>
          </a:p>
        </p:txBody>
      </p:sp>
      <p:sp>
        <p:nvSpPr>
          <p:cNvPr id="86" name="Line 1057"/>
          <p:cNvSpPr>
            <a:spLocks noChangeShapeType="1"/>
          </p:cNvSpPr>
          <p:nvPr/>
        </p:nvSpPr>
        <p:spPr bwMode="auto">
          <a:xfrm>
            <a:off x="3362325" y="284664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87" name="Oval 1069"/>
          <p:cNvSpPr>
            <a:spLocks noChangeArrowheads="1"/>
          </p:cNvSpPr>
          <p:nvPr/>
        </p:nvSpPr>
        <p:spPr bwMode="auto">
          <a:xfrm>
            <a:off x="2640463" y="3246437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35</a:t>
            </a:r>
          </a:p>
        </p:txBody>
      </p:sp>
      <p:sp>
        <p:nvSpPr>
          <p:cNvPr id="88" name="Line 1070"/>
          <p:cNvSpPr>
            <a:spLocks noChangeShapeType="1"/>
          </p:cNvSpPr>
          <p:nvPr/>
        </p:nvSpPr>
        <p:spPr bwMode="auto">
          <a:xfrm flipH="1">
            <a:off x="2981325" y="2846648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89" name="Oval 1071"/>
          <p:cNvSpPr>
            <a:spLocks noChangeArrowheads="1"/>
          </p:cNvSpPr>
          <p:nvPr/>
        </p:nvSpPr>
        <p:spPr bwMode="auto">
          <a:xfrm>
            <a:off x="2219325" y="391344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34</a:t>
            </a:r>
          </a:p>
        </p:txBody>
      </p:sp>
      <p:sp>
        <p:nvSpPr>
          <p:cNvPr id="90" name="Line 1072"/>
          <p:cNvSpPr>
            <a:spLocks noChangeShapeType="1"/>
          </p:cNvSpPr>
          <p:nvPr/>
        </p:nvSpPr>
        <p:spPr bwMode="auto">
          <a:xfrm flipH="1">
            <a:off x="2524125" y="3684848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1822159" y="2220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Oval 1044"/>
          <p:cNvSpPr>
            <a:spLocks noChangeArrowheads="1"/>
          </p:cNvSpPr>
          <p:nvPr/>
        </p:nvSpPr>
        <p:spPr bwMode="auto">
          <a:xfrm>
            <a:off x="6169025" y="12161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20</a:t>
            </a:r>
          </a:p>
        </p:txBody>
      </p:sp>
      <p:sp>
        <p:nvSpPr>
          <p:cNvPr id="58" name="Oval 1045"/>
          <p:cNvSpPr>
            <a:spLocks noChangeArrowheads="1"/>
          </p:cNvSpPr>
          <p:nvPr/>
        </p:nvSpPr>
        <p:spPr bwMode="auto">
          <a:xfrm>
            <a:off x="5254625" y="17495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59" name="Oval 1046"/>
          <p:cNvSpPr>
            <a:spLocks noChangeArrowheads="1"/>
          </p:cNvSpPr>
          <p:nvPr/>
        </p:nvSpPr>
        <p:spPr bwMode="auto">
          <a:xfrm>
            <a:off x="7235825" y="17495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Times New Roman" pitchFamily="18" charset="0"/>
              </a:rPr>
              <a:t>30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0" name="Oval 1047"/>
          <p:cNvSpPr>
            <a:spLocks noChangeArrowheads="1"/>
          </p:cNvSpPr>
          <p:nvPr/>
        </p:nvSpPr>
        <p:spPr bwMode="auto">
          <a:xfrm>
            <a:off x="6626225" y="245118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Times New Roman" pitchFamily="18" charset="0"/>
              </a:rPr>
              <a:t>25</a:t>
            </a:r>
            <a:endParaRPr lang="en-US" sz="2400" b="1" dirty="0">
              <a:latin typeface="Times New Roman" pitchFamily="18" charset="0"/>
            </a:endParaRPr>
          </a:p>
        </p:txBody>
      </p:sp>
      <p:cxnSp>
        <p:nvCxnSpPr>
          <p:cNvPr id="61" name="AutoShape 1048"/>
          <p:cNvCxnSpPr>
            <a:cxnSpLocks noChangeShapeType="1"/>
            <a:stCxn id="57" idx="3"/>
            <a:endCxn id="58" idx="7"/>
          </p:cNvCxnSpPr>
          <p:nvPr/>
        </p:nvCxnSpPr>
        <p:spPr bwMode="auto">
          <a:xfrm flipH="1">
            <a:off x="5645150" y="1606639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049"/>
          <p:cNvCxnSpPr>
            <a:cxnSpLocks noChangeShapeType="1"/>
          </p:cNvCxnSpPr>
          <p:nvPr/>
        </p:nvCxnSpPr>
        <p:spPr bwMode="auto">
          <a:xfrm>
            <a:off x="6559550" y="1606639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050"/>
          <p:cNvCxnSpPr>
            <a:cxnSpLocks noChangeShapeType="1"/>
            <a:stCxn id="59" idx="3"/>
            <a:endCxn id="60" idx="0"/>
          </p:cNvCxnSpPr>
          <p:nvPr/>
        </p:nvCxnSpPr>
        <p:spPr bwMode="auto">
          <a:xfrm flipH="1">
            <a:off x="6854825" y="2140039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 Box 1051"/>
          <p:cNvSpPr txBox="1">
            <a:spLocks noChangeArrowheads="1"/>
          </p:cNvSpPr>
          <p:nvPr/>
        </p:nvSpPr>
        <p:spPr bwMode="auto">
          <a:xfrm>
            <a:off x="5254625" y="144471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5" name="Line 1053"/>
          <p:cNvSpPr>
            <a:spLocks noChangeShapeType="1"/>
          </p:cNvSpPr>
          <p:nvPr/>
        </p:nvSpPr>
        <p:spPr bwMode="auto">
          <a:xfrm>
            <a:off x="7616825" y="2130514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6" name="Oval 1054"/>
          <p:cNvSpPr>
            <a:spLocks noChangeArrowheads="1"/>
          </p:cNvSpPr>
          <p:nvPr/>
        </p:nvSpPr>
        <p:spPr bwMode="auto">
          <a:xfrm>
            <a:off x="4721225" y="24353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" name="Line 1055"/>
          <p:cNvSpPr>
            <a:spLocks noChangeShapeType="1"/>
          </p:cNvSpPr>
          <p:nvPr/>
        </p:nvSpPr>
        <p:spPr bwMode="auto">
          <a:xfrm flipH="1">
            <a:off x="5026025" y="220671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8" name="Text Box 1058"/>
          <p:cNvSpPr txBox="1">
            <a:spLocks noChangeArrowheads="1"/>
          </p:cNvSpPr>
          <p:nvPr/>
        </p:nvSpPr>
        <p:spPr bwMode="auto">
          <a:xfrm>
            <a:off x="4645025" y="2126291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9" name="Text Box 1059"/>
          <p:cNvSpPr txBox="1">
            <a:spLocks noChangeArrowheads="1"/>
          </p:cNvSpPr>
          <p:nvPr/>
        </p:nvSpPr>
        <p:spPr bwMode="auto">
          <a:xfrm>
            <a:off x="6473825" y="2282914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" name="Text Box 1060"/>
          <p:cNvSpPr txBox="1">
            <a:spLocks noChangeArrowheads="1"/>
          </p:cNvSpPr>
          <p:nvPr/>
        </p:nvSpPr>
        <p:spPr bwMode="auto">
          <a:xfrm>
            <a:off x="7537517" y="1447884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-2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1" name="Text Box 1061"/>
          <p:cNvSpPr txBox="1">
            <a:spLocks noChangeArrowheads="1"/>
          </p:cNvSpPr>
          <p:nvPr/>
        </p:nvSpPr>
        <p:spPr bwMode="auto">
          <a:xfrm>
            <a:off x="6550025" y="987514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-2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" name="Oval 1064"/>
          <p:cNvSpPr>
            <a:spLocks noChangeArrowheads="1"/>
          </p:cNvSpPr>
          <p:nvPr/>
        </p:nvSpPr>
        <p:spPr bwMode="auto">
          <a:xfrm>
            <a:off x="8683625" y="3944481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45</a:t>
            </a:r>
          </a:p>
        </p:txBody>
      </p:sp>
      <p:sp>
        <p:nvSpPr>
          <p:cNvPr id="73" name="Line 1065"/>
          <p:cNvSpPr>
            <a:spLocks noChangeShapeType="1"/>
          </p:cNvSpPr>
          <p:nvPr/>
        </p:nvSpPr>
        <p:spPr bwMode="auto">
          <a:xfrm>
            <a:off x="8537575" y="357831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91" name="Text Box 1066"/>
          <p:cNvSpPr txBox="1">
            <a:spLocks noChangeArrowheads="1"/>
          </p:cNvSpPr>
          <p:nvPr/>
        </p:nvSpPr>
        <p:spPr bwMode="auto">
          <a:xfrm>
            <a:off x="8829675" y="3649662"/>
            <a:ext cx="31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2" name="Text Box 1067"/>
          <p:cNvSpPr txBox="1">
            <a:spLocks noChangeArrowheads="1"/>
          </p:cNvSpPr>
          <p:nvPr/>
        </p:nvSpPr>
        <p:spPr bwMode="auto">
          <a:xfrm>
            <a:off x="8601075" y="2922676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endParaRPr 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3" name="Oval 1076"/>
          <p:cNvSpPr>
            <a:spLocks noChangeArrowheads="1"/>
          </p:cNvSpPr>
          <p:nvPr/>
        </p:nvSpPr>
        <p:spPr bwMode="auto">
          <a:xfrm>
            <a:off x="7772400" y="240934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3</a:t>
            </a:r>
            <a:r>
              <a:rPr lang="en-US" sz="2400" b="1" dirty="0" smtClean="0">
                <a:latin typeface="Times New Roman" pitchFamily="18" charset="0"/>
              </a:rPr>
              <a:t>5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4" name="Oval 1077"/>
          <p:cNvSpPr>
            <a:spLocks noChangeArrowheads="1"/>
          </p:cNvSpPr>
          <p:nvPr/>
        </p:nvSpPr>
        <p:spPr bwMode="auto">
          <a:xfrm>
            <a:off x="7159625" y="31211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34</a:t>
            </a:r>
          </a:p>
        </p:txBody>
      </p:sp>
      <p:sp>
        <p:nvSpPr>
          <p:cNvPr id="95" name="Line 1078"/>
          <p:cNvSpPr>
            <a:spLocks noChangeShapeType="1"/>
          </p:cNvSpPr>
          <p:nvPr/>
        </p:nvSpPr>
        <p:spPr bwMode="auto">
          <a:xfrm flipH="1">
            <a:off x="7483854" y="2808708"/>
            <a:ext cx="374413" cy="347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2" name="Oval 1054"/>
          <p:cNvSpPr>
            <a:spLocks noChangeArrowheads="1"/>
          </p:cNvSpPr>
          <p:nvPr/>
        </p:nvSpPr>
        <p:spPr bwMode="auto">
          <a:xfrm>
            <a:off x="8239125" y="314300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Times New Roman" pitchFamily="18" charset="0"/>
              </a:rPr>
              <a:t>40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23" name="Line 1065"/>
          <p:cNvSpPr>
            <a:spLocks noChangeShapeType="1"/>
          </p:cNvSpPr>
          <p:nvPr/>
        </p:nvSpPr>
        <p:spPr bwMode="auto">
          <a:xfrm>
            <a:off x="8141553" y="2816314"/>
            <a:ext cx="24362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162925" y="21453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5831" y="2787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4019" y="569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3216" y="144278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(Imbalance)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808017" y="977604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(Imbalance)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3650031" y="1812113"/>
            <a:ext cx="978408" cy="333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Down Arrow 10"/>
          <p:cNvSpPr/>
          <p:nvPr/>
        </p:nvSpPr>
        <p:spPr>
          <a:xfrm>
            <a:off x="6143056" y="2812086"/>
            <a:ext cx="311150" cy="91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3663950" y="1526748"/>
            <a:ext cx="6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1825" y="3035418"/>
            <a:ext cx="55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61695" y="6515100"/>
            <a:ext cx="257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Now the tree is Balanced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61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Deletion from an AVL Search Tree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Deletion of a node </a:t>
            </a:r>
            <a:r>
              <a:rPr lang="en-US" altLang="ko-KR" sz="3600" dirty="0"/>
              <a:t>from an AVL search tree </a:t>
            </a:r>
            <a:r>
              <a:rPr lang="en-US" altLang="ko-KR" sz="3600" dirty="0" smtClean="0"/>
              <a:t>may also produce an imbalance.</a:t>
            </a:r>
          </a:p>
          <a:p>
            <a:pPr eaLnBrk="1" hangingPunct="1"/>
            <a:r>
              <a:rPr lang="en-US" altLang="ko-KR" sz="3600" dirty="0" smtClean="0"/>
              <a:t>Rotation is also needed for rebalancing</a:t>
            </a:r>
            <a:r>
              <a:rPr lang="en-US" altLang="ko-KR" sz="3600" dirty="0"/>
              <a:t>.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531202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</a:t>
            </a:r>
            <a:r>
              <a:rPr lang="en-US" b="1" dirty="0" smtClean="0"/>
              <a:t>(EX-1.1)</a:t>
            </a:r>
            <a:endParaRPr lang="en-US" b="1" dirty="0"/>
          </a:p>
        </p:txBody>
      </p:sp>
      <p:sp>
        <p:nvSpPr>
          <p:cNvPr id="316419" name="Oval 3"/>
          <p:cNvSpPr>
            <a:spLocks noChangeAspect="1" noChangeArrowheads="1"/>
          </p:cNvSpPr>
          <p:nvPr/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20</a:t>
            </a:r>
          </a:p>
        </p:txBody>
      </p:sp>
      <p:sp>
        <p:nvSpPr>
          <p:cNvPr id="316420" name="Oval 4"/>
          <p:cNvSpPr>
            <a:spLocks noChangeAspect="1" noChangeArrowheads="1"/>
          </p:cNvSpPr>
          <p:nvPr/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9</a:t>
            </a:r>
          </a:p>
        </p:txBody>
      </p:sp>
      <p:sp>
        <p:nvSpPr>
          <p:cNvPr id="316421" name="Oval 5"/>
          <p:cNvSpPr>
            <a:spLocks noChangeAspect="1" noChangeArrowheads="1"/>
          </p:cNvSpPr>
          <p:nvPr/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2</a:t>
            </a:r>
          </a:p>
        </p:txBody>
      </p:sp>
      <p:sp>
        <p:nvSpPr>
          <p:cNvPr id="316422" name="Oval 6"/>
          <p:cNvSpPr>
            <a:spLocks noChangeAspect="1" noChangeArrowheads="1"/>
          </p:cNvSpPr>
          <p:nvPr/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15</a:t>
            </a:r>
          </a:p>
        </p:txBody>
      </p:sp>
      <p:sp>
        <p:nvSpPr>
          <p:cNvPr id="316423" name="Oval 7"/>
          <p:cNvSpPr>
            <a:spLocks noChangeAspect="1" noChangeArrowheads="1"/>
          </p:cNvSpPr>
          <p:nvPr/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16424" name="Oval 8"/>
          <p:cNvSpPr>
            <a:spLocks noChangeAspect="1" noChangeArrowheads="1"/>
          </p:cNvSpPr>
          <p:nvPr/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10</a:t>
            </a:r>
          </a:p>
        </p:txBody>
      </p:sp>
      <p:cxnSp>
        <p:nvCxnSpPr>
          <p:cNvPr id="316425" name="AutoShape 9"/>
          <p:cNvCxnSpPr>
            <a:cxnSpLocks noChangeShapeType="1"/>
            <a:stCxn id="316424" idx="3"/>
            <a:endCxn id="316423" idx="0"/>
          </p:cNvCxnSpPr>
          <p:nvPr/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426" name="AutoShape 10"/>
          <p:cNvCxnSpPr>
            <a:cxnSpLocks noChangeShapeType="1"/>
            <a:stCxn id="316424" idx="5"/>
            <a:endCxn id="316422" idx="0"/>
          </p:cNvCxnSpPr>
          <p:nvPr/>
        </p:nvCxnSpPr>
        <p:spPr bwMode="auto">
          <a:xfrm>
            <a:off x="4668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427" name="AutoShape 11"/>
          <p:cNvCxnSpPr>
            <a:cxnSpLocks noChangeShapeType="1"/>
            <a:stCxn id="316422" idx="5"/>
            <a:endCxn id="316419" idx="0"/>
          </p:cNvCxnSpPr>
          <p:nvPr/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428" name="AutoShape 12"/>
          <p:cNvCxnSpPr>
            <a:cxnSpLocks noChangeShapeType="1"/>
            <a:stCxn id="316423" idx="3"/>
            <a:endCxn id="316421" idx="0"/>
          </p:cNvCxnSpPr>
          <p:nvPr/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429" name="AutoShape 13"/>
          <p:cNvCxnSpPr>
            <a:cxnSpLocks noChangeShapeType="1"/>
            <a:stCxn id="316423" idx="5"/>
            <a:endCxn id="316420" idx="0"/>
          </p:cNvCxnSpPr>
          <p:nvPr/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430" name="Oval 14"/>
          <p:cNvSpPr>
            <a:spLocks noChangeAspect="1" noChangeArrowheads="1"/>
          </p:cNvSpPr>
          <p:nvPr/>
        </p:nvSpPr>
        <p:spPr bwMode="auto">
          <a:xfrm>
            <a:off x="6210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30</a:t>
            </a:r>
          </a:p>
        </p:txBody>
      </p:sp>
      <p:sp>
        <p:nvSpPr>
          <p:cNvPr id="316431" name="Oval 15"/>
          <p:cNvSpPr>
            <a:spLocks noChangeAspect="1" noChangeArrowheads="1"/>
          </p:cNvSpPr>
          <p:nvPr/>
        </p:nvSpPr>
        <p:spPr bwMode="auto">
          <a:xfrm>
            <a:off x="5600700" y="4800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17</a:t>
            </a:r>
          </a:p>
        </p:txBody>
      </p:sp>
      <p:cxnSp>
        <p:nvCxnSpPr>
          <p:cNvPr id="316432" name="AutoShape 16"/>
          <p:cNvCxnSpPr>
            <a:cxnSpLocks noChangeShapeType="1"/>
            <a:stCxn id="316419" idx="3"/>
            <a:endCxn id="316431" idx="0"/>
          </p:cNvCxnSpPr>
          <p:nvPr/>
        </p:nvCxnSpPr>
        <p:spPr bwMode="auto">
          <a:xfrm flipH="1">
            <a:off x="57912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433" name="AutoShape 17"/>
          <p:cNvCxnSpPr>
            <a:cxnSpLocks noChangeShapeType="1"/>
            <a:stCxn id="316419" idx="5"/>
            <a:endCxn id="316430" idx="0"/>
          </p:cNvCxnSpPr>
          <p:nvPr/>
        </p:nvCxnSpPr>
        <p:spPr bwMode="auto">
          <a:xfrm>
            <a:off x="6269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434" name="Oval 18"/>
          <p:cNvSpPr>
            <a:spLocks noChangeAspect="1" noChangeArrowheads="1"/>
          </p:cNvSpPr>
          <p:nvPr/>
        </p:nvSpPr>
        <p:spPr bwMode="auto">
          <a:xfrm>
            <a:off x="3221038" y="478156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</a:t>
            </a:r>
          </a:p>
        </p:txBody>
      </p:sp>
      <p:cxnSp>
        <p:nvCxnSpPr>
          <p:cNvPr id="316435" name="AutoShape 19"/>
          <p:cNvCxnSpPr>
            <a:cxnSpLocks noChangeShapeType="1"/>
            <a:stCxn id="316421" idx="5"/>
            <a:endCxn id="316434" idx="0"/>
          </p:cNvCxnSpPr>
          <p:nvPr/>
        </p:nvCxnSpPr>
        <p:spPr bwMode="auto">
          <a:xfrm>
            <a:off x="3068404" y="4236804"/>
            <a:ext cx="343134" cy="5447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436" name="Oval 20"/>
          <p:cNvSpPr>
            <a:spLocks noChangeAspect="1" noChangeArrowheads="1"/>
          </p:cNvSpPr>
          <p:nvPr/>
        </p:nvSpPr>
        <p:spPr bwMode="auto">
          <a:xfrm>
            <a:off x="4884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12</a:t>
            </a:r>
          </a:p>
        </p:txBody>
      </p:sp>
      <p:cxnSp>
        <p:nvCxnSpPr>
          <p:cNvPr id="316437" name="AutoShape 21"/>
          <p:cNvCxnSpPr>
            <a:cxnSpLocks noChangeShapeType="1"/>
            <a:stCxn id="316422" idx="3"/>
            <a:endCxn id="316436" idx="0"/>
          </p:cNvCxnSpPr>
          <p:nvPr/>
        </p:nvCxnSpPr>
        <p:spPr bwMode="auto">
          <a:xfrm flipH="1">
            <a:off x="5075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450" name="Text Box 34"/>
          <p:cNvSpPr txBox="1">
            <a:spLocks noChangeArrowheads="1"/>
          </p:cNvSpPr>
          <p:nvPr/>
        </p:nvSpPr>
        <p:spPr bwMode="auto">
          <a:xfrm>
            <a:off x="553542" y="2133600"/>
            <a:ext cx="1750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/>
              <a:t>Delete(</a:t>
            </a:r>
            <a:r>
              <a:rPr lang="en-US" sz="2800" b="1" dirty="0">
                <a:solidFill>
                  <a:srgbClr val="FF0000"/>
                </a:solidFill>
              </a:rPr>
              <a:t>17</a:t>
            </a:r>
            <a:r>
              <a:rPr lang="en-US" sz="2800" b="1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35204" y="1831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0157" y="359618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45968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4914" y="4593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792" y="362981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-1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9422" y="26532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1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97477" y="274081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-1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3907" y="36298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0300" y="35422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11986" y="4621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2117" y="36301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-1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48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1" grpId="0" animBg="1"/>
      <p:bldP spid="4" grpId="0"/>
      <p:bldP spid="10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</a:t>
            </a:r>
            <a:r>
              <a:rPr lang="en-US" b="1" dirty="0" smtClean="0"/>
              <a:t>(EX-1.2)</a:t>
            </a:r>
            <a:endParaRPr lang="en-US" b="1" dirty="0"/>
          </a:p>
        </p:txBody>
      </p:sp>
      <p:sp>
        <p:nvSpPr>
          <p:cNvPr id="318467" name="Oval 3"/>
          <p:cNvSpPr>
            <a:spLocks noChangeAspect="1" noChangeArrowheads="1"/>
          </p:cNvSpPr>
          <p:nvPr/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18468" name="Oval 4"/>
          <p:cNvSpPr>
            <a:spLocks noChangeAspect="1" noChangeArrowheads="1"/>
          </p:cNvSpPr>
          <p:nvPr/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9</a:t>
            </a:r>
          </a:p>
        </p:txBody>
      </p:sp>
      <p:sp>
        <p:nvSpPr>
          <p:cNvPr id="318469" name="Oval 5"/>
          <p:cNvSpPr>
            <a:spLocks noChangeAspect="1" noChangeArrowheads="1"/>
          </p:cNvSpPr>
          <p:nvPr/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18470" name="Oval 6"/>
          <p:cNvSpPr>
            <a:spLocks noChangeAspect="1" noChangeArrowheads="1"/>
          </p:cNvSpPr>
          <p:nvPr/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15</a:t>
            </a:r>
          </a:p>
        </p:txBody>
      </p:sp>
      <p:sp>
        <p:nvSpPr>
          <p:cNvPr id="318471" name="Oval 7"/>
          <p:cNvSpPr>
            <a:spLocks noChangeAspect="1" noChangeArrowheads="1"/>
          </p:cNvSpPr>
          <p:nvPr/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18472" name="Oval 8"/>
          <p:cNvSpPr>
            <a:spLocks noChangeAspect="1" noChangeArrowheads="1"/>
          </p:cNvSpPr>
          <p:nvPr/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10</a:t>
            </a:r>
          </a:p>
        </p:txBody>
      </p:sp>
      <p:cxnSp>
        <p:nvCxnSpPr>
          <p:cNvPr id="318473" name="AutoShape 9"/>
          <p:cNvCxnSpPr>
            <a:cxnSpLocks noChangeShapeType="1"/>
            <a:stCxn id="318472" idx="3"/>
            <a:endCxn id="318471" idx="0"/>
          </p:cNvCxnSpPr>
          <p:nvPr/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74" name="AutoShape 10"/>
          <p:cNvCxnSpPr>
            <a:cxnSpLocks noChangeShapeType="1"/>
            <a:stCxn id="318472" idx="5"/>
            <a:endCxn id="318470" idx="0"/>
          </p:cNvCxnSpPr>
          <p:nvPr/>
        </p:nvCxnSpPr>
        <p:spPr bwMode="auto">
          <a:xfrm>
            <a:off x="4668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75" name="AutoShape 11"/>
          <p:cNvCxnSpPr>
            <a:cxnSpLocks noChangeShapeType="1"/>
            <a:stCxn id="318470" idx="5"/>
            <a:endCxn id="318467" idx="0"/>
          </p:cNvCxnSpPr>
          <p:nvPr/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76" name="AutoShape 12"/>
          <p:cNvCxnSpPr>
            <a:cxnSpLocks noChangeShapeType="1"/>
            <a:stCxn id="318471" idx="3"/>
            <a:endCxn id="318469" idx="0"/>
          </p:cNvCxnSpPr>
          <p:nvPr/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77" name="AutoShape 13"/>
          <p:cNvCxnSpPr>
            <a:cxnSpLocks noChangeShapeType="1"/>
            <a:stCxn id="318471" idx="5"/>
            <a:endCxn id="318468" idx="0"/>
          </p:cNvCxnSpPr>
          <p:nvPr/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78" name="Oval 14"/>
          <p:cNvSpPr>
            <a:spLocks noChangeAspect="1" noChangeArrowheads="1"/>
          </p:cNvSpPr>
          <p:nvPr/>
        </p:nvSpPr>
        <p:spPr bwMode="auto">
          <a:xfrm>
            <a:off x="6482512" y="478638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30</a:t>
            </a:r>
          </a:p>
        </p:txBody>
      </p:sp>
      <p:sp>
        <p:nvSpPr>
          <p:cNvPr id="318479" name="Oval 15"/>
          <p:cNvSpPr>
            <a:spLocks noChangeAspect="1" noChangeArrowheads="1"/>
          </p:cNvSpPr>
          <p:nvPr/>
        </p:nvSpPr>
        <p:spPr bwMode="auto">
          <a:xfrm>
            <a:off x="5600700" y="4800600"/>
            <a:ext cx="381000" cy="381000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17</a:t>
            </a:r>
          </a:p>
        </p:txBody>
      </p:sp>
      <p:cxnSp>
        <p:nvCxnSpPr>
          <p:cNvPr id="318480" name="AutoShape 16"/>
          <p:cNvCxnSpPr>
            <a:cxnSpLocks noChangeShapeType="1"/>
            <a:stCxn id="318467" idx="3"/>
            <a:endCxn id="318479" idx="0"/>
          </p:cNvCxnSpPr>
          <p:nvPr/>
        </p:nvCxnSpPr>
        <p:spPr bwMode="auto">
          <a:xfrm flipH="1">
            <a:off x="57912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1" name="AutoShape 17"/>
          <p:cNvCxnSpPr>
            <a:cxnSpLocks noChangeShapeType="1"/>
            <a:stCxn id="318467" idx="5"/>
            <a:endCxn id="318478" idx="0"/>
          </p:cNvCxnSpPr>
          <p:nvPr/>
        </p:nvCxnSpPr>
        <p:spPr bwMode="auto">
          <a:xfrm>
            <a:off x="6268804" y="4236804"/>
            <a:ext cx="404208" cy="5495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82" name="Oval 18"/>
          <p:cNvSpPr>
            <a:spLocks noChangeAspect="1" noChangeArrowheads="1"/>
          </p:cNvSpPr>
          <p:nvPr/>
        </p:nvSpPr>
        <p:spPr bwMode="auto">
          <a:xfrm>
            <a:off x="3216133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</a:t>
            </a:r>
          </a:p>
        </p:txBody>
      </p:sp>
      <p:cxnSp>
        <p:nvCxnSpPr>
          <p:cNvPr id="318483" name="AutoShape 19"/>
          <p:cNvCxnSpPr>
            <a:cxnSpLocks noChangeShapeType="1"/>
            <a:stCxn id="318469" idx="5"/>
            <a:endCxn id="318482" idx="0"/>
          </p:cNvCxnSpPr>
          <p:nvPr/>
        </p:nvCxnSpPr>
        <p:spPr bwMode="auto">
          <a:xfrm>
            <a:off x="3068404" y="4236804"/>
            <a:ext cx="338229" cy="5637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84" name="Oval 20"/>
          <p:cNvSpPr>
            <a:spLocks noChangeAspect="1" noChangeArrowheads="1"/>
          </p:cNvSpPr>
          <p:nvPr/>
        </p:nvSpPr>
        <p:spPr bwMode="auto">
          <a:xfrm>
            <a:off x="4884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12</a:t>
            </a:r>
          </a:p>
        </p:txBody>
      </p:sp>
      <p:cxnSp>
        <p:nvCxnSpPr>
          <p:cNvPr id="318485" name="AutoShape 21"/>
          <p:cNvCxnSpPr>
            <a:cxnSpLocks noChangeShapeType="1"/>
            <a:stCxn id="318470" idx="3"/>
            <a:endCxn id="318484" idx="0"/>
          </p:cNvCxnSpPr>
          <p:nvPr/>
        </p:nvCxnSpPr>
        <p:spPr bwMode="auto">
          <a:xfrm flipH="1">
            <a:off x="5075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8486" name="Group 22"/>
          <p:cNvGrpSpPr>
            <a:grpSpLocks/>
          </p:cNvGrpSpPr>
          <p:nvPr/>
        </p:nvGrpSpPr>
        <p:grpSpPr bwMode="auto">
          <a:xfrm>
            <a:off x="2551113" y="1828800"/>
            <a:ext cx="4364038" cy="3152775"/>
            <a:chOff x="1607" y="1152"/>
            <a:chExt cx="2749" cy="1986"/>
          </a:xfrm>
        </p:grpSpPr>
        <p:sp>
          <p:nvSpPr>
            <p:cNvPr id="318487" name="Text Box 23"/>
            <p:cNvSpPr txBox="1">
              <a:spLocks noChangeArrowheads="1"/>
            </p:cNvSpPr>
            <p:nvPr/>
          </p:nvSpPr>
          <p:spPr bwMode="auto">
            <a:xfrm>
              <a:off x="1607" y="225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18488" name="Text Box 24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18489" name="Text Box 25"/>
            <p:cNvSpPr txBox="1">
              <a:spLocks noChangeArrowheads="1"/>
            </p:cNvSpPr>
            <p:nvPr/>
          </p:nvSpPr>
          <p:spPr bwMode="auto">
            <a:xfrm>
              <a:off x="3406" y="2842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18490" name="Text Box 26"/>
            <p:cNvSpPr txBox="1">
              <a:spLocks noChangeArrowheads="1"/>
            </p:cNvSpPr>
            <p:nvPr/>
          </p:nvSpPr>
          <p:spPr bwMode="auto">
            <a:xfrm>
              <a:off x="3840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0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18491" name="Text Box 27"/>
            <p:cNvSpPr txBox="1">
              <a:spLocks noChangeArrowheads="1"/>
            </p:cNvSpPr>
            <p:nvPr/>
          </p:nvSpPr>
          <p:spPr bwMode="auto">
            <a:xfrm>
              <a:off x="2980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18492" name="Text Box 28"/>
            <p:cNvSpPr txBox="1">
              <a:spLocks noChangeArrowheads="1"/>
            </p:cNvSpPr>
            <p:nvPr/>
          </p:nvSpPr>
          <p:spPr bwMode="auto">
            <a:xfrm>
              <a:off x="2544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18493" name="Text Box 29"/>
            <p:cNvSpPr txBox="1">
              <a:spLocks noChangeArrowheads="1"/>
            </p:cNvSpPr>
            <p:nvPr/>
          </p:nvSpPr>
          <p:spPr bwMode="auto">
            <a:xfrm>
              <a:off x="1920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18494" name="Text Box 30"/>
            <p:cNvSpPr txBox="1">
              <a:spLocks noChangeArrowheads="1"/>
            </p:cNvSpPr>
            <p:nvPr/>
          </p:nvSpPr>
          <p:spPr bwMode="auto">
            <a:xfrm>
              <a:off x="3527" y="1738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18495" name="Text Box 31"/>
            <p:cNvSpPr txBox="1">
              <a:spLocks noChangeArrowheads="1"/>
            </p:cNvSpPr>
            <p:nvPr/>
          </p:nvSpPr>
          <p:spPr bwMode="auto">
            <a:xfrm>
              <a:off x="2644" y="1152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0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18496" name="Text Box 32"/>
            <p:cNvSpPr txBox="1">
              <a:spLocks noChangeArrowheads="1"/>
            </p:cNvSpPr>
            <p:nvPr/>
          </p:nvSpPr>
          <p:spPr bwMode="auto">
            <a:xfrm>
              <a:off x="4158" y="281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18497" name="Text Box 33"/>
            <p:cNvSpPr txBox="1">
              <a:spLocks noChangeArrowheads="1"/>
            </p:cNvSpPr>
            <p:nvPr/>
          </p:nvSpPr>
          <p:spPr bwMode="auto">
            <a:xfrm>
              <a:off x="1866" y="288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404056" y="2133600"/>
            <a:ext cx="1750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/>
              <a:t>Delete(</a:t>
            </a:r>
            <a:r>
              <a:rPr lang="en-US" sz="2800" b="1" dirty="0">
                <a:solidFill>
                  <a:srgbClr val="FF0000"/>
                </a:solidFill>
              </a:rPr>
              <a:t>15</a:t>
            </a:r>
            <a:r>
              <a:rPr lang="en-US" sz="2800" b="1" dirty="0"/>
              <a:t>)</a:t>
            </a:r>
          </a:p>
        </p:txBody>
      </p:sp>
      <p:sp>
        <p:nvSpPr>
          <p:cNvPr id="318499" name="Freeform 35"/>
          <p:cNvSpPr>
            <a:spLocks/>
          </p:cNvSpPr>
          <p:nvPr/>
        </p:nvSpPr>
        <p:spPr bwMode="auto">
          <a:xfrm>
            <a:off x="5867400" y="3200400"/>
            <a:ext cx="1320800" cy="2679700"/>
          </a:xfrm>
          <a:custGeom>
            <a:avLst/>
            <a:gdLst>
              <a:gd name="T0" fmla="*/ 96 w 832"/>
              <a:gd name="T1" fmla="*/ 0 h 1688"/>
              <a:gd name="T2" fmla="*/ 672 w 832"/>
              <a:gd name="T3" fmla="*/ 240 h 1688"/>
              <a:gd name="T4" fmla="*/ 816 w 832"/>
              <a:gd name="T5" fmla="*/ 768 h 1688"/>
              <a:gd name="T6" fmla="*/ 768 w 832"/>
              <a:gd name="T7" fmla="*/ 1296 h 1688"/>
              <a:gd name="T8" fmla="*/ 624 w 832"/>
              <a:gd name="T9" fmla="*/ 1632 h 1688"/>
              <a:gd name="T10" fmla="*/ 240 w 832"/>
              <a:gd name="T11" fmla="*/ 1632 h 1688"/>
              <a:gd name="T12" fmla="*/ 0 w 832"/>
              <a:gd name="T13" fmla="*/ 1392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2" h="1688">
                <a:moveTo>
                  <a:pt x="96" y="0"/>
                </a:moveTo>
                <a:cubicBezTo>
                  <a:pt x="324" y="56"/>
                  <a:pt x="552" y="112"/>
                  <a:pt x="672" y="240"/>
                </a:cubicBezTo>
                <a:cubicBezTo>
                  <a:pt x="792" y="368"/>
                  <a:pt x="800" y="592"/>
                  <a:pt x="816" y="768"/>
                </a:cubicBezTo>
                <a:cubicBezTo>
                  <a:pt x="832" y="944"/>
                  <a:pt x="800" y="1152"/>
                  <a:pt x="768" y="1296"/>
                </a:cubicBezTo>
                <a:cubicBezTo>
                  <a:pt x="736" y="1440"/>
                  <a:pt x="712" y="1576"/>
                  <a:pt x="624" y="1632"/>
                </a:cubicBezTo>
                <a:cubicBezTo>
                  <a:pt x="536" y="1688"/>
                  <a:pt x="344" y="1672"/>
                  <a:pt x="240" y="1632"/>
                </a:cubicBezTo>
                <a:cubicBezTo>
                  <a:pt x="136" y="1592"/>
                  <a:pt x="40" y="1432"/>
                  <a:pt x="0" y="1392"/>
                </a:cubicBezTo>
              </a:path>
            </a:pathLst>
          </a:custGeom>
          <a:noFill/>
          <a:ln w="38100">
            <a:solidFill>
              <a:srgbClr val="9933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6561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</a:t>
            </a:r>
            <a:r>
              <a:rPr lang="en-US" b="1" dirty="0" smtClean="0"/>
              <a:t>(EX-1.2)</a:t>
            </a:r>
            <a:endParaRPr lang="en-US" b="1" dirty="0"/>
          </a:p>
        </p:txBody>
      </p:sp>
      <p:sp>
        <p:nvSpPr>
          <p:cNvPr id="320515" name="Oval 3"/>
          <p:cNvSpPr>
            <a:spLocks noChangeAspect="1" noChangeArrowheads="1"/>
          </p:cNvSpPr>
          <p:nvPr/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20516" name="Oval 4"/>
          <p:cNvSpPr>
            <a:spLocks noChangeAspect="1" noChangeArrowheads="1"/>
          </p:cNvSpPr>
          <p:nvPr/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9</a:t>
            </a:r>
          </a:p>
        </p:txBody>
      </p:sp>
      <p:sp>
        <p:nvSpPr>
          <p:cNvPr id="320517" name="Oval 5"/>
          <p:cNvSpPr>
            <a:spLocks noChangeAspect="1" noChangeArrowheads="1"/>
          </p:cNvSpPr>
          <p:nvPr/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20518" name="Oval 6"/>
          <p:cNvSpPr>
            <a:spLocks noChangeAspect="1" noChangeArrowheads="1"/>
          </p:cNvSpPr>
          <p:nvPr/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17</a:t>
            </a:r>
          </a:p>
        </p:txBody>
      </p:sp>
      <p:sp>
        <p:nvSpPr>
          <p:cNvPr id="320519" name="Oval 7"/>
          <p:cNvSpPr>
            <a:spLocks noChangeAspect="1" noChangeArrowheads="1"/>
          </p:cNvSpPr>
          <p:nvPr/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20520" name="Oval 8"/>
          <p:cNvSpPr>
            <a:spLocks noChangeAspect="1" noChangeArrowheads="1"/>
          </p:cNvSpPr>
          <p:nvPr/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10</a:t>
            </a:r>
          </a:p>
        </p:txBody>
      </p:sp>
      <p:cxnSp>
        <p:nvCxnSpPr>
          <p:cNvPr id="320521" name="AutoShape 9"/>
          <p:cNvCxnSpPr>
            <a:cxnSpLocks noChangeShapeType="1"/>
            <a:stCxn id="320520" idx="3"/>
            <a:endCxn id="320519" idx="0"/>
          </p:cNvCxnSpPr>
          <p:nvPr/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2" name="AutoShape 10"/>
          <p:cNvCxnSpPr>
            <a:cxnSpLocks noChangeShapeType="1"/>
            <a:stCxn id="320520" idx="5"/>
            <a:endCxn id="320518" idx="0"/>
          </p:cNvCxnSpPr>
          <p:nvPr/>
        </p:nvCxnSpPr>
        <p:spPr bwMode="auto">
          <a:xfrm>
            <a:off x="4668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3" name="AutoShape 11"/>
          <p:cNvCxnSpPr>
            <a:cxnSpLocks noChangeShapeType="1"/>
            <a:stCxn id="320518" idx="5"/>
            <a:endCxn id="320515" idx="0"/>
          </p:cNvCxnSpPr>
          <p:nvPr/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4" name="AutoShape 12"/>
          <p:cNvCxnSpPr>
            <a:cxnSpLocks noChangeShapeType="1"/>
            <a:stCxn id="320519" idx="3"/>
            <a:endCxn id="320517" idx="0"/>
          </p:cNvCxnSpPr>
          <p:nvPr/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5" name="AutoShape 13"/>
          <p:cNvCxnSpPr>
            <a:cxnSpLocks noChangeShapeType="1"/>
            <a:stCxn id="320519" idx="5"/>
            <a:endCxn id="320516" idx="0"/>
          </p:cNvCxnSpPr>
          <p:nvPr/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26" name="Oval 14"/>
          <p:cNvSpPr>
            <a:spLocks noChangeAspect="1" noChangeArrowheads="1"/>
          </p:cNvSpPr>
          <p:nvPr/>
        </p:nvSpPr>
        <p:spPr bwMode="auto">
          <a:xfrm>
            <a:off x="6545239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30</a:t>
            </a:r>
          </a:p>
        </p:txBody>
      </p:sp>
      <p:cxnSp>
        <p:nvCxnSpPr>
          <p:cNvPr id="320527" name="AutoShape 15"/>
          <p:cNvCxnSpPr>
            <a:cxnSpLocks noChangeShapeType="1"/>
            <a:stCxn id="320515" idx="5"/>
            <a:endCxn id="320526" idx="0"/>
          </p:cNvCxnSpPr>
          <p:nvPr/>
        </p:nvCxnSpPr>
        <p:spPr bwMode="auto">
          <a:xfrm>
            <a:off x="6268804" y="4236804"/>
            <a:ext cx="466935" cy="5637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28" name="Oval 16"/>
          <p:cNvSpPr>
            <a:spLocks noChangeAspect="1" noChangeArrowheads="1"/>
          </p:cNvSpPr>
          <p:nvPr/>
        </p:nvSpPr>
        <p:spPr bwMode="auto">
          <a:xfrm>
            <a:off x="3250442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</a:t>
            </a:r>
          </a:p>
        </p:txBody>
      </p:sp>
      <p:cxnSp>
        <p:nvCxnSpPr>
          <p:cNvPr id="320529" name="AutoShape 17"/>
          <p:cNvCxnSpPr>
            <a:cxnSpLocks noChangeShapeType="1"/>
            <a:stCxn id="320517" idx="5"/>
            <a:endCxn id="320528" idx="0"/>
          </p:cNvCxnSpPr>
          <p:nvPr/>
        </p:nvCxnSpPr>
        <p:spPr bwMode="auto">
          <a:xfrm>
            <a:off x="3068404" y="4236804"/>
            <a:ext cx="372538" cy="5637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30" name="Oval 18"/>
          <p:cNvSpPr>
            <a:spLocks noChangeAspect="1" noChangeArrowheads="1"/>
          </p:cNvSpPr>
          <p:nvPr/>
        </p:nvSpPr>
        <p:spPr bwMode="auto">
          <a:xfrm>
            <a:off x="4884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12</a:t>
            </a:r>
          </a:p>
        </p:txBody>
      </p:sp>
      <p:cxnSp>
        <p:nvCxnSpPr>
          <p:cNvPr id="320531" name="AutoShape 19"/>
          <p:cNvCxnSpPr>
            <a:cxnSpLocks noChangeShapeType="1"/>
            <a:stCxn id="320518" idx="3"/>
            <a:endCxn id="320530" idx="0"/>
          </p:cNvCxnSpPr>
          <p:nvPr/>
        </p:nvCxnSpPr>
        <p:spPr bwMode="auto">
          <a:xfrm flipH="1">
            <a:off x="5075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32" name="Text Box 20"/>
          <p:cNvSpPr txBox="1">
            <a:spLocks noChangeArrowheads="1"/>
          </p:cNvSpPr>
          <p:nvPr/>
        </p:nvSpPr>
        <p:spPr bwMode="auto">
          <a:xfrm>
            <a:off x="2551527" y="3581400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3803650" y="4495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320534" name="Text Box 22"/>
          <p:cNvSpPr txBox="1">
            <a:spLocks noChangeArrowheads="1"/>
          </p:cNvSpPr>
          <p:nvPr/>
        </p:nvSpPr>
        <p:spPr bwMode="auto">
          <a:xfrm>
            <a:off x="6056727" y="3597275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4730750" y="35972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0536" name="Text Box 24"/>
          <p:cNvSpPr txBox="1">
            <a:spLocks noChangeArrowheads="1"/>
          </p:cNvSpPr>
          <p:nvPr/>
        </p:nvSpPr>
        <p:spPr bwMode="auto">
          <a:xfrm>
            <a:off x="4038600" y="35972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0537" name="Text Box 25"/>
          <p:cNvSpPr txBox="1">
            <a:spLocks noChangeArrowheads="1"/>
          </p:cNvSpPr>
          <p:nvPr/>
        </p:nvSpPr>
        <p:spPr bwMode="auto">
          <a:xfrm>
            <a:off x="3048000" y="27590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0538" name="Text Box 26"/>
          <p:cNvSpPr txBox="1">
            <a:spLocks noChangeArrowheads="1"/>
          </p:cNvSpPr>
          <p:nvPr/>
        </p:nvSpPr>
        <p:spPr bwMode="auto">
          <a:xfrm>
            <a:off x="5599527" y="2759075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0539" name="Text Box 27"/>
          <p:cNvSpPr txBox="1">
            <a:spLocks noChangeArrowheads="1"/>
          </p:cNvSpPr>
          <p:nvPr/>
        </p:nvSpPr>
        <p:spPr bwMode="auto">
          <a:xfrm>
            <a:off x="4197350" y="18288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0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0540" name="Text Box 28"/>
          <p:cNvSpPr txBox="1">
            <a:spLocks noChangeArrowheads="1"/>
          </p:cNvSpPr>
          <p:nvPr/>
        </p:nvSpPr>
        <p:spPr bwMode="auto">
          <a:xfrm>
            <a:off x="6660712" y="446179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0541" name="Text Box 29"/>
          <p:cNvSpPr txBox="1">
            <a:spLocks noChangeArrowheads="1"/>
          </p:cNvSpPr>
          <p:nvPr/>
        </p:nvSpPr>
        <p:spPr bwMode="auto">
          <a:xfrm>
            <a:off x="3048000" y="460054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0542" name="Text Box 30"/>
          <p:cNvSpPr txBox="1">
            <a:spLocks noChangeArrowheads="1"/>
          </p:cNvSpPr>
          <p:nvPr/>
        </p:nvSpPr>
        <p:spPr bwMode="auto">
          <a:xfrm>
            <a:off x="404056" y="2133600"/>
            <a:ext cx="1750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/>
              <a:t>Delete(</a:t>
            </a:r>
            <a:r>
              <a:rPr lang="en-US" sz="2800" b="1" dirty="0">
                <a:solidFill>
                  <a:srgbClr val="FF0000"/>
                </a:solidFill>
              </a:rPr>
              <a:t>15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8053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</a:t>
            </a:r>
            <a:r>
              <a:rPr lang="en-US" b="1" dirty="0" smtClean="0"/>
              <a:t>(EX-2.1)</a:t>
            </a:r>
            <a:endParaRPr lang="en-US" b="1" dirty="0"/>
          </a:p>
        </p:txBody>
      </p:sp>
      <p:sp>
        <p:nvSpPr>
          <p:cNvPr id="322563" name="Oval 3"/>
          <p:cNvSpPr>
            <a:spLocks noChangeAspect="1" noChangeArrowheads="1"/>
          </p:cNvSpPr>
          <p:nvPr/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22564" name="Oval 4"/>
          <p:cNvSpPr>
            <a:spLocks noChangeAspect="1" noChangeArrowheads="1"/>
          </p:cNvSpPr>
          <p:nvPr/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9</a:t>
            </a:r>
          </a:p>
        </p:txBody>
      </p:sp>
      <p:sp>
        <p:nvSpPr>
          <p:cNvPr id="322565" name="Oval 5"/>
          <p:cNvSpPr>
            <a:spLocks noChangeAspect="1" noChangeArrowheads="1"/>
          </p:cNvSpPr>
          <p:nvPr/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22566" name="Oval 6"/>
          <p:cNvSpPr>
            <a:spLocks noChangeAspect="1" noChangeArrowheads="1"/>
          </p:cNvSpPr>
          <p:nvPr/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17</a:t>
            </a:r>
          </a:p>
        </p:txBody>
      </p:sp>
      <p:sp>
        <p:nvSpPr>
          <p:cNvPr id="322567" name="Oval 7"/>
          <p:cNvSpPr>
            <a:spLocks noChangeAspect="1" noChangeArrowheads="1"/>
          </p:cNvSpPr>
          <p:nvPr/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22568" name="Oval 8"/>
          <p:cNvSpPr>
            <a:spLocks noChangeAspect="1" noChangeArrowheads="1"/>
          </p:cNvSpPr>
          <p:nvPr/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10</a:t>
            </a:r>
          </a:p>
        </p:txBody>
      </p:sp>
      <p:cxnSp>
        <p:nvCxnSpPr>
          <p:cNvPr id="322569" name="AutoShape 9"/>
          <p:cNvCxnSpPr>
            <a:cxnSpLocks noChangeShapeType="1"/>
            <a:stCxn id="322568" idx="3"/>
            <a:endCxn id="322567" idx="0"/>
          </p:cNvCxnSpPr>
          <p:nvPr/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70" name="AutoShape 10"/>
          <p:cNvCxnSpPr>
            <a:cxnSpLocks noChangeShapeType="1"/>
            <a:stCxn id="322568" idx="5"/>
            <a:endCxn id="322566" idx="0"/>
          </p:cNvCxnSpPr>
          <p:nvPr/>
        </p:nvCxnSpPr>
        <p:spPr bwMode="auto">
          <a:xfrm>
            <a:off x="4668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71" name="AutoShape 11"/>
          <p:cNvCxnSpPr>
            <a:cxnSpLocks noChangeShapeType="1"/>
            <a:stCxn id="322566" idx="5"/>
            <a:endCxn id="322563" idx="0"/>
          </p:cNvCxnSpPr>
          <p:nvPr/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72" name="AutoShape 12"/>
          <p:cNvCxnSpPr>
            <a:cxnSpLocks noChangeShapeType="1"/>
            <a:stCxn id="322567" idx="3"/>
            <a:endCxn id="322565" idx="0"/>
          </p:cNvCxnSpPr>
          <p:nvPr/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73" name="AutoShape 13"/>
          <p:cNvCxnSpPr>
            <a:cxnSpLocks noChangeShapeType="1"/>
            <a:stCxn id="322567" idx="5"/>
            <a:endCxn id="322564" idx="0"/>
          </p:cNvCxnSpPr>
          <p:nvPr/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574" name="Oval 14"/>
          <p:cNvSpPr>
            <a:spLocks noChangeAspect="1" noChangeArrowheads="1"/>
          </p:cNvSpPr>
          <p:nvPr/>
        </p:nvSpPr>
        <p:spPr bwMode="auto">
          <a:xfrm>
            <a:off x="6489726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30</a:t>
            </a:r>
          </a:p>
        </p:txBody>
      </p:sp>
      <p:cxnSp>
        <p:nvCxnSpPr>
          <p:cNvPr id="322575" name="AutoShape 15"/>
          <p:cNvCxnSpPr>
            <a:cxnSpLocks noChangeShapeType="1"/>
            <a:stCxn id="322563" idx="5"/>
            <a:endCxn id="322574" idx="0"/>
          </p:cNvCxnSpPr>
          <p:nvPr/>
        </p:nvCxnSpPr>
        <p:spPr bwMode="auto">
          <a:xfrm>
            <a:off x="6268804" y="4236804"/>
            <a:ext cx="411422" cy="5637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576" name="Oval 16"/>
          <p:cNvSpPr>
            <a:spLocks noChangeAspect="1" noChangeArrowheads="1"/>
          </p:cNvSpPr>
          <p:nvPr/>
        </p:nvSpPr>
        <p:spPr bwMode="auto">
          <a:xfrm>
            <a:off x="3203575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</a:t>
            </a:r>
          </a:p>
        </p:txBody>
      </p:sp>
      <p:cxnSp>
        <p:nvCxnSpPr>
          <p:cNvPr id="322577" name="AutoShape 17"/>
          <p:cNvCxnSpPr>
            <a:cxnSpLocks noChangeShapeType="1"/>
            <a:stCxn id="322565" idx="5"/>
            <a:endCxn id="322576" idx="0"/>
          </p:cNvCxnSpPr>
          <p:nvPr/>
        </p:nvCxnSpPr>
        <p:spPr bwMode="auto">
          <a:xfrm>
            <a:off x="3068404" y="4236804"/>
            <a:ext cx="325671" cy="5637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578" name="Oval 18"/>
          <p:cNvSpPr>
            <a:spLocks noChangeAspect="1" noChangeArrowheads="1"/>
          </p:cNvSpPr>
          <p:nvPr/>
        </p:nvSpPr>
        <p:spPr bwMode="auto">
          <a:xfrm>
            <a:off x="4884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322579" name="AutoShape 19"/>
          <p:cNvCxnSpPr>
            <a:cxnSpLocks noChangeShapeType="1"/>
            <a:stCxn id="322566" idx="3"/>
            <a:endCxn id="322578" idx="0"/>
          </p:cNvCxnSpPr>
          <p:nvPr/>
        </p:nvCxnSpPr>
        <p:spPr bwMode="auto">
          <a:xfrm flipH="1">
            <a:off x="5075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2580" name="Group 20"/>
          <p:cNvGrpSpPr>
            <a:grpSpLocks/>
          </p:cNvGrpSpPr>
          <p:nvPr/>
        </p:nvGrpSpPr>
        <p:grpSpPr bwMode="auto">
          <a:xfrm>
            <a:off x="2589213" y="1828800"/>
            <a:ext cx="4425951" cy="3090863"/>
            <a:chOff x="1631" y="1152"/>
            <a:chExt cx="2788" cy="1947"/>
          </a:xfrm>
        </p:grpSpPr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1631" y="225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2584" name="Text Box 24"/>
            <p:cNvSpPr txBox="1">
              <a:spLocks noChangeArrowheads="1"/>
            </p:cNvSpPr>
            <p:nvPr/>
          </p:nvSpPr>
          <p:spPr bwMode="auto">
            <a:xfrm>
              <a:off x="381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2585" name="Text Box 25"/>
            <p:cNvSpPr txBox="1">
              <a:spLocks noChangeArrowheads="1"/>
            </p:cNvSpPr>
            <p:nvPr/>
          </p:nvSpPr>
          <p:spPr bwMode="auto">
            <a:xfrm>
              <a:off x="2979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2586" name="Text Box 26"/>
            <p:cNvSpPr txBox="1">
              <a:spLocks noChangeArrowheads="1"/>
            </p:cNvSpPr>
            <p:nvPr/>
          </p:nvSpPr>
          <p:spPr bwMode="auto">
            <a:xfrm>
              <a:off x="2543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2587" name="Text Box 27"/>
            <p:cNvSpPr txBox="1">
              <a:spLocks noChangeArrowheads="1"/>
            </p:cNvSpPr>
            <p:nvPr/>
          </p:nvSpPr>
          <p:spPr bwMode="auto">
            <a:xfrm>
              <a:off x="1919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2588" name="Text Box 28"/>
            <p:cNvSpPr txBox="1">
              <a:spLocks noChangeArrowheads="1"/>
            </p:cNvSpPr>
            <p:nvPr/>
          </p:nvSpPr>
          <p:spPr bwMode="auto">
            <a:xfrm>
              <a:off x="3526" y="1738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2589" name="Text Box 29"/>
            <p:cNvSpPr txBox="1">
              <a:spLocks noChangeArrowheads="1"/>
            </p:cNvSpPr>
            <p:nvPr/>
          </p:nvSpPr>
          <p:spPr bwMode="auto">
            <a:xfrm>
              <a:off x="2643" y="1152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2590" name="Text Box 30"/>
            <p:cNvSpPr txBox="1">
              <a:spLocks noChangeArrowheads="1"/>
            </p:cNvSpPr>
            <p:nvPr/>
          </p:nvSpPr>
          <p:spPr bwMode="auto">
            <a:xfrm>
              <a:off x="4221" y="2840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2591" name="Text Box 31"/>
            <p:cNvSpPr txBox="1">
              <a:spLocks noChangeArrowheads="1"/>
            </p:cNvSpPr>
            <p:nvPr/>
          </p:nvSpPr>
          <p:spPr bwMode="auto">
            <a:xfrm>
              <a:off x="1848" y="284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232867" y="2098675"/>
            <a:ext cx="1750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/>
              <a:t>Delete(</a:t>
            </a:r>
            <a:r>
              <a:rPr lang="en-US" sz="2800" b="1" dirty="0">
                <a:solidFill>
                  <a:srgbClr val="FF0000"/>
                </a:solidFill>
              </a:rPr>
              <a:t>12</a:t>
            </a:r>
            <a:r>
              <a:rPr lang="en-US" sz="2800" b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421" y="5658036"/>
            <a:ext cx="8039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After deletion of 12 is still the tree balanced 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93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Single Rotation on Deletion</a:t>
            </a:r>
          </a:p>
        </p:txBody>
      </p:sp>
      <p:sp>
        <p:nvSpPr>
          <p:cNvPr id="324611" name="Oval 3"/>
          <p:cNvSpPr>
            <a:spLocks noChangeAspect="1" noChangeArrowheads="1"/>
          </p:cNvSpPr>
          <p:nvPr/>
        </p:nvSpPr>
        <p:spPr bwMode="auto">
          <a:xfrm>
            <a:off x="3429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24612" name="Oval 4"/>
          <p:cNvSpPr>
            <a:spLocks noChangeAspect="1" noChangeArrowheads="1"/>
          </p:cNvSpPr>
          <p:nvPr/>
        </p:nvSpPr>
        <p:spPr bwMode="auto">
          <a:xfrm>
            <a:off x="1295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9</a:t>
            </a:r>
          </a:p>
        </p:txBody>
      </p:sp>
      <p:sp>
        <p:nvSpPr>
          <p:cNvPr id="324613" name="Oval 5"/>
          <p:cNvSpPr>
            <a:spLocks noChangeAspect="1" noChangeArrowheads="1"/>
          </p:cNvSpPr>
          <p:nvPr/>
        </p:nvSpPr>
        <p:spPr bwMode="auto">
          <a:xfrm>
            <a:off x="228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24614" name="Oval 6"/>
          <p:cNvSpPr>
            <a:spLocks noChangeAspect="1" noChangeArrowheads="1"/>
          </p:cNvSpPr>
          <p:nvPr/>
        </p:nvSpPr>
        <p:spPr bwMode="auto">
          <a:xfrm>
            <a:off x="2895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17</a:t>
            </a:r>
          </a:p>
        </p:txBody>
      </p:sp>
      <p:sp>
        <p:nvSpPr>
          <p:cNvPr id="324615" name="Oval 7"/>
          <p:cNvSpPr>
            <a:spLocks noChangeAspect="1" noChangeArrowheads="1"/>
          </p:cNvSpPr>
          <p:nvPr/>
        </p:nvSpPr>
        <p:spPr bwMode="auto">
          <a:xfrm>
            <a:off x="7620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24616" name="Oval 8"/>
          <p:cNvSpPr>
            <a:spLocks noChangeAspect="1" noChangeArrowheads="1"/>
          </p:cNvSpPr>
          <p:nvPr/>
        </p:nvSpPr>
        <p:spPr bwMode="auto">
          <a:xfrm>
            <a:off x="18288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10</a:t>
            </a:r>
          </a:p>
        </p:txBody>
      </p:sp>
      <p:cxnSp>
        <p:nvCxnSpPr>
          <p:cNvPr id="324617" name="AutoShape 9"/>
          <p:cNvCxnSpPr>
            <a:cxnSpLocks noChangeShapeType="1"/>
            <a:stCxn id="324616" idx="3"/>
            <a:endCxn id="324615" idx="0"/>
          </p:cNvCxnSpPr>
          <p:nvPr/>
        </p:nvCxnSpPr>
        <p:spPr bwMode="auto">
          <a:xfrm flipH="1">
            <a:off x="9525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18" name="AutoShape 10"/>
          <p:cNvCxnSpPr>
            <a:cxnSpLocks noChangeShapeType="1"/>
            <a:stCxn id="324616" idx="5"/>
            <a:endCxn id="324614" idx="0"/>
          </p:cNvCxnSpPr>
          <p:nvPr/>
        </p:nvCxnSpPr>
        <p:spPr bwMode="auto">
          <a:xfrm>
            <a:off x="21542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19" name="AutoShape 11"/>
          <p:cNvCxnSpPr>
            <a:cxnSpLocks noChangeShapeType="1"/>
            <a:stCxn id="324614" idx="5"/>
            <a:endCxn id="324611" idx="0"/>
          </p:cNvCxnSpPr>
          <p:nvPr/>
        </p:nvCxnSpPr>
        <p:spPr bwMode="auto">
          <a:xfrm>
            <a:off x="3221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20" name="AutoShape 12"/>
          <p:cNvCxnSpPr>
            <a:cxnSpLocks noChangeShapeType="1"/>
            <a:stCxn id="324615" idx="3"/>
            <a:endCxn id="324613" idx="0"/>
          </p:cNvCxnSpPr>
          <p:nvPr/>
        </p:nvCxnSpPr>
        <p:spPr bwMode="auto">
          <a:xfrm flipH="1">
            <a:off x="4191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21" name="AutoShape 13"/>
          <p:cNvCxnSpPr>
            <a:cxnSpLocks noChangeShapeType="1"/>
            <a:stCxn id="324615" idx="5"/>
            <a:endCxn id="324612" idx="0"/>
          </p:cNvCxnSpPr>
          <p:nvPr/>
        </p:nvCxnSpPr>
        <p:spPr bwMode="auto">
          <a:xfrm>
            <a:off x="10874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22" name="Oval 14"/>
          <p:cNvSpPr>
            <a:spLocks noChangeAspect="1" noChangeArrowheads="1"/>
          </p:cNvSpPr>
          <p:nvPr/>
        </p:nvSpPr>
        <p:spPr bwMode="auto">
          <a:xfrm>
            <a:off x="3844927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30</a:t>
            </a:r>
          </a:p>
        </p:txBody>
      </p:sp>
      <p:cxnSp>
        <p:nvCxnSpPr>
          <p:cNvPr id="324623" name="AutoShape 15"/>
          <p:cNvCxnSpPr>
            <a:cxnSpLocks noChangeShapeType="1"/>
            <a:stCxn id="324611" idx="5"/>
            <a:endCxn id="324622" idx="0"/>
          </p:cNvCxnSpPr>
          <p:nvPr/>
        </p:nvCxnSpPr>
        <p:spPr bwMode="auto">
          <a:xfrm>
            <a:off x="3754204" y="4236804"/>
            <a:ext cx="281223" cy="5637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24" name="Oval 16"/>
          <p:cNvSpPr>
            <a:spLocks noChangeAspect="1" noChangeArrowheads="1"/>
          </p:cNvSpPr>
          <p:nvPr/>
        </p:nvSpPr>
        <p:spPr bwMode="auto">
          <a:xfrm>
            <a:off x="742832" y="48892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</a:t>
            </a:r>
          </a:p>
        </p:txBody>
      </p:sp>
      <p:cxnSp>
        <p:nvCxnSpPr>
          <p:cNvPr id="324625" name="AutoShape 17"/>
          <p:cNvCxnSpPr>
            <a:cxnSpLocks noChangeShapeType="1"/>
            <a:stCxn id="324613" idx="5"/>
            <a:endCxn id="324624" idx="0"/>
          </p:cNvCxnSpPr>
          <p:nvPr/>
        </p:nvCxnSpPr>
        <p:spPr bwMode="auto">
          <a:xfrm>
            <a:off x="553804" y="4236804"/>
            <a:ext cx="379528" cy="6524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4626" name="Group 18"/>
          <p:cNvGrpSpPr>
            <a:grpSpLocks/>
          </p:cNvGrpSpPr>
          <p:nvPr/>
        </p:nvGrpSpPr>
        <p:grpSpPr bwMode="auto">
          <a:xfrm>
            <a:off x="109538" y="1828800"/>
            <a:ext cx="4240214" cy="3171825"/>
            <a:chOff x="1653" y="1152"/>
            <a:chExt cx="2671" cy="1998"/>
          </a:xfrm>
        </p:grpSpPr>
        <p:sp>
          <p:nvSpPr>
            <p:cNvPr id="324627" name="Text Box 19"/>
            <p:cNvSpPr txBox="1">
              <a:spLocks noChangeArrowheads="1"/>
            </p:cNvSpPr>
            <p:nvPr/>
          </p:nvSpPr>
          <p:spPr bwMode="auto">
            <a:xfrm>
              <a:off x="1653" y="2277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4628" name="Text Box 20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4629" name="Text Box 21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4630" name="Text Box 22"/>
            <p:cNvSpPr txBox="1">
              <a:spLocks noChangeArrowheads="1"/>
            </p:cNvSpPr>
            <p:nvPr/>
          </p:nvSpPr>
          <p:spPr bwMode="auto">
            <a:xfrm>
              <a:off x="381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4631" name="Text Box 23"/>
            <p:cNvSpPr txBox="1">
              <a:spLocks noChangeArrowheads="1"/>
            </p:cNvSpPr>
            <p:nvPr/>
          </p:nvSpPr>
          <p:spPr bwMode="auto">
            <a:xfrm>
              <a:off x="2980" y="226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4632" name="Text Box 24"/>
            <p:cNvSpPr txBox="1">
              <a:spLocks noChangeArrowheads="1"/>
            </p:cNvSpPr>
            <p:nvPr/>
          </p:nvSpPr>
          <p:spPr bwMode="auto">
            <a:xfrm>
              <a:off x="2543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4633" name="Text Box 25"/>
            <p:cNvSpPr txBox="1">
              <a:spLocks noChangeArrowheads="1"/>
            </p:cNvSpPr>
            <p:nvPr/>
          </p:nvSpPr>
          <p:spPr bwMode="auto">
            <a:xfrm>
              <a:off x="1919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4634" name="Text Box 26"/>
            <p:cNvSpPr txBox="1">
              <a:spLocks noChangeArrowheads="1"/>
            </p:cNvSpPr>
            <p:nvPr/>
          </p:nvSpPr>
          <p:spPr bwMode="auto">
            <a:xfrm>
              <a:off x="3526" y="1738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-2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4635" name="Text Box 27"/>
            <p:cNvSpPr txBox="1">
              <a:spLocks noChangeArrowheads="1"/>
            </p:cNvSpPr>
            <p:nvPr/>
          </p:nvSpPr>
          <p:spPr bwMode="auto">
            <a:xfrm>
              <a:off x="2643" y="1152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0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4636" name="Text Box 28"/>
            <p:cNvSpPr txBox="1">
              <a:spLocks noChangeArrowheads="1"/>
            </p:cNvSpPr>
            <p:nvPr/>
          </p:nvSpPr>
          <p:spPr bwMode="auto">
            <a:xfrm>
              <a:off x="4126" y="2840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4637" name="Text Box 29"/>
            <p:cNvSpPr txBox="1">
              <a:spLocks noChangeArrowheads="1"/>
            </p:cNvSpPr>
            <p:nvPr/>
          </p:nvSpPr>
          <p:spPr bwMode="auto">
            <a:xfrm>
              <a:off x="1901" y="289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324638" name="Oval 30"/>
          <p:cNvSpPr>
            <a:spLocks noChangeAspect="1" noChangeArrowheads="1"/>
          </p:cNvSpPr>
          <p:nvPr/>
        </p:nvSpPr>
        <p:spPr bwMode="auto">
          <a:xfrm>
            <a:off x="8534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30</a:t>
            </a:r>
          </a:p>
        </p:txBody>
      </p:sp>
      <p:sp>
        <p:nvSpPr>
          <p:cNvPr id="324639" name="Oval 31"/>
          <p:cNvSpPr>
            <a:spLocks noChangeAspect="1" noChangeArrowheads="1"/>
          </p:cNvSpPr>
          <p:nvPr/>
        </p:nvSpPr>
        <p:spPr bwMode="auto">
          <a:xfrm>
            <a:off x="64008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9</a:t>
            </a:r>
          </a:p>
        </p:txBody>
      </p:sp>
      <p:sp>
        <p:nvSpPr>
          <p:cNvPr id="324640" name="Oval 32"/>
          <p:cNvSpPr>
            <a:spLocks noChangeAspect="1" noChangeArrowheads="1"/>
          </p:cNvSpPr>
          <p:nvPr/>
        </p:nvSpPr>
        <p:spPr bwMode="auto">
          <a:xfrm>
            <a:off x="5334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24641" name="Oval 33"/>
          <p:cNvSpPr>
            <a:spLocks noChangeAspect="1" noChangeArrowheads="1"/>
          </p:cNvSpPr>
          <p:nvPr/>
        </p:nvSpPr>
        <p:spPr bwMode="auto">
          <a:xfrm>
            <a:off x="80010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24642" name="Oval 34"/>
          <p:cNvSpPr>
            <a:spLocks noChangeAspect="1" noChangeArrowheads="1"/>
          </p:cNvSpPr>
          <p:nvPr/>
        </p:nvSpPr>
        <p:spPr bwMode="auto">
          <a:xfrm>
            <a:off x="58674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24643" name="Oval 35"/>
          <p:cNvSpPr>
            <a:spLocks noChangeAspect="1" noChangeArrowheads="1"/>
          </p:cNvSpPr>
          <p:nvPr/>
        </p:nvSpPr>
        <p:spPr bwMode="auto">
          <a:xfrm>
            <a:off x="69342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10</a:t>
            </a:r>
          </a:p>
        </p:txBody>
      </p:sp>
      <p:cxnSp>
        <p:nvCxnSpPr>
          <p:cNvPr id="324644" name="AutoShape 36"/>
          <p:cNvCxnSpPr>
            <a:cxnSpLocks noChangeShapeType="1"/>
            <a:stCxn id="324643" idx="3"/>
            <a:endCxn id="324642" idx="0"/>
          </p:cNvCxnSpPr>
          <p:nvPr/>
        </p:nvCxnSpPr>
        <p:spPr bwMode="auto">
          <a:xfrm flipH="1">
            <a:off x="60579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45" name="AutoShape 37"/>
          <p:cNvCxnSpPr>
            <a:cxnSpLocks noChangeShapeType="1"/>
            <a:stCxn id="324643" idx="5"/>
            <a:endCxn id="324641" idx="0"/>
          </p:cNvCxnSpPr>
          <p:nvPr/>
        </p:nvCxnSpPr>
        <p:spPr bwMode="auto">
          <a:xfrm>
            <a:off x="72596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46" name="AutoShape 38"/>
          <p:cNvCxnSpPr>
            <a:cxnSpLocks noChangeShapeType="1"/>
            <a:stCxn id="324641" idx="5"/>
            <a:endCxn id="324638" idx="0"/>
          </p:cNvCxnSpPr>
          <p:nvPr/>
        </p:nvCxnSpPr>
        <p:spPr bwMode="auto">
          <a:xfrm>
            <a:off x="83264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47" name="AutoShape 39"/>
          <p:cNvCxnSpPr>
            <a:cxnSpLocks noChangeShapeType="1"/>
            <a:stCxn id="324642" idx="3"/>
            <a:endCxn id="324640" idx="0"/>
          </p:cNvCxnSpPr>
          <p:nvPr/>
        </p:nvCxnSpPr>
        <p:spPr bwMode="auto">
          <a:xfrm flipH="1">
            <a:off x="55245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48" name="AutoShape 40"/>
          <p:cNvCxnSpPr>
            <a:cxnSpLocks noChangeShapeType="1"/>
            <a:stCxn id="324642" idx="5"/>
            <a:endCxn id="324639" idx="0"/>
          </p:cNvCxnSpPr>
          <p:nvPr/>
        </p:nvCxnSpPr>
        <p:spPr bwMode="auto">
          <a:xfrm>
            <a:off x="61928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49" name="Oval 41"/>
          <p:cNvSpPr>
            <a:spLocks noChangeAspect="1" noChangeArrowheads="1"/>
          </p:cNvSpPr>
          <p:nvPr/>
        </p:nvSpPr>
        <p:spPr bwMode="auto">
          <a:xfrm>
            <a:off x="7467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17</a:t>
            </a:r>
          </a:p>
        </p:txBody>
      </p:sp>
      <p:cxnSp>
        <p:nvCxnSpPr>
          <p:cNvPr id="324650" name="AutoShape 42"/>
          <p:cNvCxnSpPr>
            <a:cxnSpLocks noChangeShapeType="1"/>
            <a:stCxn id="324641" idx="3"/>
            <a:endCxn id="324649" idx="0"/>
          </p:cNvCxnSpPr>
          <p:nvPr/>
        </p:nvCxnSpPr>
        <p:spPr bwMode="auto">
          <a:xfrm flipH="1">
            <a:off x="76581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51" name="Oval 43"/>
          <p:cNvSpPr>
            <a:spLocks noChangeAspect="1" noChangeArrowheads="1"/>
          </p:cNvSpPr>
          <p:nvPr/>
        </p:nvSpPr>
        <p:spPr bwMode="auto">
          <a:xfrm>
            <a:off x="5811838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</a:t>
            </a:r>
          </a:p>
        </p:txBody>
      </p:sp>
      <p:cxnSp>
        <p:nvCxnSpPr>
          <p:cNvPr id="324652" name="AutoShape 44"/>
          <p:cNvCxnSpPr>
            <a:cxnSpLocks noChangeShapeType="1"/>
            <a:stCxn id="324640" idx="5"/>
            <a:endCxn id="324651" idx="0"/>
          </p:cNvCxnSpPr>
          <p:nvPr/>
        </p:nvCxnSpPr>
        <p:spPr bwMode="auto">
          <a:xfrm>
            <a:off x="5659204" y="4236804"/>
            <a:ext cx="343134" cy="5637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53" name="Text Box 45"/>
          <p:cNvSpPr txBox="1">
            <a:spLocks noChangeArrowheads="1"/>
          </p:cNvSpPr>
          <p:nvPr/>
        </p:nvSpPr>
        <p:spPr bwMode="auto">
          <a:xfrm>
            <a:off x="5140647" y="3581400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4654" name="Text Box 46"/>
          <p:cNvSpPr txBox="1">
            <a:spLocks noChangeArrowheads="1"/>
          </p:cNvSpPr>
          <p:nvPr/>
        </p:nvSpPr>
        <p:spPr bwMode="auto">
          <a:xfrm>
            <a:off x="6394450" y="4495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324655" name="Text Box 47"/>
          <p:cNvSpPr txBox="1">
            <a:spLocks noChangeArrowheads="1"/>
          </p:cNvSpPr>
          <p:nvPr/>
        </p:nvSpPr>
        <p:spPr bwMode="auto">
          <a:xfrm>
            <a:off x="8128000" y="45116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324656" name="Text Box 48"/>
          <p:cNvSpPr txBox="1">
            <a:spLocks noChangeArrowheads="1"/>
          </p:cNvSpPr>
          <p:nvPr/>
        </p:nvSpPr>
        <p:spPr bwMode="auto">
          <a:xfrm>
            <a:off x="8685120" y="35972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4657" name="Text Box 49"/>
          <p:cNvSpPr txBox="1">
            <a:spLocks noChangeArrowheads="1"/>
          </p:cNvSpPr>
          <p:nvPr/>
        </p:nvSpPr>
        <p:spPr bwMode="auto">
          <a:xfrm>
            <a:off x="7321550" y="35972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324658" name="Text Box 50"/>
          <p:cNvSpPr txBox="1">
            <a:spLocks noChangeArrowheads="1"/>
          </p:cNvSpPr>
          <p:nvPr/>
        </p:nvSpPr>
        <p:spPr bwMode="auto">
          <a:xfrm>
            <a:off x="6627720" y="35972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4659" name="Text Box 51"/>
          <p:cNvSpPr txBox="1">
            <a:spLocks noChangeArrowheads="1"/>
          </p:cNvSpPr>
          <p:nvPr/>
        </p:nvSpPr>
        <p:spPr bwMode="auto">
          <a:xfrm>
            <a:off x="5637120" y="27590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4660" name="Text Box 52"/>
          <p:cNvSpPr txBox="1">
            <a:spLocks noChangeArrowheads="1"/>
          </p:cNvSpPr>
          <p:nvPr/>
        </p:nvSpPr>
        <p:spPr bwMode="auto">
          <a:xfrm>
            <a:off x="8227920" y="2759075"/>
            <a:ext cx="3145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4661" name="Text Box 53"/>
          <p:cNvSpPr txBox="1">
            <a:spLocks noChangeArrowheads="1"/>
          </p:cNvSpPr>
          <p:nvPr/>
        </p:nvSpPr>
        <p:spPr bwMode="auto">
          <a:xfrm>
            <a:off x="6786470" y="18288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4662" name="Text Box 54"/>
          <p:cNvSpPr txBox="1">
            <a:spLocks noChangeArrowheads="1"/>
          </p:cNvSpPr>
          <p:nvPr/>
        </p:nvSpPr>
        <p:spPr bwMode="auto">
          <a:xfrm>
            <a:off x="9112250" y="45085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324663" name="Text Box 55"/>
          <p:cNvSpPr txBox="1">
            <a:spLocks noChangeArrowheads="1"/>
          </p:cNvSpPr>
          <p:nvPr/>
        </p:nvSpPr>
        <p:spPr bwMode="auto">
          <a:xfrm>
            <a:off x="5608453" y="458236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4664" name="AutoShape 56"/>
          <p:cNvSpPr>
            <a:spLocks noChangeAspect="1" noChangeArrowheads="1"/>
          </p:cNvSpPr>
          <p:nvPr/>
        </p:nvSpPr>
        <p:spPr bwMode="auto">
          <a:xfrm>
            <a:off x="4349752" y="2961285"/>
            <a:ext cx="987423" cy="352504"/>
          </a:xfrm>
          <a:prstGeom prst="rightArrow">
            <a:avLst>
              <a:gd name="adj1" fmla="val 50000"/>
              <a:gd name="adj2" fmla="val 70029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324666" name="Rectangle 58"/>
          <p:cNvSpPr>
            <a:spLocks noChangeArrowheads="1"/>
          </p:cNvSpPr>
          <p:nvPr/>
        </p:nvSpPr>
        <p:spPr bwMode="auto">
          <a:xfrm>
            <a:off x="7313520" y="359092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4" name="Curved Up Arrow 3"/>
          <p:cNvSpPr/>
          <p:nvPr/>
        </p:nvSpPr>
        <p:spPr>
          <a:xfrm rot="15018639">
            <a:off x="3363966" y="3329689"/>
            <a:ext cx="1216152" cy="482283"/>
          </a:xfrm>
          <a:prstGeom prst="curvedUpArrow">
            <a:avLst>
              <a:gd name="adj1" fmla="val 25000"/>
              <a:gd name="adj2" fmla="val 39523"/>
              <a:gd name="adj3" fmla="val 519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7250" y="2478088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(Imbalance)</a:t>
            </a:r>
          </a:p>
        </p:txBody>
      </p:sp>
    </p:spTree>
    <p:extLst>
      <p:ext uri="{BB962C8B-B14F-4D97-AF65-F5344CB8AC3E}">
        <p14:creationId xmlns:p14="http://schemas.microsoft.com/office/powerpoint/2010/main" val="2096832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Deletion (Hard Case)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248038" y="2098675"/>
            <a:ext cx="1567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/>
              <a:t>Delete(</a:t>
            </a:r>
            <a:r>
              <a:rPr lang="en-US" sz="2800" b="1" dirty="0">
                <a:solidFill>
                  <a:srgbClr val="FF0000"/>
                </a:solidFill>
              </a:rPr>
              <a:t>9</a:t>
            </a:r>
            <a:r>
              <a:rPr lang="en-US" sz="2800" b="1" dirty="0"/>
              <a:t>)</a:t>
            </a:r>
          </a:p>
        </p:txBody>
      </p:sp>
      <p:sp>
        <p:nvSpPr>
          <p:cNvPr id="326660" name="Oval 4"/>
          <p:cNvSpPr>
            <a:spLocks noChangeAspect="1" noChangeArrowheads="1"/>
          </p:cNvSpPr>
          <p:nvPr/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26661" name="Oval 5"/>
          <p:cNvSpPr>
            <a:spLocks noChangeAspect="1" noChangeArrowheads="1"/>
          </p:cNvSpPr>
          <p:nvPr/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6662" name="Oval 6"/>
          <p:cNvSpPr>
            <a:spLocks noChangeAspect="1" noChangeArrowheads="1"/>
          </p:cNvSpPr>
          <p:nvPr/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26663" name="Oval 7"/>
          <p:cNvSpPr>
            <a:spLocks noChangeAspect="1" noChangeArrowheads="1"/>
          </p:cNvSpPr>
          <p:nvPr/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17</a:t>
            </a:r>
          </a:p>
        </p:txBody>
      </p:sp>
      <p:sp>
        <p:nvSpPr>
          <p:cNvPr id="326664" name="Oval 8"/>
          <p:cNvSpPr>
            <a:spLocks noChangeAspect="1" noChangeArrowheads="1"/>
          </p:cNvSpPr>
          <p:nvPr/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26665" name="Oval 9"/>
          <p:cNvSpPr>
            <a:spLocks noChangeAspect="1" noChangeArrowheads="1"/>
          </p:cNvSpPr>
          <p:nvPr/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10</a:t>
            </a:r>
          </a:p>
        </p:txBody>
      </p:sp>
      <p:cxnSp>
        <p:nvCxnSpPr>
          <p:cNvPr id="326666" name="AutoShape 10"/>
          <p:cNvCxnSpPr>
            <a:cxnSpLocks noChangeShapeType="1"/>
            <a:stCxn id="326665" idx="3"/>
            <a:endCxn id="326664" idx="0"/>
          </p:cNvCxnSpPr>
          <p:nvPr/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67" name="AutoShape 11"/>
          <p:cNvCxnSpPr>
            <a:cxnSpLocks noChangeShapeType="1"/>
            <a:stCxn id="326665" idx="5"/>
            <a:endCxn id="326663" idx="0"/>
          </p:cNvCxnSpPr>
          <p:nvPr/>
        </p:nvCxnSpPr>
        <p:spPr bwMode="auto">
          <a:xfrm>
            <a:off x="4668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68" name="AutoShape 12"/>
          <p:cNvCxnSpPr>
            <a:cxnSpLocks noChangeShapeType="1"/>
            <a:stCxn id="326663" idx="5"/>
            <a:endCxn id="326660" idx="0"/>
          </p:cNvCxnSpPr>
          <p:nvPr/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69" name="AutoShape 13"/>
          <p:cNvCxnSpPr>
            <a:cxnSpLocks noChangeShapeType="1"/>
            <a:stCxn id="326664" idx="3"/>
            <a:endCxn id="326662" idx="0"/>
          </p:cNvCxnSpPr>
          <p:nvPr/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70" name="AutoShape 14"/>
          <p:cNvCxnSpPr>
            <a:cxnSpLocks noChangeShapeType="1"/>
            <a:stCxn id="326664" idx="5"/>
            <a:endCxn id="326661" idx="0"/>
          </p:cNvCxnSpPr>
          <p:nvPr/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72" name="AutoShape 16"/>
          <p:cNvCxnSpPr>
            <a:cxnSpLocks noChangeShapeType="1"/>
            <a:stCxn id="326660" idx="5"/>
            <a:endCxn id="326700" idx="0"/>
          </p:cNvCxnSpPr>
          <p:nvPr/>
        </p:nvCxnSpPr>
        <p:spPr bwMode="auto">
          <a:xfrm>
            <a:off x="6268804" y="4236804"/>
            <a:ext cx="212388" cy="5558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73" name="Oval 17"/>
          <p:cNvSpPr>
            <a:spLocks noChangeAspect="1" noChangeArrowheads="1"/>
          </p:cNvSpPr>
          <p:nvPr/>
        </p:nvSpPr>
        <p:spPr bwMode="auto">
          <a:xfrm>
            <a:off x="3277737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</a:t>
            </a:r>
          </a:p>
        </p:txBody>
      </p:sp>
      <p:cxnSp>
        <p:nvCxnSpPr>
          <p:cNvPr id="326674" name="AutoShape 18"/>
          <p:cNvCxnSpPr>
            <a:cxnSpLocks noChangeShapeType="1"/>
            <a:stCxn id="326662" idx="5"/>
            <a:endCxn id="326673" idx="0"/>
          </p:cNvCxnSpPr>
          <p:nvPr/>
        </p:nvCxnSpPr>
        <p:spPr bwMode="auto">
          <a:xfrm>
            <a:off x="3068404" y="4236804"/>
            <a:ext cx="399833" cy="5749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75" name="Oval 19"/>
          <p:cNvSpPr>
            <a:spLocks noChangeAspect="1" noChangeArrowheads="1"/>
          </p:cNvSpPr>
          <p:nvPr/>
        </p:nvSpPr>
        <p:spPr bwMode="auto">
          <a:xfrm>
            <a:off x="4884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12</a:t>
            </a:r>
          </a:p>
        </p:txBody>
      </p:sp>
      <p:cxnSp>
        <p:nvCxnSpPr>
          <p:cNvPr id="326676" name="AutoShape 20"/>
          <p:cNvCxnSpPr>
            <a:cxnSpLocks noChangeShapeType="1"/>
            <a:stCxn id="326663" idx="3"/>
            <a:endCxn id="326675" idx="0"/>
          </p:cNvCxnSpPr>
          <p:nvPr/>
        </p:nvCxnSpPr>
        <p:spPr bwMode="auto">
          <a:xfrm flipH="1">
            <a:off x="5075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6677" name="Group 21"/>
          <p:cNvGrpSpPr>
            <a:grpSpLocks/>
          </p:cNvGrpSpPr>
          <p:nvPr/>
        </p:nvGrpSpPr>
        <p:grpSpPr bwMode="auto">
          <a:xfrm>
            <a:off x="2549526" y="1828800"/>
            <a:ext cx="4156076" cy="3175000"/>
            <a:chOff x="1606" y="1152"/>
            <a:chExt cx="2618" cy="2000"/>
          </a:xfrm>
        </p:grpSpPr>
        <p:sp>
          <p:nvSpPr>
            <p:cNvPr id="326678" name="Text Box 22"/>
            <p:cNvSpPr txBox="1">
              <a:spLocks noChangeArrowheads="1"/>
            </p:cNvSpPr>
            <p:nvPr/>
          </p:nvSpPr>
          <p:spPr bwMode="auto">
            <a:xfrm>
              <a:off x="1606" y="225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6679" name="Text Box 23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6680" name="Text Box 24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6681" name="Text Box 25"/>
            <p:cNvSpPr txBox="1">
              <a:spLocks noChangeArrowheads="1"/>
            </p:cNvSpPr>
            <p:nvPr/>
          </p:nvSpPr>
          <p:spPr bwMode="auto">
            <a:xfrm>
              <a:off x="381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295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6683" name="Text Box 27"/>
            <p:cNvSpPr txBox="1">
              <a:spLocks noChangeArrowheads="1"/>
            </p:cNvSpPr>
            <p:nvPr/>
          </p:nvSpPr>
          <p:spPr bwMode="auto">
            <a:xfrm>
              <a:off x="2543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6684" name="Text Box 28"/>
            <p:cNvSpPr txBox="1">
              <a:spLocks noChangeArrowheads="1"/>
            </p:cNvSpPr>
            <p:nvPr/>
          </p:nvSpPr>
          <p:spPr bwMode="auto">
            <a:xfrm>
              <a:off x="1919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26685" name="Text Box 29"/>
            <p:cNvSpPr txBox="1">
              <a:spLocks noChangeArrowheads="1"/>
            </p:cNvSpPr>
            <p:nvPr/>
          </p:nvSpPr>
          <p:spPr bwMode="auto">
            <a:xfrm>
              <a:off x="3551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0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6686" name="Text Box 30"/>
            <p:cNvSpPr txBox="1">
              <a:spLocks noChangeArrowheads="1"/>
            </p:cNvSpPr>
            <p:nvPr/>
          </p:nvSpPr>
          <p:spPr bwMode="auto">
            <a:xfrm>
              <a:off x="2618" y="1152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6688" name="Text Box 32"/>
            <p:cNvSpPr txBox="1">
              <a:spLocks noChangeArrowheads="1"/>
            </p:cNvSpPr>
            <p:nvPr/>
          </p:nvSpPr>
          <p:spPr bwMode="auto">
            <a:xfrm>
              <a:off x="1948" y="2900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326691" name="Oval 35"/>
          <p:cNvSpPr>
            <a:spLocks noChangeAspect="1" noChangeArrowheads="1"/>
          </p:cNvSpPr>
          <p:nvPr/>
        </p:nvSpPr>
        <p:spPr bwMode="auto">
          <a:xfrm>
            <a:off x="51054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15</a:t>
            </a:r>
          </a:p>
        </p:txBody>
      </p:sp>
      <p:sp>
        <p:nvSpPr>
          <p:cNvPr id="326693" name="Oval 37"/>
          <p:cNvSpPr>
            <a:spLocks noChangeAspect="1" noChangeArrowheads="1"/>
          </p:cNvSpPr>
          <p:nvPr/>
        </p:nvSpPr>
        <p:spPr bwMode="auto">
          <a:xfrm>
            <a:off x="4953000" y="57261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13</a:t>
            </a:r>
          </a:p>
        </p:txBody>
      </p:sp>
      <p:sp>
        <p:nvSpPr>
          <p:cNvPr id="326695" name="Rectangle 39"/>
          <p:cNvSpPr>
            <a:spLocks noChangeArrowheads="1"/>
          </p:cNvSpPr>
          <p:nvPr/>
        </p:nvSpPr>
        <p:spPr bwMode="auto">
          <a:xfrm>
            <a:off x="4792570" y="54102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6697" name="Rectangle 41"/>
          <p:cNvSpPr>
            <a:spLocks noChangeArrowheads="1"/>
          </p:cNvSpPr>
          <p:nvPr/>
        </p:nvSpPr>
        <p:spPr bwMode="auto">
          <a:xfrm>
            <a:off x="6521452" y="4495800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6698" name="Rectangle 42"/>
          <p:cNvSpPr>
            <a:spLocks noChangeArrowheads="1"/>
          </p:cNvSpPr>
          <p:nvPr/>
        </p:nvSpPr>
        <p:spPr bwMode="auto">
          <a:xfrm>
            <a:off x="6889750" y="541002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6699" name="Oval 43"/>
          <p:cNvSpPr>
            <a:spLocks noChangeAspect="1" noChangeArrowheads="1"/>
          </p:cNvSpPr>
          <p:nvPr/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26700" name="Oval 44"/>
          <p:cNvSpPr>
            <a:spLocks noChangeAspect="1" noChangeArrowheads="1"/>
          </p:cNvSpPr>
          <p:nvPr/>
        </p:nvSpPr>
        <p:spPr bwMode="auto">
          <a:xfrm>
            <a:off x="6290692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30</a:t>
            </a:r>
          </a:p>
        </p:txBody>
      </p:sp>
      <p:sp>
        <p:nvSpPr>
          <p:cNvPr id="326702" name="Oval 46"/>
          <p:cNvSpPr>
            <a:spLocks noChangeAspect="1" noChangeArrowheads="1"/>
          </p:cNvSpPr>
          <p:nvPr/>
        </p:nvSpPr>
        <p:spPr bwMode="auto">
          <a:xfrm>
            <a:off x="4884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12</a:t>
            </a:r>
          </a:p>
        </p:txBody>
      </p:sp>
      <p:sp>
        <p:nvSpPr>
          <p:cNvPr id="326703" name="Oval 47"/>
          <p:cNvSpPr>
            <a:spLocks noChangeAspect="1" noChangeArrowheads="1"/>
          </p:cNvSpPr>
          <p:nvPr/>
        </p:nvSpPr>
        <p:spPr bwMode="auto">
          <a:xfrm>
            <a:off x="6666005" y="569824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33</a:t>
            </a:r>
          </a:p>
        </p:txBody>
      </p:sp>
      <p:cxnSp>
        <p:nvCxnSpPr>
          <p:cNvPr id="326704" name="AutoShape 48"/>
          <p:cNvCxnSpPr>
            <a:cxnSpLocks noChangeShapeType="1"/>
            <a:stCxn id="326700" idx="5"/>
            <a:endCxn id="326703" idx="0"/>
          </p:cNvCxnSpPr>
          <p:nvPr/>
        </p:nvCxnSpPr>
        <p:spPr bwMode="auto">
          <a:xfrm>
            <a:off x="6615896" y="5117867"/>
            <a:ext cx="240609" cy="580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705" name="Oval 49"/>
          <p:cNvSpPr>
            <a:spLocks noChangeAspect="1" noChangeArrowheads="1"/>
          </p:cNvSpPr>
          <p:nvPr/>
        </p:nvSpPr>
        <p:spPr bwMode="auto">
          <a:xfrm>
            <a:off x="51054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15</a:t>
            </a:r>
          </a:p>
        </p:txBody>
      </p:sp>
      <p:cxnSp>
        <p:nvCxnSpPr>
          <p:cNvPr id="326706" name="AutoShape 50"/>
          <p:cNvCxnSpPr>
            <a:cxnSpLocks noChangeShapeType="1"/>
            <a:stCxn id="326675" idx="4"/>
            <a:endCxn id="326705" idx="0"/>
          </p:cNvCxnSpPr>
          <p:nvPr/>
        </p:nvCxnSpPr>
        <p:spPr bwMode="auto">
          <a:xfrm>
            <a:off x="5075238" y="4291013"/>
            <a:ext cx="22066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707" name="Oval 51"/>
          <p:cNvSpPr>
            <a:spLocks noChangeAspect="1" noChangeArrowheads="1"/>
          </p:cNvSpPr>
          <p:nvPr/>
        </p:nvSpPr>
        <p:spPr bwMode="auto">
          <a:xfrm>
            <a:off x="4953000" y="57261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13</a:t>
            </a:r>
          </a:p>
        </p:txBody>
      </p:sp>
      <p:cxnSp>
        <p:nvCxnSpPr>
          <p:cNvPr id="326708" name="AutoShape 52"/>
          <p:cNvCxnSpPr>
            <a:cxnSpLocks noChangeShapeType="1"/>
            <a:endCxn id="326707" idx="0"/>
          </p:cNvCxnSpPr>
          <p:nvPr/>
        </p:nvCxnSpPr>
        <p:spPr bwMode="auto">
          <a:xfrm flipH="1">
            <a:off x="5143500" y="5192713"/>
            <a:ext cx="190501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709" name="Rectangle 53"/>
          <p:cNvSpPr>
            <a:spLocks noChangeArrowheads="1"/>
          </p:cNvSpPr>
          <p:nvPr/>
        </p:nvSpPr>
        <p:spPr bwMode="auto">
          <a:xfrm>
            <a:off x="5256120" y="44958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26710" name="Rectangle 54"/>
          <p:cNvSpPr>
            <a:spLocks noChangeArrowheads="1"/>
          </p:cNvSpPr>
          <p:nvPr/>
        </p:nvSpPr>
        <p:spPr bwMode="auto">
          <a:xfrm>
            <a:off x="4792570" y="54102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6712" name="Rectangle 56"/>
          <p:cNvSpPr>
            <a:spLocks noChangeArrowheads="1"/>
          </p:cNvSpPr>
          <p:nvPr/>
        </p:nvSpPr>
        <p:spPr bwMode="auto">
          <a:xfrm>
            <a:off x="6705600" y="4495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326713" name="Oval 57"/>
          <p:cNvSpPr>
            <a:spLocks noChangeAspect="1" noChangeArrowheads="1"/>
          </p:cNvSpPr>
          <p:nvPr/>
        </p:nvSpPr>
        <p:spPr bwMode="auto">
          <a:xfrm>
            <a:off x="45720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11</a:t>
            </a:r>
          </a:p>
        </p:txBody>
      </p:sp>
      <p:cxnSp>
        <p:nvCxnSpPr>
          <p:cNvPr id="326714" name="AutoShape 58"/>
          <p:cNvCxnSpPr>
            <a:cxnSpLocks noChangeShapeType="1"/>
            <a:stCxn id="326702" idx="3"/>
            <a:endCxn id="326713" idx="0"/>
          </p:cNvCxnSpPr>
          <p:nvPr/>
        </p:nvCxnSpPr>
        <p:spPr bwMode="auto">
          <a:xfrm flipH="1">
            <a:off x="4762500" y="4254500"/>
            <a:ext cx="1778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715" name="Rectangle 59"/>
          <p:cNvSpPr>
            <a:spLocks noChangeArrowheads="1"/>
          </p:cNvSpPr>
          <p:nvPr/>
        </p:nvSpPr>
        <p:spPr bwMode="auto">
          <a:xfrm>
            <a:off x="4411570" y="44958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6716" name="Oval 60"/>
          <p:cNvSpPr>
            <a:spLocks noChangeAspect="1" noChangeArrowheads="1"/>
          </p:cNvSpPr>
          <p:nvPr/>
        </p:nvSpPr>
        <p:spPr bwMode="auto">
          <a:xfrm>
            <a:off x="5638800" y="48117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18</a:t>
            </a:r>
          </a:p>
        </p:txBody>
      </p:sp>
      <p:cxnSp>
        <p:nvCxnSpPr>
          <p:cNvPr id="326717" name="AutoShape 61"/>
          <p:cNvCxnSpPr>
            <a:cxnSpLocks noChangeShapeType="1"/>
            <a:stCxn id="326699" idx="3"/>
            <a:endCxn id="326716" idx="0"/>
          </p:cNvCxnSpPr>
          <p:nvPr/>
        </p:nvCxnSpPr>
        <p:spPr bwMode="auto">
          <a:xfrm flipH="1">
            <a:off x="5829300" y="4256088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718" name="Rectangle 62"/>
          <p:cNvSpPr>
            <a:spLocks noChangeArrowheads="1"/>
          </p:cNvSpPr>
          <p:nvPr/>
        </p:nvSpPr>
        <p:spPr bwMode="auto">
          <a:xfrm>
            <a:off x="5554570" y="44958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5246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698" y="263051"/>
            <a:ext cx="8229600" cy="808038"/>
          </a:xfrm>
        </p:spPr>
        <p:txBody>
          <a:bodyPr/>
          <a:lstStyle/>
          <a:p>
            <a:r>
              <a:rPr lang="en-US" b="1" dirty="0"/>
              <a:t>Double Rotation on Deletion</a:t>
            </a:r>
          </a:p>
        </p:txBody>
      </p:sp>
      <p:sp>
        <p:nvSpPr>
          <p:cNvPr id="328707" name="Oval 3"/>
          <p:cNvSpPr>
            <a:spLocks noChangeAspect="1" noChangeArrowheads="1"/>
          </p:cNvSpPr>
          <p:nvPr/>
        </p:nvSpPr>
        <p:spPr bwMode="auto">
          <a:xfrm>
            <a:off x="266698" y="3332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cxnSp>
        <p:nvCxnSpPr>
          <p:cNvPr id="328708" name="AutoShape 4"/>
          <p:cNvCxnSpPr>
            <a:cxnSpLocks noChangeShapeType="1"/>
            <a:endCxn id="328707" idx="0"/>
          </p:cNvCxnSpPr>
          <p:nvPr/>
        </p:nvCxnSpPr>
        <p:spPr bwMode="auto">
          <a:xfrm flipH="1">
            <a:off x="457198" y="2787935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09" name="Oval 5"/>
          <p:cNvSpPr>
            <a:spLocks noChangeAspect="1" noChangeArrowheads="1"/>
          </p:cNvSpPr>
          <p:nvPr/>
        </p:nvSpPr>
        <p:spPr bwMode="auto">
          <a:xfrm>
            <a:off x="520698" y="4221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</a:t>
            </a:r>
          </a:p>
        </p:txBody>
      </p:sp>
      <p:cxnSp>
        <p:nvCxnSpPr>
          <p:cNvPr id="328710" name="AutoShape 6"/>
          <p:cNvCxnSpPr>
            <a:cxnSpLocks noChangeShapeType="1"/>
            <a:stCxn id="328707" idx="5"/>
            <a:endCxn id="328709" idx="0"/>
          </p:cNvCxnSpPr>
          <p:nvPr/>
        </p:nvCxnSpPr>
        <p:spPr bwMode="auto">
          <a:xfrm>
            <a:off x="592136" y="3676935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4144868" y="48310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12" name="AutoShape 8"/>
          <p:cNvSpPr>
            <a:spLocks noChangeArrowheads="1"/>
          </p:cNvSpPr>
          <p:nvPr/>
        </p:nvSpPr>
        <p:spPr bwMode="auto">
          <a:xfrm>
            <a:off x="4000498" y="2392647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328713" name="Oval 9"/>
          <p:cNvSpPr>
            <a:spLocks noChangeAspect="1" noChangeArrowheads="1"/>
          </p:cNvSpPr>
          <p:nvPr/>
        </p:nvSpPr>
        <p:spPr bwMode="auto">
          <a:xfrm>
            <a:off x="3467098" y="3332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28714" name="Oval 10"/>
          <p:cNvSpPr>
            <a:spLocks noChangeAspect="1" noChangeArrowheads="1"/>
          </p:cNvSpPr>
          <p:nvPr/>
        </p:nvSpPr>
        <p:spPr bwMode="auto">
          <a:xfrm>
            <a:off x="266698" y="3332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28715" name="Oval 11"/>
          <p:cNvSpPr>
            <a:spLocks noChangeAspect="1" noChangeArrowheads="1"/>
          </p:cNvSpPr>
          <p:nvPr/>
        </p:nvSpPr>
        <p:spPr bwMode="auto">
          <a:xfrm>
            <a:off x="2933698" y="2443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17</a:t>
            </a:r>
          </a:p>
        </p:txBody>
      </p:sp>
      <p:sp>
        <p:nvSpPr>
          <p:cNvPr id="328716" name="Oval 12"/>
          <p:cNvSpPr>
            <a:spLocks noChangeAspect="1" noChangeArrowheads="1"/>
          </p:cNvSpPr>
          <p:nvPr/>
        </p:nvSpPr>
        <p:spPr bwMode="auto">
          <a:xfrm>
            <a:off x="800098" y="24434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28717" name="Oval 13"/>
          <p:cNvSpPr>
            <a:spLocks noChangeAspect="1" noChangeArrowheads="1"/>
          </p:cNvSpPr>
          <p:nvPr/>
        </p:nvSpPr>
        <p:spPr bwMode="auto">
          <a:xfrm>
            <a:off x="1866898" y="1554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10</a:t>
            </a:r>
          </a:p>
        </p:txBody>
      </p:sp>
      <p:cxnSp>
        <p:nvCxnSpPr>
          <p:cNvPr id="328718" name="AutoShape 14"/>
          <p:cNvCxnSpPr>
            <a:cxnSpLocks noChangeShapeType="1"/>
            <a:stCxn id="328717" idx="3"/>
            <a:endCxn id="328716" idx="0"/>
          </p:cNvCxnSpPr>
          <p:nvPr/>
        </p:nvCxnSpPr>
        <p:spPr bwMode="auto">
          <a:xfrm flipH="1">
            <a:off x="990598" y="1898935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19" name="AutoShape 15"/>
          <p:cNvCxnSpPr>
            <a:cxnSpLocks noChangeShapeType="1"/>
            <a:stCxn id="328717" idx="5"/>
            <a:endCxn id="328715" idx="0"/>
          </p:cNvCxnSpPr>
          <p:nvPr/>
        </p:nvCxnSpPr>
        <p:spPr bwMode="auto">
          <a:xfrm>
            <a:off x="2192336" y="1898935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20" name="AutoShape 16"/>
          <p:cNvCxnSpPr>
            <a:cxnSpLocks noChangeShapeType="1"/>
            <a:stCxn id="328715" idx="5"/>
            <a:endCxn id="328713" idx="0"/>
          </p:cNvCxnSpPr>
          <p:nvPr/>
        </p:nvCxnSpPr>
        <p:spPr bwMode="auto">
          <a:xfrm>
            <a:off x="3259136" y="2787935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21" name="AutoShape 17"/>
          <p:cNvCxnSpPr>
            <a:cxnSpLocks noChangeShapeType="1"/>
            <a:stCxn id="328716" idx="3"/>
            <a:endCxn id="328714" idx="0"/>
          </p:cNvCxnSpPr>
          <p:nvPr/>
        </p:nvCxnSpPr>
        <p:spPr bwMode="auto">
          <a:xfrm flipH="1">
            <a:off x="457198" y="2787935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22" name="Oval 18"/>
          <p:cNvSpPr>
            <a:spLocks noChangeAspect="1" noChangeArrowheads="1"/>
          </p:cNvSpPr>
          <p:nvPr/>
        </p:nvSpPr>
        <p:spPr bwMode="auto">
          <a:xfrm>
            <a:off x="3733798" y="422938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30</a:t>
            </a:r>
          </a:p>
        </p:txBody>
      </p:sp>
      <p:cxnSp>
        <p:nvCxnSpPr>
          <p:cNvPr id="328723" name="AutoShape 19"/>
          <p:cNvCxnSpPr>
            <a:cxnSpLocks noChangeShapeType="1"/>
            <a:stCxn id="328713" idx="4"/>
            <a:endCxn id="328722" idx="0"/>
          </p:cNvCxnSpPr>
          <p:nvPr/>
        </p:nvCxnSpPr>
        <p:spPr bwMode="auto">
          <a:xfrm>
            <a:off x="3657598" y="3713447"/>
            <a:ext cx="266700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24" name="Oval 20"/>
          <p:cNvSpPr>
            <a:spLocks noChangeAspect="1" noChangeArrowheads="1"/>
          </p:cNvSpPr>
          <p:nvPr/>
        </p:nvSpPr>
        <p:spPr bwMode="auto">
          <a:xfrm>
            <a:off x="2408236" y="33308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12</a:t>
            </a:r>
          </a:p>
        </p:txBody>
      </p:sp>
      <p:cxnSp>
        <p:nvCxnSpPr>
          <p:cNvPr id="328725" name="AutoShape 21"/>
          <p:cNvCxnSpPr>
            <a:cxnSpLocks noChangeShapeType="1"/>
            <a:stCxn id="328715" idx="3"/>
            <a:endCxn id="328724" idx="0"/>
          </p:cNvCxnSpPr>
          <p:nvPr/>
        </p:nvCxnSpPr>
        <p:spPr bwMode="auto">
          <a:xfrm flipH="1">
            <a:off x="2598736" y="2787935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726" name="Group 22"/>
          <p:cNvGrpSpPr>
            <a:grpSpLocks/>
          </p:cNvGrpSpPr>
          <p:nvPr/>
        </p:nvGrpSpPr>
        <p:grpSpPr bwMode="auto">
          <a:xfrm>
            <a:off x="73024" y="1249647"/>
            <a:ext cx="4156076" cy="3079750"/>
            <a:chOff x="1606" y="1152"/>
            <a:chExt cx="2618" cy="1940"/>
          </a:xfrm>
        </p:grpSpPr>
        <p:sp>
          <p:nvSpPr>
            <p:cNvPr id="328727" name="Text Box 23"/>
            <p:cNvSpPr txBox="1">
              <a:spLocks noChangeArrowheads="1"/>
            </p:cNvSpPr>
            <p:nvPr/>
          </p:nvSpPr>
          <p:spPr bwMode="auto">
            <a:xfrm>
              <a:off x="1606" y="225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8728" name="Text Box 24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8729" name="Text Box 25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8730" name="Text Box 26"/>
            <p:cNvSpPr txBox="1">
              <a:spLocks noChangeArrowheads="1"/>
            </p:cNvSpPr>
            <p:nvPr/>
          </p:nvSpPr>
          <p:spPr bwMode="auto">
            <a:xfrm>
              <a:off x="381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8731" name="Text Box 27"/>
            <p:cNvSpPr txBox="1">
              <a:spLocks noChangeArrowheads="1"/>
            </p:cNvSpPr>
            <p:nvPr/>
          </p:nvSpPr>
          <p:spPr bwMode="auto">
            <a:xfrm>
              <a:off x="295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8732" name="Text Box 28"/>
            <p:cNvSpPr txBox="1">
              <a:spLocks noChangeArrowheads="1"/>
            </p:cNvSpPr>
            <p:nvPr/>
          </p:nvSpPr>
          <p:spPr bwMode="auto">
            <a:xfrm>
              <a:off x="2544" y="226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8733" name="Text Box 29"/>
            <p:cNvSpPr txBox="1">
              <a:spLocks noChangeArrowheads="1"/>
            </p:cNvSpPr>
            <p:nvPr/>
          </p:nvSpPr>
          <p:spPr bwMode="auto">
            <a:xfrm>
              <a:off x="1919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328734" name="Text Box 30"/>
            <p:cNvSpPr txBox="1">
              <a:spLocks noChangeArrowheads="1"/>
            </p:cNvSpPr>
            <p:nvPr/>
          </p:nvSpPr>
          <p:spPr bwMode="auto">
            <a:xfrm>
              <a:off x="3551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0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8735" name="Text Box 31"/>
            <p:cNvSpPr txBox="1">
              <a:spLocks noChangeArrowheads="1"/>
            </p:cNvSpPr>
            <p:nvPr/>
          </p:nvSpPr>
          <p:spPr bwMode="auto">
            <a:xfrm>
              <a:off x="2618" y="1152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8736" name="Text Box 32"/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8737" name="Text Box 33"/>
            <p:cNvSpPr txBox="1">
              <a:spLocks noChangeArrowheads="1"/>
            </p:cNvSpPr>
            <p:nvPr/>
          </p:nvSpPr>
          <p:spPr bwMode="auto">
            <a:xfrm>
              <a:off x="1728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</p:grpSp>
      <p:sp>
        <p:nvSpPr>
          <p:cNvPr id="328738" name="Oval 34"/>
          <p:cNvSpPr>
            <a:spLocks noChangeAspect="1" noChangeArrowheads="1"/>
          </p:cNvSpPr>
          <p:nvPr/>
        </p:nvSpPr>
        <p:spPr bwMode="auto">
          <a:xfrm>
            <a:off x="3886198" y="51358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33</a:t>
            </a:r>
          </a:p>
        </p:txBody>
      </p:sp>
      <p:cxnSp>
        <p:nvCxnSpPr>
          <p:cNvPr id="328739" name="AutoShape 35"/>
          <p:cNvCxnSpPr>
            <a:cxnSpLocks noChangeShapeType="1"/>
            <a:stCxn id="328722" idx="4"/>
            <a:endCxn id="328738" idx="0"/>
          </p:cNvCxnSpPr>
          <p:nvPr/>
        </p:nvCxnSpPr>
        <p:spPr bwMode="auto">
          <a:xfrm>
            <a:off x="3924298" y="4610385"/>
            <a:ext cx="152400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40" name="Oval 36"/>
          <p:cNvSpPr>
            <a:spLocks noChangeAspect="1" noChangeArrowheads="1"/>
          </p:cNvSpPr>
          <p:nvPr/>
        </p:nvSpPr>
        <p:spPr bwMode="auto">
          <a:xfrm>
            <a:off x="2628898" y="42325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15</a:t>
            </a:r>
          </a:p>
        </p:txBody>
      </p:sp>
      <p:cxnSp>
        <p:nvCxnSpPr>
          <p:cNvPr id="328741" name="AutoShape 37"/>
          <p:cNvCxnSpPr>
            <a:cxnSpLocks noChangeShapeType="1"/>
            <a:stCxn id="328724" idx="5"/>
            <a:endCxn id="328740" idx="0"/>
          </p:cNvCxnSpPr>
          <p:nvPr/>
        </p:nvCxnSpPr>
        <p:spPr bwMode="auto">
          <a:xfrm>
            <a:off x="2733673" y="3675347"/>
            <a:ext cx="85725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42" name="Oval 38"/>
          <p:cNvSpPr>
            <a:spLocks noChangeAspect="1" noChangeArrowheads="1"/>
          </p:cNvSpPr>
          <p:nvPr/>
        </p:nvSpPr>
        <p:spPr bwMode="auto">
          <a:xfrm>
            <a:off x="2476498" y="51469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13</a:t>
            </a:r>
          </a:p>
        </p:txBody>
      </p:sp>
      <p:cxnSp>
        <p:nvCxnSpPr>
          <p:cNvPr id="328743" name="AutoShape 39"/>
          <p:cNvCxnSpPr>
            <a:cxnSpLocks noChangeShapeType="1"/>
            <a:stCxn id="328740" idx="4"/>
            <a:endCxn id="328742" idx="0"/>
          </p:cNvCxnSpPr>
          <p:nvPr/>
        </p:nvCxnSpPr>
        <p:spPr bwMode="auto">
          <a:xfrm flipH="1">
            <a:off x="2666998" y="4613560"/>
            <a:ext cx="152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44" name="Rectangle 40"/>
          <p:cNvSpPr>
            <a:spLocks noChangeArrowheads="1"/>
          </p:cNvSpPr>
          <p:nvPr/>
        </p:nvSpPr>
        <p:spPr bwMode="auto">
          <a:xfrm>
            <a:off x="2779618" y="39166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28745" name="Rectangle 41"/>
          <p:cNvSpPr>
            <a:spLocks noChangeArrowheads="1"/>
          </p:cNvSpPr>
          <p:nvPr/>
        </p:nvSpPr>
        <p:spPr bwMode="auto">
          <a:xfrm>
            <a:off x="2316068" y="48310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46" name="Rectangle 42"/>
          <p:cNvSpPr>
            <a:spLocks noChangeArrowheads="1"/>
          </p:cNvSpPr>
          <p:nvPr/>
        </p:nvSpPr>
        <p:spPr bwMode="auto">
          <a:xfrm>
            <a:off x="4144868" y="48310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47" name="Rectangle 43"/>
          <p:cNvSpPr>
            <a:spLocks noChangeArrowheads="1"/>
          </p:cNvSpPr>
          <p:nvPr/>
        </p:nvSpPr>
        <p:spPr bwMode="auto">
          <a:xfrm>
            <a:off x="3883345" y="3916647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8748" name="Oval 44"/>
          <p:cNvSpPr>
            <a:spLocks noChangeAspect="1" noChangeArrowheads="1"/>
          </p:cNvSpPr>
          <p:nvPr/>
        </p:nvSpPr>
        <p:spPr bwMode="auto">
          <a:xfrm>
            <a:off x="2095498" y="42325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11</a:t>
            </a:r>
          </a:p>
        </p:txBody>
      </p:sp>
      <p:cxnSp>
        <p:nvCxnSpPr>
          <p:cNvPr id="328749" name="AutoShape 45"/>
          <p:cNvCxnSpPr>
            <a:cxnSpLocks noChangeShapeType="1"/>
            <a:stCxn id="328724" idx="3"/>
            <a:endCxn id="328748" idx="0"/>
          </p:cNvCxnSpPr>
          <p:nvPr/>
        </p:nvCxnSpPr>
        <p:spPr bwMode="auto">
          <a:xfrm flipH="1">
            <a:off x="2285998" y="3675347"/>
            <a:ext cx="1778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50" name="Rectangle 46"/>
          <p:cNvSpPr>
            <a:spLocks noChangeArrowheads="1"/>
          </p:cNvSpPr>
          <p:nvPr/>
        </p:nvSpPr>
        <p:spPr bwMode="auto">
          <a:xfrm>
            <a:off x="1935068" y="39166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51" name="Oval 47"/>
          <p:cNvSpPr>
            <a:spLocks noChangeAspect="1" noChangeArrowheads="1"/>
          </p:cNvSpPr>
          <p:nvPr/>
        </p:nvSpPr>
        <p:spPr bwMode="auto">
          <a:xfrm>
            <a:off x="3162298" y="42325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18</a:t>
            </a:r>
          </a:p>
        </p:txBody>
      </p:sp>
      <p:cxnSp>
        <p:nvCxnSpPr>
          <p:cNvPr id="328752" name="AutoShape 48"/>
          <p:cNvCxnSpPr>
            <a:cxnSpLocks noChangeShapeType="1"/>
            <a:stCxn id="328713" idx="3"/>
            <a:endCxn id="328751" idx="0"/>
          </p:cNvCxnSpPr>
          <p:nvPr/>
        </p:nvCxnSpPr>
        <p:spPr bwMode="auto">
          <a:xfrm flipH="1">
            <a:off x="3352798" y="3676935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53" name="Rectangle 49"/>
          <p:cNvSpPr>
            <a:spLocks noChangeArrowheads="1"/>
          </p:cNvSpPr>
          <p:nvPr/>
        </p:nvSpPr>
        <p:spPr bwMode="auto">
          <a:xfrm>
            <a:off x="3078068" y="39166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54" name="Oval 50"/>
          <p:cNvSpPr>
            <a:spLocks noChangeAspect="1" noChangeArrowheads="1"/>
          </p:cNvSpPr>
          <p:nvPr/>
        </p:nvSpPr>
        <p:spPr bwMode="auto">
          <a:xfrm>
            <a:off x="8039098" y="3332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28755" name="Oval 51"/>
          <p:cNvSpPr>
            <a:spLocks noChangeAspect="1" noChangeArrowheads="1"/>
          </p:cNvSpPr>
          <p:nvPr/>
        </p:nvSpPr>
        <p:spPr bwMode="auto">
          <a:xfrm>
            <a:off x="5905498" y="3332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28756" name="Oval 52"/>
          <p:cNvSpPr>
            <a:spLocks noChangeAspect="1" noChangeArrowheads="1"/>
          </p:cNvSpPr>
          <p:nvPr/>
        </p:nvSpPr>
        <p:spPr bwMode="auto">
          <a:xfrm>
            <a:off x="4838698" y="3332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28757" name="Oval 53"/>
          <p:cNvSpPr>
            <a:spLocks noChangeAspect="1" noChangeArrowheads="1"/>
          </p:cNvSpPr>
          <p:nvPr/>
        </p:nvSpPr>
        <p:spPr bwMode="auto">
          <a:xfrm>
            <a:off x="7505698" y="2443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17</a:t>
            </a:r>
          </a:p>
        </p:txBody>
      </p:sp>
      <p:sp>
        <p:nvSpPr>
          <p:cNvPr id="328758" name="Oval 54"/>
          <p:cNvSpPr>
            <a:spLocks noChangeAspect="1" noChangeArrowheads="1"/>
          </p:cNvSpPr>
          <p:nvPr/>
        </p:nvSpPr>
        <p:spPr bwMode="auto">
          <a:xfrm>
            <a:off x="5372098" y="24434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</a:t>
            </a:r>
          </a:p>
        </p:txBody>
      </p:sp>
      <p:sp>
        <p:nvSpPr>
          <p:cNvPr id="328759" name="Oval 55"/>
          <p:cNvSpPr>
            <a:spLocks noChangeAspect="1" noChangeArrowheads="1"/>
          </p:cNvSpPr>
          <p:nvPr/>
        </p:nvSpPr>
        <p:spPr bwMode="auto">
          <a:xfrm>
            <a:off x="6438898" y="15544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28760" name="AutoShape 56"/>
          <p:cNvCxnSpPr>
            <a:cxnSpLocks noChangeShapeType="1"/>
            <a:stCxn id="328759" idx="3"/>
            <a:endCxn id="328758" idx="0"/>
          </p:cNvCxnSpPr>
          <p:nvPr/>
        </p:nvCxnSpPr>
        <p:spPr bwMode="auto">
          <a:xfrm flipH="1">
            <a:off x="5562598" y="1898935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61" name="AutoShape 57"/>
          <p:cNvCxnSpPr>
            <a:cxnSpLocks noChangeShapeType="1"/>
            <a:stCxn id="328759" idx="5"/>
            <a:endCxn id="328757" idx="0"/>
          </p:cNvCxnSpPr>
          <p:nvPr/>
        </p:nvCxnSpPr>
        <p:spPr bwMode="auto">
          <a:xfrm>
            <a:off x="6764336" y="1898935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62" name="AutoShape 58"/>
          <p:cNvCxnSpPr>
            <a:cxnSpLocks noChangeShapeType="1"/>
            <a:stCxn id="328757" idx="5"/>
            <a:endCxn id="328754" idx="0"/>
          </p:cNvCxnSpPr>
          <p:nvPr/>
        </p:nvCxnSpPr>
        <p:spPr bwMode="auto">
          <a:xfrm>
            <a:off x="7831136" y="2787935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63" name="AutoShape 59"/>
          <p:cNvCxnSpPr>
            <a:cxnSpLocks noChangeShapeType="1"/>
            <a:stCxn id="328758" idx="3"/>
            <a:endCxn id="328756" idx="0"/>
          </p:cNvCxnSpPr>
          <p:nvPr/>
        </p:nvCxnSpPr>
        <p:spPr bwMode="auto">
          <a:xfrm flipH="1">
            <a:off x="5029198" y="2787935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64" name="AutoShape 60"/>
          <p:cNvCxnSpPr>
            <a:cxnSpLocks noChangeShapeType="1"/>
            <a:stCxn id="328758" idx="5"/>
            <a:endCxn id="328755" idx="0"/>
          </p:cNvCxnSpPr>
          <p:nvPr/>
        </p:nvCxnSpPr>
        <p:spPr bwMode="auto">
          <a:xfrm>
            <a:off x="5697536" y="2787935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65" name="Oval 61"/>
          <p:cNvSpPr>
            <a:spLocks noChangeAspect="1" noChangeArrowheads="1"/>
          </p:cNvSpPr>
          <p:nvPr/>
        </p:nvSpPr>
        <p:spPr bwMode="auto">
          <a:xfrm>
            <a:off x="8305798" y="422938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30</a:t>
            </a:r>
          </a:p>
        </p:txBody>
      </p:sp>
      <p:cxnSp>
        <p:nvCxnSpPr>
          <p:cNvPr id="328766" name="AutoShape 62"/>
          <p:cNvCxnSpPr>
            <a:cxnSpLocks noChangeShapeType="1"/>
            <a:stCxn id="328754" idx="5"/>
            <a:endCxn id="328765" idx="0"/>
          </p:cNvCxnSpPr>
          <p:nvPr/>
        </p:nvCxnSpPr>
        <p:spPr bwMode="auto">
          <a:xfrm>
            <a:off x="8364536" y="3676935"/>
            <a:ext cx="13176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67" name="Oval 63"/>
          <p:cNvSpPr>
            <a:spLocks noChangeAspect="1" noChangeArrowheads="1"/>
          </p:cNvSpPr>
          <p:nvPr/>
        </p:nvSpPr>
        <p:spPr bwMode="auto">
          <a:xfrm>
            <a:off x="6980236" y="33308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12</a:t>
            </a:r>
          </a:p>
        </p:txBody>
      </p:sp>
      <p:cxnSp>
        <p:nvCxnSpPr>
          <p:cNvPr id="328768" name="AutoShape 64"/>
          <p:cNvCxnSpPr>
            <a:cxnSpLocks noChangeShapeType="1"/>
            <a:stCxn id="328757" idx="3"/>
            <a:endCxn id="328767" idx="0"/>
          </p:cNvCxnSpPr>
          <p:nvPr/>
        </p:nvCxnSpPr>
        <p:spPr bwMode="auto">
          <a:xfrm flipH="1">
            <a:off x="7170736" y="2787935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769" name="Group 65"/>
          <p:cNvGrpSpPr>
            <a:grpSpLocks/>
          </p:cNvGrpSpPr>
          <p:nvPr/>
        </p:nvGrpSpPr>
        <p:grpSpPr bwMode="auto">
          <a:xfrm>
            <a:off x="4684711" y="1249647"/>
            <a:ext cx="4116388" cy="3079750"/>
            <a:chOff x="1631" y="1152"/>
            <a:chExt cx="2593" cy="1940"/>
          </a:xfrm>
        </p:grpSpPr>
        <p:sp>
          <p:nvSpPr>
            <p:cNvPr id="328770" name="Text Box 66"/>
            <p:cNvSpPr txBox="1">
              <a:spLocks noChangeArrowheads="1"/>
            </p:cNvSpPr>
            <p:nvPr/>
          </p:nvSpPr>
          <p:spPr bwMode="auto">
            <a:xfrm>
              <a:off x="1631" y="225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8771" name="Text Box 67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8772" name="Text Box 68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8773" name="Text Box 69"/>
            <p:cNvSpPr txBox="1">
              <a:spLocks noChangeArrowheads="1"/>
            </p:cNvSpPr>
            <p:nvPr/>
          </p:nvSpPr>
          <p:spPr bwMode="auto">
            <a:xfrm>
              <a:off x="381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8774" name="Text Box 70"/>
            <p:cNvSpPr txBox="1">
              <a:spLocks noChangeArrowheads="1"/>
            </p:cNvSpPr>
            <p:nvPr/>
          </p:nvSpPr>
          <p:spPr bwMode="auto">
            <a:xfrm>
              <a:off x="2979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28775" name="Text Box 71"/>
            <p:cNvSpPr txBox="1">
              <a:spLocks noChangeArrowheads="1"/>
            </p:cNvSpPr>
            <p:nvPr/>
          </p:nvSpPr>
          <p:spPr bwMode="auto">
            <a:xfrm>
              <a:off x="2543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8776" name="Text Box 72"/>
            <p:cNvSpPr txBox="1">
              <a:spLocks noChangeArrowheads="1"/>
            </p:cNvSpPr>
            <p:nvPr/>
          </p:nvSpPr>
          <p:spPr bwMode="auto">
            <a:xfrm>
              <a:off x="1919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0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8777" name="Text Box 73"/>
            <p:cNvSpPr txBox="1">
              <a:spLocks noChangeArrowheads="1"/>
            </p:cNvSpPr>
            <p:nvPr/>
          </p:nvSpPr>
          <p:spPr bwMode="auto">
            <a:xfrm>
              <a:off x="3551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0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8778" name="Text Box 74"/>
            <p:cNvSpPr txBox="1">
              <a:spLocks noChangeArrowheads="1"/>
            </p:cNvSpPr>
            <p:nvPr/>
          </p:nvSpPr>
          <p:spPr bwMode="auto">
            <a:xfrm>
              <a:off x="2618" y="1152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-2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8779" name="Text Box 75"/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28780" name="Text Box 76"/>
            <p:cNvSpPr txBox="1">
              <a:spLocks noChangeArrowheads="1"/>
            </p:cNvSpPr>
            <p:nvPr/>
          </p:nvSpPr>
          <p:spPr bwMode="auto">
            <a:xfrm>
              <a:off x="1728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</p:grpSp>
      <p:sp>
        <p:nvSpPr>
          <p:cNvPr id="328781" name="Oval 77"/>
          <p:cNvSpPr>
            <a:spLocks noChangeAspect="1" noChangeArrowheads="1"/>
          </p:cNvSpPr>
          <p:nvPr/>
        </p:nvSpPr>
        <p:spPr bwMode="auto">
          <a:xfrm>
            <a:off x="8458198" y="5135847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33</a:t>
            </a:r>
          </a:p>
        </p:txBody>
      </p:sp>
      <p:cxnSp>
        <p:nvCxnSpPr>
          <p:cNvPr id="328782" name="AutoShape 78"/>
          <p:cNvCxnSpPr>
            <a:cxnSpLocks noChangeShapeType="1"/>
            <a:stCxn id="328765" idx="4"/>
            <a:endCxn id="328781" idx="0"/>
          </p:cNvCxnSpPr>
          <p:nvPr/>
        </p:nvCxnSpPr>
        <p:spPr bwMode="auto">
          <a:xfrm>
            <a:off x="8496298" y="4610385"/>
            <a:ext cx="152400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83" name="Oval 79"/>
          <p:cNvSpPr>
            <a:spLocks noChangeAspect="1" noChangeArrowheads="1"/>
          </p:cNvSpPr>
          <p:nvPr/>
        </p:nvSpPr>
        <p:spPr bwMode="auto">
          <a:xfrm>
            <a:off x="7200898" y="42325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15</a:t>
            </a:r>
          </a:p>
        </p:txBody>
      </p:sp>
      <p:cxnSp>
        <p:nvCxnSpPr>
          <p:cNvPr id="328784" name="AutoShape 80"/>
          <p:cNvCxnSpPr>
            <a:cxnSpLocks noChangeShapeType="1"/>
            <a:stCxn id="328767" idx="5"/>
            <a:endCxn id="328783" idx="0"/>
          </p:cNvCxnSpPr>
          <p:nvPr/>
        </p:nvCxnSpPr>
        <p:spPr bwMode="auto">
          <a:xfrm>
            <a:off x="7305673" y="3675347"/>
            <a:ext cx="85725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85" name="Oval 81"/>
          <p:cNvSpPr>
            <a:spLocks noChangeAspect="1" noChangeArrowheads="1"/>
          </p:cNvSpPr>
          <p:nvPr/>
        </p:nvSpPr>
        <p:spPr bwMode="auto">
          <a:xfrm>
            <a:off x="7048498" y="51469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13</a:t>
            </a:r>
          </a:p>
        </p:txBody>
      </p:sp>
      <p:cxnSp>
        <p:nvCxnSpPr>
          <p:cNvPr id="328786" name="AutoShape 82"/>
          <p:cNvCxnSpPr>
            <a:cxnSpLocks noChangeShapeType="1"/>
            <a:stCxn id="328783" idx="4"/>
            <a:endCxn id="328785" idx="0"/>
          </p:cNvCxnSpPr>
          <p:nvPr/>
        </p:nvCxnSpPr>
        <p:spPr bwMode="auto">
          <a:xfrm flipH="1">
            <a:off x="7238998" y="4613560"/>
            <a:ext cx="152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87" name="Rectangle 83"/>
          <p:cNvSpPr>
            <a:spLocks noChangeArrowheads="1"/>
          </p:cNvSpPr>
          <p:nvPr/>
        </p:nvSpPr>
        <p:spPr bwMode="auto">
          <a:xfrm>
            <a:off x="7351618" y="39166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28788" name="Rectangle 84"/>
          <p:cNvSpPr>
            <a:spLocks noChangeArrowheads="1"/>
          </p:cNvSpPr>
          <p:nvPr/>
        </p:nvSpPr>
        <p:spPr bwMode="auto">
          <a:xfrm>
            <a:off x="6888068" y="48310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89" name="Rectangle 85"/>
          <p:cNvSpPr>
            <a:spLocks noChangeArrowheads="1"/>
          </p:cNvSpPr>
          <p:nvPr/>
        </p:nvSpPr>
        <p:spPr bwMode="auto">
          <a:xfrm>
            <a:off x="8716868" y="48310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90" name="Rectangle 86"/>
          <p:cNvSpPr>
            <a:spLocks noChangeArrowheads="1"/>
          </p:cNvSpPr>
          <p:nvPr/>
        </p:nvSpPr>
        <p:spPr bwMode="auto">
          <a:xfrm>
            <a:off x="8455345" y="3916647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28791" name="Oval 87"/>
          <p:cNvSpPr>
            <a:spLocks noChangeAspect="1" noChangeArrowheads="1"/>
          </p:cNvSpPr>
          <p:nvPr/>
        </p:nvSpPr>
        <p:spPr bwMode="auto">
          <a:xfrm>
            <a:off x="6667498" y="42325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11</a:t>
            </a:r>
          </a:p>
        </p:txBody>
      </p:sp>
      <p:cxnSp>
        <p:nvCxnSpPr>
          <p:cNvPr id="328792" name="AutoShape 88"/>
          <p:cNvCxnSpPr>
            <a:cxnSpLocks noChangeShapeType="1"/>
            <a:stCxn id="328767" idx="3"/>
            <a:endCxn id="328791" idx="0"/>
          </p:cNvCxnSpPr>
          <p:nvPr/>
        </p:nvCxnSpPr>
        <p:spPr bwMode="auto">
          <a:xfrm flipH="1">
            <a:off x="6857998" y="3675347"/>
            <a:ext cx="1778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93" name="Rectangle 89"/>
          <p:cNvSpPr>
            <a:spLocks noChangeArrowheads="1"/>
          </p:cNvSpPr>
          <p:nvPr/>
        </p:nvSpPr>
        <p:spPr bwMode="auto">
          <a:xfrm>
            <a:off x="6507068" y="39166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94" name="Oval 90"/>
          <p:cNvSpPr>
            <a:spLocks noChangeAspect="1" noChangeArrowheads="1"/>
          </p:cNvSpPr>
          <p:nvPr/>
        </p:nvSpPr>
        <p:spPr bwMode="auto">
          <a:xfrm>
            <a:off x="7734298" y="423256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18</a:t>
            </a:r>
          </a:p>
        </p:txBody>
      </p:sp>
      <p:cxnSp>
        <p:nvCxnSpPr>
          <p:cNvPr id="328795" name="AutoShape 91"/>
          <p:cNvCxnSpPr>
            <a:cxnSpLocks noChangeShapeType="1"/>
            <a:stCxn id="328754" idx="3"/>
            <a:endCxn id="328794" idx="0"/>
          </p:cNvCxnSpPr>
          <p:nvPr/>
        </p:nvCxnSpPr>
        <p:spPr bwMode="auto">
          <a:xfrm flipH="1">
            <a:off x="7924798" y="3676935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96" name="Rectangle 92"/>
          <p:cNvSpPr>
            <a:spLocks noChangeArrowheads="1"/>
          </p:cNvSpPr>
          <p:nvPr/>
        </p:nvSpPr>
        <p:spPr bwMode="auto">
          <a:xfrm>
            <a:off x="7650068" y="39166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97" name="Rectangle 93"/>
          <p:cNvSpPr>
            <a:spLocks noChangeArrowheads="1"/>
          </p:cNvSpPr>
          <p:nvPr/>
        </p:nvSpPr>
        <p:spPr bwMode="auto">
          <a:xfrm>
            <a:off x="722218" y="391664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798" name="Text Box 94"/>
          <p:cNvSpPr txBox="1">
            <a:spLocks noChangeArrowheads="1"/>
          </p:cNvSpPr>
          <p:nvPr/>
        </p:nvSpPr>
        <p:spPr bwMode="auto">
          <a:xfrm>
            <a:off x="7048498" y="1097247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i="1">
                <a:solidFill>
                  <a:srgbClr val="FF0000"/>
                </a:solidFill>
              </a:rPr>
              <a:t>Not finished!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218" y="5680915"/>
            <a:ext cx="5505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Now balancing can be done in two ways : </a:t>
            </a:r>
          </a:p>
          <a:p>
            <a:pPr marL="800100" lvl="1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Propagated Single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Propagated </a:t>
            </a:r>
            <a:r>
              <a:rPr lang="en-US" sz="2400" b="1" dirty="0" smtClean="0">
                <a:solidFill>
                  <a:srgbClr val="FF0000"/>
                </a:solidFill>
              </a:rPr>
              <a:t>Double Rotation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Propagated Single Rotation</a:t>
            </a: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4106770" y="53228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2804" name="Oval 4"/>
          <p:cNvSpPr>
            <a:spLocks noChangeAspect="1" noChangeArrowheads="1"/>
          </p:cNvSpPr>
          <p:nvPr/>
        </p:nvSpPr>
        <p:spPr bwMode="auto">
          <a:xfrm>
            <a:off x="8077200" y="3835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30</a:t>
            </a:r>
          </a:p>
        </p:txBody>
      </p:sp>
      <p:sp>
        <p:nvSpPr>
          <p:cNvPr id="332805" name="Oval 5"/>
          <p:cNvSpPr>
            <a:spLocks noChangeAspect="1" noChangeArrowheads="1"/>
          </p:cNvSpPr>
          <p:nvPr/>
        </p:nvSpPr>
        <p:spPr bwMode="auto">
          <a:xfrm>
            <a:off x="7543800" y="294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32806" name="Oval 6"/>
          <p:cNvSpPr>
            <a:spLocks noChangeAspect="1" noChangeArrowheads="1"/>
          </p:cNvSpPr>
          <p:nvPr/>
        </p:nvSpPr>
        <p:spPr bwMode="auto">
          <a:xfrm>
            <a:off x="6477000" y="2057400"/>
            <a:ext cx="381000" cy="381000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6600"/>
                </a:solidFill>
              </a:rPr>
              <a:t>17</a:t>
            </a:r>
          </a:p>
        </p:txBody>
      </p:sp>
      <p:cxnSp>
        <p:nvCxnSpPr>
          <p:cNvPr id="332807" name="AutoShape 7"/>
          <p:cNvCxnSpPr>
            <a:cxnSpLocks noChangeShapeType="1"/>
            <a:stCxn id="332806" idx="3"/>
            <a:endCxn id="332825" idx="0"/>
          </p:cNvCxnSpPr>
          <p:nvPr/>
        </p:nvCxnSpPr>
        <p:spPr bwMode="auto">
          <a:xfrm flipH="1">
            <a:off x="5600700" y="2401888"/>
            <a:ext cx="931863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08" name="AutoShape 8"/>
          <p:cNvCxnSpPr>
            <a:cxnSpLocks noChangeShapeType="1"/>
            <a:stCxn id="332806" idx="5"/>
            <a:endCxn id="332805" idx="0"/>
          </p:cNvCxnSpPr>
          <p:nvPr/>
        </p:nvCxnSpPr>
        <p:spPr bwMode="auto">
          <a:xfrm>
            <a:off x="6802438" y="24018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09" name="AutoShape 9"/>
          <p:cNvCxnSpPr>
            <a:cxnSpLocks noChangeShapeType="1"/>
            <a:stCxn id="332805" idx="5"/>
            <a:endCxn id="332804" idx="0"/>
          </p:cNvCxnSpPr>
          <p:nvPr/>
        </p:nvCxnSpPr>
        <p:spPr bwMode="auto">
          <a:xfrm>
            <a:off x="7869238" y="32908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0" name="Oval 10"/>
          <p:cNvSpPr>
            <a:spLocks noChangeAspect="1" noChangeArrowheads="1"/>
          </p:cNvSpPr>
          <p:nvPr/>
        </p:nvSpPr>
        <p:spPr bwMode="auto">
          <a:xfrm>
            <a:off x="83439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/>
              <a:t>33</a:t>
            </a:r>
          </a:p>
        </p:txBody>
      </p:sp>
      <p:cxnSp>
        <p:nvCxnSpPr>
          <p:cNvPr id="332811" name="AutoShape 11"/>
          <p:cNvCxnSpPr>
            <a:cxnSpLocks noChangeShapeType="1"/>
            <a:stCxn id="332804" idx="4"/>
            <a:endCxn id="332810" idx="0"/>
          </p:cNvCxnSpPr>
          <p:nvPr/>
        </p:nvCxnSpPr>
        <p:spPr bwMode="auto">
          <a:xfrm>
            <a:off x="8267700" y="4216400"/>
            <a:ext cx="2667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2" name="Oval 12"/>
          <p:cNvSpPr>
            <a:spLocks noChangeAspect="1" noChangeArrowheads="1"/>
          </p:cNvSpPr>
          <p:nvPr/>
        </p:nvSpPr>
        <p:spPr bwMode="auto">
          <a:xfrm>
            <a:off x="5881688" y="3833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12</a:t>
            </a:r>
          </a:p>
        </p:txBody>
      </p:sp>
      <p:cxnSp>
        <p:nvCxnSpPr>
          <p:cNvPr id="332813" name="AutoShape 13"/>
          <p:cNvCxnSpPr>
            <a:cxnSpLocks noChangeShapeType="1"/>
            <a:stCxn id="332825" idx="5"/>
            <a:endCxn id="332812" idx="0"/>
          </p:cNvCxnSpPr>
          <p:nvPr/>
        </p:nvCxnSpPr>
        <p:spPr bwMode="auto">
          <a:xfrm>
            <a:off x="5735638" y="3284538"/>
            <a:ext cx="33655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4" name="Oval 14"/>
          <p:cNvSpPr>
            <a:spLocks noChangeAspect="1" noChangeArrowheads="1"/>
          </p:cNvSpPr>
          <p:nvPr/>
        </p:nvSpPr>
        <p:spPr bwMode="auto">
          <a:xfrm>
            <a:off x="6102350" y="47355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15</a:t>
            </a:r>
          </a:p>
        </p:txBody>
      </p:sp>
      <p:cxnSp>
        <p:nvCxnSpPr>
          <p:cNvPr id="332815" name="AutoShape 15"/>
          <p:cNvCxnSpPr>
            <a:cxnSpLocks noChangeShapeType="1"/>
            <a:stCxn id="332812" idx="4"/>
            <a:endCxn id="332814" idx="0"/>
          </p:cNvCxnSpPr>
          <p:nvPr/>
        </p:nvCxnSpPr>
        <p:spPr bwMode="auto">
          <a:xfrm>
            <a:off x="6072188" y="4214813"/>
            <a:ext cx="22066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6" name="Oval 16"/>
          <p:cNvSpPr>
            <a:spLocks noChangeAspect="1" noChangeArrowheads="1"/>
          </p:cNvSpPr>
          <p:nvPr/>
        </p:nvSpPr>
        <p:spPr bwMode="auto">
          <a:xfrm>
            <a:off x="5949950" y="56499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13</a:t>
            </a:r>
          </a:p>
        </p:txBody>
      </p:sp>
      <p:cxnSp>
        <p:nvCxnSpPr>
          <p:cNvPr id="332817" name="AutoShape 17"/>
          <p:cNvCxnSpPr>
            <a:cxnSpLocks noChangeShapeType="1"/>
            <a:stCxn id="332814" idx="4"/>
            <a:endCxn id="332816" idx="0"/>
          </p:cNvCxnSpPr>
          <p:nvPr/>
        </p:nvCxnSpPr>
        <p:spPr bwMode="auto">
          <a:xfrm flipH="1">
            <a:off x="6140450" y="5116513"/>
            <a:ext cx="152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8" name="Rectangle 18"/>
          <p:cNvSpPr>
            <a:spLocks noChangeArrowheads="1"/>
          </p:cNvSpPr>
          <p:nvPr/>
        </p:nvSpPr>
        <p:spPr bwMode="auto">
          <a:xfrm>
            <a:off x="6322920" y="44196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32819" name="Rectangle 19"/>
          <p:cNvSpPr>
            <a:spLocks noChangeArrowheads="1"/>
          </p:cNvSpPr>
          <p:nvPr/>
        </p:nvSpPr>
        <p:spPr bwMode="auto">
          <a:xfrm>
            <a:off x="5789520" y="53340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2820" name="Oval 20"/>
          <p:cNvSpPr>
            <a:spLocks noChangeAspect="1" noChangeArrowheads="1"/>
          </p:cNvSpPr>
          <p:nvPr/>
        </p:nvSpPr>
        <p:spPr bwMode="auto">
          <a:xfrm>
            <a:off x="5154613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32821" name="Oval 21"/>
          <p:cNvSpPr>
            <a:spLocks noChangeAspect="1" noChangeArrowheads="1"/>
          </p:cNvSpPr>
          <p:nvPr/>
        </p:nvSpPr>
        <p:spPr bwMode="auto">
          <a:xfrm>
            <a:off x="4719638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32822" name="Oval 22"/>
          <p:cNvSpPr>
            <a:spLocks noChangeAspect="1" noChangeArrowheads="1"/>
          </p:cNvSpPr>
          <p:nvPr/>
        </p:nvSpPr>
        <p:spPr bwMode="auto">
          <a:xfrm>
            <a:off x="4953000" y="3835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</a:t>
            </a:r>
          </a:p>
        </p:txBody>
      </p:sp>
      <p:cxnSp>
        <p:nvCxnSpPr>
          <p:cNvPr id="332823" name="AutoShape 23"/>
          <p:cNvCxnSpPr>
            <a:cxnSpLocks noChangeShapeType="1"/>
            <a:stCxn id="332822" idx="3"/>
            <a:endCxn id="332821" idx="0"/>
          </p:cNvCxnSpPr>
          <p:nvPr/>
        </p:nvCxnSpPr>
        <p:spPr bwMode="auto">
          <a:xfrm flipH="1">
            <a:off x="4910138" y="4179888"/>
            <a:ext cx="98425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24" name="AutoShape 24"/>
          <p:cNvCxnSpPr>
            <a:cxnSpLocks noChangeShapeType="1"/>
            <a:stCxn id="332822" idx="5"/>
            <a:endCxn id="332820" idx="0"/>
          </p:cNvCxnSpPr>
          <p:nvPr/>
        </p:nvCxnSpPr>
        <p:spPr bwMode="auto">
          <a:xfrm>
            <a:off x="5278438" y="4179888"/>
            <a:ext cx="66675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25" name="Oval 25"/>
          <p:cNvSpPr>
            <a:spLocks noChangeAspect="1" noChangeArrowheads="1"/>
          </p:cNvSpPr>
          <p:nvPr/>
        </p:nvSpPr>
        <p:spPr bwMode="auto">
          <a:xfrm>
            <a:off x="5410200" y="294005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32826" name="AutoShape 26"/>
          <p:cNvCxnSpPr>
            <a:cxnSpLocks noChangeShapeType="1"/>
            <a:stCxn id="332825" idx="3"/>
            <a:endCxn id="332822" idx="0"/>
          </p:cNvCxnSpPr>
          <p:nvPr/>
        </p:nvCxnSpPr>
        <p:spPr bwMode="auto">
          <a:xfrm flipH="1">
            <a:off x="5143500" y="3284538"/>
            <a:ext cx="322263" cy="531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27" name="Rectangle 27"/>
          <p:cNvSpPr>
            <a:spLocks noChangeArrowheads="1"/>
          </p:cNvSpPr>
          <p:nvPr/>
        </p:nvSpPr>
        <p:spPr bwMode="auto">
          <a:xfrm>
            <a:off x="6703920" y="17526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32828" name="Rectangle 28"/>
          <p:cNvSpPr>
            <a:spLocks noChangeArrowheads="1"/>
          </p:cNvSpPr>
          <p:nvPr/>
        </p:nvSpPr>
        <p:spPr bwMode="auto">
          <a:xfrm>
            <a:off x="5216847" y="2590800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2829" name="Rectangle 29"/>
          <p:cNvSpPr>
            <a:spLocks noChangeArrowheads="1"/>
          </p:cNvSpPr>
          <p:nvPr/>
        </p:nvSpPr>
        <p:spPr bwMode="auto">
          <a:xfrm>
            <a:off x="7655247" y="2590800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2830" name="Rectangle 30"/>
          <p:cNvSpPr>
            <a:spLocks noChangeArrowheads="1"/>
          </p:cNvSpPr>
          <p:nvPr/>
        </p:nvSpPr>
        <p:spPr bwMode="auto">
          <a:xfrm>
            <a:off x="4798920" y="348932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32831" name="Rectangle 31"/>
          <p:cNvSpPr>
            <a:spLocks noChangeArrowheads="1"/>
          </p:cNvSpPr>
          <p:nvPr/>
        </p:nvSpPr>
        <p:spPr bwMode="auto">
          <a:xfrm>
            <a:off x="5978847" y="3489325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2832" name="Rectangle 32"/>
          <p:cNvSpPr>
            <a:spLocks noChangeArrowheads="1"/>
          </p:cNvSpPr>
          <p:nvPr/>
        </p:nvSpPr>
        <p:spPr bwMode="auto">
          <a:xfrm>
            <a:off x="8188647" y="3489325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2833" name="Rectangle 33"/>
          <p:cNvSpPr>
            <a:spLocks noChangeArrowheads="1"/>
          </p:cNvSpPr>
          <p:nvPr/>
        </p:nvSpPr>
        <p:spPr bwMode="auto">
          <a:xfrm>
            <a:off x="4641758" y="44196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2834" name="Rectangle 34"/>
          <p:cNvSpPr>
            <a:spLocks noChangeArrowheads="1"/>
          </p:cNvSpPr>
          <p:nvPr/>
        </p:nvSpPr>
        <p:spPr bwMode="auto">
          <a:xfrm>
            <a:off x="5573620" y="44196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2835" name="Rectangle 35"/>
          <p:cNvSpPr>
            <a:spLocks noChangeArrowheads="1"/>
          </p:cNvSpPr>
          <p:nvPr/>
        </p:nvSpPr>
        <p:spPr bwMode="auto">
          <a:xfrm>
            <a:off x="8532720" y="44196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2836" name="AutoShape 36"/>
          <p:cNvSpPr>
            <a:spLocks noChangeArrowheads="1"/>
          </p:cNvSpPr>
          <p:nvPr/>
        </p:nvSpPr>
        <p:spPr bwMode="auto">
          <a:xfrm>
            <a:off x="3962400" y="2971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332837" name="Oval 37"/>
          <p:cNvSpPr>
            <a:spLocks noChangeAspect="1" noChangeArrowheads="1"/>
          </p:cNvSpPr>
          <p:nvPr/>
        </p:nvSpPr>
        <p:spPr bwMode="auto">
          <a:xfrm>
            <a:off x="565785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11</a:t>
            </a:r>
          </a:p>
        </p:txBody>
      </p:sp>
      <p:cxnSp>
        <p:nvCxnSpPr>
          <p:cNvPr id="332838" name="AutoShape 38"/>
          <p:cNvCxnSpPr>
            <a:cxnSpLocks noChangeShapeType="1"/>
            <a:stCxn id="332812" idx="3"/>
            <a:endCxn id="332837" idx="0"/>
          </p:cNvCxnSpPr>
          <p:nvPr/>
        </p:nvCxnSpPr>
        <p:spPr bwMode="auto">
          <a:xfrm flipH="1">
            <a:off x="5848350" y="4178300"/>
            <a:ext cx="8890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39" name="Rectangle 39"/>
          <p:cNvSpPr>
            <a:spLocks noChangeArrowheads="1"/>
          </p:cNvSpPr>
          <p:nvPr/>
        </p:nvSpPr>
        <p:spPr bwMode="auto">
          <a:xfrm>
            <a:off x="5298983" y="44084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2840" name="Oval 40"/>
          <p:cNvSpPr>
            <a:spLocks noChangeAspect="1" noChangeArrowheads="1"/>
          </p:cNvSpPr>
          <p:nvPr/>
        </p:nvSpPr>
        <p:spPr bwMode="auto">
          <a:xfrm>
            <a:off x="3429000" y="3824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32841" name="Oval 41"/>
          <p:cNvSpPr>
            <a:spLocks noChangeAspect="1" noChangeArrowheads="1"/>
          </p:cNvSpPr>
          <p:nvPr/>
        </p:nvSpPr>
        <p:spPr bwMode="auto">
          <a:xfrm>
            <a:off x="1295400" y="3824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32842" name="Oval 42"/>
          <p:cNvSpPr>
            <a:spLocks noChangeAspect="1" noChangeArrowheads="1"/>
          </p:cNvSpPr>
          <p:nvPr/>
        </p:nvSpPr>
        <p:spPr bwMode="auto">
          <a:xfrm>
            <a:off x="228600" y="3824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32843" name="Oval 43"/>
          <p:cNvSpPr>
            <a:spLocks noChangeAspect="1" noChangeArrowheads="1"/>
          </p:cNvSpPr>
          <p:nvPr/>
        </p:nvSpPr>
        <p:spPr bwMode="auto">
          <a:xfrm>
            <a:off x="2895600" y="2935288"/>
            <a:ext cx="381000" cy="381000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6600"/>
                </a:solidFill>
              </a:rPr>
              <a:t>17</a:t>
            </a:r>
          </a:p>
        </p:txBody>
      </p:sp>
      <p:sp>
        <p:nvSpPr>
          <p:cNvPr id="332844" name="Oval 44"/>
          <p:cNvSpPr>
            <a:spLocks noChangeAspect="1" noChangeArrowheads="1"/>
          </p:cNvSpPr>
          <p:nvPr/>
        </p:nvSpPr>
        <p:spPr bwMode="auto">
          <a:xfrm>
            <a:off x="762000" y="2935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</a:t>
            </a:r>
          </a:p>
        </p:txBody>
      </p:sp>
      <p:sp>
        <p:nvSpPr>
          <p:cNvPr id="332845" name="Oval 45"/>
          <p:cNvSpPr>
            <a:spLocks noChangeAspect="1" noChangeArrowheads="1"/>
          </p:cNvSpPr>
          <p:nvPr/>
        </p:nvSpPr>
        <p:spPr bwMode="auto">
          <a:xfrm>
            <a:off x="1828800" y="204628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32846" name="AutoShape 46"/>
          <p:cNvCxnSpPr>
            <a:cxnSpLocks noChangeShapeType="1"/>
            <a:stCxn id="332845" idx="3"/>
            <a:endCxn id="332844" idx="0"/>
          </p:cNvCxnSpPr>
          <p:nvPr/>
        </p:nvCxnSpPr>
        <p:spPr bwMode="auto">
          <a:xfrm flipH="1">
            <a:off x="952500" y="2390775"/>
            <a:ext cx="9318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47" name="AutoShape 47"/>
          <p:cNvCxnSpPr>
            <a:cxnSpLocks noChangeShapeType="1"/>
            <a:stCxn id="332845" idx="5"/>
            <a:endCxn id="332843" idx="0"/>
          </p:cNvCxnSpPr>
          <p:nvPr/>
        </p:nvCxnSpPr>
        <p:spPr bwMode="auto">
          <a:xfrm>
            <a:off x="2154238" y="2390775"/>
            <a:ext cx="9318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48" name="AutoShape 48"/>
          <p:cNvCxnSpPr>
            <a:cxnSpLocks noChangeShapeType="1"/>
            <a:stCxn id="332843" idx="5"/>
            <a:endCxn id="332840" idx="0"/>
          </p:cNvCxnSpPr>
          <p:nvPr/>
        </p:nvCxnSpPr>
        <p:spPr bwMode="auto">
          <a:xfrm>
            <a:off x="3221038" y="3279775"/>
            <a:ext cx="3984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49" name="AutoShape 49"/>
          <p:cNvCxnSpPr>
            <a:cxnSpLocks noChangeShapeType="1"/>
            <a:stCxn id="332844" idx="3"/>
            <a:endCxn id="332842" idx="0"/>
          </p:cNvCxnSpPr>
          <p:nvPr/>
        </p:nvCxnSpPr>
        <p:spPr bwMode="auto">
          <a:xfrm flipH="1">
            <a:off x="419100" y="3279775"/>
            <a:ext cx="3984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50" name="AutoShape 50"/>
          <p:cNvCxnSpPr>
            <a:cxnSpLocks noChangeShapeType="1"/>
            <a:stCxn id="332844" idx="5"/>
            <a:endCxn id="332841" idx="0"/>
          </p:cNvCxnSpPr>
          <p:nvPr/>
        </p:nvCxnSpPr>
        <p:spPr bwMode="auto">
          <a:xfrm>
            <a:off x="1087438" y="3279775"/>
            <a:ext cx="3984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51" name="Oval 51"/>
          <p:cNvSpPr>
            <a:spLocks noChangeAspect="1" noChangeArrowheads="1"/>
          </p:cNvSpPr>
          <p:nvPr/>
        </p:nvSpPr>
        <p:spPr bwMode="auto">
          <a:xfrm>
            <a:off x="3695700" y="47212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30</a:t>
            </a:r>
          </a:p>
        </p:txBody>
      </p:sp>
      <p:cxnSp>
        <p:nvCxnSpPr>
          <p:cNvPr id="332852" name="AutoShape 52"/>
          <p:cNvCxnSpPr>
            <a:cxnSpLocks noChangeShapeType="1"/>
            <a:stCxn id="332840" idx="5"/>
            <a:endCxn id="332851" idx="0"/>
          </p:cNvCxnSpPr>
          <p:nvPr/>
        </p:nvCxnSpPr>
        <p:spPr bwMode="auto">
          <a:xfrm>
            <a:off x="3754204" y="4149492"/>
            <a:ext cx="131996" cy="5717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53" name="Oval 53"/>
          <p:cNvSpPr>
            <a:spLocks noChangeAspect="1" noChangeArrowheads="1"/>
          </p:cNvSpPr>
          <p:nvPr/>
        </p:nvSpPr>
        <p:spPr bwMode="auto">
          <a:xfrm>
            <a:off x="2370138" y="38227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12</a:t>
            </a:r>
          </a:p>
        </p:txBody>
      </p:sp>
      <p:cxnSp>
        <p:nvCxnSpPr>
          <p:cNvPr id="332854" name="AutoShape 54"/>
          <p:cNvCxnSpPr>
            <a:cxnSpLocks noChangeShapeType="1"/>
            <a:stCxn id="332843" idx="3"/>
            <a:endCxn id="332853" idx="0"/>
          </p:cNvCxnSpPr>
          <p:nvPr/>
        </p:nvCxnSpPr>
        <p:spPr bwMode="auto">
          <a:xfrm flipH="1">
            <a:off x="2560638" y="3279775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2855" name="Group 55"/>
          <p:cNvGrpSpPr>
            <a:grpSpLocks/>
          </p:cNvGrpSpPr>
          <p:nvPr/>
        </p:nvGrpSpPr>
        <p:grpSpPr bwMode="auto">
          <a:xfrm>
            <a:off x="74613" y="1741488"/>
            <a:ext cx="4116388" cy="3079750"/>
            <a:chOff x="1631" y="1152"/>
            <a:chExt cx="2593" cy="1940"/>
          </a:xfrm>
        </p:grpSpPr>
        <p:sp>
          <p:nvSpPr>
            <p:cNvPr id="332856" name="Text Box 56"/>
            <p:cNvSpPr txBox="1">
              <a:spLocks noChangeArrowheads="1"/>
            </p:cNvSpPr>
            <p:nvPr/>
          </p:nvSpPr>
          <p:spPr bwMode="auto">
            <a:xfrm>
              <a:off x="1631" y="225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32857" name="Text Box 57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2858" name="Text Box 58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2859" name="Text Box 59"/>
            <p:cNvSpPr txBox="1">
              <a:spLocks noChangeArrowheads="1"/>
            </p:cNvSpPr>
            <p:nvPr/>
          </p:nvSpPr>
          <p:spPr bwMode="auto">
            <a:xfrm>
              <a:off x="381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2860" name="Text Box 60"/>
            <p:cNvSpPr txBox="1">
              <a:spLocks noChangeArrowheads="1"/>
            </p:cNvSpPr>
            <p:nvPr/>
          </p:nvSpPr>
          <p:spPr bwMode="auto">
            <a:xfrm>
              <a:off x="295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2861" name="Text Box 61"/>
            <p:cNvSpPr txBox="1">
              <a:spLocks noChangeArrowheads="1"/>
            </p:cNvSpPr>
            <p:nvPr/>
          </p:nvSpPr>
          <p:spPr bwMode="auto">
            <a:xfrm>
              <a:off x="2543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32862" name="Text Box 62"/>
            <p:cNvSpPr txBox="1">
              <a:spLocks noChangeArrowheads="1"/>
            </p:cNvSpPr>
            <p:nvPr/>
          </p:nvSpPr>
          <p:spPr bwMode="auto">
            <a:xfrm>
              <a:off x="1919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32863" name="Text Box 63"/>
            <p:cNvSpPr txBox="1">
              <a:spLocks noChangeArrowheads="1"/>
            </p:cNvSpPr>
            <p:nvPr/>
          </p:nvSpPr>
          <p:spPr bwMode="auto">
            <a:xfrm>
              <a:off x="3551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32864" name="Text Box 64"/>
            <p:cNvSpPr txBox="1">
              <a:spLocks noChangeArrowheads="1"/>
            </p:cNvSpPr>
            <p:nvPr/>
          </p:nvSpPr>
          <p:spPr bwMode="auto">
            <a:xfrm>
              <a:off x="2618" y="1152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-2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2865" name="Text Box 65"/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2866" name="Text Box 66"/>
            <p:cNvSpPr txBox="1">
              <a:spLocks noChangeArrowheads="1"/>
            </p:cNvSpPr>
            <p:nvPr/>
          </p:nvSpPr>
          <p:spPr bwMode="auto">
            <a:xfrm>
              <a:off x="1728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</p:grpSp>
      <p:sp>
        <p:nvSpPr>
          <p:cNvPr id="332867" name="Oval 67"/>
          <p:cNvSpPr>
            <a:spLocks noChangeAspect="1" noChangeArrowheads="1"/>
          </p:cNvSpPr>
          <p:nvPr/>
        </p:nvSpPr>
        <p:spPr bwMode="auto">
          <a:xfrm>
            <a:off x="3848100" y="5627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33</a:t>
            </a:r>
          </a:p>
        </p:txBody>
      </p:sp>
      <p:cxnSp>
        <p:nvCxnSpPr>
          <p:cNvPr id="332868" name="AutoShape 68"/>
          <p:cNvCxnSpPr>
            <a:cxnSpLocks noChangeShapeType="1"/>
            <a:stCxn id="332851" idx="4"/>
            <a:endCxn id="332867" idx="0"/>
          </p:cNvCxnSpPr>
          <p:nvPr/>
        </p:nvCxnSpPr>
        <p:spPr bwMode="auto">
          <a:xfrm>
            <a:off x="3886200" y="5102225"/>
            <a:ext cx="152400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69" name="Oval 69"/>
          <p:cNvSpPr>
            <a:spLocks noChangeAspect="1" noChangeArrowheads="1"/>
          </p:cNvSpPr>
          <p:nvPr/>
        </p:nvSpPr>
        <p:spPr bwMode="auto">
          <a:xfrm>
            <a:off x="25908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15</a:t>
            </a:r>
          </a:p>
        </p:txBody>
      </p:sp>
      <p:cxnSp>
        <p:nvCxnSpPr>
          <p:cNvPr id="332870" name="AutoShape 70"/>
          <p:cNvCxnSpPr>
            <a:cxnSpLocks noChangeShapeType="1"/>
            <a:stCxn id="332853" idx="4"/>
            <a:endCxn id="332869" idx="0"/>
          </p:cNvCxnSpPr>
          <p:nvPr/>
        </p:nvCxnSpPr>
        <p:spPr bwMode="auto">
          <a:xfrm>
            <a:off x="2560638" y="4203700"/>
            <a:ext cx="22066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71" name="Oval 71"/>
          <p:cNvSpPr>
            <a:spLocks noChangeAspect="1" noChangeArrowheads="1"/>
          </p:cNvSpPr>
          <p:nvPr/>
        </p:nvSpPr>
        <p:spPr bwMode="auto">
          <a:xfrm>
            <a:off x="2438400" y="5638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13</a:t>
            </a:r>
          </a:p>
        </p:txBody>
      </p:sp>
      <p:cxnSp>
        <p:nvCxnSpPr>
          <p:cNvPr id="332872" name="AutoShape 72"/>
          <p:cNvCxnSpPr>
            <a:cxnSpLocks noChangeShapeType="1"/>
            <a:stCxn id="332869" idx="4"/>
            <a:endCxn id="332871" idx="0"/>
          </p:cNvCxnSpPr>
          <p:nvPr/>
        </p:nvCxnSpPr>
        <p:spPr bwMode="auto">
          <a:xfrm flipH="1">
            <a:off x="2628900" y="5105400"/>
            <a:ext cx="152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73" name="Rectangle 73"/>
          <p:cNvSpPr>
            <a:spLocks noChangeArrowheads="1"/>
          </p:cNvSpPr>
          <p:nvPr/>
        </p:nvSpPr>
        <p:spPr bwMode="auto">
          <a:xfrm>
            <a:off x="2741520" y="44084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32874" name="Rectangle 74"/>
          <p:cNvSpPr>
            <a:spLocks noChangeArrowheads="1"/>
          </p:cNvSpPr>
          <p:nvPr/>
        </p:nvSpPr>
        <p:spPr bwMode="auto">
          <a:xfrm>
            <a:off x="2277970" y="53228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2875" name="Rectangle 75"/>
          <p:cNvSpPr>
            <a:spLocks noChangeArrowheads="1"/>
          </p:cNvSpPr>
          <p:nvPr/>
        </p:nvSpPr>
        <p:spPr bwMode="auto">
          <a:xfrm>
            <a:off x="3845247" y="4408488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2876" name="Oval 76"/>
          <p:cNvSpPr>
            <a:spLocks noChangeAspect="1"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11</a:t>
            </a:r>
          </a:p>
        </p:txBody>
      </p:sp>
      <p:cxnSp>
        <p:nvCxnSpPr>
          <p:cNvPr id="332877" name="AutoShape 77"/>
          <p:cNvCxnSpPr>
            <a:cxnSpLocks noChangeShapeType="1"/>
            <a:stCxn id="332853" idx="3"/>
            <a:endCxn id="332876" idx="0"/>
          </p:cNvCxnSpPr>
          <p:nvPr/>
        </p:nvCxnSpPr>
        <p:spPr bwMode="auto">
          <a:xfrm flipH="1">
            <a:off x="2247900" y="4167188"/>
            <a:ext cx="1778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78" name="Rectangle 78"/>
          <p:cNvSpPr>
            <a:spLocks noChangeArrowheads="1"/>
          </p:cNvSpPr>
          <p:nvPr/>
        </p:nvSpPr>
        <p:spPr bwMode="auto">
          <a:xfrm>
            <a:off x="1896970" y="44084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2879" name="Oval 79"/>
          <p:cNvSpPr>
            <a:spLocks noChangeAspect="1" noChangeArrowheads="1"/>
          </p:cNvSpPr>
          <p:nvPr/>
        </p:nvSpPr>
        <p:spPr bwMode="auto">
          <a:xfrm>
            <a:off x="31242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18</a:t>
            </a:r>
          </a:p>
        </p:txBody>
      </p:sp>
      <p:cxnSp>
        <p:nvCxnSpPr>
          <p:cNvPr id="332880" name="AutoShape 80"/>
          <p:cNvCxnSpPr>
            <a:cxnSpLocks noChangeShapeType="1"/>
            <a:stCxn id="332840" idx="3"/>
            <a:endCxn id="332879" idx="0"/>
          </p:cNvCxnSpPr>
          <p:nvPr/>
        </p:nvCxnSpPr>
        <p:spPr bwMode="auto">
          <a:xfrm flipH="1">
            <a:off x="3314700" y="4168775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81" name="Rectangle 81"/>
          <p:cNvSpPr>
            <a:spLocks noChangeArrowheads="1"/>
          </p:cNvSpPr>
          <p:nvPr/>
        </p:nvSpPr>
        <p:spPr bwMode="auto">
          <a:xfrm>
            <a:off x="3039970" y="44084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2882" name="Oval 82"/>
          <p:cNvSpPr>
            <a:spLocks noChangeAspect="1" noChangeArrowheads="1"/>
          </p:cNvSpPr>
          <p:nvPr/>
        </p:nvSpPr>
        <p:spPr bwMode="auto">
          <a:xfrm>
            <a:off x="7010400" y="38179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18</a:t>
            </a:r>
          </a:p>
        </p:txBody>
      </p:sp>
      <p:cxnSp>
        <p:nvCxnSpPr>
          <p:cNvPr id="332883" name="AutoShape 83"/>
          <p:cNvCxnSpPr>
            <a:cxnSpLocks noChangeShapeType="1"/>
            <a:stCxn id="332805" idx="3"/>
            <a:endCxn id="332882" idx="0"/>
          </p:cNvCxnSpPr>
          <p:nvPr/>
        </p:nvCxnSpPr>
        <p:spPr bwMode="auto">
          <a:xfrm flipH="1">
            <a:off x="7200900" y="3290888"/>
            <a:ext cx="398463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84" name="Rectangle 84"/>
          <p:cNvSpPr>
            <a:spLocks noChangeArrowheads="1"/>
          </p:cNvSpPr>
          <p:nvPr/>
        </p:nvSpPr>
        <p:spPr bwMode="auto">
          <a:xfrm>
            <a:off x="6849970" y="348932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291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Balance Factor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029200"/>
          </a:xfrm>
        </p:spPr>
        <p:txBody>
          <a:bodyPr>
            <a:noAutofit/>
          </a:bodyPr>
          <a:lstStyle/>
          <a:p>
            <a:pPr marL="533400" indent="-533400" eaLnBrk="1" hangingPunct="1"/>
            <a:r>
              <a:rPr lang="en-US" altLang="ko-KR" sz="3000" dirty="0" smtClean="0"/>
              <a:t>AVL trees are normally represented using the linked representation</a:t>
            </a:r>
          </a:p>
          <a:p>
            <a:pPr marL="533400" indent="-533400" eaLnBrk="1" hangingPunct="1"/>
            <a:r>
              <a:rPr lang="en-US" altLang="ko-KR" sz="3000" dirty="0" smtClean="0"/>
              <a:t>To facilitate insertion and deletion, a </a:t>
            </a:r>
            <a:r>
              <a:rPr lang="en-US" altLang="ko-KR" sz="3000" b="1" dirty="0" smtClean="0">
                <a:solidFill>
                  <a:srgbClr val="FF3300"/>
                </a:solidFill>
              </a:rPr>
              <a:t>balance factor (bf)</a:t>
            </a:r>
            <a:r>
              <a:rPr lang="en-US" altLang="ko-KR" sz="3000" dirty="0" smtClean="0"/>
              <a:t> is associated with each node</a:t>
            </a:r>
          </a:p>
          <a:p>
            <a:pPr marL="533400" indent="-533400" eaLnBrk="1" hangingPunct="1"/>
            <a:r>
              <a:rPr lang="en-US" altLang="ko-KR" sz="3000" dirty="0" smtClean="0"/>
              <a:t>The </a:t>
            </a:r>
            <a:r>
              <a:rPr lang="en-US" altLang="ko-KR" sz="3000" b="1" dirty="0" smtClean="0"/>
              <a:t>balance factor bf(x) </a:t>
            </a:r>
            <a:r>
              <a:rPr lang="en-US" altLang="ko-KR" sz="3000" dirty="0" smtClean="0"/>
              <a:t>of a node x is defined as</a:t>
            </a:r>
            <a:br>
              <a:rPr lang="en-US" altLang="ko-KR" sz="3000" dirty="0" smtClean="0"/>
            </a:br>
            <a:r>
              <a:rPr lang="en-US" altLang="ko-KR" sz="3000" dirty="0" smtClean="0"/>
              <a:t>	</a:t>
            </a:r>
            <a:r>
              <a:rPr lang="en-US" altLang="ko-KR" sz="3000" dirty="0" smtClean="0">
                <a:solidFill>
                  <a:srgbClr val="0000FF"/>
                </a:solidFill>
              </a:rPr>
              <a:t>height(</a:t>
            </a:r>
            <a:r>
              <a:rPr lang="en-US" altLang="ko-KR" sz="3000" dirty="0" err="1" smtClean="0">
                <a:solidFill>
                  <a:srgbClr val="0000FF"/>
                </a:solidFill>
              </a:rPr>
              <a:t>x</a:t>
            </a:r>
            <a:r>
              <a:rPr lang="en-US" altLang="ko-KR" sz="3000" dirty="0" err="1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ko-KR" sz="3000" dirty="0" err="1" smtClean="0">
                <a:solidFill>
                  <a:srgbClr val="0000FF"/>
                </a:solidFill>
              </a:rPr>
              <a:t>leftChild</a:t>
            </a:r>
            <a:r>
              <a:rPr lang="en-US" altLang="ko-KR" sz="3000" dirty="0" smtClean="0">
                <a:solidFill>
                  <a:srgbClr val="0000FF"/>
                </a:solidFill>
              </a:rPr>
              <a:t>) – height(</a:t>
            </a:r>
            <a:r>
              <a:rPr lang="en-US" altLang="ko-KR" sz="3000" dirty="0" err="1" smtClean="0">
                <a:solidFill>
                  <a:srgbClr val="0000FF"/>
                </a:solidFill>
              </a:rPr>
              <a:t>x</a:t>
            </a:r>
            <a:r>
              <a:rPr lang="en-US" altLang="ko-KR" sz="3000" dirty="0" err="1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ko-KR" sz="3000" dirty="0" err="1" smtClean="0">
                <a:solidFill>
                  <a:srgbClr val="0000FF"/>
                </a:solidFill>
              </a:rPr>
              <a:t>rightChild</a:t>
            </a:r>
            <a:r>
              <a:rPr lang="en-US" altLang="ko-KR" sz="3000" dirty="0" smtClean="0">
                <a:solidFill>
                  <a:srgbClr val="0000FF"/>
                </a:solidFill>
              </a:rPr>
              <a:t>)</a:t>
            </a:r>
          </a:p>
          <a:p>
            <a:pPr marL="533400" indent="-533400" eaLnBrk="1" hangingPunct="1"/>
            <a:r>
              <a:rPr lang="en-US" altLang="ko-KR" sz="3000" dirty="0" smtClean="0"/>
              <a:t>Balance factor of each node in an AVL tree must be  </a:t>
            </a:r>
            <a:r>
              <a:rPr lang="en-US" altLang="ko-KR" sz="3000" dirty="0" smtClean="0">
                <a:solidFill>
                  <a:srgbClr val="0000FF"/>
                </a:solidFill>
              </a:rPr>
              <a:t>–1, 0, or 1</a:t>
            </a:r>
            <a:r>
              <a:rPr lang="en-US" altLang="ko-KR" sz="3000" dirty="0"/>
              <a:t>.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4196908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Propagated Double Rotation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4106770" y="53228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852" name="Oval 4"/>
          <p:cNvSpPr>
            <a:spLocks noChangeAspect="1" noChangeArrowheads="1"/>
          </p:cNvSpPr>
          <p:nvPr/>
        </p:nvSpPr>
        <p:spPr bwMode="auto">
          <a:xfrm>
            <a:off x="7543800" y="294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17</a:t>
            </a:r>
          </a:p>
        </p:txBody>
      </p:sp>
      <p:sp>
        <p:nvSpPr>
          <p:cNvPr id="334853" name="Oval 5"/>
          <p:cNvSpPr>
            <a:spLocks noChangeAspect="1" noChangeArrowheads="1"/>
          </p:cNvSpPr>
          <p:nvPr/>
        </p:nvSpPr>
        <p:spPr bwMode="auto">
          <a:xfrm>
            <a:off x="6477000" y="2057400"/>
            <a:ext cx="381000" cy="381000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6600"/>
                </a:solidFill>
              </a:rPr>
              <a:t>12</a:t>
            </a:r>
          </a:p>
        </p:txBody>
      </p:sp>
      <p:cxnSp>
        <p:nvCxnSpPr>
          <p:cNvPr id="334854" name="AutoShape 6"/>
          <p:cNvCxnSpPr>
            <a:cxnSpLocks noChangeShapeType="1"/>
            <a:stCxn id="334853" idx="3"/>
            <a:endCxn id="334864" idx="0"/>
          </p:cNvCxnSpPr>
          <p:nvPr/>
        </p:nvCxnSpPr>
        <p:spPr bwMode="auto">
          <a:xfrm flipH="1">
            <a:off x="5600700" y="2401888"/>
            <a:ext cx="931863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55" name="AutoShape 7"/>
          <p:cNvCxnSpPr>
            <a:cxnSpLocks noChangeShapeType="1"/>
            <a:stCxn id="334853" idx="5"/>
            <a:endCxn id="334852" idx="0"/>
          </p:cNvCxnSpPr>
          <p:nvPr/>
        </p:nvCxnSpPr>
        <p:spPr bwMode="auto">
          <a:xfrm>
            <a:off x="6802438" y="24018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56" name="AutoShape 8"/>
          <p:cNvCxnSpPr>
            <a:cxnSpLocks noChangeShapeType="1"/>
            <a:stCxn id="334852" idx="5"/>
            <a:endCxn id="334920" idx="0"/>
          </p:cNvCxnSpPr>
          <p:nvPr/>
        </p:nvCxnSpPr>
        <p:spPr bwMode="auto">
          <a:xfrm>
            <a:off x="7869238" y="3290888"/>
            <a:ext cx="398462" cy="509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57" name="Oval 9"/>
          <p:cNvSpPr>
            <a:spLocks noChangeAspect="1" noChangeArrowheads="1"/>
          </p:cNvSpPr>
          <p:nvPr/>
        </p:nvSpPr>
        <p:spPr bwMode="auto">
          <a:xfrm>
            <a:off x="5881688" y="38338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11</a:t>
            </a:r>
          </a:p>
        </p:txBody>
      </p:sp>
      <p:cxnSp>
        <p:nvCxnSpPr>
          <p:cNvPr id="334858" name="AutoShape 10"/>
          <p:cNvCxnSpPr>
            <a:cxnSpLocks noChangeShapeType="1"/>
            <a:stCxn id="334864" idx="5"/>
            <a:endCxn id="334857" idx="0"/>
          </p:cNvCxnSpPr>
          <p:nvPr/>
        </p:nvCxnSpPr>
        <p:spPr bwMode="auto">
          <a:xfrm>
            <a:off x="5735638" y="3284538"/>
            <a:ext cx="33655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59" name="Oval 11"/>
          <p:cNvSpPr>
            <a:spLocks noChangeAspect="1" noChangeArrowheads="1"/>
          </p:cNvSpPr>
          <p:nvPr/>
        </p:nvSpPr>
        <p:spPr bwMode="auto">
          <a:xfrm>
            <a:off x="5154613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34860" name="Oval 12"/>
          <p:cNvSpPr>
            <a:spLocks noChangeAspect="1" noChangeArrowheads="1"/>
          </p:cNvSpPr>
          <p:nvPr/>
        </p:nvSpPr>
        <p:spPr bwMode="auto">
          <a:xfrm>
            <a:off x="4719638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34861" name="Oval 13"/>
          <p:cNvSpPr>
            <a:spLocks noChangeAspect="1" noChangeArrowheads="1"/>
          </p:cNvSpPr>
          <p:nvPr/>
        </p:nvSpPr>
        <p:spPr bwMode="auto">
          <a:xfrm>
            <a:off x="4953000" y="3835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</a:t>
            </a:r>
          </a:p>
        </p:txBody>
      </p:sp>
      <p:cxnSp>
        <p:nvCxnSpPr>
          <p:cNvPr id="334862" name="AutoShape 14"/>
          <p:cNvCxnSpPr>
            <a:cxnSpLocks noChangeShapeType="1"/>
            <a:stCxn id="334861" idx="3"/>
            <a:endCxn id="334860" idx="0"/>
          </p:cNvCxnSpPr>
          <p:nvPr/>
        </p:nvCxnSpPr>
        <p:spPr bwMode="auto">
          <a:xfrm flipH="1">
            <a:off x="4910138" y="4179888"/>
            <a:ext cx="98425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63" name="AutoShape 15"/>
          <p:cNvCxnSpPr>
            <a:cxnSpLocks noChangeShapeType="1"/>
            <a:stCxn id="334861" idx="4"/>
            <a:endCxn id="334859" idx="0"/>
          </p:cNvCxnSpPr>
          <p:nvPr/>
        </p:nvCxnSpPr>
        <p:spPr bwMode="auto">
          <a:xfrm>
            <a:off x="5143500" y="4216400"/>
            <a:ext cx="201613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64" name="Oval 16"/>
          <p:cNvSpPr>
            <a:spLocks noChangeAspect="1" noChangeArrowheads="1"/>
          </p:cNvSpPr>
          <p:nvPr/>
        </p:nvSpPr>
        <p:spPr bwMode="auto">
          <a:xfrm>
            <a:off x="5410200" y="294005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34865" name="AutoShape 17"/>
          <p:cNvCxnSpPr>
            <a:cxnSpLocks noChangeShapeType="1"/>
            <a:stCxn id="334864" idx="3"/>
            <a:endCxn id="334861" idx="0"/>
          </p:cNvCxnSpPr>
          <p:nvPr/>
        </p:nvCxnSpPr>
        <p:spPr bwMode="auto">
          <a:xfrm flipH="1">
            <a:off x="5143500" y="3284538"/>
            <a:ext cx="322263" cy="531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6664647" y="1752600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4867" name="Rectangle 19"/>
          <p:cNvSpPr>
            <a:spLocks noChangeArrowheads="1"/>
          </p:cNvSpPr>
          <p:nvPr/>
        </p:nvSpPr>
        <p:spPr bwMode="auto">
          <a:xfrm>
            <a:off x="5256120" y="25908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7655247" y="2590800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4869" name="Rectangle 21"/>
          <p:cNvSpPr>
            <a:spLocks noChangeArrowheads="1"/>
          </p:cNvSpPr>
          <p:nvPr/>
        </p:nvSpPr>
        <p:spPr bwMode="auto">
          <a:xfrm>
            <a:off x="4798920" y="348932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0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6018120" y="348932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871" name="Rectangle 23"/>
          <p:cNvSpPr>
            <a:spLocks noChangeArrowheads="1"/>
          </p:cNvSpPr>
          <p:nvPr/>
        </p:nvSpPr>
        <p:spPr bwMode="auto">
          <a:xfrm>
            <a:off x="4641758" y="44196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872" name="AutoShape 24"/>
          <p:cNvSpPr>
            <a:spLocks noChangeArrowheads="1"/>
          </p:cNvSpPr>
          <p:nvPr/>
        </p:nvSpPr>
        <p:spPr bwMode="auto">
          <a:xfrm>
            <a:off x="3962400" y="2971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334873" name="Rectangle 25"/>
          <p:cNvSpPr>
            <a:spLocks noChangeArrowheads="1"/>
          </p:cNvSpPr>
          <p:nvPr/>
        </p:nvSpPr>
        <p:spPr bwMode="auto">
          <a:xfrm>
            <a:off x="5298983" y="44084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874" name="Oval 26"/>
          <p:cNvSpPr>
            <a:spLocks noChangeAspect="1" noChangeArrowheads="1"/>
          </p:cNvSpPr>
          <p:nvPr/>
        </p:nvSpPr>
        <p:spPr bwMode="auto">
          <a:xfrm>
            <a:off x="3429000" y="3824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34875" name="Oval 27"/>
          <p:cNvSpPr>
            <a:spLocks noChangeAspect="1" noChangeArrowheads="1"/>
          </p:cNvSpPr>
          <p:nvPr/>
        </p:nvSpPr>
        <p:spPr bwMode="auto">
          <a:xfrm>
            <a:off x="1295400" y="3824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5</a:t>
            </a:r>
          </a:p>
        </p:txBody>
      </p:sp>
      <p:sp>
        <p:nvSpPr>
          <p:cNvPr id="334876" name="Oval 28"/>
          <p:cNvSpPr>
            <a:spLocks noChangeAspect="1" noChangeArrowheads="1"/>
          </p:cNvSpPr>
          <p:nvPr/>
        </p:nvSpPr>
        <p:spPr bwMode="auto">
          <a:xfrm>
            <a:off x="228600" y="3824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</a:t>
            </a:r>
          </a:p>
        </p:txBody>
      </p:sp>
      <p:sp>
        <p:nvSpPr>
          <p:cNvPr id="334877" name="Oval 29"/>
          <p:cNvSpPr>
            <a:spLocks noChangeAspect="1" noChangeArrowheads="1"/>
          </p:cNvSpPr>
          <p:nvPr/>
        </p:nvSpPr>
        <p:spPr bwMode="auto">
          <a:xfrm>
            <a:off x="2895600" y="2935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17</a:t>
            </a:r>
          </a:p>
        </p:txBody>
      </p:sp>
      <p:sp>
        <p:nvSpPr>
          <p:cNvPr id="334878" name="Oval 30"/>
          <p:cNvSpPr>
            <a:spLocks noChangeAspect="1" noChangeArrowheads="1"/>
          </p:cNvSpPr>
          <p:nvPr/>
        </p:nvSpPr>
        <p:spPr bwMode="auto">
          <a:xfrm>
            <a:off x="762000" y="29352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</a:t>
            </a:r>
          </a:p>
        </p:txBody>
      </p:sp>
      <p:sp>
        <p:nvSpPr>
          <p:cNvPr id="334879" name="Oval 31"/>
          <p:cNvSpPr>
            <a:spLocks noChangeAspect="1" noChangeArrowheads="1"/>
          </p:cNvSpPr>
          <p:nvPr/>
        </p:nvSpPr>
        <p:spPr bwMode="auto">
          <a:xfrm>
            <a:off x="1828800" y="204628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34880" name="AutoShape 32"/>
          <p:cNvCxnSpPr>
            <a:cxnSpLocks noChangeShapeType="1"/>
            <a:stCxn id="334879" idx="3"/>
            <a:endCxn id="334878" idx="0"/>
          </p:cNvCxnSpPr>
          <p:nvPr/>
        </p:nvCxnSpPr>
        <p:spPr bwMode="auto">
          <a:xfrm flipH="1">
            <a:off x="952500" y="2390775"/>
            <a:ext cx="9318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81" name="AutoShape 33"/>
          <p:cNvCxnSpPr>
            <a:cxnSpLocks noChangeShapeType="1"/>
            <a:stCxn id="334879" idx="5"/>
            <a:endCxn id="334877" idx="0"/>
          </p:cNvCxnSpPr>
          <p:nvPr/>
        </p:nvCxnSpPr>
        <p:spPr bwMode="auto">
          <a:xfrm>
            <a:off x="2154238" y="2390775"/>
            <a:ext cx="9318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82" name="AutoShape 34"/>
          <p:cNvCxnSpPr>
            <a:cxnSpLocks noChangeShapeType="1"/>
            <a:stCxn id="334877" idx="5"/>
            <a:endCxn id="334874" idx="0"/>
          </p:cNvCxnSpPr>
          <p:nvPr/>
        </p:nvCxnSpPr>
        <p:spPr bwMode="auto">
          <a:xfrm>
            <a:off x="3221038" y="3279775"/>
            <a:ext cx="3984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83" name="AutoShape 35"/>
          <p:cNvCxnSpPr>
            <a:cxnSpLocks noChangeShapeType="1"/>
            <a:stCxn id="334878" idx="3"/>
            <a:endCxn id="334876" idx="0"/>
          </p:cNvCxnSpPr>
          <p:nvPr/>
        </p:nvCxnSpPr>
        <p:spPr bwMode="auto">
          <a:xfrm flipH="1">
            <a:off x="419100" y="3279775"/>
            <a:ext cx="398463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84" name="AutoShape 36"/>
          <p:cNvCxnSpPr>
            <a:cxnSpLocks noChangeShapeType="1"/>
            <a:stCxn id="334878" idx="5"/>
            <a:endCxn id="334875" idx="0"/>
          </p:cNvCxnSpPr>
          <p:nvPr/>
        </p:nvCxnSpPr>
        <p:spPr bwMode="auto">
          <a:xfrm>
            <a:off x="1087438" y="3279775"/>
            <a:ext cx="3984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85" name="Oval 37"/>
          <p:cNvSpPr>
            <a:spLocks noChangeAspect="1" noChangeArrowheads="1"/>
          </p:cNvSpPr>
          <p:nvPr/>
        </p:nvSpPr>
        <p:spPr bwMode="auto">
          <a:xfrm>
            <a:off x="3695700" y="47212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30</a:t>
            </a:r>
          </a:p>
        </p:txBody>
      </p:sp>
      <p:cxnSp>
        <p:nvCxnSpPr>
          <p:cNvPr id="334886" name="AutoShape 38"/>
          <p:cNvCxnSpPr>
            <a:cxnSpLocks noChangeShapeType="1"/>
            <a:stCxn id="334874" idx="4"/>
            <a:endCxn id="334885" idx="0"/>
          </p:cNvCxnSpPr>
          <p:nvPr/>
        </p:nvCxnSpPr>
        <p:spPr bwMode="auto">
          <a:xfrm>
            <a:off x="3619500" y="4205288"/>
            <a:ext cx="266700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87" name="Oval 39"/>
          <p:cNvSpPr>
            <a:spLocks noChangeAspect="1" noChangeArrowheads="1"/>
          </p:cNvSpPr>
          <p:nvPr/>
        </p:nvSpPr>
        <p:spPr bwMode="auto">
          <a:xfrm>
            <a:off x="2370138" y="3822700"/>
            <a:ext cx="381000" cy="381000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6600"/>
                </a:solidFill>
              </a:rPr>
              <a:t>12</a:t>
            </a:r>
          </a:p>
        </p:txBody>
      </p:sp>
      <p:cxnSp>
        <p:nvCxnSpPr>
          <p:cNvPr id="334888" name="AutoShape 40"/>
          <p:cNvCxnSpPr>
            <a:cxnSpLocks noChangeShapeType="1"/>
            <a:stCxn id="334877" idx="3"/>
            <a:endCxn id="334887" idx="0"/>
          </p:cNvCxnSpPr>
          <p:nvPr/>
        </p:nvCxnSpPr>
        <p:spPr bwMode="auto">
          <a:xfrm flipH="1">
            <a:off x="2560638" y="3279775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4889" name="Group 41"/>
          <p:cNvGrpSpPr>
            <a:grpSpLocks/>
          </p:cNvGrpSpPr>
          <p:nvPr/>
        </p:nvGrpSpPr>
        <p:grpSpPr bwMode="auto">
          <a:xfrm>
            <a:off x="74613" y="1741488"/>
            <a:ext cx="4116388" cy="3079750"/>
            <a:chOff x="1631" y="1152"/>
            <a:chExt cx="2593" cy="1940"/>
          </a:xfrm>
        </p:grpSpPr>
        <p:sp>
          <p:nvSpPr>
            <p:cNvPr id="334890" name="Text Box 42"/>
            <p:cNvSpPr txBox="1">
              <a:spLocks noChangeArrowheads="1"/>
            </p:cNvSpPr>
            <p:nvPr/>
          </p:nvSpPr>
          <p:spPr bwMode="auto">
            <a:xfrm>
              <a:off x="1631" y="225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34891" name="Text Box 43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4892" name="Text Box 44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4893" name="Text Box 45"/>
            <p:cNvSpPr txBox="1">
              <a:spLocks noChangeArrowheads="1"/>
            </p:cNvSpPr>
            <p:nvPr/>
          </p:nvSpPr>
          <p:spPr bwMode="auto">
            <a:xfrm>
              <a:off x="381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4894" name="Text Box 46"/>
            <p:cNvSpPr txBox="1">
              <a:spLocks noChangeArrowheads="1"/>
            </p:cNvSpPr>
            <p:nvPr/>
          </p:nvSpPr>
          <p:spPr bwMode="auto">
            <a:xfrm>
              <a:off x="2954" y="2266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4895" name="Text Box 47"/>
            <p:cNvSpPr txBox="1">
              <a:spLocks noChangeArrowheads="1"/>
            </p:cNvSpPr>
            <p:nvPr/>
          </p:nvSpPr>
          <p:spPr bwMode="auto">
            <a:xfrm>
              <a:off x="2543" y="226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34896" name="Text Box 48"/>
            <p:cNvSpPr txBox="1">
              <a:spLocks noChangeArrowheads="1"/>
            </p:cNvSpPr>
            <p:nvPr/>
          </p:nvSpPr>
          <p:spPr bwMode="auto">
            <a:xfrm>
              <a:off x="1919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34897" name="Text Box 49"/>
            <p:cNvSpPr txBox="1">
              <a:spLocks noChangeArrowheads="1"/>
            </p:cNvSpPr>
            <p:nvPr/>
          </p:nvSpPr>
          <p:spPr bwMode="auto">
            <a:xfrm>
              <a:off x="3551" y="173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0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4898" name="Text Box 50"/>
            <p:cNvSpPr txBox="1">
              <a:spLocks noChangeArrowheads="1"/>
            </p:cNvSpPr>
            <p:nvPr/>
          </p:nvSpPr>
          <p:spPr bwMode="auto">
            <a:xfrm>
              <a:off x="2618" y="1152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0000FF"/>
                  </a:solidFill>
                </a:rPr>
                <a:t>-2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4899" name="Text Box 51"/>
            <p:cNvSpPr txBox="1">
              <a:spLocks noChangeArrowheads="1"/>
            </p:cNvSpPr>
            <p:nvPr/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4900" name="Text Box 52"/>
            <p:cNvSpPr txBox="1">
              <a:spLocks noChangeArrowheads="1"/>
            </p:cNvSpPr>
            <p:nvPr/>
          </p:nvSpPr>
          <p:spPr bwMode="auto">
            <a:xfrm>
              <a:off x="1728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 b="1">
                <a:solidFill>
                  <a:srgbClr val="0000FF"/>
                </a:solidFill>
              </a:endParaRPr>
            </a:p>
          </p:txBody>
        </p:sp>
      </p:grpSp>
      <p:sp>
        <p:nvSpPr>
          <p:cNvPr id="334901" name="Oval 53"/>
          <p:cNvSpPr>
            <a:spLocks noChangeAspect="1" noChangeArrowheads="1"/>
          </p:cNvSpPr>
          <p:nvPr/>
        </p:nvSpPr>
        <p:spPr bwMode="auto">
          <a:xfrm>
            <a:off x="3848100" y="562768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33</a:t>
            </a:r>
          </a:p>
        </p:txBody>
      </p:sp>
      <p:cxnSp>
        <p:nvCxnSpPr>
          <p:cNvPr id="334902" name="AutoShape 54"/>
          <p:cNvCxnSpPr>
            <a:cxnSpLocks noChangeShapeType="1"/>
            <a:stCxn id="334885" idx="4"/>
            <a:endCxn id="334901" idx="0"/>
          </p:cNvCxnSpPr>
          <p:nvPr/>
        </p:nvCxnSpPr>
        <p:spPr bwMode="auto">
          <a:xfrm>
            <a:off x="3886200" y="5102225"/>
            <a:ext cx="152400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03" name="Oval 55"/>
          <p:cNvSpPr>
            <a:spLocks noChangeAspect="1" noChangeArrowheads="1"/>
          </p:cNvSpPr>
          <p:nvPr/>
        </p:nvSpPr>
        <p:spPr bwMode="auto">
          <a:xfrm>
            <a:off x="25908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15</a:t>
            </a:r>
          </a:p>
        </p:txBody>
      </p:sp>
      <p:cxnSp>
        <p:nvCxnSpPr>
          <p:cNvPr id="334904" name="AutoShape 56"/>
          <p:cNvCxnSpPr>
            <a:cxnSpLocks noChangeShapeType="1"/>
            <a:stCxn id="334887" idx="4"/>
            <a:endCxn id="334903" idx="0"/>
          </p:cNvCxnSpPr>
          <p:nvPr/>
        </p:nvCxnSpPr>
        <p:spPr bwMode="auto">
          <a:xfrm>
            <a:off x="2560638" y="4203700"/>
            <a:ext cx="22066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05" name="Oval 57"/>
          <p:cNvSpPr>
            <a:spLocks noChangeAspect="1" noChangeArrowheads="1"/>
          </p:cNvSpPr>
          <p:nvPr/>
        </p:nvSpPr>
        <p:spPr bwMode="auto">
          <a:xfrm>
            <a:off x="2438400" y="5638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13</a:t>
            </a:r>
          </a:p>
        </p:txBody>
      </p:sp>
      <p:cxnSp>
        <p:nvCxnSpPr>
          <p:cNvPr id="334906" name="AutoShape 58"/>
          <p:cNvCxnSpPr>
            <a:cxnSpLocks noChangeShapeType="1"/>
            <a:stCxn id="334903" idx="4"/>
            <a:endCxn id="334905" idx="0"/>
          </p:cNvCxnSpPr>
          <p:nvPr/>
        </p:nvCxnSpPr>
        <p:spPr bwMode="auto">
          <a:xfrm flipH="1">
            <a:off x="2628900" y="5105400"/>
            <a:ext cx="152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07" name="Rectangle 59"/>
          <p:cNvSpPr>
            <a:spLocks noChangeArrowheads="1"/>
          </p:cNvSpPr>
          <p:nvPr/>
        </p:nvSpPr>
        <p:spPr bwMode="auto">
          <a:xfrm>
            <a:off x="2741520" y="44084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34908" name="Rectangle 60"/>
          <p:cNvSpPr>
            <a:spLocks noChangeArrowheads="1"/>
          </p:cNvSpPr>
          <p:nvPr/>
        </p:nvSpPr>
        <p:spPr bwMode="auto">
          <a:xfrm>
            <a:off x="2277970" y="53228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909" name="Rectangle 61"/>
          <p:cNvSpPr>
            <a:spLocks noChangeArrowheads="1"/>
          </p:cNvSpPr>
          <p:nvPr/>
        </p:nvSpPr>
        <p:spPr bwMode="auto">
          <a:xfrm>
            <a:off x="3845247" y="4408488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4910" name="Oval 62"/>
          <p:cNvSpPr>
            <a:spLocks noChangeAspect="1"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11</a:t>
            </a:r>
          </a:p>
        </p:txBody>
      </p:sp>
      <p:cxnSp>
        <p:nvCxnSpPr>
          <p:cNvPr id="334911" name="AutoShape 63"/>
          <p:cNvCxnSpPr>
            <a:cxnSpLocks noChangeShapeType="1"/>
            <a:stCxn id="334887" idx="3"/>
            <a:endCxn id="334910" idx="0"/>
          </p:cNvCxnSpPr>
          <p:nvPr/>
        </p:nvCxnSpPr>
        <p:spPr bwMode="auto">
          <a:xfrm flipH="1">
            <a:off x="2247900" y="4167188"/>
            <a:ext cx="1778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12" name="Rectangle 64"/>
          <p:cNvSpPr>
            <a:spLocks noChangeArrowheads="1"/>
          </p:cNvSpPr>
          <p:nvPr/>
        </p:nvSpPr>
        <p:spPr bwMode="auto">
          <a:xfrm>
            <a:off x="1896970" y="44084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913" name="Oval 65"/>
          <p:cNvSpPr>
            <a:spLocks noChangeAspect="1" noChangeArrowheads="1"/>
          </p:cNvSpPr>
          <p:nvPr/>
        </p:nvSpPr>
        <p:spPr bwMode="auto">
          <a:xfrm>
            <a:off x="31242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18</a:t>
            </a:r>
          </a:p>
        </p:txBody>
      </p:sp>
      <p:cxnSp>
        <p:nvCxnSpPr>
          <p:cNvPr id="334914" name="AutoShape 66"/>
          <p:cNvCxnSpPr>
            <a:cxnSpLocks noChangeShapeType="1"/>
            <a:stCxn id="334874" idx="3"/>
            <a:endCxn id="334913" idx="0"/>
          </p:cNvCxnSpPr>
          <p:nvPr/>
        </p:nvCxnSpPr>
        <p:spPr bwMode="auto">
          <a:xfrm flipH="1">
            <a:off x="3314700" y="4168775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15" name="Rectangle 67"/>
          <p:cNvSpPr>
            <a:spLocks noChangeArrowheads="1"/>
          </p:cNvSpPr>
          <p:nvPr/>
        </p:nvSpPr>
        <p:spPr bwMode="auto">
          <a:xfrm>
            <a:off x="3039970" y="44084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916" name="Oval 68"/>
          <p:cNvSpPr>
            <a:spLocks noChangeAspect="1" noChangeArrowheads="1"/>
          </p:cNvSpPr>
          <p:nvPr/>
        </p:nvSpPr>
        <p:spPr bwMode="auto">
          <a:xfrm>
            <a:off x="7010400" y="38179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15</a:t>
            </a:r>
          </a:p>
        </p:txBody>
      </p:sp>
      <p:cxnSp>
        <p:nvCxnSpPr>
          <p:cNvPr id="334917" name="AutoShape 69"/>
          <p:cNvCxnSpPr>
            <a:cxnSpLocks noChangeShapeType="1"/>
            <a:stCxn id="334852" idx="3"/>
            <a:endCxn id="334916" idx="0"/>
          </p:cNvCxnSpPr>
          <p:nvPr/>
        </p:nvCxnSpPr>
        <p:spPr bwMode="auto">
          <a:xfrm flipH="1">
            <a:off x="7200900" y="3290888"/>
            <a:ext cx="398463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18" name="Rectangle 70"/>
          <p:cNvSpPr>
            <a:spLocks noChangeArrowheads="1"/>
          </p:cNvSpPr>
          <p:nvPr/>
        </p:nvSpPr>
        <p:spPr bwMode="auto">
          <a:xfrm>
            <a:off x="6849970" y="348932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34919" name="Rectangle 71"/>
          <p:cNvSpPr>
            <a:spLocks noChangeArrowheads="1"/>
          </p:cNvSpPr>
          <p:nvPr/>
        </p:nvSpPr>
        <p:spPr bwMode="auto">
          <a:xfrm>
            <a:off x="8754970" y="531812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920" name="Oval 72"/>
          <p:cNvSpPr>
            <a:spLocks noChangeAspect="1" noChangeArrowheads="1"/>
          </p:cNvSpPr>
          <p:nvPr/>
        </p:nvSpPr>
        <p:spPr bwMode="auto">
          <a:xfrm>
            <a:off x="8077200" y="38195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20</a:t>
            </a:r>
          </a:p>
        </p:txBody>
      </p:sp>
      <p:sp>
        <p:nvSpPr>
          <p:cNvPr id="334921" name="Oval 73"/>
          <p:cNvSpPr>
            <a:spLocks noChangeAspect="1" noChangeArrowheads="1"/>
          </p:cNvSpPr>
          <p:nvPr/>
        </p:nvSpPr>
        <p:spPr bwMode="auto">
          <a:xfrm>
            <a:off x="8343900" y="47164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30</a:t>
            </a:r>
          </a:p>
        </p:txBody>
      </p:sp>
      <p:cxnSp>
        <p:nvCxnSpPr>
          <p:cNvPr id="334922" name="AutoShape 74"/>
          <p:cNvCxnSpPr>
            <a:cxnSpLocks noChangeShapeType="1"/>
            <a:stCxn id="334920" idx="4"/>
            <a:endCxn id="334921" idx="0"/>
          </p:cNvCxnSpPr>
          <p:nvPr/>
        </p:nvCxnSpPr>
        <p:spPr bwMode="auto">
          <a:xfrm>
            <a:off x="8267700" y="4200525"/>
            <a:ext cx="266700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23" name="Oval 75"/>
          <p:cNvSpPr>
            <a:spLocks noChangeAspect="1" noChangeArrowheads="1"/>
          </p:cNvSpPr>
          <p:nvPr/>
        </p:nvSpPr>
        <p:spPr bwMode="auto">
          <a:xfrm>
            <a:off x="8496300" y="56229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33</a:t>
            </a:r>
          </a:p>
        </p:txBody>
      </p:sp>
      <p:cxnSp>
        <p:nvCxnSpPr>
          <p:cNvPr id="334924" name="AutoShape 76"/>
          <p:cNvCxnSpPr>
            <a:cxnSpLocks noChangeShapeType="1"/>
            <a:stCxn id="334921" idx="4"/>
            <a:endCxn id="334923" idx="0"/>
          </p:cNvCxnSpPr>
          <p:nvPr/>
        </p:nvCxnSpPr>
        <p:spPr bwMode="auto">
          <a:xfrm>
            <a:off x="8534400" y="5097463"/>
            <a:ext cx="152400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25" name="Rectangle 77"/>
          <p:cNvSpPr>
            <a:spLocks noChangeArrowheads="1"/>
          </p:cNvSpPr>
          <p:nvPr/>
        </p:nvSpPr>
        <p:spPr bwMode="auto">
          <a:xfrm>
            <a:off x="8493447" y="4403725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4926" name="Oval 78"/>
          <p:cNvSpPr>
            <a:spLocks noChangeAspect="1" noChangeArrowheads="1"/>
          </p:cNvSpPr>
          <p:nvPr/>
        </p:nvSpPr>
        <p:spPr bwMode="auto">
          <a:xfrm>
            <a:off x="7772400" y="47196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18</a:t>
            </a:r>
          </a:p>
        </p:txBody>
      </p:sp>
      <p:cxnSp>
        <p:nvCxnSpPr>
          <p:cNvPr id="334927" name="AutoShape 79"/>
          <p:cNvCxnSpPr>
            <a:cxnSpLocks noChangeShapeType="1"/>
            <a:stCxn id="334920" idx="3"/>
            <a:endCxn id="334926" idx="0"/>
          </p:cNvCxnSpPr>
          <p:nvPr/>
        </p:nvCxnSpPr>
        <p:spPr bwMode="auto">
          <a:xfrm flipH="1">
            <a:off x="7962900" y="4164013"/>
            <a:ext cx="169863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28" name="Rectangle 80"/>
          <p:cNvSpPr>
            <a:spLocks noChangeArrowheads="1"/>
          </p:cNvSpPr>
          <p:nvPr/>
        </p:nvSpPr>
        <p:spPr bwMode="auto">
          <a:xfrm>
            <a:off x="7688170" y="440372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929" name="Oval 81"/>
          <p:cNvSpPr>
            <a:spLocks noChangeAspect="1" noChangeArrowheads="1"/>
          </p:cNvSpPr>
          <p:nvPr/>
        </p:nvSpPr>
        <p:spPr bwMode="auto">
          <a:xfrm>
            <a:off x="6705600" y="4724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13</a:t>
            </a:r>
          </a:p>
        </p:txBody>
      </p:sp>
      <p:cxnSp>
        <p:nvCxnSpPr>
          <p:cNvPr id="334930" name="AutoShape 82"/>
          <p:cNvCxnSpPr>
            <a:cxnSpLocks noChangeShapeType="1"/>
            <a:stCxn id="334916" idx="3"/>
            <a:endCxn id="334929" idx="0"/>
          </p:cNvCxnSpPr>
          <p:nvPr/>
        </p:nvCxnSpPr>
        <p:spPr bwMode="auto">
          <a:xfrm flipH="1">
            <a:off x="6896100" y="4162425"/>
            <a:ext cx="169863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931" name="Rectangle 83"/>
          <p:cNvSpPr>
            <a:spLocks noChangeArrowheads="1"/>
          </p:cNvSpPr>
          <p:nvPr/>
        </p:nvSpPr>
        <p:spPr bwMode="auto">
          <a:xfrm>
            <a:off x="6545170" y="44084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4932" name="Rectangle 84"/>
          <p:cNvSpPr>
            <a:spLocks noChangeArrowheads="1"/>
          </p:cNvSpPr>
          <p:nvPr/>
        </p:nvSpPr>
        <p:spPr bwMode="auto">
          <a:xfrm>
            <a:off x="8188647" y="3489325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FF"/>
                </a:solidFill>
              </a:rPr>
              <a:t>-1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539750" y="1563688"/>
            <a:ext cx="75374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 smtClean="0">
                <a:solidFill>
                  <a:schemeClr val="accent2"/>
                </a:solidFill>
              </a:rPr>
              <a:t>Pros: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1400" dirty="0"/>
          </a:p>
          <a:p>
            <a:pPr>
              <a:buFontTx/>
              <a:buChar char="•"/>
            </a:pPr>
            <a:r>
              <a:rPr lang="en-US" sz="2800" dirty="0"/>
              <a:t>All operations </a:t>
            </a:r>
            <a:r>
              <a:rPr lang="en-US" sz="2800" dirty="0">
                <a:solidFill>
                  <a:schemeClr val="accent2"/>
                </a:solidFill>
              </a:rPr>
              <a:t>guaranteed</a:t>
            </a:r>
            <a:r>
              <a:rPr lang="en-US" sz="2800" dirty="0"/>
              <a:t> O(log N) </a:t>
            </a:r>
          </a:p>
          <a:p>
            <a:pPr>
              <a:buFontTx/>
              <a:buChar char="•"/>
            </a:pPr>
            <a:r>
              <a:rPr lang="en-US" sz="2800" dirty="0"/>
              <a:t>The height balancing adds no more than a constant factor to the speed of insertion</a:t>
            </a:r>
          </a:p>
          <a:p>
            <a:endParaRPr lang="en-US" sz="1400" dirty="0"/>
          </a:p>
          <a:p>
            <a:r>
              <a:rPr lang="en-US" sz="2800" dirty="0" smtClean="0">
                <a:solidFill>
                  <a:schemeClr val="accent2"/>
                </a:solidFill>
              </a:rPr>
              <a:t>Cons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1200" dirty="0"/>
          </a:p>
          <a:p>
            <a:pPr>
              <a:buFontTx/>
              <a:buChar char="•"/>
            </a:pPr>
            <a:r>
              <a:rPr lang="en-US" sz="2800" dirty="0"/>
              <a:t>Space consumed by height field in each node</a:t>
            </a:r>
          </a:p>
          <a:p>
            <a:pPr>
              <a:buFontTx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Slower than ordinary BST on </a:t>
            </a:r>
            <a:r>
              <a:rPr lang="en-US" sz="2800" dirty="0">
                <a:solidFill>
                  <a:schemeClr val="accent2"/>
                </a:solidFill>
              </a:rPr>
              <a:t>random</a:t>
            </a:r>
            <a:r>
              <a:rPr lang="en-US" sz="2800" dirty="0">
                <a:solidFill>
                  <a:schemeClr val="tx2"/>
                </a:solidFill>
              </a:rPr>
              <a:t> data</a:t>
            </a:r>
          </a:p>
          <a:p>
            <a:pPr marL="0" indent="0"/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chemeClr val="accent2"/>
                </a:solidFill>
              </a:rPr>
              <a:t>Pros and Cons of AVL Trees</a:t>
            </a:r>
          </a:p>
        </p:txBody>
      </p:sp>
    </p:spTree>
    <p:extLst>
      <p:ext uri="{BB962C8B-B14F-4D97-AF65-F5344CB8AC3E}">
        <p14:creationId xmlns:p14="http://schemas.microsoft.com/office/powerpoint/2010/main" val="22887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AVL Tree with Balance Factors</a:t>
            </a:r>
          </a:p>
        </p:txBody>
      </p:sp>
      <p:sp>
        <p:nvSpPr>
          <p:cNvPr id="532523" name="Text Box 43"/>
          <p:cNvSpPr txBox="1">
            <a:spLocks noChangeArrowheads="1"/>
          </p:cNvSpPr>
          <p:nvPr/>
        </p:nvSpPr>
        <p:spPr bwMode="auto">
          <a:xfrm>
            <a:off x="539750" y="4974538"/>
            <a:ext cx="828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b="1" dirty="0">
                <a:solidFill>
                  <a:srgbClr val="FF3300"/>
                </a:solidFill>
                <a:latin typeface="Arial" charset="0"/>
              </a:rPr>
              <a:t> Is this an AVL tree? </a:t>
            </a:r>
          </a:p>
          <a:p>
            <a:pPr eaLnBrk="1" hangingPunct="1">
              <a:buFontTx/>
              <a:buChar char="•"/>
            </a:pPr>
            <a:r>
              <a:rPr lang="en-US" altLang="ko-KR" b="1" dirty="0">
                <a:solidFill>
                  <a:srgbClr val="FF3300"/>
                </a:solidFill>
                <a:latin typeface="Arial" charset="0"/>
              </a:rPr>
              <a:t> What is the balance factor for each node in this AVL tree</a:t>
            </a:r>
            <a:r>
              <a:rPr lang="en-US" altLang="ko-KR" b="1" dirty="0" smtClean="0">
                <a:solidFill>
                  <a:srgbClr val="FF3300"/>
                </a:solidFill>
                <a:latin typeface="Arial" charset="0"/>
              </a:rPr>
              <a:t>?</a:t>
            </a:r>
            <a:endParaRPr lang="en-US" altLang="ko-KR" b="1" dirty="0">
              <a:solidFill>
                <a:srgbClr val="FF3300"/>
              </a:solidFill>
              <a:latin typeface="Arial" charset="0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447800" y="1196975"/>
            <a:ext cx="6546851" cy="2935288"/>
            <a:chOff x="912" y="998"/>
            <a:chExt cx="4124" cy="1849"/>
          </a:xfrm>
        </p:grpSpPr>
        <p:sp>
          <p:nvSpPr>
            <p:cNvPr id="10271" name="Text Box 53"/>
            <p:cNvSpPr txBox="1">
              <a:spLocks noChangeArrowheads="1"/>
            </p:cNvSpPr>
            <p:nvPr/>
          </p:nvSpPr>
          <p:spPr bwMode="auto">
            <a:xfrm>
              <a:off x="2705" y="998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-1</a:t>
              </a:r>
            </a:p>
          </p:txBody>
        </p:sp>
        <p:sp>
          <p:nvSpPr>
            <p:cNvPr id="10272" name="Text Box 54"/>
            <p:cNvSpPr txBox="1">
              <a:spLocks noChangeArrowheads="1"/>
            </p:cNvSpPr>
            <p:nvPr/>
          </p:nvSpPr>
          <p:spPr bwMode="auto">
            <a:xfrm>
              <a:off x="1851" y="1434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10273" name="Text Box 55"/>
            <p:cNvSpPr txBox="1">
              <a:spLocks noChangeArrowheads="1"/>
            </p:cNvSpPr>
            <p:nvPr/>
          </p:nvSpPr>
          <p:spPr bwMode="auto">
            <a:xfrm>
              <a:off x="1284" y="1869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10274" name="Text Box 56"/>
            <p:cNvSpPr txBox="1">
              <a:spLocks noChangeArrowheads="1"/>
            </p:cNvSpPr>
            <p:nvPr/>
          </p:nvSpPr>
          <p:spPr bwMode="auto">
            <a:xfrm>
              <a:off x="912" y="2276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10275" name="Text Box 57"/>
            <p:cNvSpPr txBox="1">
              <a:spLocks noChangeArrowheads="1"/>
            </p:cNvSpPr>
            <p:nvPr/>
          </p:nvSpPr>
          <p:spPr bwMode="auto">
            <a:xfrm>
              <a:off x="1553" y="2276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10276" name="Text Box 58"/>
            <p:cNvSpPr txBox="1">
              <a:spLocks noChangeArrowheads="1"/>
            </p:cNvSpPr>
            <p:nvPr/>
          </p:nvSpPr>
          <p:spPr bwMode="auto">
            <a:xfrm>
              <a:off x="2278" y="1869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10277" name="Text Box 59"/>
            <p:cNvSpPr txBox="1">
              <a:spLocks noChangeArrowheads="1"/>
            </p:cNvSpPr>
            <p:nvPr/>
          </p:nvSpPr>
          <p:spPr bwMode="auto">
            <a:xfrm>
              <a:off x="3696" y="1434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10278" name="Text Box 60"/>
            <p:cNvSpPr txBox="1">
              <a:spLocks noChangeArrowheads="1"/>
            </p:cNvSpPr>
            <p:nvPr/>
          </p:nvSpPr>
          <p:spPr bwMode="auto">
            <a:xfrm>
              <a:off x="3312" y="1869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10279" name="Text Box 61"/>
            <p:cNvSpPr txBox="1">
              <a:spLocks noChangeArrowheads="1"/>
            </p:cNvSpPr>
            <p:nvPr/>
          </p:nvSpPr>
          <p:spPr bwMode="auto">
            <a:xfrm>
              <a:off x="2976" y="2304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-1</a:t>
              </a:r>
            </a:p>
          </p:txBody>
        </p:sp>
        <p:sp>
          <p:nvSpPr>
            <p:cNvPr id="10280" name="Text Box 62"/>
            <p:cNvSpPr txBox="1">
              <a:spLocks noChangeArrowheads="1"/>
            </p:cNvSpPr>
            <p:nvPr/>
          </p:nvSpPr>
          <p:spPr bwMode="auto">
            <a:xfrm>
              <a:off x="3644" y="2304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10281" name="Text Box 64"/>
            <p:cNvSpPr txBox="1">
              <a:spLocks noChangeArrowheads="1"/>
            </p:cNvSpPr>
            <p:nvPr/>
          </p:nvSpPr>
          <p:spPr bwMode="auto">
            <a:xfrm>
              <a:off x="4571" y="1869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-1</a:t>
              </a:r>
            </a:p>
          </p:txBody>
        </p:sp>
        <p:sp>
          <p:nvSpPr>
            <p:cNvPr id="10282" name="Text Box 66"/>
            <p:cNvSpPr txBox="1">
              <a:spLocks noChangeArrowheads="1"/>
            </p:cNvSpPr>
            <p:nvPr/>
          </p:nvSpPr>
          <p:spPr bwMode="auto">
            <a:xfrm>
              <a:off x="4827" y="2196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10283" name="Text Box 68"/>
            <p:cNvSpPr txBox="1">
              <a:spLocks noChangeArrowheads="1"/>
            </p:cNvSpPr>
            <p:nvPr/>
          </p:nvSpPr>
          <p:spPr bwMode="auto">
            <a:xfrm>
              <a:off x="3717" y="2595"/>
              <a:ext cx="2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</p:grpSp>
      <p:grpSp>
        <p:nvGrpSpPr>
          <p:cNvPr id="10245" name="Group 85"/>
          <p:cNvGrpSpPr>
            <a:grpSpLocks/>
          </p:cNvGrpSpPr>
          <p:nvPr/>
        </p:nvGrpSpPr>
        <p:grpSpPr bwMode="auto">
          <a:xfrm>
            <a:off x="1816100" y="1303338"/>
            <a:ext cx="6032500" cy="3054350"/>
            <a:chOff x="981" y="1148"/>
            <a:chExt cx="3800" cy="1924"/>
          </a:xfrm>
        </p:grpSpPr>
        <p:sp>
          <p:nvSpPr>
            <p:cNvPr id="10246" name="Line 86"/>
            <p:cNvSpPr>
              <a:spLocks noChangeShapeType="1"/>
            </p:cNvSpPr>
            <p:nvPr/>
          </p:nvSpPr>
          <p:spPr bwMode="auto">
            <a:xfrm flipH="1">
              <a:off x="2006" y="1329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47" name="Line 87"/>
            <p:cNvSpPr>
              <a:spLocks noChangeShapeType="1"/>
            </p:cNvSpPr>
            <p:nvPr/>
          </p:nvSpPr>
          <p:spPr bwMode="auto">
            <a:xfrm>
              <a:off x="2945" y="1329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48" name="Line 88"/>
            <p:cNvSpPr>
              <a:spLocks noChangeShapeType="1"/>
            </p:cNvSpPr>
            <p:nvPr/>
          </p:nvSpPr>
          <p:spPr bwMode="auto">
            <a:xfrm flipH="1">
              <a:off x="1451" y="1765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49" name="Line 89"/>
            <p:cNvSpPr>
              <a:spLocks noChangeShapeType="1"/>
            </p:cNvSpPr>
            <p:nvPr/>
          </p:nvSpPr>
          <p:spPr bwMode="auto">
            <a:xfrm>
              <a:off x="2006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50" name="Line 90"/>
            <p:cNvSpPr>
              <a:spLocks noChangeShapeType="1"/>
            </p:cNvSpPr>
            <p:nvPr/>
          </p:nvSpPr>
          <p:spPr bwMode="auto">
            <a:xfrm flipH="1">
              <a:off x="3457" y="1765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51" name="Line 91"/>
            <p:cNvSpPr>
              <a:spLocks noChangeShapeType="1"/>
            </p:cNvSpPr>
            <p:nvPr/>
          </p:nvSpPr>
          <p:spPr bwMode="auto">
            <a:xfrm flipH="1">
              <a:off x="1067" y="2201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52" name="Line 92"/>
            <p:cNvSpPr>
              <a:spLocks noChangeShapeType="1"/>
            </p:cNvSpPr>
            <p:nvPr/>
          </p:nvSpPr>
          <p:spPr bwMode="auto">
            <a:xfrm>
              <a:off x="145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53" name="Line 93"/>
            <p:cNvSpPr>
              <a:spLocks noChangeShapeType="1"/>
            </p:cNvSpPr>
            <p:nvPr/>
          </p:nvSpPr>
          <p:spPr bwMode="auto">
            <a:xfrm flipH="1">
              <a:off x="320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54" name="Line 94"/>
            <p:cNvSpPr>
              <a:spLocks noChangeShapeType="1"/>
            </p:cNvSpPr>
            <p:nvPr/>
          </p:nvSpPr>
          <p:spPr bwMode="auto">
            <a:xfrm>
              <a:off x="3500" y="220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55" name="Line 95"/>
            <p:cNvSpPr>
              <a:spLocks noChangeShapeType="1"/>
            </p:cNvSpPr>
            <p:nvPr/>
          </p:nvSpPr>
          <p:spPr bwMode="auto">
            <a:xfrm>
              <a:off x="3884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56" name="Line 96"/>
            <p:cNvSpPr>
              <a:spLocks noChangeShapeType="1"/>
            </p:cNvSpPr>
            <p:nvPr/>
          </p:nvSpPr>
          <p:spPr bwMode="auto">
            <a:xfrm>
              <a:off x="4354" y="2201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57" name="Line 97"/>
            <p:cNvSpPr>
              <a:spLocks noChangeShapeType="1"/>
            </p:cNvSpPr>
            <p:nvPr/>
          </p:nvSpPr>
          <p:spPr bwMode="auto">
            <a:xfrm>
              <a:off x="3244" y="26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258" name="Oval 98"/>
            <p:cNvSpPr>
              <a:spLocks noChangeArrowheads="1"/>
            </p:cNvSpPr>
            <p:nvPr/>
          </p:nvSpPr>
          <p:spPr bwMode="auto">
            <a:xfrm>
              <a:off x="2817" y="1148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10259" name="Oval 99"/>
            <p:cNvSpPr>
              <a:spLocks noChangeArrowheads="1"/>
            </p:cNvSpPr>
            <p:nvPr/>
          </p:nvSpPr>
          <p:spPr bwMode="auto">
            <a:xfrm>
              <a:off x="3713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40</a:t>
              </a:r>
            </a:p>
          </p:txBody>
        </p:sp>
        <p:sp>
          <p:nvSpPr>
            <p:cNvPr id="10260" name="Oval 100"/>
            <p:cNvSpPr>
              <a:spLocks noChangeArrowheads="1"/>
            </p:cNvSpPr>
            <p:nvPr/>
          </p:nvSpPr>
          <p:spPr bwMode="auto">
            <a:xfrm>
              <a:off x="3329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30</a:t>
              </a:r>
            </a:p>
          </p:txBody>
        </p:sp>
        <p:sp>
          <p:nvSpPr>
            <p:cNvPr id="10261" name="Oval 101"/>
            <p:cNvSpPr>
              <a:spLocks noChangeArrowheads="1"/>
            </p:cNvSpPr>
            <p:nvPr/>
          </p:nvSpPr>
          <p:spPr bwMode="auto">
            <a:xfrm>
              <a:off x="418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45</a:t>
              </a:r>
            </a:p>
          </p:txBody>
        </p:sp>
        <p:sp>
          <p:nvSpPr>
            <p:cNvPr id="10262" name="Oval 102"/>
            <p:cNvSpPr>
              <a:spLocks noChangeArrowheads="1"/>
            </p:cNvSpPr>
            <p:nvPr/>
          </p:nvSpPr>
          <p:spPr bwMode="auto">
            <a:xfrm>
              <a:off x="3073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20</a:t>
              </a:r>
            </a:p>
          </p:txBody>
        </p:sp>
        <p:sp>
          <p:nvSpPr>
            <p:cNvPr id="10263" name="Oval 103"/>
            <p:cNvSpPr>
              <a:spLocks noChangeArrowheads="1"/>
            </p:cNvSpPr>
            <p:nvPr/>
          </p:nvSpPr>
          <p:spPr bwMode="auto">
            <a:xfrm>
              <a:off x="3671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35</a:t>
              </a:r>
            </a:p>
          </p:txBody>
        </p:sp>
        <p:sp>
          <p:nvSpPr>
            <p:cNvPr id="10264" name="Oval 104"/>
            <p:cNvSpPr>
              <a:spLocks noChangeArrowheads="1"/>
            </p:cNvSpPr>
            <p:nvPr/>
          </p:nvSpPr>
          <p:spPr bwMode="auto">
            <a:xfrm>
              <a:off x="3415" y="289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25</a:t>
              </a:r>
            </a:p>
          </p:txBody>
        </p:sp>
        <p:sp>
          <p:nvSpPr>
            <p:cNvPr id="10265" name="Oval 105"/>
            <p:cNvSpPr>
              <a:spLocks noChangeArrowheads="1"/>
            </p:cNvSpPr>
            <p:nvPr/>
          </p:nvSpPr>
          <p:spPr bwMode="auto">
            <a:xfrm>
              <a:off x="4524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60</a:t>
              </a:r>
            </a:p>
          </p:txBody>
        </p:sp>
        <p:sp>
          <p:nvSpPr>
            <p:cNvPr id="10266" name="Oval 106"/>
            <p:cNvSpPr>
              <a:spLocks noChangeArrowheads="1"/>
            </p:cNvSpPr>
            <p:nvPr/>
          </p:nvSpPr>
          <p:spPr bwMode="auto">
            <a:xfrm>
              <a:off x="1878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10267" name="Oval 107"/>
            <p:cNvSpPr>
              <a:spLocks noChangeArrowheads="1"/>
            </p:cNvSpPr>
            <p:nvPr/>
          </p:nvSpPr>
          <p:spPr bwMode="auto">
            <a:xfrm>
              <a:off x="132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10268" name="Oval 108"/>
            <p:cNvSpPr>
              <a:spLocks noChangeArrowheads="1"/>
            </p:cNvSpPr>
            <p:nvPr/>
          </p:nvSpPr>
          <p:spPr bwMode="auto">
            <a:xfrm>
              <a:off x="2305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8</a:t>
              </a:r>
            </a:p>
          </p:txBody>
        </p:sp>
        <p:sp>
          <p:nvSpPr>
            <p:cNvPr id="10269" name="Oval 109"/>
            <p:cNvSpPr>
              <a:spLocks noChangeArrowheads="1"/>
            </p:cNvSpPr>
            <p:nvPr/>
          </p:nvSpPr>
          <p:spPr bwMode="auto">
            <a:xfrm>
              <a:off x="981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10270" name="Oval 110"/>
            <p:cNvSpPr>
              <a:spLocks noChangeArrowheads="1"/>
            </p:cNvSpPr>
            <p:nvPr/>
          </p:nvSpPr>
          <p:spPr bwMode="auto">
            <a:xfrm>
              <a:off x="1579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488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Properties of AVL Tree</a:t>
            </a:r>
          </a:p>
        </p:txBody>
      </p:sp>
      <p:sp>
        <p:nvSpPr>
          <p:cNvPr id="563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36012" cy="5181600"/>
          </a:xfrm>
          <a:noFill/>
        </p:spPr>
        <p:txBody>
          <a:bodyPr>
            <a:normAutofit lnSpcReduction="10000"/>
          </a:bodyPr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400" dirty="0" smtClean="0"/>
              <a:t>The height of an AVL tree with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nodes is O(log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400" dirty="0" smtClean="0"/>
              <a:t>For every value of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Symbol" pitchFamily="18" charset="2"/>
              </a:rPr>
              <a:t> 0, there exists an AVL tree.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400" dirty="0" smtClean="0">
                <a:sym typeface="Symbol" pitchFamily="18" charset="2"/>
              </a:rPr>
              <a:t>An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-node AVL search tree can be searched in O(height) = O(log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 time.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 dirty="0"/>
              <a:t>An update (insert or remove) in an AVL tree could destroy the balance. It must then be rebalanced before the operation can be considered complete.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400" dirty="0" smtClean="0">
                <a:sym typeface="Symbol" pitchFamily="18" charset="2"/>
              </a:rPr>
              <a:t>A new node can be inserted into an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-node AVL search tree so that the result is an </a:t>
            </a:r>
            <a:r>
              <a:rPr lang="en-US" altLang="ko-KR" sz="2400" i="1" dirty="0" smtClean="0">
                <a:sym typeface="Symbol" pitchFamily="18" charset="2"/>
              </a:rPr>
              <a:t>n+1</a:t>
            </a:r>
            <a:r>
              <a:rPr lang="en-US" altLang="ko-KR" sz="2400" dirty="0" smtClean="0">
                <a:sym typeface="Symbol" pitchFamily="18" charset="2"/>
              </a:rPr>
              <a:t> node AVL tree and insertion can be done in O(log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 time.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400" dirty="0" smtClean="0">
                <a:sym typeface="Symbol" pitchFamily="18" charset="2"/>
              </a:rPr>
              <a:t>A node can be deleted from an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-node AVL search tree, </a:t>
            </a:r>
            <a:r>
              <a:rPr lang="en-US" altLang="ko-KR" sz="2400" i="1" dirty="0" smtClean="0">
                <a:sym typeface="Symbol" pitchFamily="18" charset="2"/>
              </a:rPr>
              <a:t>n&gt;0</a:t>
            </a:r>
            <a:r>
              <a:rPr lang="en-US" altLang="ko-KR" sz="2400" dirty="0" smtClean="0">
                <a:sym typeface="Symbol" pitchFamily="18" charset="2"/>
              </a:rPr>
              <a:t>, so that the result is an </a:t>
            </a:r>
            <a:r>
              <a:rPr lang="en-US" altLang="ko-KR" sz="2400" i="1" dirty="0" smtClean="0">
                <a:sym typeface="Symbol" pitchFamily="18" charset="2"/>
              </a:rPr>
              <a:t>n-1</a:t>
            </a:r>
            <a:r>
              <a:rPr lang="en-US" altLang="ko-KR" sz="2400" dirty="0" smtClean="0">
                <a:sym typeface="Symbol" pitchFamily="18" charset="2"/>
              </a:rPr>
              <a:t> node AVL tree and deletion can be done in O(log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 time.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56628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Inserting into an AVL Search Tree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3962400" y="3087688"/>
            <a:ext cx="708025" cy="685800"/>
            <a:chOff x="2434" y="2496"/>
            <a:chExt cx="446" cy="432"/>
          </a:xfrm>
        </p:grpSpPr>
        <p:sp>
          <p:nvSpPr>
            <p:cNvPr id="13361" name="Oval 87"/>
            <p:cNvSpPr>
              <a:spLocks noChangeArrowheads="1"/>
            </p:cNvSpPr>
            <p:nvPr/>
          </p:nvSpPr>
          <p:spPr bwMode="auto">
            <a:xfrm>
              <a:off x="2624" y="2736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9</a:t>
              </a:r>
            </a:p>
          </p:txBody>
        </p:sp>
        <p:sp>
          <p:nvSpPr>
            <p:cNvPr id="13362" name="Line 88"/>
            <p:cNvSpPr>
              <a:spLocks noChangeShapeType="1"/>
            </p:cNvSpPr>
            <p:nvPr/>
          </p:nvSpPr>
          <p:spPr bwMode="auto">
            <a:xfrm>
              <a:off x="2592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3" name="Text Box 89"/>
            <p:cNvSpPr txBox="1">
              <a:spLocks noChangeArrowheads="1"/>
            </p:cNvSpPr>
            <p:nvPr/>
          </p:nvSpPr>
          <p:spPr bwMode="auto">
            <a:xfrm>
              <a:off x="2434" y="267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</p:grpSp>
      <p:sp>
        <p:nvSpPr>
          <p:cNvPr id="535643" name="Freeform 91"/>
          <p:cNvSpPr>
            <a:spLocks/>
          </p:cNvSpPr>
          <p:nvPr/>
        </p:nvSpPr>
        <p:spPr bwMode="auto">
          <a:xfrm>
            <a:off x="3581400" y="2630488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644" name="Freeform 92"/>
          <p:cNvSpPr>
            <a:spLocks/>
          </p:cNvSpPr>
          <p:nvPr/>
        </p:nvSpPr>
        <p:spPr bwMode="auto">
          <a:xfrm>
            <a:off x="2895600" y="1944688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645" name="Text Box 93"/>
          <p:cNvSpPr txBox="1">
            <a:spLocks noChangeArrowheads="1"/>
          </p:cNvSpPr>
          <p:nvPr/>
        </p:nvSpPr>
        <p:spPr bwMode="auto">
          <a:xfrm>
            <a:off x="1371600" y="1196975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solidFill>
                  <a:srgbClr val="0000FF"/>
                </a:solidFill>
                <a:latin typeface="Arial" charset="0"/>
              </a:rPr>
              <a:t>Insert(9)</a:t>
            </a:r>
          </a:p>
        </p:txBody>
      </p:sp>
      <p:grpSp>
        <p:nvGrpSpPr>
          <p:cNvPr id="3" name="Group 136"/>
          <p:cNvGrpSpPr>
            <a:grpSpLocks/>
          </p:cNvGrpSpPr>
          <p:nvPr/>
        </p:nvGrpSpPr>
        <p:grpSpPr bwMode="auto">
          <a:xfrm>
            <a:off x="1447800" y="1298575"/>
            <a:ext cx="6542088" cy="3160713"/>
            <a:chOff x="912" y="985"/>
            <a:chExt cx="4121" cy="1991"/>
          </a:xfrm>
        </p:grpSpPr>
        <p:grpSp>
          <p:nvGrpSpPr>
            <p:cNvPr id="13321" name="Group 96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13348" name="Text Box 97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-1</a:t>
                </a:r>
              </a:p>
            </p:txBody>
          </p:sp>
          <p:sp>
            <p:nvSpPr>
              <p:cNvPr id="13349" name="Text Box 98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1</a:t>
                </a:r>
              </a:p>
            </p:txBody>
          </p:sp>
          <p:sp>
            <p:nvSpPr>
              <p:cNvPr id="13350" name="Text Box 99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13351" name="Text Box 100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13352" name="Text Box 101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13353" name="Text Box 102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13354" name="Text Box 103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1</a:t>
                </a:r>
              </a:p>
            </p:txBody>
          </p:sp>
          <p:sp>
            <p:nvSpPr>
              <p:cNvPr id="13355" name="Text Box 104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1</a:t>
                </a:r>
              </a:p>
            </p:txBody>
          </p:sp>
          <p:sp>
            <p:nvSpPr>
              <p:cNvPr id="13356" name="Text Box 105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-1</a:t>
                </a:r>
              </a:p>
            </p:txBody>
          </p:sp>
          <p:sp>
            <p:nvSpPr>
              <p:cNvPr id="13357" name="Text Box 106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13358" name="Text Box 107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-1</a:t>
                </a:r>
              </a:p>
            </p:txBody>
          </p:sp>
          <p:sp>
            <p:nvSpPr>
              <p:cNvPr id="13359" name="Text Box 108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  <p:sp>
            <p:nvSpPr>
              <p:cNvPr id="13360" name="Text Box 109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itchFamily="50" charset="-127"/>
                  </a:rPr>
                  <a:t>0</a:t>
                </a:r>
              </a:p>
            </p:txBody>
          </p:sp>
        </p:grpSp>
        <p:grpSp>
          <p:nvGrpSpPr>
            <p:cNvPr id="13322" name="Group 110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13323" name="Line 111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4" name="Line 112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5" name="Line 113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6" name="Line 114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7" name="Line 115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8" name="Line 116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9" name="Line 117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0" name="Line 118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1" name="Line 119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2" name="Line 120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3" name="Line 121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4" name="Line 122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5" name="Oval 123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10</a:t>
                </a:r>
              </a:p>
            </p:txBody>
          </p:sp>
          <p:sp>
            <p:nvSpPr>
              <p:cNvPr id="13336" name="Oval 124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40</a:t>
                </a:r>
              </a:p>
            </p:txBody>
          </p:sp>
          <p:sp>
            <p:nvSpPr>
              <p:cNvPr id="13337" name="Oval 125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30</a:t>
                </a:r>
              </a:p>
            </p:txBody>
          </p:sp>
          <p:sp>
            <p:nvSpPr>
              <p:cNvPr id="13338" name="Oval 126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45</a:t>
                </a:r>
              </a:p>
            </p:txBody>
          </p:sp>
          <p:sp>
            <p:nvSpPr>
              <p:cNvPr id="13339" name="Oval 127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20</a:t>
                </a:r>
              </a:p>
            </p:txBody>
          </p:sp>
          <p:sp>
            <p:nvSpPr>
              <p:cNvPr id="13340" name="Oval 128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35</a:t>
                </a:r>
              </a:p>
            </p:txBody>
          </p:sp>
          <p:sp>
            <p:nvSpPr>
              <p:cNvPr id="13341" name="Oval 129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25</a:t>
                </a:r>
              </a:p>
            </p:txBody>
          </p:sp>
          <p:sp>
            <p:nvSpPr>
              <p:cNvPr id="13342" name="Oval 130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60</a:t>
                </a:r>
              </a:p>
            </p:txBody>
          </p:sp>
          <p:sp>
            <p:nvSpPr>
              <p:cNvPr id="13343" name="Oval 131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7</a:t>
                </a:r>
              </a:p>
            </p:txBody>
          </p:sp>
          <p:sp>
            <p:nvSpPr>
              <p:cNvPr id="13344" name="Oval 132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3</a:t>
                </a:r>
              </a:p>
            </p:txBody>
          </p:sp>
          <p:sp>
            <p:nvSpPr>
              <p:cNvPr id="13345" name="Oval 133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8</a:t>
                </a:r>
              </a:p>
            </p:txBody>
          </p:sp>
          <p:sp>
            <p:nvSpPr>
              <p:cNvPr id="13346" name="Oval 134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1</a:t>
                </a:r>
              </a:p>
            </p:txBody>
          </p:sp>
          <p:sp>
            <p:nvSpPr>
              <p:cNvPr id="13347" name="Oval 135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굴림" pitchFamily="50" charset="-127"/>
                  </a:rPr>
                  <a:t>5</a:t>
                </a:r>
              </a:p>
            </p:txBody>
          </p:sp>
        </p:grpSp>
      </p:grpSp>
      <p:sp>
        <p:nvSpPr>
          <p:cNvPr id="535689" name="Text Box 137"/>
          <p:cNvSpPr txBox="1">
            <a:spLocks noChangeArrowheads="1"/>
          </p:cNvSpPr>
          <p:nvPr/>
        </p:nvSpPr>
        <p:spPr bwMode="auto">
          <a:xfrm>
            <a:off x="250825" y="4221163"/>
            <a:ext cx="81359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charset="0"/>
              </a:rPr>
              <a:t> Where is 9 going to be inserted into?</a:t>
            </a: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charset="0"/>
              </a:rPr>
              <a:t> After the insertion, is the tree still an AVL search tree? (i.e., still balanced?)</a:t>
            </a:r>
          </a:p>
          <a:p>
            <a:pPr eaLnBrk="1" hangingPunct="1">
              <a:buFontTx/>
              <a:buChar char="•"/>
            </a:pPr>
            <a:endParaRPr lang="en-US" altLang="ko-KR" dirty="0">
              <a:solidFill>
                <a:srgbClr val="FF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79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5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643" grpId="0" animBg="1"/>
      <p:bldP spid="535644" grpId="0" animBg="1"/>
      <p:bldP spid="535645" grpId="0" autoUpdateAnimBg="0"/>
      <p:bldP spid="53568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b="1" dirty="0"/>
              <a:t>Rebalancing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2800" dirty="0"/>
              <a:t>Each time the tree structure is changed, the balance factors are checked and if an imbalance is recognized, then the tree is restructured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2800" dirty="0" smtClean="0"/>
              <a:t>For </a:t>
            </a:r>
            <a:r>
              <a:rPr lang="en-US" sz="2800" dirty="0"/>
              <a:t>insertion there are four cases to be concerned with.</a:t>
            </a:r>
          </a:p>
          <a:p>
            <a:pPr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2800" dirty="0" smtClean="0"/>
              <a:t>Suppose </a:t>
            </a:r>
            <a:r>
              <a:rPr lang="en-US" sz="2800" dirty="0"/>
              <a:t>the node to be rebalanced is X</a:t>
            </a:r>
            <a:r>
              <a:rPr lang="en-US" sz="2800" dirty="0" smtClean="0"/>
              <a:t>.</a:t>
            </a:r>
            <a:endParaRPr lang="en-US" sz="2800" dirty="0">
              <a:sym typeface="Symbol" pitchFamily="18" charset="2"/>
            </a:endParaRPr>
          </a:p>
          <a:p>
            <a:pPr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2800" dirty="0">
                <a:sym typeface="Symbol" pitchFamily="18" charset="2"/>
              </a:rPr>
              <a:t> 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Outside Cases</a:t>
            </a:r>
            <a:r>
              <a:rPr lang="en-US" sz="2800" dirty="0">
                <a:sym typeface="Symbol" pitchFamily="18" charset="2"/>
              </a:rPr>
              <a:t> (require single rotation) :</a:t>
            </a:r>
          </a:p>
          <a:p>
            <a:pPr marL="0" indent="0">
              <a:buClr>
                <a:srgbClr val="002060"/>
              </a:buClr>
              <a:buSzPct val="80000"/>
              <a:buNone/>
            </a:pPr>
            <a:r>
              <a:rPr lang="en-US" sz="2800" dirty="0">
                <a:sym typeface="Symbol" pitchFamily="18" charset="2"/>
              </a:rPr>
              <a:t>     1. </a:t>
            </a:r>
            <a:r>
              <a:rPr lang="en-US" sz="2800" b="1" dirty="0" smtClean="0">
                <a:solidFill>
                  <a:srgbClr val="0000CC"/>
                </a:solidFill>
                <a:sym typeface="Symbol" pitchFamily="18" charset="2"/>
              </a:rPr>
              <a:t>LL :</a:t>
            </a:r>
            <a:r>
              <a:rPr lang="en-US" sz="2800" dirty="0" smtClean="0">
                <a:sym typeface="Symbol" pitchFamily="18" charset="2"/>
              </a:rPr>
              <a:t> Insertion </a:t>
            </a:r>
            <a:r>
              <a:rPr lang="en-US" sz="2800" dirty="0">
                <a:sym typeface="Symbol" pitchFamily="18" charset="2"/>
              </a:rPr>
              <a:t>into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subtree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800" dirty="0">
                <a:sym typeface="Symbol" pitchFamily="18" charset="2"/>
              </a:rPr>
              <a:t> child of </a:t>
            </a:r>
            <a:r>
              <a:rPr lang="en-US" sz="2800" dirty="0" smtClean="0">
                <a:sym typeface="Symbol" pitchFamily="18" charset="2"/>
              </a:rPr>
              <a:t>X.</a:t>
            </a:r>
            <a:endParaRPr lang="en-US" sz="2800" dirty="0">
              <a:sym typeface="Symbol" pitchFamily="18" charset="2"/>
            </a:endParaRPr>
          </a:p>
          <a:p>
            <a:pPr marL="0" indent="0">
              <a:buClr>
                <a:srgbClr val="002060"/>
              </a:buClr>
              <a:buSzPct val="80000"/>
              <a:buNone/>
            </a:pPr>
            <a:r>
              <a:rPr lang="en-US" sz="2800" dirty="0">
                <a:sym typeface="Symbol" pitchFamily="18" charset="2"/>
              </a:rPr>
              <a:t>     2. </a:t>
            </a:r>
            <a:r>
              <a:rPr lang="en-US" sz="2800" b="1" dirty="0" smtClean="0">
                <a:solidFill>
                  <a:srgbClr val="0000CC"/>
                </a:solidFill>
                <a:sym typeface="Symbol" pitchFamily="18" charset="2"/>
              </a:rPr>
              <a:t>RR : </a:t>
            </a:r>
            <a:r>
              <a:rPr lang="en-US" sz="2800" dirty="0" smtClean="0">
                <a:sym typeface="Symbol" pitchFamily="18" charset="2"/>
              </a:rPr>
              <a:t>Insertion </a:t>
            </a:r>
            <a:r>
              <a:rPr lang="en-US" sz="2800" dirty="0">
                <a:sym typeface="Symbol" pitchFamily="18" charset="2"/>
              </a:rPr>
              <a:t>into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subtree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800" dirty="0">
                <a:sym typeface="Symbol" pitchFamily="18" charset="2"/>
              </a:rPr>
              <a:t> child of </a:t>
            </a:r>
            <a:r>
              <a:rPr lang="en-US" sz="2800" dirty="0" smtClean="0">
                <a:sym typeface="Symbol" pitchFamily="18" charset="2"/>
              </a:rPr>
              <a:t>X.</a:t>
            </a:r>
            <a:endParaRPr lang="en-US" sz="2800" dirty="0">
              <a:sym typeface="Symbol" pitchFamily="18" charset="2"/>
            </a:endParaRPr>
          </a:p>
          <a:p>
            <a:pPr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2800" dirty="0">
                <a:sym typeface="Symbol" pitchFamily="18" charset="2"/>
              </a:rPr>
              <a:t> 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Inside Cases</a:t>
            </a:r>
            <a:r>
              <a:rPr lang="en-US" sz="2800" dirty="0">
                <a:sym typeface="Symbol" pitchFamily="18" charset="2"/>
              </a:rPr>
              <a:t> (require double rotation) :</a:t>
            </a:r>
          </a:p>
          <a:p>
            <a:pPr marL="0" indent="0">
              <a:buClr>
                <a:srgbClr val="002060"/>
              </a:buClr>
              <a:buSzPct val="80000"/>
              <a:buNone/>
            </a:pPr>
            <a:r>
              <a:rPr lang="en-US" sz="2800" dirty="0" smtClean="0">
                <a:sym typeface="Symbol" pitchFamily="18" charset="2"/>
              </a:rPr>
              <a:t>     </a:t>
            </a:r>
            <a:r>
              <a:rPr lang="en-US" sz="2800" dirty="0">
                <a:sym typeface="Symbol" pitchFamily="18" charset="2"/>
              </a:rPr>
              <a:t>3. </a:t>
            </a:r>
            <a:r>
              <a:rPr lang="en-US" sz="2800" b="1" dirty="0" smtClean="0">
                <a:solidFill>
                  <a:srgbClr val="0000CC"/>
                </a:solidFill>
                <a:sym typeface="Symbol" pitchFamily="18" charset="2"/>
              </a:rPr>
              <a:t>RL :</a:t>
            </a:r>
            <a:r>
              <a:rPr lang="en-US" sz="2800" dirty="0" smtClean="0">
                <a:sym typeface="Symbol" pitchFamily="18" charset="2"/>
              </a:rPr>
              <a:t> Insertion </a:t>
            </a:r>
            <a:r>
              <a:rPr lang="en-US" sz="2800" dirty="0">
                <a:sym typeface="Symbol" pitchFamily="18" charset="2"/>
              </a:rPr>
              <a:t>into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subtree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800" dirty="0">
                <a:sym typeface="Symbol" pitchFamily="18" charset="2"/>
              </a:rPr>
              <a:t> child of </a:t>
            </a:r>
            <a:r>
              <a:rPr lang="en-US" sz="2800" dirty="0" smtClean="0">
                <a:sym typeface="Symbol" pitchFamily="18" charset="2"/>
              </a:rPr>
              <a:t>X.</a:t>
            </a:r>
            <a:endParaRPr lang="en-US" sz="2800" dirty="0">
              <a:sym typeface="Symbol" pitchFamily="18" charset="2"/>
            </a:endParaRPr>
          </a:p>
          <a:p>
            <a:pPr marL="0" indent="0">
              <a:buClr>
                <a:srgbClr val="002060"/>
              </a:buClr>
              <a:buSzPct val="80000"/>
              <a:buNone/>
            </a:pPr>
            <a:r>
              <a:rPr lang="en-US" sz="2800" dirty="0">
                <a:sym typeface="Symbol" pitchFamily="18" charset="2"/>
              </a:rPr>
              <a:t>     4. </a:t>
            </a:r>
            <a:r>
              <a:rPr lang="en-US" sz="2800" b="1" dirty="0" smtClean="0">
                <a:solidFill>
                  <a:srgbClr val="0000CC"/>
                </a:solidFill>
                <a:sym typeface="Symbol" pitchFamily="18" charset="2"/>
              </a:rPr>
              <a:t>LR :</a:t>
            </a:r>
            <a:r>
              <a:rPr lang="en-US" sz="2800" dirty="0" smtClean="0">
                <a:sym typeface="Symbol" pitchFamily="18" charset="2"/>
              </a:rPr>
              <a:t> Insertion </a:t>
            </a:r>
            <a:r>
              <a:rPr lang="en-US" sz="2800" dirty="0">
                <a:sym typeface="Symbol" pitchFamily="18" charset="2"/>
              </a:rPr>
              <a:t>into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subtree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800" dirty="0">
                <a:sym typeface="Symbol" pitchFamily="18" charset="2"/>
              </a:rPr>
              <a:t> child of </a:t>
            </a:r>
            <a:r>
              <a:rPr lang="en-US" sz="2800" dirty="0" smtClean="0">
                <a:sym typeface="Symbol" pitchFamily="18" charset="2"/>
              </a:rPr>
              <a:t>X.</a:t>
            </a:r>
            <a:endParaRPr lang="en-US" sz="2800" dirty="0">
              <a:sym typeface="Symbol" pitchFamily="18" charset="2"/>
            </a:endParaRPr>
          </a:p>
          <a:p>
            <a:pPr>
              <a:buClr>
                <a:srgbClr val="002060"/>
              </a:buClr>
              <a:buSzPct val="80000"/>
              <a:buFont typeface="Wingdings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41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Rotation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b="1" u="sng" smtClean="0"/>
              <a:t>Definition</a:t>
            </a:r>
          </a:p>
          <a:p>
            <a:pPr eaLnBrk="1" hangingPunct="1"/>
            <a:r>
              <a:rPr lang="en-US" altLang="ko-KR" smtClean="0"/>
              <a:t>To switch </a:t>
            </a:r>
            <a:r>
              <a:rPr lang="en-US" altLang="ko-KR" i="1" smtClean="0">
                <a:solidFill>
                  <a:srgbClr val="0000FF"/>
                </a:solidFill>
              </a:rPr>
              <a:t>children</a:t>
            </a:r>
            <a:r>
              <a:rPr lang="en-US" altLang="ko-KR" smtClean="0"/>
              <a:t> and </a:t>
            </a:r>
            <a:r>
              <a:rPr lang="en-US" altLang="ko-KR" i="1" smtClean="0">
                <a:solidFill>
                  <a:srgbClr val="0000FF"/>
                </a:solidFill>
              </a:rPr>
              <a:t>parents</a:t>
            </a:r>
            <a:r>
              <a:rPr lang="en-US" altLang="ko-KR" smtClean="0"/>
              <a:t> among two or three adjacent nodes to </a:t>
            </a:r>
            <a:r>
              <a:rPr lang="en-US" altLang="ko-KR" smtClean="0">
                <a:solidFill>
                  <a:srgbClr val="0000FF"/>
                </a:solidFill>
              </a:rPr>
              <a:t>restore balance of a tree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A rotation may change the depth of some nodes, but does not change their relative ordering.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38524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137"/>
            <a:ext cx="8229600" cy="808038"/>
          </a:xfrm>
        </p:spPr>
        <p:txBody>
          <a:bodyPr/>
          <a:lstStyle/>
          <a:p>
            <a:r>
              <a:rPr lang="en-US" b="1" dirty="0"/>
              <a:t>Single Rotation</a:t>
            </a:r>
          </a:p>
        </p:txBody>
      </p:sp>
      <p:sp>
        <p:nvSpPr>
          <p:cNvPr id="193539" name="Oval 3" descr="50%"/>
          <p:cNvSpPr>
            <a:spLocks noChangeAspect="1" noChangeArrowheads="1"/>
          </p:cNvSpPr>
          <p:nvPr/>
        </p:nvSpPr>
        <p:spPr bwMode="auto">
          <a:xfrm>
            <a:off x="2376488" y="4876800"/>
            <a:ext cx="487362" cy="487363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/>
              <a:t>T</a:t>
            </a:r>
          </a:p>
        </p:txBody>
      </p:sp>
      <p:sp>
        <p:nvSpPr>
          <p:cNvPr id="193540" name="Oval 4" descr="50%"/>
          <p:cNvSpPr>
            <a:spLocks noChangeAspect="1" noChangeArrowheads="1"/>
          </p:cNvSpPr>
          <p:nvPr/>
        </p:nvSpPr>
        <p:spPr bwMode="auto">
          <a:xfrm>
            <a:off x="1889125" y="3717925"/>
            <a:ext cx="487363" cy="487363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3200" dirty="0"/>
              <a:t>M</a:t>
            </a:r>
          </a:p>
        </p:txBody>
      </p:sp>
      <p:sp>
        <p:nvSpPr>
          <p:cNvPr id="193541" name="Oval 5" descr="50%"/>
          <p:cNvSpPr>
            <a:spLocks noChangeAspect="1" noChangeArrowheads="1"/>
          </p:cNvSpPr>
          <p:nvPr/>
        </p:nvSpPr>
        <p:spPr bwMode="auto">
          <a:xfrm>
            <a:off x="914400" y="2560638"/>
            <a:ext cx="487363" cy="487362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 dirty="0"/>
              <a:t>S</a:t>
            </a:r>
          </a:p>
        </p:txBody>
      </p:sp>
      <p:cxnSp>
        <p:nvCxnSpPr>
          <p:cNvPr id="193542" name="AutoShape 6"/>
          <p:cNvCxnSpPr>
            <a:cxnSpLocks noChangeAspect="1" noChangeShapeType="1"/>
            <a:stCxn id="193541" idx="5"/>
            <a:endCxn id="193540" idx="0"/>
          </p:cNvCxnSpPr>
          <p:nvPr/>
        </p:nvCxnSpPr>
        <p:spPr bwMode="auto">
          <a:xfrm>
            <a:off x="1330325" y="2992438"/>
            <a:ext cx="8032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3" name="AutoShape 7"/>
          <p:cNvCxnSpPr>
            <a:cxnSpLocks noChangeAspect="1" noChangeShapeType="1"/>
            <a:stCxn id="193540" idx="5"/>
            <a:endCxn id="193539" idx="0"/>
          </p:cNvCxnSpPr>
          <p:nvPr/>
        </p:nvCxnSpPr>
        <p:spPr bwMode="auto">
          <a:xfrm>
            <a:off x="2305050" y="4149725"/>
            <a:ext cx="3159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44" name="Text Box 8"/>
          <p:cNvSpPr txBox="1">
            <a:spLocks noChangeAspect="1" noChangeArrowheads="1"/>
          </p:cNvSpPr>
          <p:nvPr/>
        </p:nvSpPr>
        <p:spPr bwMode="auto">
          <a:xfrm>
            <a:off x="2667000" y="44211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93545" name="Text Box 9"/>
          <p:cNvSpPr txBox="1">
            <a:spLocks noChangeAspect="1" noChangeArrowheads="1"/>
          </p:cNvSpPr>
          <p:nvPr/>
        </p:nvSpPr>
        <p:spPr bwMode="auto">
          <a:xfrm>
            <a:off x="21336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3546" name="Text Box 10"/>
          <p:cNvSpPr txBox="1">
            <a:spLocks noChangeAspect="1" noChangeArrowheads="1"/>
          </p:cNvSpPr>
          <p:nvPr/>
        </p:nvSpPr>
        <p:spPr bwMode="auto">
          <a:xfrm>
            <a:off x="1279525" y="2316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93547" name="AutoShape 11"/>
          <p:cNvSpPr>
            <a:spLocks noChangeAspect="1" noChangeArrowheads="1"/>
          </p:cNvSpPr>
          <p:nvPr/>
        </p:nvSpPr>
        <p:spPr bwMode="auto">
          <a:xfrm flipH="1">
            <a:off x="1462088" y="1828800"/>
            <a:ext cx="1341437" cy="2193925"/>
          </a:xfrm>
          <a:custGeom>
            <a:avLst/>
            <a:gdLst>
              <a:gd name="G0" fmla="+- 10539633 0 0"/>
              <a:gd name="G1" fmla="+- 7878576 0 0"/>
              <a:gd name="G2" fmla="+- 10539633 0 7878576"/>
              <a:gd name="G3" fmla="+- 10800 0 0"/>
              <a:gd name="G4" fmla="+- 0 0 1053963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900 0 0"/>
              <a:gd name="G9" fmla="+- 0 0 7878576"/>
              <a:gd name="G10" fmla="+- 8900 0 2700"/>
              <a:gd name="G11" fmla="cos G10 10539633"/>
              <a:gd name="G12" fmla="sin G10 10539633"/>
              <a:gd name="G13" fmla="cos 13500 10539633"/>
              <a:gd name="G14" fmla="sin 13500 10539633"/>
              <a:gd name="G15" fmla="+- G11 10800 0"/>
              <a:gd name="G16" fmla="+- G12 10800 0"/>
              <a:gd name="G17" fmla="+- G13 10800 0"/>
              <a:gd name="G18" fmla="+- G14 10800 0"/>
              <a:gd name="G19" fmla="*/ 8900 1 2"/>
              <a:gd name="G20" fmla="+- G19 5400 0"/>
              <a:gd name="G21" fmla="cos G20 10539633"/>
              <a:gd name="G22" fmla="sin G20 10539633"/>
              <a:gd name="G23" fmla="+- G21 10800 0"/>
              <a:gd name="G24" fmla="+- G12 G23 G22"/>
              <a:gd name="G25" fmla="+- G22 G23 G11"/>
              <a:gd name="G26" fmla="cos 10800 10539633"/>
              <a:gd name="G27" fmla="sin 10800 10539633"/>
              <a:gd name="G28" fmla="cos 8900 10539633"/>
              <a:gd name="G29" fmla="sin 8900 1053963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7878576"/>
              <a:gd name="G36" fmla="sin G34 7878576"/>
              <a:gd name="G37" fmla="+/ 7878576 1053963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900 G39"/>
              <a:gd name="G43" fmla="sin 89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464 w 21600"/>
              <a:gd name="T5" fmla="*/ 17666 h 21600"/>
              <a:gd name="T6" fmla="*/ 5842 w 21600"/>
              <a:gd name="T7" fmla="*/ 19311 h 21600"/>
              <a:gd name="T8" fmla="*/ 3930 w 21600"/>
              <a:gd name="T9" fmla="*/ 16458 h 21600"/>
              <a:gd name="T10" fmla="*/ -1951 w 21600"/>
              <a:gd name="T11" fmla="*/ 15234 h 21600"/>
              <a:gd name="T12" fmla="*/ 297 w 21600"/>
              <a:gd name="T13" fmla="*/ 10587 h 21600"/>
              <a:gd name="T14" fmla="*/ 4944 w 21600"/>
              <a:gd name="T15" fmla="*/ 1283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393" y="13723"/>
                </a:moveTo>
                <a:cubicBezTo>
                  <a:pt x="3091" y="15730"/>
                  <a:pt x="4484" y="17421"/>
                  <a:pt x="6320" y="18490"/>
                </a:cubicBezTo>
                <a:lnTo>
                  <a:pt x="5364" y="20132"/>
                </a:lnTo>
                <a:cubicBezTo>
                  <a:pt x="3136" y="18834"/>
                  <a:pt x="1446" y="16783"/>
                  <a:pt x="599" y="14347"/>
                </a:cubicBezTo>
                <a:lnTo>
                  <a:pt x="-1951" y="15234"/>
                </a:lnTo>
                <a:lnTo>
                  <a:pt x="297" y="10587"/>
                </a:lnTo>
                <a:lnTo>
                  <a:pt x="4944" y="12836"/>
                </a:lnTo>
                <a:lnTo>
                  <a:pt x="2393" y="1372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8" name="Oval 12" descr="50%"/>
          <p:cNvSpPr>
            <a:spLocks noChangeAspect="1" noChangeArrowheads="1"/>
          </p:cNvSpPr>
          <p:nvPr/>
        </p:nvSpPr>
        <p:spPr bwMode="auto">
          <a:xfrm>
            <a:off x="6721475" y="2819400"/>
            <a:ext cx="487363" cy="487363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3200" dirty="0"/>
              <a:t>M</a:t>
            </a:r>
          </a:p>
        </p:txBody>
      </p:sp>
      <p:sp>
        <p:nvSpPr>
          <p:cNvPr id="193549" name="Oval 13" descr="50%"/>
          <p:cNvSpPr>
            <a:spLocks noChangeAspect="1" noChangeArrowheads="1"/>
          </p:cNvSpPr>
          <p:nvPr/>
        </p:nvSpPr>
        <p:spPr bwMode="auto">
          <a:xfrm>
            <a:off x="5868988" y="4283075"/>
            <a:ext cx="487362" cy="487363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CC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/>
              <a:t>S</a:t>
            </a:r>
          </a:p>
        </p:txBody>
      </p:sp>
      <p:sp>
        <p:nvSpPr>
          <p:cNvPr id="193550" name="Oval 14" descr="50%"/>
          <p:cNvSpPr>
            <a:spLocks noChangeAspect="1" noChangeArrowheads="1"/>
          </p:cNvSpPr>
          <p:nvPr/>
        </p:nvSpPr>
        <p:spPr bwMode="auto">
          <a:xfrm>
            <a:off x="7575550" y="4283075"/>
            <a:ext cx="487363" cy="487363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3200"/>
              <a:t>T</a:t>
            </a:r>
          </a:p>
        </p:txBody>
      </p:sp>
      <p:cxnSp>
        <p:nvCxnSpPr>
          <p:cNvPr id="193551" name="AutoShape 15"/>
          <p:cNvCxnSpPr>
            <a:cxnSpLocks noChangeAspect="1" noChangeShapeType="1"/>
            <a:stCxn id="193548" idx="3"/>
            <a:endCxn id="193549" idx="0"/>
          </p:cNvCxnSpPr>
          <p:nvPr/>
        </p:nvCxnSpPr>
        <p:spPr bwMode="auto">
          <a:xfrm flipH="1">
            <a:off x="6111875" y="3251200"/>
            <a:ext cx="681038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52" name="AutoShape 16"/>
          <p:cNvCxnSpPr>
            <a:cxnSpLocks noChangeAspect="1" noChangeShapeType="1"/>
            <a:stCxn id="193548" idx="5"/>
            <a:endCxn id="193550" idx="0"/>
          </p:cNvCxnSpPr>
          <p:nvPr/>
        </p:nvCxnSpPr>
        <p:spPr bwMode="auto">
          <a:xfrm>
            <a:off x="7138988" y="3251200"/>
            <a:ext cx="67945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53" name="Text Box 17"/>
          <p:cNvSpPr txBox="1">
            <a:spLocks noChangeAspect="1" noChangeArrowheads="1"/>
          </p:cNvSpPr>
          <p:nvPr/>
        </p:nvSpPr>
        <p:spPr bwMode="auto">
          <a:xfrm>
            <a:off x="7940675" y="397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93554" name="Text Box 18"/>
          <p:cNvSpPr txBox="1">
            <a:spLocks noChangeAspect="1" noChangeArrowheads="1"/>
          </p:cNvSpPr>
          <p:nvPr/>
        </p:nvSpPr>
        <p:spPr bwMode="auto">
          <a:xfrm>
            <a:off x="5746750" y="397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93555" name="Text Box 19"/>
          <p:cNvSpPr txBox="1">
            <a:spLocks noChangeAspect="1" noChangeArrowheads="1"/>
          </p:cNvSpPr>
          <p:nvPr/>
        </p:nvSpPr>
        <p:spPr bwMode="auto">
          <a:xfrm>
            <a:off x="7088188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3556" name="AutoShape 20"/>
          <p:cNvSpPr>
            <a:spLocks noChangeAspect="1" noChangeArrowheads="1"/>
          </p:cNvSpPr>
          <p:nvPr/>
        </p:nvSpPr>
        <p:spPr bwMode="auto">
          <a:xfrm>
            <a:off x="4062413" y="40386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381000" y="1135906"/>
            <a:ext cx="8534400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30000"/>
              </a:spcBef>
            </a:pPr>
            <a:r>
              <a:rPr lang="en-US" sz="2800" b="1" dirty="0"/>
              <a:t>Basic operation used in AVL trees:</a:t>
            </a:r>
          </a:p>
          <a:p>
            <a:pPr algn="l" eaLnBrk="0" hangingPunct="0">
              <a:spcBef>
                <a:spcPct val="30000"/>
              </a:spcBef>
            </a:pPr>
            <a:r>
              <a:rPr lang="en-US" sz="2800" b="1" dirty="0"/>
              <a:t>A </a:t>
            </a:r>
            <a:r>
              <a:rPr lang="en-US" sz="2800" b="1" dirty="0">
                <a:solidFill>
                  <a:srgbClr val="006600"/>
                </a:solidFill>
              </a:rPr>
              <a:t>right child</a:t>
            </a:r>
            <a:r>
              <a:rPr lang="en-US" sz="2800" b="1" dirty="0"/>
              <a:t> could legally have its </a:t>
            </a:r>
            <a:r>
              <a:rPr lang="en-US" sz="2800" b="1" dirty="0">
                <a:solidFill>
                  <a:srgbClr val="CC9900"/>
                </a:solidFill>
              </a:rPr>
              <a:t>parent</a:t>
            </a:r>
            <a:r>
              <a:rPr lang="en-US" sz="2800" b="1" dirty="0"/>
              <a:t> as its left child.</a:t>
            </a:r>
          </a:p>
        </p:txBody>
      </p:sp>
    </p:spTree>
    <p:extLst>
      <p:ext uri="{BB962C8B-B14F-4D97-AF65-F5344CB8AC3E}">
        <p14:creationId xmlns:p14="http://schemas.microsoft.com/office/powerpoint/2010/main" val="10004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1882</Words>
  <Application>Microsoft Office PowerPoint</Application>
  <PresentationFormat>On-screen Show (4:3)</PresentationFormat>
  <Paragraphs>798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굴림</vt:lpstr>
      <vt:lpstr>Symbol</vt:lpstr>
      <vt:lpstr>Times New Roman</vt:lpstr>
      <vt:lpstr>Wingdings</vt:lpstr>
      <vt:lpstr>Office Theme</vt:lpstr>
      <vt:lpstr>PowerPoint Presentation</vt:lpstr>
      <vt:lpstr>AVL Trees</vt:lpstr>
      <vt:lpstr>Balance Factor</vt:lpstr>
      <vt:lpstr>AVL Tree with Balance Factors</vt:lpstr>
      <vt:lpstr>Properties of AVL Tree</vt:lpstr>
      <vt:lpstr>Inserting into an AVL Search Tree</vt:lpstr>
      <vt:lpstr>Rebalancing</vt:lpstr>
      <vt:lpstr>Rotation</vt:lpstr>
      <vt:lpstr>Single Rotation</vt:lpstr>
      <vt:lpstr>Double Rotation</vt:lpstr>
      <vt:lpstr>Left Rotation</vt:lpstr>
      <vt:lpstr>Right Rotation</vt:lpstr>
      <vt:lpstr>Single and Double Rotations</vt:lpstr>
      <vt:lpstr>Inserting into an AVL Search Tree</vt:lpstr>
      <vt:lpstr>Inserting into an AVL Search Tree</vt:lpstr>
      <vt:lpstr>After RR Rotation</vt:lpstr>
      <vt:lpstr>Example of Insertions in an AVL Tree</vt:lpstr>
      <vt:lpstr>Example of Insertions in an AVL Tree</vt:lpstr>
      <vt:lpstr>Single rotation (outside case)</vt:lpstr>
      <vt:lpstr>Double rotation (inside case)</vt:lpstr>
      <vt:lpstr>Deletion from an AVL Search Tree</vt:lpstr>
      <vt:lpstr>Deletion (EX-1.1)</vt:lpstr>
      <vt:lpstr>Deletion (EX-1.2)</vt:lpstr>
      <vt:lpstr>Deletion (EX-1.2)</vt:lpstr>
      <vt:lpstr>Deletion (EX-2.1)</vt:lpstr>
      <vt:lpstr>Single Rotation on Deletion</vt:lpstr>
      <vt:lpstr>Deletion (Hard Case)</vt:lpstr>
      <vt:lpstr>Double Rotation on Deletion</vt:lpstr>
      <vt:lpstr>Propagated Single Rotation</vt:lpstr>
      <vt:lpstr>Propagated Double Rotation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SOUMITA</cp:lastModifiedBy>
  <cp:revision>45</cp:revision>
  <dcterms:created xsi:type="dcterms:W3CDTF">2015-11-05T16:04:59Z</dcterms:created>
  <dcterms:modified xsi:type="dcterms:W3CDTF">2021-01-12T05:55:47Z</dcterms:modified>
</cp:coreProperties>
</file>