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7" r:id="rId3"/>
    <p:sldId id="449" r:id="rId4"/>
    <p:sldId id="258" r:id="rId5"/>
    <p:sldId id="436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1" r:id="rId2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99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>
      <p:cViewPr varScale="1">
        <p:scale>
          <a:sx n="76" d="100"/>
          <a:sy n="76" d="100"/>
        </p:scale>
        <p:origin x="16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9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30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32.wmf"/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FC926-E8C5-4959-9B56-07E1DDAB20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6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64E8-3A75-4BD4-8413-B767F27D6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5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64E8-3A75-4BD4-8413-B767F27D6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87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64E8-3A75-4BD4-8413-B767F27D6D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683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64E8-3A75-4BD4-8413-B767F27D6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3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64E8-3A75-4BD4-8413-B767F27D6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05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C64E8-3A75-4BD4-8413-B767F27D6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27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271C-3D65-4C46-9C17-46D32E18B9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87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831A-4D3A-4D25-9796-65EED1404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51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9AF0-11A1-442A-9326-F4301A38F2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17-Nov-17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16AB-FA49-46CE-9759-FC7A6CB126D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24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9AF0-11A1-442A-9326-F4301A38F2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17-Nov-17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16AB-FA49-46CE-9759-FC7A6CB126D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70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E69B-ED69-4B7C-94F9-881F7CB07D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483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9AF0-11A1-442A-9326-F4301A38F2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17-Nov-17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16AB-FA49-46CE-9759-FC7A6CB126D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82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9AF0-11A1-442A-9326-F4301A38F2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17-Nov-17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16AB-FA49-46CE-9759-FC7A6CB126D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95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9AF0-11A1-442A-9326-F4301A38F2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17-Nov-17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16AB-FA49-46CE-9759-FC7A6CB126D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379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9AF0-11A1-442A-9326-F4301A38F2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17-Nov-17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16AB-FA49-46CE-9759-FC7A6CB126D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969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9AF0-11A1-442A-9326-F4301A38F2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17-Nov-17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16AB-FA49-46CE-9759-FC7A6CB126D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358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9AF0-11A1-442A-9326-F4301A38F2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17-Nov-17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16AB-FA49-46CE-9759-FC7A6CB126D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898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9AF0-11A1-442A-9326-F4301A38F2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17-Nov-17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16AB-FA49-46CE-9759-FC7A6CB126D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7896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9AF0-11A1-442A-9326-F4301A38F2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17-Nov-17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16AB-FA49-46CE-9759-FC7A6CB126D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567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9AF0-11A1-442A-9326-F4301A38F2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17-Nov-17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16AB-FA49-46CE-9759-FC7A6CB126D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95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FDBC-6A98-423F-BBB1-713A51B5F1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1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6AC6-7E73-4FBF-97A9-F0F9C7CD4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E97B-4E71-44D2-B11A-6D72C30F09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5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DA13-0BAF-48BE-BA4C-664C7990E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3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A1AB-4B16-4F23-8F3E-7B285DD4B2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5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5680-F63F-48F7-8D31-363AB2CBC7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8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6165-06E9-4427-B962-CA00BCB65A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0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C64E8-3A75-4BD4-8413-B767F27D6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47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00CC9AF0-11A1-442A-9326-F4301A38F20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17-Nov-17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FCCE16AB-FA49-46CE-9759-FC7A6CB126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094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6.wmf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0.wmf"/><Relationship Id="rId9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1.wmf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1.wmf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3.wmf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90566" y="1935922"/>
            <a:ext cx="53292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87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endParaRPr lang="en-US" dirty="0"/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sz="3200" dirty="0"/>
              <a:t>Dijkstra’s Algorithm</a:t>
            </a:r>
          </a:p>
          <a:p>
            <a:pPr eaLnBrk="1" hangingPunct="1">
              <a:spcBef>
                <a:spcPct val="15000"/>
              </a:spcBef>
              <a:buNone/>
            </a:pPr>
            <a:r>
              <a:rPr lang="en-US" dirty="0" smtClean="0"/>
              <a:t>-- Single </a:t>
            </a:r>
            <a:r>
              <a:rPr lang="en-US" dirty="0"/>
              <a:t>Source Multiple Destination 	Shortest Path Algorithm 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918" y="1828800"/>
            <a:ext cx="2859087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Example</a:t>
            </a:r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" y="1447800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02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457200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Example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9" y="1676400"/>
            <a:ext cx="824706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8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49" y="457200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Example</a:t>
            </a: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" y="1752600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48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49" y="381000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Example</a:t>
            </a:r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" y="1828800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3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77687" y="1885950"/>
            <a:ext cx="8368748" cy="33980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Representation of the Input</a:t>
            </a:r>
          </a:p>
          <a:p>
            <a:pPr marL="0" indent="0">
              <a:buNone/>
            </a:pPr>
            <a:r>
              <a:rPr lang="en-US" dirty="0" smtClean="0"/>
              <a:t>We assume that the input is represented by a weight matrix W= (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 smtClean="0"/>
              <a:t>)</a:t>
            </a:r>
            <a:r>
              <a:rPr lang="en-US" baseline="-25000" dirty="0" err="1" smtClean="0"/>
              <a:t>i,j</a:t>
            </a:r>
            <a:r>
              <a:rPr lang="en-US" baseline="-25000" dirty="0" smtClean="0"/>
              <a:t> in E </a:t>
            </a:r>
            <a:r>
              <a:rPr lang="en-US" dirty="0" smtClean="0"/>
              <a:t>that is defined by </a:t>
            </a:r>
          </a:p>
          <a:p>
            <a:pPr marL="0" indent="0">
              <a:buNone/>
            </a:pP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 smtClean="0"/>
              <a:t>= 0 		if </a:t>
            </a:r>
            <a:r>
              <a:rPr lang="en-US" dirty="0" err="1" smtClean="0"/>
              <a:t>i</a:t>
            </a:r>
            <a:r>
              <a:rPr lang="en-US" dirty="0" smtClean="0"/>
              <a:t>=j</a:t>
            </a:r>
          </a:p>
          <a:p>
            <a:pPr marL="0" indent="0">
              <a:buNone/>
            </a:pP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 smtClean="0"/>
              <a:t>= w(</a:t>
            </a:r>
            <a:r>
              <a:rPr lang="en-US" dirty="0" err="1" smtClean="0"/>
              <a:t>i,j</a:t>
            </a:r>
            <a:r>
              <a:rPr lang="en-US" dirty="0" smtClean="0"/>
              <a:t>) 	if </a:t>
            </a:r>
            <a:r>
              <a:rPr lang="en-US" dirty="0" err="1" smtClean="0"/>
              <a:t>i</a:t>
            </a:r>
            <a:r>
              <a:rPr lang="en-US" dirty="0" err="1" smtClean="0">
                <a:sym typeface="Symbol" panose="05050102010706020507" pitchFamily="18" charset="2"/>
              </a:rPr>
              <a:t></a:t>
            </a:r>
            <a:r>
              <a:rPr lang="en-US" dirty="0" err="1" smtClean="0"/>
              <a:t>j</a:t>
            </a:r>
            <a:r>
              <a:rPr lang="en-US" dirty="0" smtClean="0"/>
              <a:t> and (</a:t>
            </a:r>
            <a:r>
              <a:rPr lang="en-US" dirty="0" err="1" smtClean="0"/>
              <a:t>i,j</a:t>
            </a:r>
            <a:r>
              <a:rPr lang="en-US" dirty="0" smtClean="0"/>
              <a:t>) in E</a:t>
            </a:r>
          </a:p>
          <a:p>
            <a:pPr marL="0" indent="0">
              <a:buNone/>
            </a:pP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 smtClean="0"/>
              <a:t>= </a:t>
            </a:r>
            <a:r>
              <a:rPr lang="en-US" dirty="0" smtClean="0">
                <a:sym typeface="Symbol" panose="05050102010706020507" pitchFamily="18" charset="2"/>
              </a:rPr>
              <a:t> 	if </a:t>
            </a:r>
            <a:r>
              <a:rPr lang="en-US" dirty="0" err="1" smtClean="0"/>
              <a:t>i</a:t>
            </a:r>
            <a:r>
              <a:rPr lang="en-US" dirty="0" err="1" smtClean="0">
                <a:sym typeface="Symbol" panose="05050102010706020507" pitchFamily="18" charset="2"/>
              </a:rPr>
              <a:t></a:t>
            </a:r>
            <a:r>
              <a:rPr lang="en-US" dirty="0" err="1" smtClean="0"/>
              <a:t>j</a:t>
            </a:r>
            <a:r>
              <a:rPr lang="en-US" dirty="0" smtClean="0"/>
              <a:t> and (</a:t>
            </a:r>
            <a:r>
              <a:rPr lang="en-US" dirty="0" err="1" smtClean="0"/>
              <a:t>i,j</a:t>
            </a:r>
            <a:r>
              <a:rPr lang="en-US" dirty="0" smtClean="0"/>
              <a:t>) not in 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Format of the Output</a:t>
            </a:r>
          </a:p>
          <a:p>
            <a:pPr marL="0" indent="0">
              <a:buNone/>
            </a:pPr>
            <a:r>
              <a:rPr lang="en-US" dirty="0" smtClean="0"/>
              <a:t>If the graph has n vertices, we return a distance matrix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dirty="0" smtClean="0"/>
              <a:t>), where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-25000" dirty="0" smtClean="0"/>
              <a:t> </a:t>
            </a:r>
            <a:r>
              <a:rPr lang="en-US" dirty="0" smtClean="0"/>
              <a:t>the length of the path from </a:t>
            </a:r>
            <a:r>
              <a:rPr lang="en-US" dirty="0" err="1" smtClean="0"/>
              <a:t>i</a:t>
            </a:r>
            <a:r>
              <a:rPr lang="en-US" dirty="0" smtClean="0"/>
              <a:t> to j.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6A2C1F0D-88D2-4BB4-8721-FB351833E237}" type="slidenum">
              <a:rPr lang="en-US" sz="1050">
                <a:solidFill>
                  <a:srgbClr val="E7E6E6"/>
                </a:solidFill>
                <a:latin typeface="Arial" panose="020B0604020202020204" pitchFamily="34" charset="0"/>
              </a:rPr>
              <a:pPr/>
              <a:t>14</a:t>
            </a:fld>
            <a:endParaRPr lang="en-US" sz="1050">
              <a:solidFill>
                <a:srgbClr val="E7E6E6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Left Brace 4"/>
          <p:cNvSpPr>
            <a:spLocks/>
          </p:cNvSpPr>
          <p:nvPr/>
        </p:nvSpPr>
        <p:spPr bwMode="auto">
          <a:xfrm>
            <a:off x="5600700" y="3429001"/>
            <a:ext cx="285750" cy="335667"/>
          </a:xfrm>
          <a:prstGeom prst="leftBrace">
            <a:avLst>
              <a:gd name="adj1" fmla="val 8339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None/>
            </a:pPr>
            <a:endParaRPr lang="en-US" sz="15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5110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Floyd-</a:t>
            </a:r>
            <a:r>
              <a:rPr lang="en-US" b="1" dirty="0" err="1" smtClean="0">
                <a:solidFill>
                  <a:srgbClr val="0000FF"/>
                </a:solidFill>
              </a:rPr>
              <a:t>Warshall</a:t>
            </a:r>
            <a:r>
              <a:rPr lang="en-US" b="1" dirty="0" smtClean="0">
                <a:solidFill>
                  <a:srgbClr val="0000FF"/>
                </a:solidFill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4848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807" y="1868660"/>
            <a:ext cx="7886700" cy="37558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u="sng" dirty="0">
                <a:solidFill>
                  <a:srgbClr val="FF0000"/>
                </a:solidFill>
              </a:rPr>
              <a:t>Intermediate Vertices</a:t>
            </a:r>
            <a:endParaRPr lang="en-US" u="sng" dirty="0" smtClean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dirty="0" smtClean="0"/>
              <a:t>Without loss of generality, we will assume that V={1,2,…,n}, i.e., that the vertices of the graph are numbered from 1 to n.  </a:t>
            </a:r>
          </a:p>
          <a:p>
            <a:pPr marL="0" indent="0">
              <a:buNone/>
              <a:defRPr/>
            </a:pPr>
            <a:r>
              <a:rPr lang="en-US" dirty="0" smtClean="0"/>
              <a:t>Given a path p=(v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,…,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m</a:t>
            </a:r>
            <a:r>
              <a:rPr lang="en-US" dirty="0" smtClean="0"/>
              <a:t>) in the graph, we will call the vertices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with index k in {2,…,m-1} the </a:t>
            </a:r>
            <a:r>
              <a:rPr lang="en-US" dirty="0" smtClean="0">
                <a:solidFill>
                  <a:srgbClr val="FF0000"/>
                </a:solidFill>
              </a:rPr>
              <a:t>intermediate vertices </a:t>
            </a:r>
            <a:r>
              <a:rPr lang="en-US" dirty="0" smtClean="0"/>
              <a:t>of p. </a:t>
            </a:r>
          </a:p>
          <a:p>
            <a:pPr marL="0" indent="0">
              <a:buNone/>
              <a:defRPr/>
            </a:pPr>
            <a:r>
              <a:rPr lang="en-US" dirty="0" smtClean="0"/>
              <a:t> 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6B6A05C5-D8D6-4B5B-A63B-389F156AD907}" type="slidenum">
              <a:rPr lang="en-US" sz="1050">
                <a:solidFill>
                  <a:srgbClr val="E7E6E6"/>
                </a:solidFill>
                <a:latin typeface="Arial" panose="020B0604020202020204" pitchFamily="34" charset="0"/>
              </a:rPr>
              <a:pPr/>
              <a:t>15</a:t>
            </a:fld>
            <a:endParaRPr lang="en-US" sz="1050">
              <a:solidFill>
                <a:srgbClr val="E7E6E6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8092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Floyd-</a:t>
            </a:r>
            <a:r>
              <a:rPr lang="en-US" b="1" dirty="0" err="1" smtClean="0">
                <a:solidFill>
                  <a:srgbClr val="0000FF"/>
                </a:solidFill>
              </a:rPr>
              <a:t>Warshall</a:t>
            </a:r>
            <a:r>
              <a:rPr lang="en-US" b="1" dirty="0" smtClean="0">
                <a:solidFill>
                  <a:srgbClr val="0000FF"/>
                </a:solidFill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379524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44177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Some points to be noted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59076" y="1679816"/>
            <a:ext cx="8266871" cy="3819008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 smtClean="0"/>
              <a:t>A shortest path does not contain any vertex twice, as this would imply that the path contains a cycle. By assumption, cycles in the graph have a positive weight, so removing the cycle would result in a shorter path, which is impossible.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smtClean="0">
                <a:solidFill>
                  <a:prstClr val="black"/>
                </a:solidFill>
              </a:rPr>
              <a:t>Consider </a:t>
            </a:r>
            <a:r>
              <a:rPr lang="en-US" dirty="0">
                <a:solidFill>
                  <a:prstClr val="black"/>
                </a:solidFill>
              </a:rPr>
              <a:t>a shortest path p from </a:t>
            </a:r>
            <a:r>
              <a:rPr lang="en-US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to j such that the intermediate vertices are from the set {1,…,k}. 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smtClean="0">
                <a:solidFill>
                  <a:prstClr val="black"/>
                </a:solidFill>
              </a:rPr>
              <a:t>     If </a:t>
            </a:r>
            <a:r>
              <a:rPr lang="en-US" dirty="0">
                <a:solidFill>
                  <a:prstClr val="black"/>
                </a:solidFill>
              </a:rPr>
              <a:t>the vertex k is not an intermediate vertex on p, then </a:t>
            </a:r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baseline="-25000" dirty="0" err="1">
                <a:solidFill>
                  <a:srgbClr val="FF0000"/>
                </a:solidFill>
              </a:rPr>
              <a:t>ij</a:t>
            </a:r>
            <a:r>
              <a:rPr lang="en-US" baseline="30000" dirty="0">
                <a:solidFill>
                  <a:srgbClr val="FF0000"/>
                </a:solidFill>
              </a:rPr>
              <a:t>(k)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baseline="-25000" dirty="0" err="1">
                <a:solidFill>
                  <a:srgbClr val="FF0000"/>
                </a:solidFill>
              </a:rPr>
              <a:t>ij</a:t>
            </a:r>
            <a:r>
              <a:rPr lang="en-US" baseline="30000" dirty="0">
                <a:solidFill>
                  <a:srgbClr val="FF0000"/>
                </a:solidFill>
              </a:rPr>
              <a:t>(k-1)</a:t>
            </a:r>
          </a:p>
          <a:p>
            <a:pPr marL="0" indent="0">
              <a:buNone/>
            </a:pPr>
            <a:r>
              <a:rPr lang="en-US" baseline="30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dirty="0" smtClean="0">
                <a:solidFill>
                  <a:prstClr val="black"/>
                </a:solidFill>
              </a:rPr>
              <a:t>If </a:t>
            </a:r>
            <a:r>
              <a:rPr lang="en-US" dirty="0">
                <a:solidFill>
                  <a:prstClr val="black"/>
                </a:solidFill>
              </a:rPr>
              <a:t>the vertex k is an intermediate vertex on p, then </a:t>
            </a:r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baseline="-25000" dirty="0" err="1">
                <a:solidFill>
                  <a:srgbClr val="FF0000"/>
                </a:solidFill>
              </a:rPr>
              <a:t>ij</a:t>
            </a:r>
            <a:r>
              <a:rPr lang="en-US" baseline="30000" dirty="0">
                <a:solidFill>
                  <a:srgbClr val="FF0000"/>
                </a:solidFill>
              </a:rPr>
              <a:t>(k)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baseline="-25000" dirty="0" err="1">
                <a:solidFill>
                  <a:srgbClr val="FF0000"/>
                </a:solidFill>
              </a:rPr>
              <a:t>ik</a:t>
            </a:r>
            <a:r>
              <a:rPr lang="en-US" baseline="30000" dirty="0">
                <a:solidFill>
                  <a:srgbClr val="FF0000"/>
                </a:solidFill>
              </a:rPr>
              <a:t>(k-1)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baseline="-25000" dirty="0" err="1">
                <a:solidFill>
                  <a:srgbClr val="FF0000"/>
                </a:solidFill>
              </a:rPr>
              <a:t>kj</a:t>
            </a:r>
            <a:r>
              <a:rPr lang="en-US" baseline="30000" dirty="0">
                <a:solidFill>
                  <a:srgbClr val="FF0000"/>
                </a:solidFill>
              </a:rPr>
              <a:t>(k-1)</a:t>
            </a:r>
            <a:endParaRPr lang="en-US" dirty="0">
              <a:solidFill>
                <a:srgbClr val="1802BE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802BE"/>
                </a:solidFill>
              </a:rPr>
              <a:t>Interestingly, in either case, the </a:t>
            </a:r>
            <a:r>
              <a:rPr lang="en-US" sz="1800" dirty="0" err="1">
                <a:solidFill>
                  <a:srgbClr val="1802BE"/>
                </a:solidFill>
              </a:rPr>
              <a:t>subpaths</a:t>
            </a:r>
            <a:r>
              <a:rPr lang="en-US" sz="1800" dirty="0">
                <a:solidFill>
                  <a:srgbClr val="1802BE"/>
                </a:solidFill>
              </a:rPr>
              <a:t> contain merely nodes from {1,…,k-1}. </a:t>
            </a:r>
            <a:endParaRPr lang="en-US" sz="1800" baseline="30000" dirty="0">
              <a:solidFill>
                <a:srgbClr val="1802BE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Therefore, we can conclude that 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ij</a:t>
            </a:r>
            <a:r>
              <a:rPr lang="en-US" baseline="30000" dirty="0" smtClean="0">
                <a:solidFill>
                  <a:srgbClr val="FF0000"/>
                </a:solidFill>
              </a:rPr>
              <a:t>(k)</a:t>
            </a:r>
            <a:r>
              <a:rPr lang="en-US" dirty="0" smtClean="0">
                <a:solidFill>
                  <a:srgbClr val="FF0000"/>
                </a:solidFill>
              </a:rPr>
              <a:t> = min{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ij</a:t>
            </a:r>
            <a:r>
              <a:rPr lang="en-US" baseline="30000" dirty="0" smtClean="0">
                <a:solidFill>
                  <a:srgbClr val="FF0000"/>
                </a:solidFill>
              </a:rPr>
              <a:t>(k-1)</a:t>
            </a:r>
            <a:r>
              <a:rPr lang="en-US" dirty="0" smtClean="0">
                <a:solidFill>
                  <a:srgbClr val="FF0000"/>
                </a:solidFill>
              </a:rPr>
              <a:t> ,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ik</a:t>
            </a:r>
            <a:r>
              <a:rPr lang="en-US" baseline="30000" dirty="0" smtClean="0">
                <a:solidFill>
                  <a:srgbClr val="FF0000"/>
                </a:solidFill>
              </a:rPr>
              <a:t>(k-1)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kj</a:t>
            </a:r>
            <a:r>
              <a:rPr lang="en-US" baseline="30000" dirty="0" smtClean="0">
                <a:solidFill>
                  <a:srgbClr val="FF0000"/>
                </a:solidFill>
              </a:rPr>
              <a:t>(k-1)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FC2BA3A0-7652-4E71-B96C-F1895104D37F}" type="slidenum">
              <a:rPr lang="en-US" sz="1050">
                <a:solidFill>
                  <a:srgbClr val="E7E6E6"/>
                </a:solidFill>
                <a:latin typeface="Arial" panose="020B0604020202020204" pitchFamily="34" charset="0"/>
              </a:rPr>
              <a:pPr/>
              <a:t>16</a:t>
            </a:fld>
            <a:endParaRPr lang="en-US" sz="1050">
              <a:solidFill>
                <a:srgbClr val="E7E6E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69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/>
          </p:nvPr>
        </p:nvGraphicFramePr>
        <p:xfrm>
          <a:off x="695740" y="1714500"/>
          <a:ext cx="7742816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429000" imgH="990600" progId="Equation.3">
                  <p:embed/>
                </p:oleObj>
              </mc:Choice>
              <mc:Fallback>
                <p:oleObj name="Equation" r:id="rId3" imgW="34290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740" y="1714500"/>
                        <a:ext cx="7742816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2057400" y="47434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43650" y="4800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29100" y="42291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1350">
              <a:solidFill>
                <a:srgbClr val="FFFFFF"/>
              </a:solidFill>
            </a:endParaRPr>
          </a:p>
        </p:txBody>
      </p:sp>
      <p:cxnSp>
        <p:nvCxnSpPr>
          <p:cNvPr id="10" name="Curved Connector 9"/>
          <p:cNvCxnSpPr>
            <a:stCxn id="6" idx="6"/>
            <a:endCxn id="8" idx="2"/>
          </p:cNvCxnSpPr>
          <p:nvPr/>
        </p:nvCxnSpPr>
        <p:spPr>
          <a:xfrm flipV="1">
            <a:off x="2286000" y="4343400"/>
            <a:ext cx="1943100" cy="5143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" idx="6"/>
            <a:endCxn id="7" idx="2"/>
          </p:cNvCxnSpPr>
          <p:nvPr/>
        </p:nvCxnSpPr>
        <p:spPr>
          <a:xfrm>
            <a:off x="4457700" y="4343400"/>
            <a:ext cx="1885950" cy="5715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29" name="Object 3"/>
          <p:cNvGraphicFramePr>
            <a:graphicFrameLocks noChangeAspect="1"/>
          </p:cNvGraphicFramePr>
          <p:nvPr/>
        </p:nvGraphicFramePr>
        <p:xfrm>
          <a:off x="1943100" y="4400550"/>
          <a:ext cx="205979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88707" imgH="164742" progId="Equation.3">
                  <p:embed/>
                </p:oleObj>
              </mc:Choice>
              <mc:Fallback>
                <p:oleObj name="Equation" r:id="rId5" imgW="88707" imgH="164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4400550"/>
                        <a:ext cx="205979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4"/>
          <p:cNvGraphicFramePr>
            <a:graphicFrameLocks noChangeAspect="1"/>
          </p:cNvGraphicFramePr>
          <p:nvPr/>
        </p:nvGraphicFramePr>
        <p:xfrm>
          <a:off x="4281488" y="3886200"/>
          <a:ext cx="239316" cy="301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26725" imgH="177415" progId="Equation.3">
                  <p:embed/>
                </p:oleObj>
              </mc:Choice>
              <mc:Fallback>
                <p:oleObj name="Equation" r:id="rId7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88" y="3886200"/>
                        <a:ext cx="239316" cy="301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5"/>
          <p:cNvGraphicFramePr>
            <a:graphicFrameLocks noChangeAspect="1"/>
          </p:cNvGraphicFramePr>
          <p:nvPr/>
        </p:nvGraphicFramePr>
        <p:xfrm>
          <a:off x="6600825" y="4400550"/>
          <a:ext cx="258366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126890" imgH="190335" progId="Equation.3">
                  <p:embed/>
                </p:oleObj>
              </mc:Choice>
              <mc:Fallback>
                <p:oleObj name="Equation" r:id="rId9" imgW="126890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4400550"/>
                        <a:ext cx="258366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6"/>
          <p:cNvGraphicFramePr>
            <a:graphicFrameLocks noChangeAspect="1"/>
          </p:cNvGraphicFramePr>
          <p:nvPr/>
        </p:nvGraphicFramePr>
        <p:xfrm>
          <a:off x="5429251" y="4193383"/>
          <a:ext cx="378619" cy="383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190335" imgH="215713" progId="Equation.3">
                  <p:embed/>
                </p:oleObj>
              </mc:Choice>
              <mc:Fallback>
                <p:oleObj name="Equation" r:id="rId11" imgW="190335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1" y="4193383"/>
                        <a:ext cx="378619" cy="383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7"/>
          <p:cNvGraphicFramePr>
            <a:graphicFrameLocks noChangeAspect="1"/>
          </p:cNvGraphicFramePr>
          <p:nvPr/>
        </p:nvGraphicFramePr>
        <p:xfrm>
          <a:off x="2902744" y="4171950"/>
          <a:ext cx="372666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3" imgW="177569" imgH="215619" progId="Equation.3">
                  <p:embed/>
                </p:oleObj>
              </mc:Choice>
              <mc:Fallback>
                <p:oleObj name="Equation" r:id="rId13" imgW="17756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744" y="4171950"/>
                        <a:ext cx="372666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8"/>
          <p:cNvGraphicFramePr>
            <a:graphicFrameLocks noChangeAspect="1"/>
          </p:cNvGraphicFramePr>
          <p:nvPr/>
        </p:nvGraphicFramePr>
        <p:xfrm>
          <a:off x="1428751" y="5372101"/>
          <a:ext cx="6194822" cy="330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5" imgW="3632200" imgH="215900" progId="Equation.3">
                  <p:embed/>
                </p:oleObj>
              </mc:Choice>
              <mc:Fallback>
                <p:oleObj name="Equation" r:id="rId15" imgW="3632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1" y="5372101"/>
                        <a:ext cx="6194822" cy="330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551855" y="1028700"/>
            <a:ext cx="8522571" cy="5511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300" b="1" dirty="0">
                <a:solidFill>
                  <a:srgbClr val="0000FF"/>
                </a:solidFill>
              </a:rPr>
              <a:t>Floyd-</a:t>
            </a:r>
            <a:r>
              <a:rPr lang="en-US" sz="3300" b="1" dirty="0" err="1">
                <a:solidFill>
                  <a:srgbClr val="0000FF"/>
                </a:solidFill>
              </a:rPr>
              <a:t>Warshall</a:t>
            </a:r>
            <a:r>
              <a:rPr lang="en-US" sz="3300" b="1" dirty="0">
                <a:solidFill>
                  <a:srgbClr val="0000FF"/>
                </a:solidFill>
              </a:rPr>
              <a:t> Algorithm : Recursive Formulation</a:t>
            </a:r>
          </a:p>
          <a:p>
            <a:pPr algn="ctr" fontAlgn="auto">
              <a:spcAft>
                <a:spcPts val="0"/>
              </a:spcAft>
            </a:pPr>
            <a:endParaRPr lang="en-US" sz="33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7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4815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The Floyd-</a:t>
            </a:r>
            <a:r>
              <a:rPr lang="en-US" b="1" dirty="0" err="1" smtClean="0">
                <a:solidFill>
                  <a:srgbClr val="0000FF"/>
                </a:solidFill>
              </a:rPr>
              <a:t>Warshall</a:t>
            </a:r>
            <a:r>
              <a:rPr lang="en-US" b="1" dirty="0" smtClean="0">
                <a:solidFill>
                  <a:srgbClr val="0000FF"/>
                </a:solidFill>
              </a:rPr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CC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B9F3482E-D157-4E6F-A2FB-771EA0CB036A}" type="slidenum">
              <a:rPr lang="en-US" sz="1050">
                <a:solidFill>
                  <a:srgbClr val="E7E6E6"/>
                </a:solidFill>
                <a:latin typeface="Arial" panose="020B0604020202020204" pitchFamily="34" charset="0"/>
              </a:rPr>
              <a:pPr/>
              <a:t>18</a:t>
            </a:fld>
            <a:endParaRPr lang="en-US" sz="1050">
              <a:solidFill>
                <a:srgbClr val="E7E6E6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57950" y="1809026"/>
            <a:ext cx="23381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The running time is  O(n</a:t>
            </a:r>
            <a:r>
              <a:rPr lang="en-US" sz="2100" baseline="30000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).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100" dirty="0">
              <a:solidFill>
                <a:prstClr val="black"/>
              </a:solidFill>
              <a:latin typeface="Calibri" panose="020F0502020204030204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Memory required O(n</a:t>
            </a:r>
            <a:r>
              <a:rPr lang="en-US" sz="2100" baseline="30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) (if we drop the superscripts).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6" y="1809026"/>
            <a:ext cx="5922169" cy="230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098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13" y="857250"/>
            <a:ext cx="6241774" cy="8001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00FF"/>
                </a:solidFill>
              </a:rPr>
              <a:t>Floyd </a:t>
            </a:r>
            <a:r>
              <a:rPr lang="en-US" b="1" dirty="0" err="1" smtClean="0">
                <a:solidFill>
                  <a:srgbClr val="0000FF"/>
                </a:solidFill>
              </a:rPr>
              <a:t>Warshall</a:t>
            </a:r>
            <a:r>
              <a:rPr lang="en-US" b="1" dirty="0" smtClean="0">
                <a:solidFill>
                  <a:srgbClr val="0000FF"/>
                </a:solidFill>
              </a:rPr>
              <a:t> Algorithm – Example 1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5363" name="Picture 10" descr="floyd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03" y="1657351"/>
            <a:ext cx="1750219" cy="93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floyd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7" y="2657718"/>
            <a:ext cx="1925241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floyd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3767378"/>
            <a:ext cx="181808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floyd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7" y="4821157"/>
            <a:ext cx="1828800" cy="98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4" descr="floyd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657350"/>
            <a:ext cx="3086100" cy="1601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358033" y="4939749"/>
            <a:ext cx="170437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u="sng" dirty="0">
                <a:solidFill>
                  <a:prstClr val="black"/>
                </a:solidFill>
              </a:rPr>
              <a:t>Consider Vertex 3: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prstClr val="black"/>
                </a:solidFill>
              </a:rPr>
              <a:t> 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prstClr val="black"/>
                </a:solidFill>
              </a:rPr>
              <a:t>Nothing changes.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358033" y="3842975"/>
            <a:ext cx="202170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u="sng" dirty="0">
                <a:solidFill>
                  <a:prstClr val="black"/>
                </a:solidFill>
              </a:rPr>
              <a:t>Consider Vertex 2: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1350" b="1" u="sng" dirty="0">
              <a:solidFill>
                <a:prstClr val="black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prstClr val="black"/>
                </a:solidFill>
              </a:rPr>
              <a:t>D(1,3) = D(1,2) + D(2,3)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358033" y="2825820"/>
            <a:ext cx="202170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u="sng" dirty="0">
                <a:solidFill>
                  <a:prstClr val="black"/>
                </a:solidFill>
              </a:rPr>
              <a:t>Consider Vertex 1: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1350" b="1" u="sng" dirty="0">
              <a:solidFill>
                <a:prstClr val="black"/>
              </a:solidFill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prstClr val="black"/>
                </a:solidFill>
              </a:rPr>
              <a:t>D(3,2) = D(3,1) + D(1,2)</a:t>
            </a:r>
          </a:p>
        </p:txBody>
      </p:sp>
      <p:sp>
        <p:nvSpPr>
          <p:cNvPr id="15371" name="TextBox 18"/>
          <p:cNvSpPr txBox="1">
            <a:spLocks noChangeArrowheads="1"/>
          </p:cNvSpPr>
          <p:nvPr/>
        </p:nvSpPr>
        <p:spPr bwMode="auto">
          <a:xfrm>
            <a:off x="2393156" y="1934092"/>
            <a:ext cx="146386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prstClr val="black"/>
                </a:solidFill>
              </a:rPr>
              <a:t>Original weights.</a:t>
            </a:r>
          </a:p>
        </p:txBody>
      </p:sp>
      <p:sp>
        <p:nvSpPr>
          <p:cNvPr id="20" name="Oval 19"/>
          <p:cNvSpPr/>
          <p:nvPr/>
        </p:nvSpPr>
        <p:spPr>
          <a:xfrm>
            <a:off x="1481707" y="3350093"/>
            <a:ext cx="342900" cy="3429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824607" y="3775386"/>
            <a:ext cx="282386" cy="2902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1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vert="horz" lIns="0" tIns="0" rIns="0" bIns="0" rtlCol="0" anchor="t">
            <a:normAutofit fontScale="90000"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 dirty="0">
                <a:solidFill>
                  <a:srgbClr val="FFFF00"/>
                </a:solidFill>
                <a:latin typeface="Arial" charset="0"/>
              </a:rPr>
              <a:t>Single-Source Shortest Path Problem 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20040" y="1440180"/>
            <a:ext cx="8519160" cy="493776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problem of finding shortest paths from a source vertex </a:t>
            </a:r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all other vertices in the graph.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22" y="3086100"/>
            <a:ext cx="3807618" cy="251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3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61737" y="1058258"/>
            <a:ext cx="7886700" cy="5312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Example 2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1611779" name="Object 3"/>
          <p:cNvGraphicFramePr>
            <a:graphicFrameLocks noChangeAspect="1"/>
          </p:cNvGraphicFramePr>
          <p:nvPr>
            <p:extLst/>
          </p:nvPr>
        </p:nvGraphicFramePr>
        <p:xfrm>
          <a:off x="715618" y="3096817"/>
          <a:ext cx="3032470" cy="2541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icture Publisher Image" r:id="rId3" imgW="2647800" imgH="2219400" progId="PictPub.Image.8">
                  <p:embed/>
                </p:oleObj>
              </mc:Choice>
              <mc:Fallback>
                <p:oleObj name="Picture Publisher Image" r:id="rId3" imgW="2647800" imgH="22194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18" y="3096817"/>
                        <a:ext cx="3032470" cy="2541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1780" name="Object 4"/>
          <p:cNvGraphicFramePr>
            <a:graphicFrameLocks noChangeAspect="1"/>
          </p:cNvGraphicFramePr>
          <p:nvPr>
            <p:extLst/>
          </p:nvPr>
        </p:nvGraphicFramePr>
        <p:xfrm>
          <a:off x="3956448" y="3275410"/>
          <a:ext cx="4491989" cy="187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icture Publisher Image" r:id="rId5" imgW="2828880" imgH="1181160" progId="PictPub.Image.8">
                  <p:embed/>
                </p:oleObj>
              </mc:Choice>
              <mc:Fallback>
                <p:oleObj name="Picture Publisher Image" r:id="rId5" imgW="2828880" imgH="118116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448" y="3275410"/>
                        <a:ext cx="4491989" cy="1875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178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052" y="1589483"/>
            <a:ext cx="6099132" cy="113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32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0598" y="1022748"/>
            <a:ext cx="7886700" cy="645319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Step 1 </a:t>
            </a:r>
          </a:p>
        </p:txBody>
      </p:sp>
      <p:graphicFrame>
        <p:nvGraphicFramePr>
          <p:cNvPr id="1612803" name="Object 3"/>
          <p:cNvGraphicFramePr>
            <a:graphicFrameLocks noChangeAspect="1"/>
          </p:cNvGraphicFramePr>
          <p:nvPr>
            <p:extLst/>
          </p:nvPr>
        </p:nvGraphicFramePr>
        <p:xfrm>
          <a:off x="783223" y="2850359"/>
          <a:ext cx="2632838" cy="2206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icture Publisher Image" r:id="rId3" imgW="2647800" imgH="2219400" progId="PictPub.Image.8">
                  <p:embed/>
                </p:oleObj>
              </mc:Choice>
              <mc:Fallback>
                <p:oleObj name="Picture Publisher Image" r:id="rId3" imgW="2647800" imgH="22194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23" y="2850359"/>
                        <a:ext cx="2632838" cy="2206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2804" name="Object 4"/>
          <p:cNvGraphicFramePr>
            <a:graphicFrameLocks noChangeAspect="1"/>
          </p:cNvGraphicFramePr>
          <p:nvPr>
            <p:extLst/>
          </p:nvPr>
        </p:nvGraphicFramePr>
        <p:xfrm>
          <a:off x="3926750" y="2149338"/>
          <a:ext cx="4059753" cy="1694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Picture Publisher Image" r:id="rId5" imgW="2828880" imgH="1181160" progId="PictPub.Image.8">
                  <p:embed/>
                </p:oleObj>
              </mc:Choice>
              <mc:Fallback>
                <p:oleObj name="Picture Publisher Image" r:id="rId5" imgW="2828880" imgH="118116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6750" y="2149338"/>
                        <a:ext cx="4059753" cy="1694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2805" name="Object 5"/>
          <p:cNvGraphicFramePr>
            <a:graphicFrameLocks noChangeAspect="1"/>
          </p:cNvGraphicFramePr>
          <p:nvPr>
            <p:extLst/>
          </p:nvPr>
        </p:nvGraphicFramePr>
        <p:xfrm>
          <a:off x="3926749" y="3953395"/>
          <a:ext cx="4156838" cy="1853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Picture Publisher Image" r:id="rId7" imgW="2819520" imgH="1257480" progId="PictPub.Image.8">
                  <p:embed/>
                </p:oleObj>
              </mc:Choice>
              <mc:Fallback>
                <p:oleObj name="Picture Publisher Image" r:id="rId7" imgW="2819520" imgH="125748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6749" y="3953395"/>
                        <a:ext cx="4156838" cy="1853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280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42" y="1057276"/>
            <a:ext cx="5266824" cy="982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84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3828" name="Object 4"/>
          <p:cNvGraphicFramePr>
            <a:graphicFrameLocks noChangeAspect="1"/>
          </p:cNvGraphicFramePr>
          <p:nvPr>
            <p:extLst/>
          </p:nvPr>
        </p:nvGraphicFramePr>
        <p:xfrm>
          <a:off x="4297381" y="3968198"/>
          <a:ext cx="4040465" cy="1883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Picture Publisher Image" r:id="rId3" imgW="2800440" imgH="1305000" progId="PictPub.Image.8">
                  <p:embed/>
                </p:oleObj>
              </mc:Choice>
              <mc:Fallback>
                <p:oleObj name="Picture Publisher Image" r:id="rId3" imgW="2800440" imgH="13050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81" y="3968198"/>
                        <a:ext cx="4040465" cy="1883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3829" name="Object 5"/>
          <p:cNvGraphicFramePr>
            <a:graphicFrameLocks noChangeAspect="1"/>
          </p:cNvGraphicFramePr>
          <p:nvPr>
            <p:extLst/>
          </p:nvPr>
        </p:nvGraphicFramePr>
        <p:xfrm>
          <a:off x="4403140" y="2298424"/>
          <a:ext cx="3742943" cy="1669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Picture Publisher Image" r:id="rId5" imgW="2819520" imgH="1257480" progId="PictPub.Image.8">
                  <p:embed/>
                </p:oleObj>
              </mc:Choice>
              <mc:Fallback>
                <p:oleObj name="Picture Publisher Image" r:id="rId5" imgW="2819520" imgH="125748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140" y="2298424"/>
                        <a:ext cx="3742943" cy="1669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/>
          </p:nvPr>
        </p:nvGraphicFramePr>
        <p:xfrm>
          <a:off x="783223" y="2850359"/>
          <a:ext cx="2632838" cy="2206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Picture Publisher Image" r:id="rId7" imgW="2647800" imgH="2219400" progId="PictPub.Image.8">
                  <p:embed/>
                </p:oleObj>
              </mc:Choice>
              <mc:Fallback>
                <p:oleObj name="Picture Publisher Image" r:id="rId7" imgW="2647800" imgH="22194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23" y="2850359"/>
                        <a:ext cx="2632838" cy="2206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42" y="1057276"/>
            <a:ext cx="5266824" cy="982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0598" y="1022748"/>
            <a:ext cx="7886700" cy="645319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179373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476" y="953925"/>
            <a:ext cx="7886700" cy="994172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Step 3 </a:t>
            </a:r>
          </a:p>
        </p:txBody>
      </p:sp>
      <p:graphicFrame>
        <p:nvGraphicFramePr>
          <p:cNvPr id="1614852" name="Object 4"/>
          <p:cNvGraphicFramePr>
            <a:graphicFrameLocks noChangeAspect="1"/>
          </p:cNvGraphicFramePr>
          <p:nvPr>
            <p:extLst/>
          </p:nvPr>
        </p:nvGraphicFramePr>
        <p:xfrm>
          <a:off x="4398525" y="3832649"/>
          <a:ext cx="3818651" cy="1864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Picture Publisher Image" r:id="rId3" imgW="2847960" imgH="1390680" progId="PictPub.Image.8">
                  <p:embed/>
                </p:oleObj>
              </mc:Choice>
              <mc:Fallback>
                <p:oleObj name="Picture Publisher Image" r:id="rId3" imgW="2847960" imgH="139068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525" y="3832649"/>
                        <a:ext cx="3818651" cy="1864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4853" name="Object 5"/>
          <p:cNvGraphicFramePr>
            <a:graphicFrameLocks noChangeAspect="1"/>
          </p:cNvGraphicFramePr>
          <p:nvPr>
            <p:extLst/>
          </p:nvPr>
        </p:nvGraphicFramePr>
        <p:xfrm>
          <a:off x="4398525" y="2143358"/>
          <a:ext cx="3818651" cy="1780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Picture Publisher Image" r:id="rId5" imgW="2800440" imgH="1305000" progId="PictPub.Image.8">
                  <p:embed/>
                </p:oleObj>
              </mc:Choice>
              <mc:Fallback>
                <p:oleObj name="Picture Publisher Image" r:id="rId5" imgW="2800440" imgH="13050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525" y="2143358"/>
                        <a:ext cx="3818651" cy="1780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/>
          </p:nvPr>
        </p:nvGraphicFramePr>
        <p:xfrm>
          <a:off x="783223" y="2850359"/>
          <a:ext cx="2632838" cy="2206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Picture Publisher Image" r:id="rId7" imgW="2647800" imgH="2219400" progId="PictPub.Image.8">
                  <p:embed/>
                </p:oleObj>
              </mc:Choice>
              <mc:Fallback>
                <p:oleObj name="Picture Publisher Image" r:id="rId7" imgW="2647800" imgH="22194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23" y="2850359"/>
                        <a:ext cx="2632838" cy="2206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42" y="1057276"/>
            <a:ext cx="5266824" cy="982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7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8357" y="927733"/>
            <a:ext cx="7789793" cy="994172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Step 4</a:t>
            </a:r>
          </a:p>
        </p:txBody>
      </p:sp>
      <p:graphicFrame>
        <p:nvGraphicFramePr>
          <p:cNvPr id="1615876" name="Object 4"/>
          <p:cNvGraphicFramePr>
            <a:graphicFrameLocks noChangeAspect="1"/>
          </p:cNvGraphicFramePr>
          <p:nvPr>
            <p:extLst/>
          </p:nvPr>
        </p:nvGraphicFramePr>
        <p:xfrm>
          <a:off x="4064178" y="2051448"/>
          <a:ext cx="3993973" cy="1947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Picture Publisher Image" r:id="rId3" imgW="2847960" imgH="1390680" progId="PictPub.Image.8">
                  <p:embed/>
                </p:oleObj>
              </mc:Choice>
              <mc:Fallback>
                <p:oleObj name="Picture Publisher Image" r:id="rId3" imgW="2847960" imgH="139068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178" y="2051448"/>
                        <a:ext cx="3993973" cy="1947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5877" name="Object 5"/>
          <p:cNvGraphicFramePr>
            <a:graphicFrameLocks noChangeAspect="1"/>
          </p:cNvGraphicFramePr>
          <p:nvPr>
            <p:extLst/>
          </p:nvPr>
        </p:nvGraphicFramePr>
        <p:xfrm>
          <a:off x="4064177" y="3769415"/>
          <a:ext cx="4126244" cy="208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Picture Publisher Image" r:id="rId5" imgW="2847960" imgH="1438200" progId="PictPub.Image.8">
                  <p:embed/>
                </p:oleObj>
              </mc:Choice>
              <mc:Fallback>
                <p:oleObj name="Picture Publisher Image" r:id="rId5" imgW="2847960" imgH="14382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177" y="3769415"/>
                        <a:ext cx="4126244" cy="2082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/>
          </p:nvPr>
        </p:nvGraphicFramePr>
        <p:xfrm>
          <a:off x="783223" y="2850359"/>
          <a:ext cx="2632838" cy="2206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Picture Publisher Image" r:id="rId7" imgW="2647800" imgH="2219400" progId="PictPub.Image.8">
                  <p:embed/>
                </p:oleObj>
              </mc:Choice>
              <mc:Fallback>
                <p:oleObj name="Picture Publisher Image" r:id="rId7" imgW="2647800" imgH="22194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23" y="2850359"/>
                        <a:ext cx="2632838" cy="2206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42" y="1057276"/>
            <a:ext cx="5266824" cy="982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4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6900" name="Object 4"/>
          <p:cNvGraphicFramePr>
            <a:graphicFrameLocks noChangeAspect="1"/>
          </p:cNvGraphicFramePr>
          <p:nvPr>
            <p:extLst/>
          </p:nvPr>
        </p:nvGraphicFramePr>
        <p:xfrm>
          <a:off x="4244407" y="4010230"/>
          <a:ext cx="3995133" cy="1677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Picture Publisher Image" r:id="rId3" imgW="2790720" imgH="1171440" progId="PictPub.Image.8">
                  <p:embed/>
                </p:oleObj>
              </mc:Choice>
              <mc:Fallback>
                <p:oleObj name="Picture Publisher Image" r:id="rId3" imgW="2790720" imgH="117144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407" y="4010230"/>
                        <a:ext cx="3995133" cy="1677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6901" name="Object 5"/>
          <p:cNvGraphicFramePr>
            <a:graphicFrameLocks noChangeAspect="1"/>
          </p:cNvGraphicFramePr>
          <p:nvPr>
            <p:extLst/>
          </p:nvPr>
        </p:nvGraphicFramePr>
        <p:xfrm>
          <a:off x="4308251" y="2040007"/>
          <a:ext cx="4002800" cy="2021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Picture Publisher Image" r:id="rId5" imgW="2847960" imgH="1438200" progId="PictPub.Image.8">
                  <p:embed/>
                </p:oleObj>
              </mc:Choice>
              <mc:Fallback>
                <p:oleObj name="Picture Publisher Image" r:id="rId5" imgW="2847960" imgH="14382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251" y="2040007"/>
                        <a:ext cx="4002800" cy="2021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/>
          </p:nvPr>
        </p:nvGraphicFramePr>
        <p:xfrm>
          <a:off x="783223" y="2850359"/>
          <a:ext cx="2632838" cy="2206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Picture Publisher Image" r:id="rId7" imgW="2647800" imgH="2219400" progId="PictPub.Image.8">
                  <p:embed/>
                </p:oleObj>
              </mc:Choice>
              <mc:Fallback>
                <p:oleObj name="Picture Publisher Image" r:id="rId7" imgW="2647800" imgH="2219400" progId="PictPub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23" y="2850359"/>
                        <a:ext cx="2632838" cy="2206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42" y="1057276"/>
            <a:ext cx="5266824" cy="982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10598" y="1022748"/>
            <a:ext cx="7886700" cy="645319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Step </a:t>
            </a:r>
            <a:r>
              <a:rPr lang="en-US" b="1" dirty="0" smtClean="0">
                <a:solidFill>
                  <a:srgbClr val="0000FF"/>
                </a:solidFill>
              </a:rPr>
              <a:t>5 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153400" cy="3048000"/>
          </a:xfrm>
        </p:spPr>
        <p:txBody>
          <a:bodyPr/>
          <a:lstStyle/>
          <a:p>
            <a:r>
              <a:rPr lang="en-US" dirty="0"/>
              <a:t>Works with directed and undirected graphs</a:t>
            </a:r>
          </a:p>
          <a:p>
            <a:r>
              <a:rPr lang="en-US" dirty="0"/>
              <a:t>Works with weighted and unweighted </a:t>
            </a:r>
            <a:r>
              <a:rPr lang="en-US" dirty="0" smtClean="0"/>
              <a:t>graphs</a:t>
            </a:r>
          </a:p>
          <a:p>
            <a:r>
              <a:rPr lang="en-US" dirty="0" smtClean="0"/>
              <a:t>Graph with negative edges is not applicable.</a:t>
            </a:r>
            <a:endParaRPr lang="en-US" dirty="0"/>
          </a:p>
          <a:p>
            <a:r>
              <a:rPr lang="en-US" dirty="0"/>
              <a:t>Rare type of algorithm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	A greedy algorithm that produces an optimal solution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b="1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Dijkstra's algorithm 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220663" y="1171575"/>
            <a:ext cx="8397875" cy="5305425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2600" b="1" u="sng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Dijkstra's algorithm</a:t>
            </a:r>
            <a:r>
              <a:rPr lang="en-US" sz="2600" b="1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sz="2600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-</a:t>
            </a:r>
            <a:r>
              <a:rPr lang="en-US" sz="2600" b="1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sz="2600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is a solution to the single-source shortest path problem in graph theory. 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600" dirty="0" smtClean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Works on both directed and undirected graphs. However, all edges must have nonnegative weights.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sz="2600" dirty="0" smtClean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Input: Weighted graph G={E,V} and source vertex </a:t>
            </a:r>
            <a:r>
              <a:rPr lang="en-US" sz="2600" i="1" dirty="0" err="1" smtClean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v</a:t>
            </a:r>
            <a:r>
              <a:rPr lang="en-US" sz="2600" dirty="0" err="1" smtClean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∈V</a:t>
            </a:r>
            <a:r>
              <a:rPr lang="en-US" sz="2600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such that all edge weights are nonnegative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2600" dirty="0" smtClean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Output: Lengths of shortest paths (or the shortest paths themselves) from a given source vertex</a:t>
            </a:r>
            <a:r>
              <a:rPr lang="en-US" sz="2600" i="1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sz="2600" i="1" dirty="0" err="1" smtClean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v</a:t>
            </a:r>
            <a:r>
              <a:rPr lang="en-US" sz="2600" dirty="0" err="1" smtClean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∈V</a:t>
            </a:r>
            <a:r>
              <a:rPr lang="en-US" sz="2600" dirty="0" smtClean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to all other vertices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greedy algorithm that produces an optimal solution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2500" dirty="0" smtClean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2500" b="1" dirty="0" smtClean="0">
              <a:solidFill>
                <a:srgbClr val="444444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2500" b="1" u="sng" dirty="0" smtClean="0">
              <a:solidFill>
                <a:srgbClr val="444444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9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457200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Example</a:t>
            </a:r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676400"/>
            <a:ext cx="79121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9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Example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9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" y="167640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304800" y="533400"/>
            <a:ext cx="8699500" cy="8223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95000"/>
              </a:lnSpc>
              <a:spcAft>
                <a:spcPts val="0"/>
              </a:spcAft>
            </a:pPr>
            <a:r>
              <a:rPr lang="en-US" sz="390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Example</a:t>
            </a:r>
            <a:endParaRPr lang="en-US" sz="3900" dirty="0" smtClean="0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32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" y="182880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2836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" y="182880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6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2160</TotalTime>
  <Words>406</Words>
  <Application>Microsoft Office PowerPoint</Application>
  <PresentationFormat>On-screen Show (4:3)</PresentationFormat>
  <Paragraphs>79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ＭＳ Ｐゴシック</vt:lpstr>
      <vt:lpstr>Arial</vt:lpstr>
      <vt:lpstr>Bookman Old Style</vt:lpstr>
      <vt:lpstr>Calibri</vt:lpstr>
      <vt:lpstr>Calibri Light</vt:lpstr>
      <vt:lpstr>Comic Sans MS</vt:lpstr>
      <vt:lpstr>Rockwell</vt:lpstr>
      <vt:lpstr>Symbol</vt:lpstr>
      <vt:lpstr>Times New Roman</vt:lpstr>
      <vt:lpstr>Wingdings</vt:lpstr>
      <vt:lpstr>Damask</vt:lpstr>
      <vt:lpstr>Office Theme</vt:lpstr>
      <vt:lpstr>Equation</vt:lpstr>
      <vt:lpstr>Picture Publisher Image</vt:lpstr>
      <vt:lpstr>Dijkstra’s Algorithm</vt:lpstr>
      <vt:lpstr>Single-Source Shortest Path Problem </vt:lpstr>
      <vt:lpstr>Requirements</vt:lpstr>
      <vt:lpstr>Dijkstra's algorithm </vt:lpstr>
      <vt:lpstr>Example</vt:lpstr>
      <vt:lpstr>Example</vt:lpstr>
      <vt:lpstr>PowerPoint Presentation</vt:lpstr>
      <vt:lpstr>Example</vt:lpstr>
      <vt:lpstr>PowerPoint Presentation</vt:lpstr>
      <vt:lpstr>Example</vt:lpstr>
      <vt:lpstr>Example</vt:lpstr>
      <vt:lpstr>Example</vt:lpstr>
      <vt:lpstr>Example</vt:lpstr>
      <vt:lpstr>Floyd-Warshall Algorithm</vt:lpstr>
      <vt:lpstr>Floyd-Warshall Algorithm</vt:lpstr>
      <vt:lpstr>Some points to be noted </vt:lpstr>
      <vt:lpstr>PowerPoint Presentation</vt:lpstr>
      <vt:lpstr>The Floyd-Warshall Algorithm</vt:lpstr>
      <vt:lpstr>Floyd Warshall Algorithm – Example 1</vt:lpstr>
      <vt:lpstr>Example 2</vt:lpstr>
      <vt:lpstr>Step 1 </vt:lpstr>
      <vt:lpstr>Step 2</vt:lpstr>
      <vt:lpstr>Step 3 </vt:lpstr>
      <vt:lpstr>Step 4</vt:lpstr>
      <vt:lpstr>Step 5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Soumita</dc:creator>
  <cp:lastModifiedBy>USER</cp:lastModifiedBy>
  <cp:revision>88</cp:revision>
  <dcterms:created xsi:type="dcterms:W3CDTF">1601-01-01T00:00:00Z</dcterms:created>
  <dcterms:modified xsi:type="dcterms:W3CDTF">2017-11-17T07:41:11Z</dcterms:modified>
</cp:coreProperties>
</file>