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3"/>
  </p:notesMasterIdLst>
  <p:sldIdLst>
    <p:sldId id="257" r:id="rId3"/>
    <p:sldId id="259" r:id="rId4"/>
    <p:sldId id="370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72" r:id="rId49"/>
    <p:sldId id="373" r:id="rId50"/>
    <p:sldId id="374" r:id="rId51"/>
    <p:sldId id="37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BBF33-89D2-4A95-9BDB-DEACB820D770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61C0B-BB6A-46FD-8AC8-9EAF4137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2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2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29131" indent="-280435" defTabSz="92232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21740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570436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19132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467828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16525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365221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13917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6871CB-A1F5-40A3-93D7-A8133346B285}" type="slidenum">
              <a:rPr lang="en-US" sz="1000" b="0">
                <a:solidFill>
                  <a:prstClr val="black"/>
                </a:solidFill>
              </a:rPr>
              <a:pPr/>
              <a:t>1</a:t>
            </a:fld>
            <a:endParaRPr lang="en-US" sz="1000" b="0">
              <a:solidFill>
                <a:prstClr val="black"/>
              </a:solidFill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137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2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29131" indent="-280435" defTabSz="92232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21740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570436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19132" indent="-224348" defTabSz="92232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467828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16525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365221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13917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00753A-CEF9-45AD-A0CB-FD6261D6E6BF}" type="slidenum">
              <a:rPr lang="en-US" sz="1000" b="0">
                <a:solidFill>
                  <a:prstClr val="black"/>
                </a:solidFill>
              </a:rPr>
              <a:pPr/>
              <a:t>5</a:t>
            </a:fld>
            <a:endParaRPr lang="en-US" sz="1000" b="0">
              <a:solidFill>
                <a:prstClr val="black"/>
              </a:solidFill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572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673D-0125-44C8-965D-95B383D554AB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C67006B5-74AC-4180-8EF2-A76365B2C0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7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CACBB-86D8-48AE-B071-058BBC9CD2A0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97DF8DFF-46D1-478A-BBA5-06E6303744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9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08B89-E38E-4443-9C79-DD9ED542D372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79C97D5-9CB1-49D2-8EE7-340E3DC310B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9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30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7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5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8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99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10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5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B171-1406-4256-AA87-FB0ED62B8506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F8562439-25C4-4425-8FAC-5BF89B530D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18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56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52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1311B-25A6-47DB-B41A-AA91D2F3A295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6C3AD2EC-4783-494B-AC4A-9DCFBC63C8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BA37-6D59-4FF7-BD4E-30605A60F8A3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2B8BA7FF-F696-49A9-BD6F-3560EA49D2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520C1-8378-4307-A045-7A6A58AAC0BE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83661852-8865-4D87-9715-1A3842A0D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0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9A2E4-5AED-4F36-A18C-6EFFB32DFF26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64DE99DB-3654-4B9B-B68F-E0D160AC81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67A31-2012-45FC-B270-6892C8D98299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5DEADE04-1DCC-4D4C-95F3-FEAC3D00A5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7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403D3-20A4-4408-A9D7-D5091DD57F4A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F372D796-A028-43B3-8296-A4201599E4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4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14A56-BA0F-4230-BC0D-1B9C5CE8BB28}" type="datetime1">
              <a:rPr lang="en-US">
                <a:solidFill>
                  <a:srgbClr val="000000"/>
                </a:solidFill>
              </a:rPr>
              <a:pPr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A67D0ABE-84CD-43A3-94F8-A239F352A9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FF"/>
            </a:gs>
            <a:gs pos="100000">
              <a:schemeClr val="accent1">
                <a:lumMod val="45000"/>
                <a:lumOff val="55000"/>
              </a:schemeClr>
            </a:gs>
            <a:gs pos="75000">
              <a:srgbClr val="64F5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8DD5ED8-9093-4878-864A-DAB4F7ED4369}" type="datetime1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8/24/2022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2FA9B79C-3551-4A7F-B4B1-4FEA0B5E8CB0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3813" y="23813"/>
            <a:ext cx="9094787" cy="6808787"/>
          </a:xfrm>
          <a:prstGeom prst="rect">
            <a:avLst/>
          </a:prstGeom>
          <a:noFill/>
          <a:ln w="47625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2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FF"/>
            </a:gs>
            <a:gs pos="100000">
              <a:schemeClr val="accent1">
                <a:lumMod val="45000"/>
                <a:lumOff val="55000"/>
              </a:schemeClr>
            </a:gs>
            <a:gs pos="75000">
              <a:srgbClr val="64F5F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4F8A-73D3-442F-B31A-EED1CAC83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6A0E-5F4E-4B70-B8A6-20F5013797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r>
              <a:rPr lang="en-US" sz="4000" dirty="0" err="1" smtClean="0"/>
              <a:t>Mergesort</a:t>
            </a:r>
            <a:endParaRPr lang="en-US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7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5359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92687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60537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77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85581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878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878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878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879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879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879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879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879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879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879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879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879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879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880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880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880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880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880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880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880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880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880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880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8810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18811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8812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46927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0450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0835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0837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0838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0839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0840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0841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0842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0845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0846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0847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0848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0849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0850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0851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0852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0853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0854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0855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0856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0857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0858" name="Text Box 105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0859" name="Text Box 1051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20860" name="Text Box 105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0861" name="Text Box 105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0862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9171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1859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1860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1861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1862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1863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1864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1865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1866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1867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1868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1869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1870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1871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1872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1873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1874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1875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1876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1877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1878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1879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1880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1881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1882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21883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1884" name="Text Box 105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1885" name="Text Box 105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1886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69355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288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288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288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288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288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288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288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289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289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289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289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289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289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289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289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289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289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290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290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290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290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290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290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2906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22907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2908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2909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2910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2911" name="Text Box 105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60188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390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390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390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391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391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391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391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391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391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391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391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391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391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392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392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392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392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392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392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392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392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392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392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3930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23931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3932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3933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3934" name="Text Box 105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3935" name="Text Box 105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3936" name="Text Box 105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6927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smtClean="0"/>
              <a:t>Divide and Conquer cuts the problem in half each time, but </a:t>
            </a:r>
            <a:r>
              <a:rPr lang="en-US" sz="2800" b="1" smtClean="0">
                <a:solidFill>
                  <a:srgbClr val="3333FF"/>
                </a:solidFill>
              </a:rPr>
              <a:t>uses the result of both halves</a:t>
            </a:r>
            <a:r>
              <a:rPr lang="en-US" sz="2800" b="1" smtClean="0"/>
              <a:t>:</a:t>
            </a:r>
          </a:p>
          <a:p>
            <a:pPr lvl="1"/>
            <a:r>
              <a:rPr lang="en-US" sz="2800" b="1" smtClean="0"/>
              <a:t>cut the problem in half until the problem is trivial </a:t>
            </a:r>
          </a:p>
          <a:p>
            <a:pPr lvl="1"/>
            <a:r>
              <a:rPr lang="en-US" sz="2800" b="1" smtClean="0"/>
              <a:t>solve for both halves</a:t>
            </a:r>
          </a:p>
          <a:p>
            <a:pPr lvl="1"/>
            <a:r>
              <a:rPr lang="en-US" sz="2800" b="1" smtClean="0"/>
              <a:t>combine the solutions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463675" y="16621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374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4931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4932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4933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4934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4935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4936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4937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4938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4939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4940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4941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4942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4943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4944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4945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4946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4947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4948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4949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4950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4951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4952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4953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4954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24955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4956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4957" name="Text Box 1053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4958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4959" name="Text Box 105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4960" name="Text Box 105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4961" name="Text Box 105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493201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5983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21579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7010" name="Text Box 3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7013" name="Text Box 3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16840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8039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102758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904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905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2905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9058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9060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9061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29062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29064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52457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0089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27455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1108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1109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1110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1112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1113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1114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735157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2136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2137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2139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98484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314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315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315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315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315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315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315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315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315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316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3161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3162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3163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3164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479499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4180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4183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4184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4185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418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418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418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91865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5562600" y="2362200"/>
            <a:ext cx="24384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ea typeface="SimSun" pitchFamily="2" charset="-122"/>
              </a:rPr>
              <a:t>Sub-problem </a:t>
            </a:r>
            <a:r>
              <a:rPr lang="en-US" altLang="zh-CN" sz="2000" b="1" dirty="0">
                <a:ea typeface="SimSun" pitchFamily="2" charset="-122"/>
              </a:rPr>
              <a:t>2 </a:t>
            </a:r>
          </a:p>
          <a:p>
            <a:r>
              <a:rPr lang="en-US" altLang="zh-CN" sz="2000" b="1" dirty="0">
                <a:ea typeface="SimSun" pitchFamily="2" charset="-122"/>
              </a:rPr>
              <a:t>of size </a:t>
            </a:r>
            <a:r>
              <a:rPr lang="en-US" altLang="zh-CN" sz="2000" b="1" i="1" dirty="0">
                <a:ea typeface="SimSun" pitchFamily="2" charset="-122"/>
              </a:rPr>
              <a:t>n</a:t>
            </a:r>
            <a:r>
              <a:rPr lang="en-US" altLang="zh-CN" sz="2000" b="1" dirty="0">
                <a:ea typeface="SimSun" pitchFamily="2" charset="-122"/>
              </a:rPr>
              <a:t>/2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066800" y="2362200"/>
            <a:ext cx="24384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ea typeface="SimSun" pitchFamily="2" charset="-122"/>
              </a:rPr>
              <a:t>Sub-problem </a:t>
            </a:r>
            <a:r>
              <a:rPr lang="en-US" altLang="zh-CN" sz="2000" b="1" dirty="0">
                <a:ea typeface="SimSun" pitchFamily="2" charset="-122"/>
              </a:rPr>
              <a:t>1 </a:t>
            </a:r>
          </a:p>
          <a:p>
            <a:r>
              <a:rPr lang="en-US" altLang="zh-CN" sz="2000" b="1" dirty="0">
                <a:ea typeface="SimSun" pitchFamily="2" charset="-122"/>
              </a:rPr>
              <a:t>of size </a:t>
            </a:r>
            <a:r>
              <a:rPr lang="en-US" altLang="zh-CN" sz="2000" b="1" i="1" dirty="0">
                <a:ea typeface="SimSun" pitchFamily="2" charset="-122"/>
              </a:rPr>
              <a:t>n</a:t>
            </a:r>
            <a:r>
              <a:rPr lang="en-US" altLang="zh-CN" sz="2000" b="1" dirty="0">
                <a:ea typeface="SimSun" pitchFamily="2" charset="-122"/>
              </a:rPr>
              <a:t>/2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ea typeface="SimSun" pitchFamily="2" charset="-122"/>
              </a:rPr>
              <a:t>a solution to </a:t>
            </a:r>
          </a:p>
          <a:p>
            <a:pPr algn="ctr"/>
            <a:r>
              <a:rPr lang="en-US" altLang="zh-CN" sz="2000" b="1" dirty="0" smtClean="0">
                <a:ea typeface="SimSun" pitchFamily="2" charset="-122"/>
              </a:rPr>
              <a:t>Sub-problem </a:t>
            </a:r>
            <a:r>
              <a:rPr lang="en-US" altLang="zh-CN" sz="2000" b="1" dirty="0">
                <a:ea typeface="SimSun" pitchFamily="2" charset="-122"/>
              </a:rPr>
              <a:t>1</a:t>
            </a: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78164" y="5410200"/>
            <a:ext cx="2587672" cy="990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ea typeface="SimSun" pitchFamily="2" charset="-122"/>
              </a:rPr>
              <a:t>a solution to</a:t>
            </a:r>
          </a:p>
          <a:p>
            <a:pPr algn="ctr"/>
            <a:r>
              <a:rPr lang="en-US" altLang="zh-CN" sz="2000" b="1" dirty="0">
                <a:ea typeface="SimSun" pitchFamily="2" charset="-122"/>
              </a:rPr>
              <a:t>the original problem</a:t>
            </a: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 dirty="0">
                <a:ea typeface="SimSun" pitchFamily="2" charset="-122"/>
              </a:rPr>
              <a:t>a solution to </a:t>
            </a:r>
          </a:p>
          <a:p>
            <a:pPr algn="ctr"/>
            <a:r>
              <a:rPr lang="en-US" altLang="zh-CN" sz="2000" b="1" dirty="0" smtClean="0">
                <a:ea typeface="SimSun" pitchFamily="2" charset="-122"/>
              </a:rPr>
              <a:t>Sub-problem </a:t>
            </a:r>
            <a:r>
              <a:rPr lang="en-US" altLang="zh-CN" sz="2000" b="1" dirty="0">
                <a:ea typeface="SimSun" pitchFamily="2" charset="-122"/>
              </a:rPr>
              <a:t>2</a:t>
            </a:r>
            <a:endParaRPr lang="en-US" altLang="zh-CN" sz="2000" dirty="0">
              <a:ea typeface="SimSun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127327" y="914400"/>
            <a:ext cx="2889345" cy="11430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 b="1" dirty="0" smtClean="0">
                <a:ea typeface="SimSun" pitchFamily="2" charset="-122"/>
              </a:rPr>
              <a:t>A problem </a:t>
            </a:r>
            <a:r>
              <a:rPr lang="en-US" altLang="zh-CN" sz="2000" b="1" dirty="0">
                <a:ea typeface="SimSun" pitchFamily="2" charset="-122"/>
              </a:rPr>
              <a:t>of size </a:t>
            </a:r>
            <a:r>
              <a:rPr lang="en-US" altLang="zh-CN" sz="2000" b="1" i="1" dirty="0">
                <a:ea typeface="SimSun" pitchFamily="2" charset="-122"/>
              </a:rPr>
              <a:t>n</a:t>
            </a:r>
            <a:endParaRPr lang="en-US" altLang="zh-CN" sz="2000" b="1" dirty="0">
              <a:ea typeface="SimSun" pitchFamily="2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783" y="7620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4230189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518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519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519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519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520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5202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5203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5204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5205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521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521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814947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621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09322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724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7256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7257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7258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725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726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726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726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4093324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826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827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827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827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8280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8281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8282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8283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8288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59554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929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9298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930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930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930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930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930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3930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3930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3930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3931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3931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3931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39313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54310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031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032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032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032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032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032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032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032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033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033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4228637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133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134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134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134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134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134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135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135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135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136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1361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1362" name="Text Box 5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09962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23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23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23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236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236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236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236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236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237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237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237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237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237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237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237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237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238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238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238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238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2384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2386" name="Text Box 5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394742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338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339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339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339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339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339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339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339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339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39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340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340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340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340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40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340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340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3408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3409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3410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3411" name="Text Box 5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3412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804559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441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441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441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441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442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442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442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442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42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442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443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4432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4434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4435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4436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4437" name="Text Box 5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857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Mergesort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b="1" smtClean="0"/>
              <a:t>A divide-and-conquer algorithm:</a:t>
            </a:r>
          </a:p>
          <a:p>
            <a:r>
              <a:rPr lang="en-US" b="1" smtClean="0"/>
              <a:t>Divide the unsorted array into 2 halves until the sub-arrays only contain one element</a:t>
            </a:r>
          </a:p>
          <a:p>
            <a:r>
              <a:rPr lang="en-US" b="1" smtClean="0"/>
              <a:t>Merge the sub-problem solutions together:</a:t>
            </a:r>
          </a:p>
          <a:p>
            <a:pPr lvl="1"/>
            <a:r>
              <a:rPr lang="en-US" b="1" smtClean="0"/>
              <a:t>Compare the sub-array’s first elements</a:t>
            </a:r>
          </a:p>
          <a:p>
            <a:pPr lvl="1"/>
            <a:r>
              <a:rPr lang="en-US" b="1" smtClean="0"/>
              <a:t>Remove the smallest element and put it into the result array</a:t>
            </a:r>
          </a:p>
          <a:p>
            <a:pPr lvl="1"/>
            <a:r>
              <a:rPr lang="en-US" b="1" smtClean="0"/>
              <a:t>Continue the process until all elements have been put into the result array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90600" y="609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06501" name="Group 5"/>
          <p:cNvGrpSpPr>
            <a:grpSpLocks/>
          </p:cNvGrpSpPr>
          <p:nvPr/>
        </p:nvGrpSpPr>
        <p:grpSpPr bwMode="auto">
          <a:xfrm>
            <a:off x="762000" y="5334000"/>
            <a:ext cx="7131050" cy="598488"/>
            <a:chOff x="502" y="3523"/>
            <a:chExt cx="3363" cy="502"/>
          </a:xfrm>
        </p:grpSpPr>
        <p:sp>
          <p:nvSpPr>
            <p:cNvPr id="106503" name="Rectangle 6"/>
            <p:cNvSpPr>
              <a:spLocks noChangeArrowheads="1"/>
            </p:cNvSpPr>
            <p:nvPr/>
          </p:nvSpPr>
          <p:spPr bwMode="auto">
            <a:xfrm>
              <a:off x="502" y="3527"/>
              <a:ext cx="3363" cy="4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04" name="Line 7"/>
            <p:cNvSpPr>
              <a:spLocks noChangeShapeType="1"/>
            </p:cNvSpPr>
            <p:nvPr/>
          </p:nvSpPr>
          <p:spPr bwMode="auto">
            <a:xfrm>
              <a:off x="2119" y="3523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05" name="Line 8"/>
            <p:cNvSpPr>
              <a:spLocks noChangeShapeType="1"/>
            </p:cNvSpPr>
            <p:nvPr/>
          </p:nvSpPr>
          <p:spPr bwMode="auto">
            <a:xfrm>
              <a:off x="2514" y="3545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06" name="Line 9"/>
            <p:cNvSpPr>
              <a:spLocks noChangeShapeType="1"/>
            </p:cNvSpPr>
            <p:nvPr/>
          </p:nvSpPr>
          <p:spPr bwMode="auto">
            <a:xfrm>
              <a:off x="3399" y="3523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07" name="Line 10"/>
            <p:cNvSpPr>
              <a:spLocks noChangeShapeType="1"/>
            </p:cNvSpPr>
            <p:nvPr/>
          </p:nvSpPr>
          <p:spPr bwMode="auto">
            <a:xfrm>
              <a:off x="2951" y="353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08" name="Line 11"/>
            <p:cNvSpPr>
              <a:spLocks noChangeShapeType="1"/>
            </p:cNvSpPr>
            <p:nvPr/>
          </p:nvSpPr>
          <p:spPr bwMode="auto">
            <a:xfrm>
              <a:off x="1714" y="353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09" name="Line 12"/>
            <p:cNvSpPr>
              <a:spLocks noChangeShapeType="1"/>
            </p:cNvSpPr>
            <p:nvPr/>
          </p:nvSpPr>
          <p:spPr bwMode="auto">
            <a:xfrm>
              <a:off x="903" y="3523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10" name="Line 13"/>
            <p:cNvSpPr>
              <a:spLocks noChangeShapeType="1"/>
            </p:cNvSpPr>
            <p:nvPr/>
          </p:nvSpPr>
          <p:spPr bwMode="auto">
            <a:xfrm>
              <a:off x="1298" y="353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11" name="Rectangle 14"/>
            <p:cNvSpPr>
              <a:spLocks noChangeArrowheads="1"/>
            </p:cNvSpPr>
            <p:nvPr/>
          </p:nvSpPr>
          <p:spPr bwMode="auto">
            <a:xfrm>
              <a:off x="557" y="3610"/>
              <a:ext cx="24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37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6512" name="Rectangle 15"/>
            <p:cNvSpPr>
              <a:spLocks noChangeArrowheads="1"/>
            </p:cNvSpPr>
            <p:nvPr/>
          </p:nvSpPr>
          <p:spPr bwMode="auto">
            <a:xfrm>
              <a:off x="973" y="3610"/>
              <a:ext cx="24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23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6513" name="Rectangle 16"/>
            <p:cNvSpPr>
              <a:spLocks noChangeArrowheads="1"/>
            </p:cNvSpPr>
            <p:nvPr/>
          </p:nvSpPr>
          <p:spPr bwMode="auto">
            <a:xfrm>
              <a:off x="1400" y="3599"/>
              <a:ext cx="16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6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6514" name="Rectangle 17"/>
            <p:cNvSpPr>
              <a:spLocks noChangeArrowheads="1"/>
            </p:cNvSpPr>
            <p:nvPr/>
          </p:nvSpPr>
          <p:spPr bwMode="auto">
            <a:xfrm>
              <a:off x="1784" y="3620"/>
              <a:ext cx="24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89</a:t>
              </a:r>
            </a:p>
          </p:txBody>
        </p:sp>
        <p:sp>
          <p:nvSpPr>
            <p:cNvPr id="106515" name="Rectangle 18"/>
            <p:cNvSpPr>
              <a:spLocks noChangeArrowheads="1"/>
            </p:cNvSpPr>
            <p:nvPr/>
          </p:nvSpPr>
          <p:spPr bwMode="auto">
            <a:xfrm>
              <a:off x="2157" y="3620"/>
              <a:ext cx="24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15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6516" name="Rectangle 19"/>
            <p:cNvSpPr>
              <a:spLocks noChangeArrowheads="1"/>
            </p:cNvSpPr>
            <p:nvPr/>
          </p:nvSpPr>
          <p:spPr bwMode="auto">
            <a:xfrm>
              <a:off x="2552" y="3630"/>
              <a:ext cx="24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06517" name="Rectangle 20"/>
            <p:cNvSpPr>
              <a:spLocks noChangeArrowheads="1"/>
            </p:cNvSpPr>
            <p:nvPr/>
          </p:nvSpPr>
          <p:spPr bwMode="auto">
            <a:xfrm>
              <a:off x="3053" y="3620"/>
              <a:ext cx="16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2</a:t>
              </a: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6518" name="Rectangle 21"/>
            <p:cNvSpPr>
              <a:spLocks noChangeArrowheads="1"/>
            </p:cNvSpPr>
            <p:nvPr/>
          </p:nvSpPr>
          <p:spPr bwMode="auto">
            <a:xfrm>
              <a:off x="3491" y="3610"/>
              <a:ext cx="24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19</a:t>
              </a: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06502" name="Rectangle 22"/>
          <p:cNvSpPr>
            <a:spLocks noChangeArrowheads="1"/>
          </p:cNvSpPr>
          <p:nvPr/>
        </p:nvSpPr>
        <p:spPr bwMode="auto">
          <a:xfrm>
            <a:off x="1433513" y="5100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3863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43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543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543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54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545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545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545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5456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5457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5458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5460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5461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5462" name="Text Box 5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667451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645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645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645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645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645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646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646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646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646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646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646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646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647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647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647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647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647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647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6479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6480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648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648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6483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6484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6485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6486" name="Text Box 5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6487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865600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74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748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748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749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749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749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749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749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749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750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7501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750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7503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7504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7506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7507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7509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7511" name="Text Box 5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7512" name="Text Box 5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932858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850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850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850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850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851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851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851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851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851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851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852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852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852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852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852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852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8529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8530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8531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8532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8533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8534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8535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8536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8537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533967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9550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49551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9552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9553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9554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9555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49556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49558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49559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49560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49561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49562" name="Text Box 5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915511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5055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055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056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0568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0569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5057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057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0576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0577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0578" name="Text Box 5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0579" name="Text Box 5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0581" name="Text Box 5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0583" name="Text Box 5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0584" name="Text Box 5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0585" name="Text Box 5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990751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1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98783" y="2316224"/>
            <a:ext cx="8338930" cy="276998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[], l, r)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If r &gt; l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Find the middle point to divide the array into two halves:</a:t>
            </a:r>
            <a:r>
              <a:rPr lang="en-US" b="1" dirty="0">
                <a:solidFill>
                  <a:srgbClr val="242729"/>
                </a:solidFill>
                <a:cs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middle m = 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l+r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)/2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Call </a:t>
            </a:r>
            <a:r>
              <a:rPr lang="en-US" b="1" dirty="0" err="1">
                <a:solidFill>
                  <a:srgbClr val="0070C0"/>
                </a:solidFill>
                <a:cs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 for first half: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Call 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, l, m)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Call </a:t>
            </a:r>
            <a:r>
              <a:rPr lang="en-US" b="1" dirty="0" err="1">
                <a:solidFill>
                  <a:srgbClr val="0070C0"/>
                </a:solidFill>
                <a:cs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 for second half:</a:t>
            </a:r>
            <a:r>
              <a:rPr lang="en-US" b="1" dirty="0">
                <a:solidFill>
                  <a:srgbClr val="242729"/>
                </a:solidFill>
                <a:cs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Call 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, m+1, r)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Merge the two halves sorted in step 2 and 3: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Call merge(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, l, m, r)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8783" y="1041124"/>
            <a:ext cx="8845825" cy="5118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prstClr val="black"/>
                </a:solidFill>
              </a:rPr>
              <a:t>Merge sort : </a:t>
            </a:r>
            <a:r>
              <a:rPr lang="en-US" sz="2700" b="1" dirty="0">
                <a:solidFill>
                  <a:srgbClr val="0070C0"/>
                </a:solidFill>
              </a:rPr>
              <a:t>Divide &amp; Conquer, Recursive</a:t>
            </a:r>
          </a:p>
        </p:txBody>
      </p:sp>
    </p:spTree>
    <p:extLst>
      <p:ext uri="{BB962C8B-B14F-4D97-AF65-F5344CB8AC3E}">
        <p14:creationId xmlns:p14="http://schemas.microsoft.com/office/powerpoint/2010/main" val="34180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262" y="142378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807" y="1562280"/>
            <a:ext cx="4059125" cy="4501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 err="1">
                <a:solidFill>
                  <a:srgbClr val="D73A49"/>
                </a:solidFill>
                <a:latin typeface="SFMono-Regular"/>
              </a:rPr>
              <a:t>int</a:t>
            </a:r>
            <a:r>
              <a:rPr lang="en-US" sz="2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100" dirty="0">
                <a:solidFill>
                  <a:srgbClr val="6F42C1"/>
                </a:solidFill>
                <a:latin typeface="SFMono-Regular"/>
              </a:rPr>
              <a:t>merge</a:t>
            </a:r>
            <a:r>
              <a:rPr lang="en-US" sz="21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sz="2100" dirty="0" err="1">
                <a:solidFill>
                  <a:srgbClr val="D73A49"/>
                </a:solidFill>
                <a:latin typeface="SFMono-Regular"/>
              </a:rPr>
              <a:t>int</a:t>
            </a:r>
            <a:r>
              <a:rPr lang="en-US" sz="2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100" dirty="0" err="1">
                <a:solidFill>
                  <a:srgbClr val="24292E"/>
                </a:solidFill>
                <a:latin typeface="SFMono-Regular"/>
              </a:rPr>
              <a:t>arr</a:t>
            </a:r>
            <a:r>
              <a:rPr lang="en-US" sz="2100" dirty="0">
                <a:solidFill>
                  <a:srgbClr val="24292E"/>
                </a:solidFill>
                <a:latin typeface="SFMono-Regular"/>
              </a:rPr>
              <a:t>[],</a:t>
            </a:r>
            <a:r>
              <a:rPr lang="en-US" sz="2100" dirty="0" err="1">
                <a:solidFill>
                  <a:srgbClr val="D73A49"/>
                </a:solidFill>
                <a:latin typeface="SFMono-Regular"/>
              </a:rPr>
              <a:t>int</a:t>
            </a:r>
            <a:r>
              <a:rPr lang="en-US" sz="2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100" dirty="0" err="1">
                <a:solidFill>
                  <a:srgbClr val="24292E"/>
                </a:solidFill>
                <a:latin typeface="SFMono-Regular"/>
              </a:rPr>
              <a:t>l,</a:t>
            </a:r>
            <a:r>
              <a:rPr lang="en-US" sz="2100" dirty="0" err="1">
                <a:solidFill>
                  <a:srgbClr val="D73A49"/>
                </a:solidFill>
                <a:latin typeface="SFMono-Regular"/>
              </a:rPr>
              <a:t>int</a:t>
            </a:r>
            <a:r>
              <a:rPr lang="en-US" sz="2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sz="2100" dirty="0" err="1">
                <a:solidFill>
                  <a:srgbClr val="24292E"/>
                </a:solidFill>
                <a:latin typeface="SFMono-Regular"/>
              </a:rPr>
              <a:t>m,</a:t>
            </a:r>
            <a:r>
              <a:rPr lang="en-US" sz="2100" dirty="0" err="1">
                <a:solidFill>
                  <a:srgbClr val="D73A49"/>
                </a:solidFill>
                <a:latin typeface="SFMono-Regular"/>
              </a:rPr>
              <a:t>int</a:t>
            </a:r>
            <a:r>
              <a:rPr lang="en-US" sz="2100" dirty="0">
                <a:solidFill>
                  <a:srgbClr val="24292E"/>
                </a:solidFill>
                <a:latin typeface="SFMono-Regular"/>
              </a:rPr>
              <a:t> h)</a:t>
            </a:r>
          </a:p>
          <a:p>
            <a:r>
              <a:rPr lang="en-US" sz="2100" dirty="0">
                <a:solidFill>
                  <a:srgbClr val="24292E"/>
                </a:solidFill>
                <a:latin typeface="SFMono-Regular"/>
              </a:rPr>
              <a:t>{</a:t>
            </a:r>
          </a:p>
          <a:p>
            <a:r>
              <a:rPr lang="en-US" sz="2100" dirty="0" err="1">
                <a:solidFill>
                  <a:prstClr val="black"/>
                </a:solidFill>
              </a:rPr>
              <a:t>int</a:t>
            </a:r>
            <a:r>
              <a:rPr lang="en-US" sz="2100" dirty="0">
                <a:solidFill>
                  <a:prstClr val="black"/>
                </a:solidFill>
              </a:rPr>
              <a:t> arr1[10],arr2[10]; // Two arrays</a:t>
            </a:r>
          </a:p>
          <a:p>
            <a:r>
              <a:rPr lang="en-US" sz="2100" dirty="0" err="1">
                <a:solidFill>
                  <a:prstClr val="black"/>
                </a:solidFill>
              </a:rPr>
              <a:t>int</a:t>
            </a:r>
            <a:r>
              <a:rPr lang="en-US" sz="2100" dirty="0">
                <a:solidFill>
                  <a:prstClr val="black"/>
                </a:solidFill>
              </a:rPr>
              <a:t> n1,n2,i,j,k;</a:t>
            </a:r>
          </a:p>
          <a:p>
            <a:r>
              <a:rPr lang="en-US" sz="2100" dirty="0">
                <a:solidFill>
                  <a:prstClr val="black"/>
                </a:solidFill>
              </a:rPr>
              <a:t>n1=m-l+1;</a:t>
            </a:r>
          </a:p>
          <a:p>
            <a:r>
              <a:rPr lang="en-US" sz="2100" dirty="0">
                <a:solidFill>
                  <a:prstClr val="black"/>
                </a:solidFill>
              </a:rPr>
              <a:t>n2=h-m;</a:t>
            </a:r>
          </a:p>
          <a:p>
            <a:r>
              <a:rPr lang="en-US" sz="2100" dirty="0">
                <a:solidFill>
                  <a:prstClr val="black"/>
                </a:solidFill>
              </a:rPr>
              <a:t>for(</a:t>
            </a:r>
            <a:r>
              <a:rPr lang="en-US" sz="2100" dirty="0" err="1">
                <a:solidFill>
                  <a:prstClr val="black"/>
                </a:solidFill>
              </a:rPr>
              <a:t>i</a:t>
            </a:r>
            <a:r>
              <a:rPr lang="en-US" sz="2100" dirty="0">
                <a:solidFill>
                  <a:prstClr val="black"/>
                </a:solidFill>
              </a:rPr>
              <a:t>=0; </a:t>
            </a:r>
            <a:r>
              <a:rPr lang="en-US" sz="2100" dirty="0" err="1">
                <a:solidFill>
                  <a:prstClr val="black"/>
                </a:solidFill>
              </a:rPr>
              <a:t>i</a:t>
            </a:r>
            <a:r>
              <a:rPr lang="en-US" sz="2100" dirty="0">
                <a:solidFill>
                  <a:prstClr val="black"/>
                </a:solidFill>
              </a:rPr>
              <a:t>&lt;n1; </a:t>
            </a:r>
            <a:r>
              <a:rPr lang="en-US" sz="2100" dirty="0" err="1">
                <a:solidFill>
                  <a:prstClr val="black"/>
                </a:solidFill>
              </a:rPr>
              <a:t>i</a:t>
            </a:r>
            <a:r>
              <a:rPr lang="en-US" sz="2100" dirty="0">
                <a:solidFill>
                  <a:prstClr val="black"/>
                </a:solidFill>
              </a:rPr>
              <a:t>++)</a:t>
            </a:r>
          </a:p>
          <a:p>
            <a:r>
              <a:rPr lang="en-US" sz="2100" dirty="0">
                <a:solidFill>
                  <a:prstClr val="black"/>
                </a:solidFill>
              </a:rPr>
              <a:t>arr1[</a:t>
            </a:r>
            <a:r>
              <a:rPr lang="en-US" sz="2100" dirty="0" err="1">
                <a:solidFill>
                  <a:prstClr val="black"/>
                </a:solidFill>
              </a:rPr>
              <a:t>i</a:t>
            </a:r>
            <a:r>
              <a:rPr lang="en-US" sz="2100" dirty="0">
                <a:solidFill>
                  <a:prstClr val="black"/>
                </a:solidFill>
              </a:rPr>
              <a:t>]=</a:t>
            </a:r>
            <a:r>
              <a:rPr lang="en-US" sz="2100" dirty="0" err="1">
                <a:solidFill>
                  <a:prstClr val="black"/>
                </a:solidFill>
              </a:rPr>
              <a:t>arr</a:t>
            </a:r>
            <a:r>
              <a:rPr lang="en-US" sz="2100" dirty="0">
                <a:solidFill>
                  <a:prstClr val="black"/>
                </a:solidFill>
              </a:rPr>
              <a:t>[</a:t>
            </a:r>
            <a:r>
              <a:rPr lang="en-US" sz="2100" dirty="0" err="1">
                <a:solidFill>
                  <a:prstClr val="black"/>
                </a:solidFill>
              </a:rPr>
              <a:t>l+i</a:t>
            </a:r>
            <a:r>
              <a:rPr lang="en-US" sz="2100" dirty="0">
                <a:solidFill>
                  <a:prstClr val="black"/>
                </a:solidFill>
              </a:rPr>
              <a:t>];</a:t>
            </a:r>
          </a:p>
          <a:p>
            <a:r>
              <a:rPr lang="en-US" sz="2100" dirty="0">
                <a:solidFill>
                  <a:prstClr val="black"/>
                </a:solidFill>
              </a:rPr>
              <a:t>for(j=0; j&lt;n2; j++)</a:t>
            </a:r>
          </a:p>
          <a:p>
            <a:r>
              <a:rPr lang="en-US" sz="2100" dirty="0">
                <a:solidFill>
                  <a:prstClr val="black"/>
                </a:solidFill>
              </a:rPr>
              <a:t>arr2[j]=</a:t>
            </a:r>
            <a:r>
              <a:rPr lang="en-US" sz="2100" dirty="0" err="1">
                <a:solidFill>
                  <a:prstClr val="black"/>
                </a:solidFill>
              </a:rPr>
              <a:t>arr</a:t>
            </a:r>
            <a:r>
              <a:rPr lang="en-US" sz="2100" dirty="0">
                <a:solidFill>
                  <a:prstClr val="black"/>
                </a:solidFill>
              </a:rPr>
              <a:t>[m+j+1];</a:t>
            </a:r>
          </a:p>
          <a:p>
            <a:endParaRPr lang="en-US" sz="2100" dirty="0">
              <a:solidFill>
                <a:srgbClr val="24292E"/>
              </a:solidFill>
              <a:latin typeface="SFMono-Regular"/>
            </a:endParaRPr>
          </a:p>
          <a:p>
            <a:r>
              <a:rPr lang="en-US" sz="2100" dirty="0">
                <a:solidFill>
                  <a:prstClr val="black"/>
                </a:solidFill>
              </a:rPr>
              <a:t>arr1[</a:t>
            </a:r>
            <a:r>
              <a:rPr lang="en-US" sz="2100" dirty="0" err="1">
                <a:solidFill>
                  <a:prstClr val="black"/>
                </a:solidFill>
              </a:rPr>
              <a:t>i</a:t>
            </a:r>
            <a:r>
              <a:rPr lang="en-US" sz="2100" dirty="0">
                <a:solidFill>
                  <a:prstClr val="black"/>
                </a:solidFill>
              </a:rPr>
              <a:t>]=9999;</a:t>
            </a:r>
          </a:p>
          <a:p>
            <a:r>
              <a:rPr lang="en-US" sz="2100" dirty="0">
                <a:solidFill>
                  <a:prstClr val="black"/>
                </a:solidFill>
              </a:rPr>
              <a:t>arr2[j]=9999;</a:t>
            </a:r>
          </a:p>
          <a:p>
            <a:endParaRPr lang="en-US" sz="1350" dirty="0">
              <a:solidFill>
                <a:srgbClr val="24292E"/>
              </a:solidFill>
              <a:latin typeface="SFMono-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9710" y="1214411"/>
            <a:ext cx="4402103" cy="4501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</a:rPr>
              <a:t>i</a:t>
            </a:r>
            <a:r>
              <a:rPr lang="en-US" sz="2100" dirty="0">
                <a:solidFill>
                  <a:prstClr val="black"/>
                </a:solidFill>
              </a:rPr>
              <a:t>=0;</a:t>
            </a:r>
          </a:p>
          <a:p>
            <a:r>
              <a:rPr lang="en-US" sz="2100" dirty="0">
                <a:solidFill>
                  <a:prstClr val="black"/>
                </a:solidFill>
              </a:rPr>
              <a:t>j=0;</a:t>
            </a:r>
            <a:endParaRPr lang="en-US" sz="2100" dirty="0">
              <a:solidFill>
                <a:srgbClr val="24292E"/>
              </a:solidFill>
              <a:latin typeface="SFMono-Regular"/>
            </a:endParaRPr>
          </a:p>
          <a:p>
            <a:endParaRPr lang="en-US" sz="2100" dirty="0">
              <a:solidFill>
                <a:prstClr val="black"/>
              </a:solidFill>
            </a:endParaRPr>
          </a:p>
          <a:p>
            <a:r>
              <a:rPr lang="en-US" sz="2100" dirty="0">
                <a:solidFill>
                  <a:prstClr val="black"/>
                </a:solidFill>
              </a:rPr>
              <a:t>for(k=l; k&lt;=h; k++) </a:t>
            </a:r>
          </a:p>
          <a:p>
            <a:r>
              <a:rPr lang="en-US" sz="2100" dirty="0">
                <a:solidFill>
                  <a:prstClr val="black"/>
                </a:solidFill>
              </a:rPr>
              <a:t>{ </a:t>
            </a:r>
          </a:p>
          <a:p>
            <a:r>
              <a:rPr lang="en-US" sz="2100" dirty="0">
                <a:solidFill>
                  <a:prstClr val="black"/>
                </a:solidFill>
              </a:rPr>
              <a:t>//process of combining 2 sorted arrays</a:t>
            </a:r>
          </a:p>
          <a:p>
            <a:r>
              <a:rPr lang="en-US" sz="2100" dirty="0">
                <a:solidFill>
                  <a:prstClr val="black"/>
                </a:solidFill>
              </a:rPr>
              <a:t>if(arr1[</a:t>
            </a:r>
            <a:r>
              <a:rPr lang="en-US" sz="2100" dirty="0" err="1">
                <a:solidFill>
                  <a:prstClr val="black"/>
                </a:solidFill>
              </a:rPr>
              <a:t>i</a:t>
            </a:r>
            <a:r>
              <a:rPr lang="en-US" sz="2100" dirty="0">
                <a:solidFill>
                  <a:prstClr val="black"/>
                </a:solidFill>
              </a:rPr>
              <a:t>]&lt;=arr2[j])</a:t>
            </a:r>
          </a:p>
          <a:p>
            <a:r>
              <a:rPr lang="en-US" sz="2100" dirty="0" err="1">
                <a:solidFill>
                  <a:prstClr val="black"/>
                </a:solidFill>
              </a:rPr>
              <a:t>arr</a:t>
            </a:r>
            <a:r>
              <a:rPr lang="en-US" sz="2100" dirty="0">
                <a:solidFill>
                  <a:prstClr val="black"/>
                </a:solidFill>
              </a:rPr>
              <a:t>[k]=arr1[</a:t>
            </a:r>
            <a:r>
              <a:rPr lang="en-US" sz="2100" dirty="0" err="1">
                <a:solidFill>
                  <a:prstClr val="black"/>
                </a:solidFill>
              </a:rPr>
              <a:t>i</a:t>
            </a:r>
            <a:r>
              <a:rPr lang="en-US" sz="2100" dirty="0">
                <a:solidFill>
                  <a:prstClr val="black"/>
                </a:solidFill>
              </a:rPr>
              <a:t>++];</a:t>
            </a:r>
          </a:p>
          <a:p>
            <a:r>
              <a:rPr lang="en-US" sz="2100" dirty="0">
                <a:solidFill>
                  <a:prstClr val="black"/>
                </a:solidFill>
              </a:rPr>
              <a:t>else</a:t>
            </a:r>
          </a:p>
          <a:p>
            <a:r>
              <a:rPr lang="en-US" sz="2100" dirty="0" err="1">
                <a:solidFill>
                  <a:prstClr val="black"/>
                </a:solidFill>
              </a:rPr>
              <a:t>arr</a:t>
            </a:r>
            <a:r>
              <a:rPr lang="en-US" sz="2100" dirty="0">
                <a:solidFill>
                  <a:prstClr val="black"/>
                </a:solidFill>
              </a:rPr>
              <a:t>[k]=arr2[j++];</a:t>
            </a:r>
          </a:p>
          <a:p>
            <a:r>
              <a:rPr lang="en-US" sz="2100" dirty="0">
                <a:solidFill>
                  <a:prstClr val="black"/>
                </a:solidFill>
              </a:rPr>
              <a:t>}</a:t>
            </a:r>
          </a:p>
          <a:p>
            <a:r>
              <a:rPr lang="en-US" sz="2100" dirty="0">
                <a:solidFill>
                  <a:prstClr val="black"/>
                </a:solidFill>
              </a:rPr>
              <a:t>return 0; </a:t>
            </a:r>
          </a:p>
          <a:p>
            <a:r>
              <a:rPr lang="en-US" sz="2100" dirty="0">
                <a:solidFill>
                  <a:prstClr val="black"/>
                </a:solidFill>
              </a:rPr>
              <a:t>}</a:t>
            </a:r>
          </a:p>
          <a:p>
            <a:endParaRPr lang="en-US" sz="135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156379" y="1075911"/>
            <a:ext cx="0" cy="4840357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16430" y="877129"/>
            <a:ext cx="22790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b="1" dirty="0">
                <a:solidFill>
                  <a:prstClr val="black"/>
                </a:solidFill>
              </a:rPr>
              <a:t>Merge Process</a:t>
            </a:r>
            <a:endParaRPr lang="en-US" sz="2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rPhx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06" y="1794281"/>
            <a:ext cx="5240303" cy="40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8783" y="1794282"/>
            <a:ext cx="3448878" cy="332398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[], l, r)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If r &gt; l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Find the middle point to divide the array into two halves:</a:t>
            </a:r>
            <a:r>
              <a:rPr lang="en-US" b="1" dirty="0">
                <a:solidFill>
                  <a:srgbClr val="242729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middle m = 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l+r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)/2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Call </a:t>
            </a:r>
            <a:r>
              <a:rPr lang="en-US" b="1" dirty="0" err="1">
                <a:solidFill>
                  <a:srgbClr val="0070C0"/>
                </a:solidFill>
                <a:cs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 for first half:   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Call 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, l, m)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Call </a:t>
            </a:r>
            <a:r>
              <a:rPr lang="en-US" b="1" dirty="0" err="1">
                <a:solidFill>
                  <a:srgbClr val="0070C0"/>
                </a:solidFill>
                <a:cs typeface="Consolas" panose="020B0609020204030204" pitchFamily="49" charset="0"/>
              </a:rPr>
              <a:t>mergeSort</a:t>
            </a: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 for second half:</a:t>
            </a:r>
            <a:r>
              <a:rPr lang="en-US" b="1" dirty="0">
                <a:solidFill>
                  <a:srgbClr val="242729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Call 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, m+1, r)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Merge the two halves sorted in step 2 and 3: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cs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Call merge(</a:t>
            </a:r>
            <a:r>
              <a:rPr lang="en-US" dirty="0" err="1">
                <a:solidFill>
                  <a:srgbClr val="242729"/>
                </a:solidFill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242729"/>
                </a:solidFill>
                <a:cs typeface="Consolas" panose="020B0609020204030204" pitchFamily="49" charset="0"/>
              </a:rPr>
              <a:t>, l, m, r)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8783" y="1041124"/>
            <a:ext cx="8845825" cy="5118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prstClr val="black"/>
                </a:solidFill>
              </a:rPr>
              <a:t>Analysis of Merge sort : Recurrence Equation </a:t>
            </a:r>
            <a:endParaRPr lang="en-US"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Mergesort(Passed an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if array size &gt;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Divide array in half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Call Mergesort on first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Call Mergesort on second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Merge two halves.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Merge(Passed two arrays)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Compare leading element in each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Select lower and place in new array.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(If one input array is empty then place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remainder of other array in output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1856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8783" y="1041124"/>
            <a:ext cx="8845825" cy="5118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prstClr val="black"/>
                </a:solidFill>
              </a:rPr>
              <a:t>Analysis of Merge sort : Recurrence Equation </a:t>
            </a:r>
            <a:endParaRPr lang="en-US" sz="27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018" y="187104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052" y="1871042"/>
            <a:ext cx="83091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</a:rPr>
              <a:t>Divide: </a:t>
            </a:r>
            <a:r>
              <a:rPr lang="en-US" sz="2100" dirty="0">
                <a:solidFill>
                  <a:prstClr val="black"/>
                </a:solidFill>
              </a:rPr>
              <a:t>The divide step just computes the middle of the sub-array, which takes constant time. Thus, </a:t>
            </a:r>
            <a:r>
              <a:rPr lang="en-US" sz="2100" i="1" dirty="0">
                <a:solidFill>
                  <a:prstClr val="black"/>
                </a:solidFill>
              </a:rPr>
              <a:t>D(n) </a:t>
            </a:r>
            <a:r>
              <a:rPr lang="en-US" sz="2100" dirty="0">
                <a:solidFill>
                  <a:prstClr val="black"/>
                </a:solidFill>
              </a:rPr>
              <a:t>= </a:t>
            </a:r>
            <a:r>
              <a:rPr lang="el-GR" sz="2100" dirty="0">
                <a:solidFill>
                  <a:prstClr val="black"/>
                </a:solidFill>
                <a:cs typeface="Calibri" panose="020F0502020204030204" pitchFamily="34" charset="0"/>
              </a:rPr>
              <a:t>θ</a:t>
            </a:r>
            <a:r>
              <a:rPr lang="en-US" sz="2100" i="1" dirty="0">
                <a:solidFill>
                  <a:prstClr val="black"/>
                </a:solidFill>
              </a:rPr>
              <a:t>(</a:t>
            </a:r>
            <a:r>
              <a:rPr lang="en-US" sz="2100" dirty="0">
                <a:solidFill>
                  <a:prstClr val="black"/>
                </a:solidFill>
              </a:rPr>
              <a:t>1</a:t>
            </a:r>
            <a:r>
              <a:rPr lang="en-US" sz="2100" i="1" dirty="0">
                <a:solidFill>
                  <a:prstClr val="black"/>
                </a:solidFill>
              </a:rPr>
              <a:t>)</a:t>
            </a:r>
            <a:r>
              <a:rPr lang="en-US" sz="2100" dirty="0">
                <a:solidFill>
                  <a:prstClr val="black"/>
                </a:solidFill>
              </a:rPr>
              <a:t>.</a:t>
            </a:r>
          </a:p>
          <a:p>
            <a:r>
              <a:rPr lang="en-US" sz="2100" b="1" dirty="0">
                <a:solidFill>
                  <a:prstClr val="black"/>
                </a:solidFill>
              </a:rPr>
              <a:t>Conquer: </a:t>
            </a:r>
            <a:r>
              <a:rPr lang="en-US" sz="2100" dirty="0">
                <a:solidFill>
                  <a:prstClr val="black"/>
                </a:solidFill>
              </a:rPr>
              <a:t>We recursively solve two sub-problems, each of size </a:t>
            </a:r>
            <a:r>
              <a:rPr lang="en-US" sz="2100" i="1" dirty="0">
                <a:solidFill>
                  <a:prstClr val="black"/>
                </a:solidFill>
              </a:rPr>
              <a:t>n/</a:t>
            </a:r>
            <a:r>
              <a:rPr lang="en-US" sz="2100" dirty="0">
                <a:solidFill>
                  <a:prstClr val="black"/>
                </a:solidFill>
              </a:rPr>
              <a:t>2, which contributes 2</a:t>
            </a:r>
            <a:r>
              <a:rPr lang="en-US" sz="2100" i="1" dirty="0">
                <a:solidFill>
                  <a:prstClr val="black"/>
                </a:solidFill>
              </a:rPr>
              <a:t>T (n/</a:t>
            </a:r>
            <a:r>
              <a:rPr lang="en-US" sz="2100" dirty="0">
                <a:solidFill>
                  <a:prstClr val="black"/>
                </a:solidFill>
              </a:rPr>
              <a:t>2</a:t>
            </a:r>
            <a:r>
              <a:rPr lang="en-US" sz="2100" i="1" dirty="0">
                <a:solidFill>
                  <a:prstClr val="black"/>
                </a:solidFill>
              </a:rPr>
              <a:t>) </a:t>
            </a:r>
            <a:r>
              <a:rPr lang="en-US" sz="2100" dirty="0">
                <a:solidFill>
                  <a:prstClr val="black"/>
                </a:solidFill>
              </a:rPr>
              <a:t>to the running time.</a:t>
            </a:r>
          </a:p>
          <a:p>
            <a:r>
              <a:rPr lang="en-US" sz="2100" b="1" dirty="0">
                <a:solidFill>
                  <a:prstClr val="black"/>
                </a:solidFill>
              </a:rPr>
              <a:t>Combine: </a:t>
            </a:r>
            <a:r>
              <a:rPr lang="en-US" sz="2100" dirty="0">
                <a:solidFill>
                  <a:prstClr val="black"/>
                </a:solidFill>
              </a:rPr>
              <a:t>We have already noted that the MERGE procedure on an </a:t>
            </a:r>
            <a:r>
              <a:rPr lang="en-US" sz="2100" i="1" dirty="0">
                <a:solidFill>
                  <a:prstClr val="black"/>
                </a:solidFill>
              </a:rPr>
              <a:t>n</a:t>
            </a:r>
            <a:r>
              <a:rPr lang="en-US" sz="2100" dirty="0">
                <a:solidFill>
                  <a:prstClr val="black"/>
                </a:solidFill>
              </a:rPr>
              <a:t>-element sub-array takes time </a:t>
            </a:r>
            <a:r>
              <a:rPr lang="el-GR" sz="2100" dirty="0">
                <a:solidFill>
                  <a:prstClr val="black"/>
                </a:solidFill>
                <a:cs typeface="Calibri" panose="020F0502020204030204" pitchFamily="34" charset="0"/>
              </a:rPr>
              <a:t>θ</a:t>
            </a:r>
            <a:r>
              <a:rPr lang="en-US" sz="2100" i="1" dirty="0">
                <a:solidFill>
                  <a:prstClr val="black"/>
                </a:solidFill>
              </a:rPr>
              <a:t>(n)</a:t>
            </a:r>
            <a:r>
              <a:rPr lang="en-US" sz="2100" dirty="0">
                <a:solidFill>
                  <a:prstClr val="black"/>
                </a:solidFill>
              </a:rPr>
              <a:t>, so </a:t>
            </a:r>
            <a:r>
              <a:rPr lang="en-US" sz="2100" i="1" dirty="0">
                <a:solidFill>
                  <a:prstClr val="black"/>
                </a:solidFill>
              </a:rPr>
              <a:t>C(n) </a:t>
            </a:r>
            <a:r>
              <a:rPr lang="en-US" sz="2100" dirty="0">
                <a:solidFill>
                  <a:prstClr val="black"/>
                </a:solidFill>
              </a:rPr>
              <a:t>= </a:t>
            </a:r>
            <a:r>
              <a:rPr lang="el-GR" sz="2100" dirty="0">
                <a:solidFill>
                  <a:prstClr val="black"/>
                </a:solidFill>
                <a:cs typeface="Calibri" panose="020F0502020204030204" pitchFamily="34" charset="0"/>
              </a:rPr>
              <a:t>θ</a:t>
            </a:r>
            <a:r>
              <a:rPr lang="en-US" sz="2100" i="1" dirty="0">
                <a:solidFill>
                  <a:prstClr val="black"/>
                </a:solidFill>
              </a:rPr>
              <a:t>(n)</a:t>
            </a:r>
            <a:r>
              <a:rPr lang="en-US" sz="21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78" y="4197337"/>
            <a:ext cx="3641756" cy="717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8053" y="5140268"/>
            <a:ext cx="4079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What will be the time complexity ?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Time complexity O(nlog</a:t>
            </a:r>
            <a:r>
              <a:rPr lang="en-US" sz="2100" b="1" baseline="-25000" dirty="0">
                <a:solidFill>
                  <a:srgbClr val="FF0000"/>
                </a:solidFill>
              </a:rPr>
              <a:t>2</a:t>
            </a:r>
            <a:r>
              <a:rPr lang="en-US" sz="2100" b="1" dirty="0">
                <a:solidFill>
                  <a:srgbClr val="FF0000"/>
                </a:solidFill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4607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54457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397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19811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67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</a:t>
            </a: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483749532"/>
      </p:ext>
    </p:extLst>
  </p:cSld>
  <p:clrMapOvr>
    <a:masterClrMapping/>
  </p:clrMapOvr>
</p:sld>
</file>

<file path=ppt/theme/theme1.xml><?xml version="1.0" encoding="utf-8"?>
<a:theme xmlns:a="http://schemas.openxmlformats.org/drawingml/2006/main" name="1501 Template">
  <a:themeElements>
    <a:clrScheme name="1501 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501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501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01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2057</Words>
  <Application>Microsoft Office PowerPoint</Application>
  <PresentationFormat>On-screen Show (4:3)</PresentationFormat>
  <Paragraphs>1656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SimSun</vt:lpstr>
      <vt:lpstr>Arial</vt:lpstr>
      <vt:lpstr>Calibri</vt:lpstr>
      <vt:lpstr>Calibri Light</vt:lpstr>
      <vt:lpstr>Consolas</vt:lpstr>
      <vt:lpstr>Courier New</vt:lpstr>
      <vt:lpstr>SFMono-Regular</vt:lpstr>
      <vt:lpstr>1501 Template</vt:lpstr>
      <vt:lpstr>Office Theme</vt:lpstr>
      <vt:lpstr>Mergesort</vt:lpstr>
      <vt:lpstr>Divide and Conquer</vt:lpstr>
      <vt:lpstr>PowerPoint Presentation</vt:lpstr>
      <vt:lpstr>Mergesort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AVIJIT</cp:lastModifiedBy>
  <cp:revision>8</cp:revision>
  <dcterms:created xsi:type="dcterms:W3CDTF">2015-10-14T15:53:17Z</dcterms:created>
  <dcterms:modified xsi:type="dcterms:W3CDTF">2022-08-24T16:34:44Z</dcterms:modified>
</cp:coreProperties>
</file>