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76" r:id="rId5"/>
    <p:sldId id="280" r:id="rId6"/>
    <p:sldId id="281" r:id="rId7"/>
    <p:sldId id="282" r:id="rId8"/>
    <p:sldId id="283" r:id="rId9"/>
    <p:sldId id="270" r:id="rId10"/>
    <p:sldId id="271" r:id="rId11"/>
    <p:sldId id="272" r:id="rId12"/>
    <p:sldId id="278" r:id="rId13"/>
    <p:sldId id="273" r:id="rId14"/>
    <p:sldId id="274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9999"/>
    <a:srgbClr val="99FF99"/>
    <a:srgbClr val="3366FF"/>
    <a:srgbClr val="008000"/>
    <a:srgbClr val="FF0000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0929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1CF8F-AB62-46CA-A5DD-2AFB4A0E6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EBC033-6007-4471-B4D8-D418434A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3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BC033-6007-4471-B4D8-D418434AD1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1567-3F78-4D23-A536-A99161DB9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0E199-F428-4752-8616-BB6E4C302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9D3F-0965-49CD-B1AB-D5AE17099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778F9-D42D-45DB-880F-658877E52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5D509-0C48-4A68-B0D9-E1B541229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67B51-F38F-4CA0-AD65-C84E68131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1FA24-54D5-49C6-98DD-ACFE92BC6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CC2C-EDF7-4DE1-88B9-F078A9CEA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D0F5-357C-475D-9720-7F8F7AE1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2FBA9-D0F0-4C6D-A275-D69D68DA2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5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20CA-CE8F-4C45-B1EE-A17DBB2BE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CDC016-6E13-4468-8CCB-73A17844F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93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93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93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93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9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latin typeface="Algerian" pitchFamily="82" charset="0"/>
              </a:rPr>
              <a:t>Quicksort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of the fastest sorting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Partitioning at various levels</a:t>
            </a:r>
          </a:p>
        </p:txBody>
      </p:sp>
      <p:grpSp>
        <p:nvGrpSpPr>
          <p:cNvPr id="22629" name="Group 101"/>
          <p:cNvGrpSpPr>
            <a:grpSpLocks/>
          </p:cNvGrpSpPr>
          <p:nvPr/>
        </p:nvGrpSpPr>
        <p:grpSpPr bwMode="auto">
          <a:xfrm>
            <a:off x="838200" y="2057400"/>
            <a:ext cx="7315200" cy="304800"/>
            <a:chOff x="528" y="1296"/>
            <a:chExt cx="4608" cy="192"/>
          </a:xfrm>
        </p:grpSpPr>
        <p:sp>
          <p:nvSpPr>
            <p:cNvPr id="10320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Rectangle 7"/>
            <p:cNvSpPr>
              <a:spLocks noChangeArrowheads="1"/>
            </p:cNvSpPr>
            <p:nvPr/>
          </p:nvSpPr>
          <p:spPr bwMode="auto">
            <a:xfrm>
              <a:off x="9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Rectangle 8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Rectangle 9"/>
            <p:cNvSpPr>
              <a:spLocks noChangeArrowheads="1"/>
            </p:cNvSpPr>
            <p:nvPr/>
          </p:nvSpPr>
          <p:spPr bwMode="auto">
            <a:xfrm>
              <a:off x="12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Rectangle 10"/>
            <p:cNvSpPr>
              <a:spLocks noChangeArrowheads="1"/>
            </p:cNvSpPr>
            <p:nvPr/>
          </p:nvSpPr>
          <p:spPr bwMode="auto">
            <a:xfrm>
              <a:off x="14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Rectangle 11"/>
            <p:cNvSpPr>
              <a:spLocks noChangeArrowheads="1"/>
            </p:cNvSpPr>
            <p:nvPr/>
          </p:nvSpPr>
          <p:spPr bwMode="auto">
            <a:xfrm>
              <a:off x="16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Rectangle 12"/>
            <p:cNvSpPr>
              <a:spLocks noChangeArrowheads="1"/>
            </p:cNvSpPr>
            <p:nvPr/>
          </p:nvSpPr>
          <p:spPr bwMode="auto">
            <a:xfrm>
              <a:off x="18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Rectangle 13"/>
            <p:cNvSpPr>
              <a:spLocks noChangeArrowheads="1"/>
            </p:cNvSpPr>
            <p:nvPr/>
          </p:nvSpPr>
          <p:spPr bwMode="auto">
            <a:xfrm>
              <a:off x="20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0329" name="Rectangle 14"/>
            <p:cNvSpPr>
              <a:spLocks noChangeArrowheads="1"/>
            </p:cNvSpPr>
            <p:nvPr/>
          </p:nvSpPr>
          <p:spPr bwMode="auto">
            <a:xfrm>
              <a:off x="22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0" name="Rectangle 15"/>
            <p:cNvSpPr>
              <a:spLocks noChangeArrowheads="1"/>
            </p:cNvSpPr>
            <p:nvPr/>
          </p:nvSpPr>
          <p:spPr bwMode="auto">
            <a:xfrm>
              <a:off x="24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1" name="Rectangle 16"/>
            <p:cNvSpPr>
              <a:spLocks noChangeArrowheads="1"/>
            </p:cNvSpPr>
            <p:nvPr/>
          </p:nvSpPr>
          <p:spPr bwMode="auto">
            <a:xfrm>
              <a:off x="26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Rectangle 17"/>
            <p:cNvSpPr>
              <a:spLocks noChangeArrowheads="1"/>
            </p:cNvSpPr>
            <p:nvPr/>
          </p:nvSpPr>
          <p:spPr bwMode="auto">
            <a:xfrm>
              <a:off x="283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4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Rectangle 20"/>
            <p:cNvSpPr>
              <a:spLocks noChangeArrowheads="1"/>
            </p:cNvSpPr>
            <p:nvPr/>
          </p:nvSpPr>
          <p:spPr bwMode="auto">
            <a:xfrm>
              <a:off x="34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6" name="Rectangle 21"/>
            <p:cNvSpPr>
              <a:spLocks noChangeArrowheads="1"/>
            </p:cNvSpPr>
            <p:nvPr/>
          </p:nvSpPr>
          <p:spPr bwMode="auto">
            <a:xfrm>
              <a:off x="36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Rectangle 22"/>
            <p:cNvSpPr>
              <a:spLocks noChangeArrowheads="1"/>
            </p:cNvSpPr>
            <p:nvPr/>
          </p:nvSpPr>
          <p:spPr bwMode="auto">
            <a:xfrm>
              <a:off x="37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23"/>
            <p:cNvSpPr>
              <a:spLocks noChangeArrowheads="1"/>
            </p:cNvSpPr>
            <p:nvPr/>
          </p:nvSpPr>
          <p:spPr bwMode="auto">
            <a:xfrm>
              <a:off x="39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24"/>
            <p:cNvSpPr>
              <a:spLocks noChangeArrowheads="1"/>
            </p:cNvSpPr>
            <p:nvPr/>
          </p:nvSpPr>
          <p:spPr bwMode="auto">
            <a:xfrm>
              <a:off x="41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0" name="Rectangle 25"/>
            <p:cNvSpPr>
              <a:spLocks noChangeArrowheads="1"/>
            </p:cNvSpPr>
            <p:nvPr/>
          </p:nvSpPr>
          <p:spPr bwMode="auto">
            <a:xfrm>
              <a:off x="43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27"/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Rectangle 28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0" name="Group 102"/>
          <p:cNvGrpSpPr>
            <a:grpSpLocks/>
          </p:cNvGrpSpPr>
          <p:nvPr/>
        </p:nvGrpSpPr>
        <p:grpSpPr bwMode="auto">
          <a:xfrm>
            <a:off x="762000" y="3276600"/>
            <a:ext cx="7391400" cy="304800"/>
            <a:chOff x="480" y="2064"/>
            <a:chExt cx="4656" cy="192"/>
          </a:xfrm>
        </p:grpSpPr>
        <p:sp>
          <p:nvSpPr>
            <p:cNvPr id="10296" name="Rectangle 29"/>
            <p:cNvSpPr>
              <a:spLocks noChangeArrowheads="1"/>
            </p:cNvSpPr>
            <p:nvPr/>
          </p:nvSpPr>
          <p:spPr bwMode="auto">
            <a:xfrm>
              <a:off x="28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Rectangle 30"/>
            <p:cNvSpPr>
              <a:spLocks noChangeArrowheads="1"/>
            </p:cNvSpPr>
            <p:nvPr/>
          </p:nvSpPr>
          <p:spPr bwMode="auto">
            <a:xfrm>
              <a:off x="30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Rectangle 31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Rectangle 32"/>
            <p:cNvSpPr>
              <a:spLocks noChangeArrowheads="1"/>
            </p:cNvSpPr>
            <p:nvPr/>
          </p:nvSpPr>
          <p:spPr bwMode="auto">
            <a:xfrm>
              <a:off x="34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33"/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34"/>
            <p:cNvSpPr>
              <a:spLocks noChangeArrowheads="1"/>
            </p:cNvSpPr>
            <p:nvPr/>
          </p:nvSpPr>
          <p:spPr bwMode="auto">
            <a:xfrm>
              <a:off x="37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35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36"/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37"/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38"/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39"/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40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41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Rectangle 42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Rectangle 43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Rectangle 44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45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46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Rectangle 47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Rectangle 48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49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50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5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Rectangle 52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1" name="Group 103"/>
          <p:cNvGrpSpPr>
            <a:grpSpLocks/>
          </p:cNvGrpSpPr>
          <p:nvPr/>
        </p:nvGrpSpPr>
        <p:grpSpPr bwMode="auto">
          <a:xfrm>
            <a:off x="685800" y="4419600"/>
            <a:ext cx="7543800" cy="304800"/>
            <a:chOff x="432" y="2784"/>
            <a:chExt cx="4752" cy="192"/>
          </a:xfrm>
        </p:grpSpPr>
        <p:sp>
          <p:nvSpPr>
            <p:cNvPr id="10272" name="Rectangle 53"/>
            <p:cNvSpPr>
              <a:spLocks noChangeArrowheads="1"/>
            </p:cNvSpPr>
            <p:nvPr/>
          </p:nvSpPr>
          <p:spPr bwMode="auto">
            <a:xfrm>
              <a:off x="4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54"/>
            <p:cNvSpPr>
              <a:spLocks noChangeArrowheads="1"/>
            </p:cNvSpPr>
            <p:nvPr/>
          </p:nvSpPr>
          <p:spPr bwMode="auto">
            <a:xfrm>
              <a:off x="6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55"/>
            <p:cNvSpPr>
              <a:spLocks noChangeArrowheads="1"/>
            </p:cNvSpPr>
            <p:nvPr/>
          </p:nvSpPr>
          <p:spPr bwMode="auto">
            <a:xfrm>
              <a:off x="8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56"/>
            <p:cNvSpPr>
              <a:spLocks noChangeArrowheads="1"/>
            </p:cNvSpPr>
            <p:nvPr/>
          </p:nvSpPr>
          <p:spPr bwMode="auto">
            <a:xfrm>
              <a:off x="10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57"/>
            <p:cNvSpPr>
              <a:spLocks noChangeArrowheads="1"/>
            </p:cNvSpPr>
            <p:nvPr/>
          </p:nvSpPr>
          <p:spPr bwMode="auto">
            <a:xfrm>
              <a:off x="12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Rectangle 58"/>
            <p:cNvSpPr>
              <a:spLocks noChangeArrowheads="1"/>
            </p:cNvSpPr>
            <p:nvPr/>
          </p:nvSpPr>
          <p:spPr bwMode="auto">
            <a:xfrm>
              <a:off x="13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Rectangle 59"/>
            <p:cNvSpPr>
              <a:spLocks noChangeArrowheads="1"/>
            </p:cNvSpPr>
            <p:nvPr/>
          </p:nvSpPr>
          <p:spPr bwMode="auto">
            <a:xfrm>
              <a:off x="16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Rectangle 60"/>
            <p:cNvSpPr>
              <a:spLocks noChangeArrowheads="1"/>
            </p:cNvSpPr>
            <p:nvPr/>
          </p:nvSpPr>
          <p:spPr bwMode="auto">
            <a:xfrm>
              <a:off x="18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Rectangle 61"/>
            <p:cNvSpPr>
              <a:spLocks noChangeArrowheads="1"/>
            </p:cNvSpPr>
            <p:nvPr/>
          </p:nvSpPr>
          <p:spPr bwMode="auto">
            <a:xfrm>
              <a:off x="20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Rectangle 62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63"/>
            <p:cNvSpPr>
              <a:spLocks noChangeArrowheads="1"/>
            </p:cNvSpPr>
            <p:nvPr/>
          </p:nvSpPr>
          <p:spPr bwMode="auto">
            <a:xfrm>
              <a:off x="24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64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65"/>
            <p:cNvSpPr>
              <a:spLocks noChangeArrowheads="1"/>
            </p:cNvSpPr>
            <p:nvPr/>
          </p:nvSpPr>
          <p:spPr bwMode="auto">
            <a:xfrm>
              <a:off x="28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66"/>
            <p:cNvSpPr>
              <a:spLocks noChangeArrowheads="1"/>
            </p:cNvSpPr>
            <p:nvPr/>
          </p:nvSpPr>
          <p:spPr bwMode="auto">
            <a:xfrm>
              <a:off x="30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67"/>
            <p:cNvSpPr>
              <a:spLocks noChangeArrowheads="1"/>
            </p:cNvSpPr>
            <p:nvPr/>
          </p:nvSpPr>
          <p:spPr bwMode="auto">
            <a:xfrm>
              <a:off x="32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6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69"/>
            <p:cNvSpPr>
              <a:spLocks noChangeArrowheads="1"/>
            </p:cNvSpPr>
            <p:nvPr/>
          </p:nvSpPr>
          <p:spPr bwMode="auto">
            <a:xfrm>
              <a:off x="36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70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71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72"/>
            <p:cNvSpPr>
              <a:spLocks noChangeArrowheads="1"/>
            </p:cNvSpPr>
            <p:nvPr/>
          </p:nvSpPr>
          <p:spPr bwMode="auto">
            <a:xfrm>
              <a:off x="42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73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74"/>
            <p:cNvSpPr>
              <a:spLocks noChangeArrowheads="1"/>
            </p:cNvSpPr>
            <p:nvPr/>
          </p:nvSpPr>
          <p:spPr bwMode="auto">
            <a:xfrm>
              <a:off x="46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75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76"/>
            <p:cNvSpPr>
              <a:spLocks noChangeArrowheads="1"/>
            </p:cNvSpPr>
            <p:nvPr/>
          </p:nvSpPr>
          <p:spPr bwMode="auto">
            <a:xfrm>
              <a:off x="49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2" name="Group 104"/>
          <p:cNvGrpSpPr>
            <a:grpSpLocks/>
          </p:cNvGrpSpPr>
          <p:nvPr/>
        </p:nvGrpSpPr>
        <p:grpSpPr bwMode="auto">
          <a:xfrm>
            <a:off x="533400" y="5486400"/>
            <a:ext cx="7848600" cy="304800"/>
            <a:chOff x="336" y="3456"/>
            <a:chExt cx="4944" cy="192"/>
          </a:xfrm>
        </p:grpSpPr>
        <p:sp>
          <p:nvSpPr>
            <p:cNvPr id="10248" name="Rectangle 7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78"/>
            <p:cNvSpPr>
              <a:spLocks noChangeArrowheads="1"/>
            </p:cNvSpPr>
            <p:nvPr/>
          </p:nvSpPr>
          <p:spPr bwMode="auto">
            <a:xfrm>
              <a:off x="52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79"/>
            <p:cNvSpPr>
              <a:spLocks noChangeArrowheads="1"/>
            </p:cNvSpPr>
            <p:nvPr/>
          </p:nvSpPr>
          <p:spPr bwMode="auto">
            <a:xfrm>
              <a:off x="72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80"/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81"/>
            <p:cNvSpPr>
              <a:spLocks noChangeArrowheads="1"/>
            </p:cNvSpPr>
            <p:nvPr/>
          </p:nvSpPr>
          <p:spPr bwMode="auto">
            <a:xfrm>
              <a:off x="115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Rectangle 82"/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83"/>
            <p:cNvSpPr>
              <a:spLocks noChangeArrowheads="1"/>
            </p:cNvSpPr>
            <p:nvPr/>
          </p:nvSpPr>
          <p:spPr bwMode="auto">
            <a:xfrm>
              <a:off x="158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84"/>
            <p:cNvSpPr>
              <a:spLocks noChangeArrowheads="1"/>
            </p:cNvSpPr>
            <p:nvPr/>
          </p:nvSpPr>
          <p:spPr bwMode="auto">
            <a:xfrm>
              <a:off x="177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Rectangle 85"/>
            <p:cNvSpPr>
              <a:spLocks noChangeArrowheads="1"/>
            </p:cNvSpPr>
            <p:nvPr/>
          </p:nvSpPr>
          <p:spPr bwMode="auto">
            <a:xfrm>
              <a:off x="196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Rectangle 86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Rectangle 87"/>
            <p:cNvSpPr>
              <a:spLocks noChangeArrowheads="1"/>
            </p:cNvSpPr>
            <p:nvPr/>
          </p:nvSpPr>
          <p:spPr bwMode="auto">
            <a:xfrm>
              <a:off x="240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88"/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89"/>
            <p:cNvSpPr>
              <a:spLocks noChangeArrowheads="1"/>
            </p:cNvSpPr>
            <p:nvPr/>
          </p:nvSpPr>
          <p:spPr bwMode="auto">
            <a:xfrm>
              <a:off x="283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90"/>
            <p:cNvSpPr>
              <a:spLocks noChangeArrowheads="1"/>
            </p:cNvSpPr>
            <p:nvPr/>
          </p:nvSpPr>
          <p:spPr bwMode="auto">
            <a:xfrm>
              <a:off x="302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91"/>
            <p:cNvSpPr>
              <a:spLocks noChangeArrowheads="1"/>
            </p:cNvSpPr>
            <p:nvPr/>
          </p:nvSpPr>
          <p:spPr bwMode="auto">
            <a:xfrm>
              <a:off x="321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92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93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94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95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96"/>
            <p:cNvSpPr>
              <a:spLocks noChangeArrowheads="1"/>
            </p:cNvSpPr>
            <p:nvPr/>
          </p:nvSpPr>
          <p:spPr bwMode="auto">
            <a:xfrm>
              <a:off x="427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97"/>
            <p:cNvSpPr>
              <a:spLocks noChangeArrowheads="1"/>
            </p:cNvSpPr>
            <p:nvPr/>
          </p:nvSpPr>
          <p:spPr bwMode="auto">
            <a:xfrm>
              <a:off x="446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98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99"/>
            <p:cNvSpPr>
              <a:spLocks noChangeArrowheads="1"/>
            </p:cNvSpPr>
            <p:nvPr/>
          </p:nvSpPr>
          <p:spPr bwMode="auto">
            <a:xfrm>
              <a:off x="489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00"/>
            <p:cNvSpPr>
              <a:spLocks noChangeArrowheads="1"/>
            </p:cNvSpPr>
            <p:nvPr/>
          </p:nvSpPr>
          <p:spPr bwMode="auto">
            <a:xfrm>
              <a:off x="508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case II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We cut the array size in half each time</a:t>
            </a:r>
          </a:p>
          <a:p>
            <a:pPr eaLnBrk="1" hangingPunct="1"/>
            <a:r>
              <a:rPr lang="en-US" smtClean="0"/>
              <a:t>So the depth of the recursion in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</a:p>
          <a:p>
            <a:pPr eaLnBrk="1" hangingPunct="1"/>
            <a:r>
              <a:rPr lang="en-US" smtClean="0"/>
              <a:t> At each level of the recursion, all the partitions at that level do work that is linear in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</a:p>
          <a:p>
            <a:pPr eaLnBrk="1" hangingPunct="1"/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O(log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n) * O(n) = O(n 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n)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Hence in the average case, quicksort has time complexity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O(n 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n)</a:t>
            </a:r>
          </a:p>
          <a:p>
            <a:pPr eaLnBrk="1" hangingPunct="1"/>
            <a:r>
              <a:rPr lang="en-US" smtClean="0"/>
              <a:t>What about the worst case?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case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worst case, partitioning always divides the size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n </a:t>
            </a:r>
            <a:r>
              <a:rPr lang="en-US" smtClean="0"/>
              <a:t>array into these three parts:</a:t>
            </a:r>
          </a:p>
          <a:p>
            <a:pPr lvl="1" eaLnBrk="1" hangingPunct="1"/>
            <a:r>
              <a:rPr lang="en-US" smtClean="0"/>
              <a:t>A length one part, containing the pivot itself</a:t>
            </a:r>
          </a:p>
          <a:p>
            <a:pPr lvl="1" eaLnBrk="1" hangingPunct="1"/>
            <a:r>
              <a:rPr lang="en-US" smtClean="0"/>
              <a:t>A length zero part, and</a:t>
            </a:r>
          </a:p>
          <a:p>
            <a:pPr lvl="1" eaLnBrk="1" hangingPunct="1"/>
            <a:r>
              <a:rPr lang="en-US" smtClean="0"/>
              <a:t>A length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n-1 </a:t>
            </a:r>
            <a:r>
              <a:rPr lang="en-US" smtClean="0"/>
              <a:t>part, containing everything else</a:t>
            </a:r>
          </a:p>
          <a:p>
            <a:pPr eaLnBrk="1" hangingPunct="1"/>
            <a:r>
              <a:rPr lang="en-US" smtClean="0"/>
              <a:t>We don’t recur on the zero-length part</a:t>
            </a:r>
          </a:p>
          <a:p>
            <a:pPr eaLnBrk="1" hangingPunct="1"/>
            <a:r>
              <a:rPr lang="en-US" smtClean="0"/>
              <a:t>Recurring on the length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n-1 </a:t>
            </a:r>
            <a:r>
              <a:rPr lang="en-US" smtClean="0"/>
              <a:t>part requires (in the worst case) recurring to depth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n-1 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case partitioning</a:t>
            </a:r>
          </a:p>
        </p:txBody>
      </p:sp>
      <p:grpSp>
        <p:nvGrpSpPr>
          <p:cNvPr id="26797" name="Group 173"/>
          <p:cNvGrpSpPr>
            <a:grpSpLocks/>
          </p:cNvGrpSpPr>
          <p:nvPr/>
        </p:nvGrpSpPr>
        <p:grpSpPr bwMode="auto">
          <a:xfrm>
            <a:off x="990600" y="1828800"/>
            <a:ext cx="7315200" cy="304800"/>
            <a:chOff x="624" y="1296"/>
            <a:chExt cx="4608" cy="192"/>
          </a:xfrm>
        </p:grpSpPr>
        <p:sp>
          <p:nvSpPr>
            <p:cNvPr id="13467" name="Rectangle 6"/>
            <p:cNvSpPr>
              <a:spLocks noChangeArrowheads="1"/>
            </p:cNvSpPr>
            <p:nvPr/>
          </p:nvSpPr>
          <p:spPr bwMode="auto">
            <a:xfrm>
              <a:off x="6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8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9" name="Rectangle 8"/>
            <p:cNvSpPr>
              <a:spLocks noChangeArrowheads="1"/>
            </p:cNvSpPr>
            <p:nvPr/>
          </p:nvSpPr>
          <p:spPr bwMode="auto">
            <a:xfrm>
              <a:off x="10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0" name="Rectangle 9"/>
            <p:cNvSpPr>
              <a:spLocks noChangeArrowheads="1"/>
            </p:cNvSpPr>
            <p:nvPr/>
          </p:nvSpPr>
          <p:spPr bwMode="auto">
            <a:xfrm>
              <a:off x="12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1" name="Rectangle 10"/>
            <p:cNvSpPr>
              <a:spLocks noChangeArrowheads="1"/>
            </p:cNvSpPr>
            <p:nvPr/>
          </p:nvSpPr>
          <p:spPr bwMode="auto">
            <a:xfrm>
              <a:off x="13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2" name="Rectangle 11"/>
            <p:cNvSpPr>
              <a:spLocks noChangeArrowheads="1"/>
            </p:cNvSpPr>
            <p:nvPr/>
          </p:nvSpPr>
          <p:spPr bwMode="auto">
            <a:xfrm>
              <a:off x="15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3" name="Rectangle 12"/>
            <p:cNvSpPr>
              <a:spLocks noChangeArrowheads="1"/>
            </p:cNvSpPr>
            <p:nvPr/>
          </p:nvSpPr>
          <p:spPr bwMode="auto">
            <a:xfrm>
              <a:off x="17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4"/>
            <p:cNvSpPr>
              <a:spLocks noChangeArrowheads="1"/>
            </p:cNvSpPr>
            <p:nvPr/>
          </p:nvSpPr>
          <p:spPr bwMode="auto">
            <a:xfrm>
              <a:off x="21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476" name="Rectangle 15"/>
            <p:cNvSpPr>
              <a:spLocks noChangeArrowheads="1"/>
            </p:cNvSpPr>
            <p:nvPr/>
          </p:nvSpPr>
          <p:spPr bwMode="auto">
            <a:xfrm>
              <a:off x="23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7" name="Rectangle 16"/>
            <p:cNvSpPr>
              <a:spLocks noChangeArrowheads="1"/>
            </p:cNvSpPr>
            <p:nvPr/>
          </p:nvSpPr>
          <p:spPr bwMode="auto">
            <a:xfrm>
              <a:off x="25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8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9" name="Rectangle 18"/>
            <p:cNvSpPr>
              <a:spLocks noChangeArrowheads="1"/>
            </p:cNvSpPr>
            <p:nvPr/>
          </p:nvSpPr>
          <p:spPr bwMode="auto">
            <a:xfrm>
              <a:off x="29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0" name="Rectangle 19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1" name="Rectangle 20"/>
            <p:cNvSpPr>
              <a:spLocks noChangeArrowheads="1"/>
            </p:cNvSpPr>
            <p:nvPr/>
          </p:nvSpPr>
          <p:spPr bwMode="auto">
            <a:xfrm>
              <a:off x="33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2" name="Rectangle 21"/>
            <p:cNvSpPr>
              <a:spLocks noChangeArrowheads="1"/>
            </p:cNvSpPr>
            <p:nvPr/>
          </p:nvSpPr>
          <p:spPr bwMode="auto">
            <a:xfrm>
              <a:off x="35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3" name="Rectangle 22"/>
            <p:cNvSpPr>
              <a:spLocks noChangeArrowheads="1"/>
            </p:cNvSpPr>
            <p:nvPr/>
          </p:nvSpPr>
          <p:spPr bwMode="auto">
            <a:xfrm>
              <a:off x="36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4" name="Rectangle 23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5" name="Rectangle 24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6" name="Rectangle 25"/>
            <p:cNvSpPr>
              <a:spLocks noChangeArrowheads="1"/>
            </p:cNvSpPr>
            <p:nvPr/>
          </p:nvSpPr>
          <p:spPr bwMode="auto">
            <a:xfrm>
              <a:off x="42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7" name="Rectangle 26"/>
            <p:cNvSpPr>
              <a:spLocks noChangeArrowheads="1"/>
            </p:cNvSpPr>
            <p:nvPr/>
          </p:nvSpPr>
          <p:spPr bwMode="auto">
            <a:xfrm>
              <a:off x="44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8" name="Rectangle 27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9" name="Rectangle 28"/>
            <p:cNvSpPr>
              <a:spLocks noChangeArrowheads="1"/>
            </p:cNvSpPr>
            <p:nvPr/>
          </p:nvSpPr>
          <p:spPr bwMode="auto">
            <a:xfrm>
              <a:off x="48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0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98" name="Group 174"/>
          <p:cNvGrpSpPr>
            <a:grpSpLocks/>
          </p:cNvGrpSpPr>
          <p:nvPr/>
        </p:nvGrpSpPr>
        <p:grpSpPr bwMode="auto">
          <a:xfrm>
            <a:off x="914400" y="2514600"/>
            <a:ext cx="7391400" cy="304800"/>
            <a:chOff x="576" y="1776"/>
            <a:chExt cx="4656" cy="192"/>
          </a:xfrm>
        </p:grpSpPr>
        <p:sp>
          <p:nvSpPr>
            <p:cNvPr id="13443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4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5" name="Rectangle 32"/>
            <p:cNvSpPr>
              <a:spLocks noChangeArrowheads="1"/>
            </p:cNvSpPr>
            <p:nvPr/>
          </p:nvSpPr>
          <p:spPr bwMode="auto">
            <a:xfrm>
              <a:off x="100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6" name="Rectangle 33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7" name="Rectangle 34"/>
            <p:cNvSpPr>
              <a:spLocks noChangeArrowheads="1"/>
            </p:cNvSpPr>
            <p:nvPr/>
          </p:nvSpPr>
          <p:spPr bwMode="auto">
            <a:xfrm>
              <a:off x="139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8" name="Rectangle 35"/>
            <p:cNvSpPr>
              <a:spLocks noChangeArrowheads="1"/>
            </p:cNvSpPr>
            <p:nvPr/>
          </p:nvSpPr>
          <p:spPr bwMode="auto">
            <a:xfrm>
              <a:off x="158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9" name="Rectangle 36"/>
            <p:cNvSpPr>
              <a:spLocks noChangeArrowheads="1"/>
            </p:cNvSpPr>
            <p:nvPr/>
          </p:nvSpPr>
          <p:spPr bwMode="auto">
            <a:xfrm>
              <a:off x="17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Rectangle 37"/>
            <p:cNvSpPr>
              <a:spLocks noChangeArrowheads="1"/>
            </p:cNvSpPr>
            <p:nvPr/>
          </p:nvSpPr>
          <p:spPr bwMode="auto">
            <a:xfrm>
              <a:off x="196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1" name="Rectangle 38"/>
            <p:cNvSpPr>
              <a:spLocks noChangeArrowheads="1"/>
            </p:cNvSpPr>
            <p:nvPr/>
          </p:nvSpPr>
          <p:spPr bwMode="auto">
            <a:xfrm>
              <a:off x="216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452" name="Rectangle 39"/>
            <p:cNvSpPr>
              <a:spLocks noChangeArrowheads="1"/>
            </p:cNvSpPr>
            <p:nvPr/>
          </p:nvSpPr>
          <p:spPr bwMode="auto">
            <a:xfrm>
              <a:off x="235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3" name="Rectangle 40"/>
            <p:cNvSpPr>
              <a:spLocks noChangeArrowheads="1"/>
            </p:cNvSpPr>
            <p:nvPr/>
          </p:nvSpPr>
          <p:spPr bwMode="auto">
            <a:xfrm>
              <a:off x="254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4" name="Rectangle 41"/>
            <p:cNvSpPr>
              <a:spLocks noChangeArrowheads="1"/>
            </p:cNvSpPr>
            <p:nvPr/>
          </p:nvSpPr>
          <p:spPr bwMode="auto">
            <a:xfrm>
              <a:off x="273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5" name="Rectangle 42"/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Rectangle 43"/>
            <p:cNvSpPr>
              <a:spLocks noChangeArrowheads="1"/>
            </p:cNvSpPr>
            <p:nvPr/>
          </p:nvSpPr>
          <p:spPr bwMode="auto">
            <a:xfrm>
              <a:off x="312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7" name="Rectangle 44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8" name="Rectangle 45"/>
            <p:cNvSpPr>
              <a:spLocks noChangeArrowheads="1"/>
            </p:cNvSpPr>
            <p:nvPr/>
          </p:nvSpPr>
          <p:spPr bwMode="auto">
            <a:xfrm>
              <a:off x="350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9" name="Rectangle 46"/>
            <p:cNvSpPr>
              <a:spLocks noChangeArrowheads="1"/>
            </p:cNvSpPr>
            <p:nvPr/>
          </p:nvSpPr>
          <p:spPr bwMode="auto">
            <a:xfrm>
              <a:off x="369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0" name="Rectangle 47"/>
            <p:cNvSpPr>
              <a:spLocks noChangeArrowheads="1"/>
            </p:cNvSpPr>
            <p:nvPr/>
          </p:nvSpPr>
          <p:spPr bwMode="auto">
            <a:xfrm>
              <a:off x="388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1" name="Rectangle 48"/>
            <p:cNvSpPr>
              <a:spLocks noChangeArrowheads="1"/>
            </p:cNvSpPr>
            <p:nvPr/>
          </p:nvSpPr>
          <p:spPr bwMode="auto">
            <a:xfrm>
              <a:off x="408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Rectangle 49"/>
            <p:cNvSpPr>
              <a:spLocks noChangeArrowheads="1"/>
            </p:cNvSpPr>
            <p:nvPr/>
          </p:nvSpPr>
          <p:spPr bwMode="auto">
            <a:xfrm>
              <a:off x="427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3" name="Rectangle 50"/>
            <p:cNvSpPr>
              <a:spLocks noChangeArrowheads="1"/>
            </p:cNvSpPr>
            <p:nvPr/>
          </p:nvSpPr>
          <p:spPr bwMode="auto">
            <a:xfrm>
              <a:off x="446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4" name="Rectangle 51"/>
            <p:cNvSpPr>
              <a:spLocks noChangeArrowheads="1"/>
            </p:cNvSpPr>
            <p:nvPr/>
          </p:nvSpPr>
          <p:spPr bwMode="auto">
            <a:xfrm>
              <a:off x="465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5" name="Rectangle 52"/>
            <p:cNvSpPr>
              <a:spLocks noChangeArrowheads="1"/>
            </p:cNvSpPr>
            <p:nvPr/>
          </p:nvSpPr>
          <p:spPr bwMode="auto">
            <a:xfrm>
              <a:off x="484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6" name="Rectangle 53"/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99" name="Group 175"/>
          <p:cNvGrpSpPr>
            <a:grpSpLocks/>
          </p:cNvGrpSpPr>
          <p:nvPr/>
        </p:nvGrpSpPr>
        <p:grpSpPr bwMode="auto">
          <a:xfrm>
            <a:off x="838200" y="3200400"/>
            <a:ext cx="7467600" cy="304800"/>
            <a:chOff x="528" y="2256"/>
            <a:chExt cx="4704" cy="192"/>
          </a:xfrm>
        </p:grpSpPr>
        <p:sp>
          <p:nvSpPr>
            <p:cNvPr id="13419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1" name="Rectangle 56"/>
            <p:cNvSpPr>
              <a:spLocks noChangeArrowheads="1"/>
            </p:cNvSpPr>
            <p:nvPr/>
          </p:nvSpPr>
          <p:spPr bwMode="auto">
            <a:xfrm>
              <a:off x="100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" name="Rectangle 57"/>
            <p:cNvSpPr>
              <a:spLocks noChangeArrowheads="1"/>
            </p:cNvSpPr>
            <p:nvPr/>
          </p:nvSpPr>
          <p:spPr bwMode="auto">
            <a:xfrm>
              <a:off x="120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3" name="Rectangle 58"/>
            <p:cNvSpPr>
              <a:spLocks noChangeArrowheads="1"/>
            </p:cNvSpPr>
            <p:nvPr/>
          </p:nvSpPr>
          <p:spPr bwMode="auto">
            <a:xfrm>
              <a:off x="139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Rectangle 59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5" name="Rectangle 60"/>
            <p:cNvSpPr>
              <a:spLocks noChangeArrowheads="1"/>
            </p:cNvSpPr>
            <p:nvPr/>
          </p:nvSpPr>
          <p:spPr bwMode="auto">
            <a:xfrm>
              <a:off x="177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6" name="Rectangle 61"/>
            <p:cNvSpPr>
              <a:spLocks noChangeArrowheads="1"/>
            </p:cNvSpPr>
            <p:nvPr/>
          </p:nvSpPr>
          <p:spPr bwMode="auto">
            <a:xfrm>
              <a:off x="19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7" name="Rectangle 62"/>
            <p:cNvSpPr>
              <a:spLocks noChangeArrowheads="1"/>
            </p:cNvSpPr>
            <p:nvPr/>
          </p:nvSpPr>
          <p:spPr bwMode="auto">
            <a:xfrm>
              <a:off x="216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428" name="Rectangle 63"/>
            <p:cNvSpPr>
              <a:spLocks noChangeArrowheads="1"/>
            </p:cNvSpPr>
            <p:nvPr/>
          </p:nvSpPr>
          <p:spPr bwMode="auto">
            <a:xfrm>
              <a:off x="235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9" name="Rectangle 64"/>
            <p:cNvSpPr>
              <a:spLocks noChangeArrowheads="1"/>
            </p:cNvSpPr>
            <p:nvPr/>
          </p:nvSpPr>
          <p:spPr bwMode="auto">
            <a:xfrm>
              <a:off x="254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0" name="Rectangle 65"/>
            <p:cNvSpPr>
              <a:spLocks noChangeArrowheads="1"/>
            </p:cNvSpPr>
            <p:nvPr/>
          </p:nvSpPr>
          <p:spPr bwMode="auto">
            <a:xfrm>
              <a:off x="273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1" name="Rectangle 66"/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Rectangle 67"/>
            <p:cNvSpPr>
              <a:spLocks noChangeArrowheads="1"/>
            </p:cNvSpPr>
            <p:nvPr/>
          </p:nvSpPr>
          <p:spPr bwMode="auto">
            <a:xfrm>
              <a:off x="312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3" name="Rectangle 68"/>
            <p:cNvSpPr>
              <a:spLocks noChangeArrowheads="1"/>
            </p:cNvSpPr>
            <p:nvPr/>
          </p:nvSpPr>
          <p:spPr bwMode="auto">
            <a:xfrm>
              <a:off x="331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4" name="Rectangle 69"/>
            <p:cNvSpPr>
              <a:spLocks noChangeArrowheads="1"/>
            </p:cNvSpPr>
            <p:nvPr/>
          </p:nvSpPr>
          <p:spPr bwMode="auto">
            <a:xfrm>
              <a:off x="350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Rectangle 70"/>
            <p:cNvSpPr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6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7" name="Rectangle 72"/>
            <p:cNvSpPr>
              <a:spLocks noChangeArrowheads="1"/>
            </p:cNvSpPr>
            <p:nvPr/>
          </p:nvSpPr>
          <p:spPr bwMode="auto">
            <a:xfrm>
              <a:off x="408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8" name="Rectangle 73"/>
            <p:cNvSpPr>
              <a:spLocks noChangeArrowheads="1"/>
            </p:cNvSpPr>
            <p:nvPr/>
          </p:nvSpPr>
          <p:spPr bwMode="auto">
            <a:xfrm>
              <a:off x="427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9" name="Rectangle 74"/>
            <p:cNvSpPr>
              <a:spLocks noChangeArrowheads="1"/>
            </p:cNvSpPr>
            <p:nvPr/>
          </p:nvSpPr>
          <p:spPr bwMode="auto">
            <a:xfrm>
              <a:off x="446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0" name="Rectangle 75"/>
            <p:cNvSpPr>
              <a:spLocks noChangeArrowheads="1"/>
            </p:cNvSpPr>
            <p:nvPr/>
          </p:nvSpPr>
          <p:spPr bwMode="auto">
            <a:xfrm>
              <a:off x="465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1" name="Rectangle 76"/>
            <p:cNvSpPr>
              <a:spLocks noChangeArrowheads="1"/>
            </p:cNvSpPr>
            <p:nvPr/>
          </p:nvSpPr>
          <p:spPr bwMode="auto">
            <a:xfrm>
              <a:off x="484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Rectangle 77"/>
            <p:cNvSpPr>
              <a:spLocks noChangeArrowheads="1"/>
            </p:cNvSpPr>
            <p:nvPr/>
          </p:nvSpPr>
          <p:spPr bwMode="auto">
            <a:xfrm>
              <a:off x="504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00" name="Group 176"/>
          <p:cNvGrpSpPr>
            <a:grpSpLocks/>
          </p:cNvGrpSpPr>
          <p:nvPr/>
        </p:nvGrpSpPr>
        <p:grpSpPr bwMode="auto">
          <a:xfrm>
            <a:off x="762000" y="3886200"/>
            <a:ext cx="7543800" cy="304800"/>
            <a:chOff x="480" y="2736"/>
            <a:chExt cx="4752" cy="192"/>
          </a:xfrm>
        </p:grpSpPr>
        <p:sp>
          <p:nvSpPr>
            <p:cNvPr id="13395" name="Rectangle 101"/>
            <p:cNvSpPr>
              <a:spLocks noChangeArrowheads="1"/>
            </p:cNvSpPr>
            <p:nvPr/>
          </p:nvSpPr>
          <p:spPr bwMode="auto">
            <a:xfrm>
              <a:off x="4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6" name="Rectangle 102"/>
            <p:cNvSpPr>
              <a:spLocks noChangeArrowheads="1"/>
            </p:cNvSpPr>
            <p:nvPr/>
          </p:nvSpPr>
          <p:spPr bwMode="auto">
            <a:xfrm>
              <a:off x="7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7" name="Rectangle 103"/>
            <p:cNvSpPr>
              <a:spLocks noChangeArrowheads="1"/>
            </p:cNvSpPr>
            <p:nvPr/>
          </p:nvSpPr>
          <p:spPr bwMode="auto">
            <a:xfrm>
              <a:off x="9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8" name="Rectangle 104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9" name="Rectangle 105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0" name="Rectangle 106"/>
            <p:cNvSpPr>
              <a:spLocks noChangeArrowheads="1"/>
            </p:cNvSpPr>
            <p:nvPr/>
          </p:nvSpPr>
          <p:spPr bwMode="auto">
            <a:xfrm>
              <a:off x="158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1" name="Rectangle 107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2" name="Rectangle 10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3" name="Rectangle 109"/>
            <p:cNvSpPr>
              <a:spLocks noChangeArrowheads="1"/>
            </p:cNvSpPr>
            <p:nvPr/>
          </p:nvSpPr>
          <p:spPr bwMode="auto">
            <a:xfrm>
              <a:off x="21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404" name="Rectangle 110"/>
            <p:cNvSpPr>
              <a:spLocks noChangeArrowheads="1"/>
            </p:cNvSpPr>
            <p:nvPr/>
          </p:nvSpPr>
          <p:spPr bwMode="auto">
            <a:xfrm>
              <a:off x="235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5" name="Rectangle 111"/>
            <p:cNvSpPr>
              <a:spLocks noChangeArrowheads="1"/>
            </p:cNvSpPr>
            <p:nvPr/>
          </p:nvSpPr>
          <p:spPr bwMode="auto">
            <a:xfrm>
              <a:off x="254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6" name="Rectangle 112"/>
            <p:cNvSpPr>
              <a:spLocks noChangeArrowheads="1"/>
            </p:cNvSpPr>
            <p:nvPr/>
          </p:nvSpPr>
          <p:spPr bwMode="auto">
            <a:xfrm>
              <a:off x="273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7" name="Rectangle 113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8" name="Rectangle 114"/>
            <p:cNvSpPr>
              <a:spLocks noChangeArrowheads="1"/>
            </p:cNvSpPr>
            <p:nvPr/>
          </p:nvSpPr>
          <p:spPr bwMode="auto">
            <a:xfrm>
              <a:off x="31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9" name="Rectangle 115"/>
            <p:cNvSpPr>
              <a:spLocks noChangeArrowheads="1"/>
            </p:cNvSpPr>
            <p:nvPr/>
          </p:nvSpPr>
          <p:spPr bwMode="auto">
            <a:xfrm>
              <a:off x="331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0" name="Rectangle 116"/>
            <p:cNvSpPr>
              <a:spLocks noChangeArrowheads="1"/>
            </p:cNvSpPr>
            <p:nvPr/>
          </p:nvSpPr>
          <p:spPr bwMode="auto">
            <a:xfrm>
              <a:off x="350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1" name="Rectangle 117"/>
            <p:cNvSpPr>
              <a:spLocks noChangeArrowheads="1"/>
            </p:cNvSpPr>
            <p:nvPr/>
          </p:nvSpPr>
          <p:spPr bwMode="auto">
            <a:xfrm>
              <a:off x="369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2" name="Rectangle 118"/>
            <p:cNvSpPr>
              <a:spLocks noChangeArrowheads="1"/>
            </p:cNvSpPr>
            <p:nvPr/>
          </p:nvSpPr>
          <p:spPr bwMode="auto">
            <a:xfrm>
              <a:off x="388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3" name="Rectangle 119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4" name="Rectangle 120"/>
            <p:cNvSpPr>
              <a:spLocks noChangeArrowheads="1"/>
            </p:cNvSpPr>
            <p:nvPr/>
          </p:nvSpPr>
          <p:spPr bwMode="auto">
            <a:xfrm>
              <a:off x="427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" name="Rectangle 121"/>
            <p:cNvSpPr>
              <a:spLocks noChangeArrowheads="1"/>
            </p:cNvSpPr>
            <p:nvPr/>
          </p:nvSpPr>
          <p:spPr bwMode="auto">
            <a:xfrm>
              <a:off x="446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" name="Rectangle 122"/>
            <p:cNvSpPr>
              <a:spLocks noChangeArrowheads="1"/>
            </p:cNvSpPr>
            <p:nvPr/>
          </p:nvSpPr>
          <p:spPr bwMode="auto">
            <a:xfrm>
              <a:off x="465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" name="Rectangle 123"/>
            <p:cNvSpPr>
              <a:spLocks noChangeArrowheads="1"/>
            </p:cNvSpPr>
            <p:nvPr/>
          </p:nvSpPr>
          <p:spPr bwMode="auto">
            <a:xfrm>
              <a:off x="484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" name="Rectangle 124"/>
            <p:cNvSpPr>
              <a:spLocks noChangeArrowheads="1"/>
            </p:cNvSpPr>
            <p:nvPr/>
          </p:nvSpPr>
          <p:spPr bwMode="auto">
            <a:xfrm>
              <a:off x="504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76" name="Group 252"/>
          <p:cNvGrpSpPr>
            <a:grpSpLocks/>
          </p:cNvGrpSpPr>
          <p:nvPr/>
        </p:nvGrpSpPr>
        <p:grpSpPr bwMode="auto">
          <a:xfrm>
            <a:off x="762000" y="4572000"/>
            <a:ext cx="7620000" cy="304800"/>
            <a:chOff x="480" y="3216"/>
            <a:chExt cx="4800" cy="192"/>
          </a:xfrm>
        </p:grpSpPr>
        <p:sp>
          <p:nvSpPr>
            <p:cNvPr id="13371" name="Rectangle 180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Rectangle 181"/>
            <p:cNvSpPr>
              <a:spLocks noChangeArrowheads="1"/>
            </p:cNvSpPr>
            <p:nvPr/>
          </p:nvSpPr>
          <p:spPr bwMode="auto">
            <a:xfrm>
              <a:off x="7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Rectangle 182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Rectangle 183"/>
            <p:cNvSpPr>
              <a:spLocks noChangeArrowheads="1"/>
            </p:cNvSpPr>
            <p:nvPr/>
          </p:nvSpPr>
          <p:spPr bwMode="auto">
            <a:xfrm>
              <a:off x="120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Rectangle 184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Rectangle 185"/>
            <p:cNvSpPr>
              <a:spLocks noChangeArrowheads="1"/>
            </p:cNvSpPr>
            <p:nvPr/>
          </p:nvSpPr>
          <p:spPr bwMode="auto">
            <a:xfrm>
              <a:off x="158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Rectangle 186"/>
            <p:cNvSpPr>
              <a:spLocks noChangeArrowheads="1"/>
            </p:cNvSpPr>
            <p:nvPr/>
          </p:nvSpPr>
          <p:spPr bwMode="auto">
            <a:xfrm>
              <a:off x="177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196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Rectangle 188"/>
            <p:cNvSpPr>
              <a:spLocks noChangeArrowheads="1"/>
            </p:cNvSpPr>
            <p:nvPr/>
          </p:nvSpPr>
          <p:spPr bwMode="auto">
            <a:xfrm>
              <a:off x="21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380" name="Rectangle 189"/>
            <p:cNvSpPr>
              <a:spLocks noChangeArrowheads="1"/>
            </p:cNvSpPr>
            <p:nvPr/>
          </p:nvSpPr>
          <p:spPr bwMode="auto">
            <a:xfrm>
              <a:off x="235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Rectangle 191"/>
            <p:cNvSpPr>
              <a:spLocks noChangeArrowheads="1"/>
            </p:cNvSpPr>
            <p:nvPr/>
          </p:nvSpPr>
          <p:spPr bwMode="auto">
            <a:xfrm>
              <a:off x="273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3" name="Rectangle 192"/>
            <p:cNvSpPr>
              <a:spLocks noChangeArrowheads="1"/>
            </p:cNvSpPr>
            <p:nvPr/>
          </p:nvSpPr>
          <p:spPr bwMode="auto">
            <a:xfrm>
              <a:off x="292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4" name="Rectangle 193"/>
            <p:cNvSpPr>
              <a:spLocks noChangeArrowheads="1"/>
            </p:cNvSpPr>
            <p:nvPr/>
          </p:nvSpPr>
          <p:spPr bwMode="auto">
            <a:xfrm>
              <a:off x="31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Rectangle 194"/>
            <p:cNvSpPr>
              <a:spLocks noChangeArrowheads="1"/>
            </p:cNvSpPr>
            <p:nvPr/>
          </p:nvSpPr>
          <p:spPr bwMode="auto">
            <a:xfrm>
              <a:off x="331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Rectangle 195"/>
            <p:cNvSpPr>
              <a:spLocks noChangeArrowheads="1"/>
            </p:cNvSpPr>
            <p:nvPr/>
          </p:nvSpPr>
          <p:spPr bwMode="auto">
            <a:xfrm>
              <a:off x="350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7" name="Rectangle 196"/>
            <p:cNvSpPr>
              <a:spLocks noChangeArrowheads="1"/>
            </p:cNvSpPr>
            <p:nvPr/>
          </p:nvSpPr>
          <p:spPr bwMode="auto">
            <a:xfrm>
              <a:off x="369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8" name="Rectangle 197"/>
            <p:cNvSpPr>
              <a:spLocks noChangeArrowheads="1"/>
            </p:cNvSpPr>
            <p:nvPr/>
          </p:nvSpPr>
          <p:spPr bwMode="auto">
            <a:xfrm>
              <a:off x="38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Rectangle 198"/>
            <p:cNvSpPr>
              <a:spLocks noChangeArrowheads="1"/>
            </p:cNvSpPr>
            <p:nvPr/>
          </p:nvSpPr>
          <p:spPr bwMode="auto">
            <a:xfrm>
              <a:off x="40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0" name="Rectangle 199"/>
            <p:cNvSpPr>
              <a:spLocks noChangeArrowheads="1"/>
            </p:cNvSpPr>
            <p:nvPr/>
          </p:nvSpPr>
          <p:spPr bwMode="auto">
            <a:xfrm>
              <a:off x="427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1" name="Rectangle 200"/>
            <p:cNvSpPr>
              <a:spLocks noChangeArrowheads="1"/>
            </p:cNvSpPr>
            <p:nvPr/>
          </p:nvSpPr>
          <p:spPr bwMode="auto">
            <a:xfrm>
              <a:off x="446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2" name="Rectangle 201"/>
            <p:cNvSpPr>
              <a:spLocks noChangeArrowheads="1"/>
            </p:cNvSpPr>
            <p:nvPr/>
          </p:nvSpPr>
          <p:spPr bwMode="auto">
            <a:xfrm>
              <a:off x="465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Rectangle 202"/>
            <p:cNvSpPr>
              <a:spLocks noChangeArrowheads="1"/>
            </p:cNvSpPr>
            <p:nvPr/>
          </p:nvSpPr>
          <p:spPr bwMode="auto">
            <a:xfrm>
              <a:off x="484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4" name="Rectangle 203"/>
            <p:cNvSpPr>
              <a:spLocks noChangeArrowheads="1"/>
            </p:cNvSpPr>
            <p:nvPr/>
          </p:nvSpPr>
          <p:spPr bwMode="auto">
            <a:xfrm>
              <a:off x="50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77" name="Group 253"/>
          <p:cNvGrpSpPr>
            <a:grpSpLocks/>
          </p:cNvGrpSpPr>
          <p:nvPr/>
        </p:nvGrpSpPr>
        <p:grpSpPr bwMode="auto">
          <a:xfrm>
            <a:off x="762000" y="5257800"/>
            <a:ext cx="7696200" cy="304800"/>
            <a:chOff x="480" y="3648"/>
            <a:chExt cx="4848" cy="192"/>
          </a:xfrm>
        </p:grpSpPr>
        <p:sp>
          <p:nvSpPr>
            <p:cNvPr id="13347" name="Rectangle 204"/>
            <p:cNvSpPr>
              <a:spLocks noChangeArrowheads="1"/>
            </p:cNvSpPr>
            <p:nvPr/>
          </p:nvSpPr>
          <p:spPr bwMode="auto">
            <a:xfrm>
              <a:off x="4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Rectangle 205"/>
            <p:cNvSpPr>
              <a:spLocks noChangeArrowheads="1"/>
            </p:cNvSpPr>
            <p:nvPr/>
          </p:nvSpPr>
          <p:spPr bwMode="auto">
            <a:xfrm>
              <a:off x="7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Rectangle 206"/>
            <p:cNvSpPr>
              <a:spLocks noChangeArrowheads="1"/>
            </p:cNvSpPr>
            <p:nvPr/>
          </p:nvSpPr>
          <p:spPr bwMode="auto">
            <a:xfrm>
              <a:off x="9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Rectangle 207"/>
            <p:cNvSpPr>
              <a:spLocks noChangeArrowheads="1"/>
            </p:cNvSpPr>
            <p:nvPr/>
          </p:nvSpPr>
          <p:spPr bwMode="auto">
            <a:xfrm>
              <a:off x="120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Rectangle 208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Rectangle 209"/>
            <p:cNvSpPr>
              <a:spLocks noChangeArrowheads="1"/>
            </p:cNvSpPr>
            <p:nvPr/>
          </p:nvSpPr>
          <p:spPr bwMode="auto">
            <a:xfrm>
              <a:off x="158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210"/>
            <p:cNvSpPr>
              <a:spLocks noChangeArrowheads="1"/>
            </p:cNvSpPr>
            <p:nvPr/>
          </p:nvSpPr>
          <p:spPr bwMode="auto">
            <a:xfrm>
              <a:off x="177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211"/>
            <p:cNvSpPr>
              <a:spLocks noChangeArrowheads="1"/>
            </p:cNvSpPr>
            <p:nvPr/>
          </p:nvSpPr>
          <p:spPr bwMode="auto">
            <a:xfrm>
              <a:off x="196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212"/>
            <p:cNvSpPr>
              <a:spLocks noChangeArrowheads="1"/>
            </p:cNvSpPr>
            <p:nvPr/>
          </p:nvSpPr>
          <p:spPr bwMode="auto">
            <a:xfrm>
              <a:off x="21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356" name="Rectangle 213"/>
            <p:cNvSpPr>
              <a:spLocks noChangeArrowheads="1"/>
            </p:cNvSpPr>
            <p:nvPr/>
          </p:nvSpPr>
          <p:spPr bwMode="auto">
            <a:xfrm>
              <a:off x="235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214"/>
            <p:cNvSpPr>
              <a:spLocks noChangeArrowheads="1"/>
            </p:cNvSpPr>
            <p:nvPr/>
          </p:nvSpPr>
          <p:spPr bwMode="auto">
            <a:xfrm>
              <a:off x="254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215"/>
            <p:cNvSpPr>
              <a:spLocks noChangeArrowheads="1"/>
            </p:cNvSpPr>
            <p:nvPr/>
          </p:nvSpPr>
          <p:spPr bwMode="auto">
            <a:xfrm>
              <a:off x="27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216"/>
            <p:cNvSpPr>
              <a:spLocks noChangeArrowheads="1"/>
            </p:cNvSpPr>
            <p:nvPr/>
          </p:nvSpPr>
          <p:spPr bwMode="auto">
            <a:xfrm>
              <a:off x="292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217"/>
            <p:cNvSpPr>
              <a:spLocks noChangeArrowheads="1"/>
            </p:cNvSpPr>
            <p:nvPr/>
          </p:nvSpPr>
          <p:spPr bwMode="auto">
            <a:xfrm>
              <a:off x="31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218"/>
            <p:cNvSpPr>
              <a:spLocks noChangeArrowheads="1"/>
            </p:cNvSpPr>
            <p:nvPr/>
          </p:nvSpPr>
          <p:spPr bwMode="auto">
            <a:xfrm>
              <a:off x="331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219"/>
            <p:cNvSpPr>
              <a:spLocks noChangeArrowheads="1"/>
            </p:cNvSpPr>
            <p:nvPr/>
          </p:nvSpPr>
          <p:spPr bwMode="auto">
            <a:xfrm>
              <a:off x="350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220"/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221"/>
            <p:cNvSpPr>
              <a:spLocks noChangeArrowheads="1"/>
            </p:cNvSpPr>
            <p:nvPr/>
          </p:nvSpPr>
          <p:spPr bwMode="auto">
            <a:xfrm>
              <a:off x="388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222"/>
            <p:cNvSpPr>
              <a:spLocks noChangeArrowheads="1"/>
            </p:cNvSpPr>
            <p:nvPr/>
          </p:nvSpPr>
          <p:spPr bwMode="auto">
            <a:xfrm>
              <a:off x="40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223"/>
            <p:cNvSpPr>
              <a:spLocks noChangeArrowheads="1"/>
            </p:cNvSpPr>
            <p:nvPr/>
          </p:nvSpPr>
          <p:spPr bwMode="auto">
            <a:xfrm>
              <a:off x="427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224"/>
            <p:cNvSpPr>
              <a:spLocks noChangeArrowheads="1"/>
            </p:cNvSpPr>
            <p:nvPr/>
          </p:nvSpPr>
          <p:spPr bwMode="auto">
            <a:xfrm>
              <a:off x="446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Rectangle 225"/>
            <p:cNvSpPr>
              <a:spLocks noChangeArrowheads="1"/>
            </p:cNvSpPr>
            <p:nvPr/>
          </p:nvSpPr>
          <p:spPr bwMode="auto">
            <a:xfrm>
              <a:off x="465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Rectangle 226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0" name="Rectangle 227"/>
            <p:cNvSpPr>
              <a:spLocks noChangeArrowheads="1"/>
            </p:cNvSpPr>
            <p:nvPr/>
          </p:nvSpPr>
          <p:spPr bwMode="auto">
            <a:xfrm>
              <a:off x="51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78" name="Group 254"/>
          <p:cNvGrpSpPr>
            <a:grpSpLocks/>
          </p:cNvGrpSpPr>
          <p:nvPr/>
        </p:nvGrpSpPr>
        <p:grpSpPr bwMode="auto">
          <a:xfrm>
            <a:off x="609600" y="5943600"/>
            <a:ext cx="7772400" cy="304800"/>
            <a:chOff x="384" y="4032"/>
            <a:chExt cx="4896" cy="192"/>
          </a:xfrm>
        </p:grpSpPr>
        <p:sp>
          <p:nvSpPr>
            <p:cNvPr id="13323" name="Rectangle 228"/>
            <p:cNvSpPr>
              <a:spLocks noChangeArrowheads="1"/>
            </p:cNvSpPr>
            <p:nvPr/>
          </p:nvSpPr>
          <p:spPr bwMode="auto">
            <a:xfrm>
              <a:off x="38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229"/>
            <p:cNvSpPr>
              <a:spLocks noChangeArrowheads="1"/>
            </p:cNvSpPr>
            <p:nvPr/>
          </p:nvSpPr>
          <p:spPr bwMode="auto">
            <a:xfrm>
              <a:off x="6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230"/>
            <p:cNvSpPr>
              <a:spLocks noChangeArrowheads="1"/>
            </p:cNvSpPr>
            <p:nvPr/>
          </p:nvSpPr>
          <p:spPr bwMode="auto">
            <a:xfrm>
              <a:off x="8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231"/>
            <p:cNvSpPr>
              <a:spLocks noChangeArrowheads="1"/>
            </p:cNvSpPr>
            <p:nvPr/>
          </p:nvSpPr>
          <p:spPr bwMode="auto">
            <a:xfrm>
              <a:off x="11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232"/>
            <p:cNvSpPr>
              <a:spLocks noChangeArrowheads="1"/>
            </p:cNvSpPr>
            <p:nvPr/>
          </p:nvSpPr>
          <p:spPr bwMode="auto">
            <a:xfrm>
              <a:off x="134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233"/>
            <p:cNvSpPr>
              <a:spLocks noChangeArrowheads="1"/>
            </p:cNvSpPr>
            <p:nvPr/>
          </p:nvSpPr>
          <p:spPr bwMode="auto">
            <a:xfrm>
              <a:off x="153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Rectangle 234"/>
            <p:cNvSpPr>
              <a:spLocks noChangeArrowheads="1"/>
            </p:cNvSpPr>
            <p:nvPr/>
          </p:nvSpPr>
          <p:spPr bwMode="auto">
            <a:xfrm>
              <a:off x="172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235"/>
            <p:cNvSpPr>
              <a:spLocks noChangeArrowheads="1"/>
            </p:cNvSpPr>
            <p:nvPr/>
          </p:nvSpPr>
          <p:spPr bwMode="auto">
            <a:xfrm>
              <a:off x="192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236"/>
            <p:cNvSpPr>
              <a:spLocks noChangeArrowheads="1"/>
            </p:cNvSpPr>
            <p:nvPr/>
          </p:nvSpPr>
          <p:spPr bwMode="auto">
            <a:xfrm>
              <a:off x="211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3332" name="Rectangle 237"/>
            <p:cNvSpPr>
              <a:spLocks noChangeArrowheads="1"/>
            </p:cNvSpPr>
            <p:nvPr/>
          </p:nvSpPr>
          <p:spPr bwMode="auto">
            <a:xfrm>
              <a:off x="23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238"/>
            <p:cNvSpPr>
              <a:spLocks noChangeArrowheads="1"/>
            </p:cNvSpPr>
            <p:nvPr/>
          </p:nvSpPr>
          <p:spPr bwMode="auto">
            <a:xfrm>
              <a:off x="249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39"/>
            <p:cNvSpPr>
              <a:spLocks noChangeArrowheads="1"/>
            </p:cNvSpPr>
            <p:nvPr/>
          </p:nvSpPr>
          <p:spPr bwMode="auto">
            <a:xfrm>
              <a:off x="26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40"/>
            <p:cNvSpPr>
              <a:spLocks noChangeArrowheads="1"/>
            </p:cNvSpPr>
            <p:nvPr/>
          </p:nvSpPr>
          <p:spPr bwMode="auto">
            <a:xfrm>
              <a:off x="288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241"/>
            <p:cNvSpPr>
              <a:spLocks noChangeArrowheads="1"/>
            </p:cNvSpPr>
            <p:nvPr/>
          </p:nvSpPr>
          <p:spPr bwMode="auto">
            <a:xfrm>
              <a:off x="307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242"/>
            <p:cNvSpPr>
              <a:spLocks noChangeArrowheads="1"/>
            </p:cNvSpPr>
            <p:nvPr/>
          </p:nvSpPr>
          <p:spPr bwMode="auto">
            <a:xfrm>
              <a:off x="32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243"/>
            <p:cNvSpPr>
              <a:spLocks noChangeArrowheads="1"/>
            </p:cNvSpPr>
            <p:nvPr/>
          </p:nvSpPr>
          <p:spPr bwMode="auto">
            <a:xfrm>
              <a:off x="345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244"/>
            <p:cNvSpPr>
              <a:spLocks noChangeArrowheads="1"/>
            </p:cNvSpPr>
            <p:nvPr/>
          </p:nvSpPr>
          <p:spPr bwMode="auto">
            <a:xfrm>
              <a:off x="36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245"/>
            <p:cNvSpPr>
              <a:spLocks noChangeArrowheads="1"/>
            </p:cNvSpPr>
            <p:nvPr/>
          </p:nvSpPr>
          <p:spPr bwMode="auto">
            <a:xfrm>
              <a:off x="384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246"/>
            <p:cNvSpPr>
              <a:spLocks noChangeArrowheads="1"/>
            </p:cNvSpPr>
            <p:nvPr/>
          </p:nvSpPr>
          <p:spPr bwMode="auto">
            <a:xfrm>
              <a:off x="403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247"/>
            <p:cNvSpPr>
              <a:spLocks noChangeArrowheads="1"/>
            </p:cNvSpPr>
            <p:nvPr/>
          </p:nvSpPr>
          <p:spPr bwMode="auto">
            <a:xfrm>
              <a:off x="42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248"/>
            <p:cNvSpPr>
              <a:spLocks noChangeArrowheads="1"/>
            </p:cNvSpPr>
            <p:nvPr/>
          </p:nvSpPr>
          <p:spPr bwMode="auto">
            <a:xfrm>
              <a:off x="441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249"/>
            <p:cNvSpPr>
              <a:spLocks noChangeArrowheads="1"/>
            </p:cNvSpPr>
            <p:nvPr/>
          </p:nvSpPr>
          <p:spPr bwMode="auto">
            <a:xfrm>
              <a:off x="460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Rectangle 250"/>
            <p:cNvSpPr>
              <a:spLocks noChangeArrowheads="1"/>
            </p:cNvSpPr>
            <p:nvPr/>
          </p:nvSpPr>
          <p:spPr bwMode="auto">
            <a:xfrm>
              <a:off x="48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Rectangle 251"/>
            <p:cNvSpPr>
              <a:spLocks noChangeArrowheads="1"/>
            </p:cNvSpPr>
            <p:nvPr/>
          </p:nvSpPr>
          <p:spPr bwMode="auto">
            <a:xfrm>
              <a:off x="50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case for quicksort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worst case, recursion may be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US" smtClean="0"/>
              <a:t> levels deep (for an array of size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But the partitioning work done at each level is still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O(n) * O(n) = O(n</a:t>
            </a:r>
            <a:r>
              <a:rPr lang="en-US" baseline="30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)</a:t>
            </a:r>
          </a:p>
          <a:p>
            <a:pPr eaLnBrk="1" hangingPunct="1"/>
            <a:r>
              <a:rPr lang="en-US" smtClean="0"/>
              <a:t>So worst case for Quicksort is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O(n</a:t>
            </a:r>
            <a:r>
              <a:rPr lang="en-US" baseline="30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)</a:t>
            </a:r>
            <a:endParaRPr lang="en-US" smtClean="0"/>
          </a:p>
          <a:p>
            <a:pPr eaLnBrk="1" hangingPunct="1"/>
            <a:r>
              <a:rPr lang="en-US" smtClean="0"/>
              <a:t>When does this happen?</a:t>
            </a:r>
          </a:p>
          <a:p>
            <a:pPr lvl="1" eaLnBrk="1" hangingPunct="1"/>
            <a:r>
              <a:rPr lang="en-US" smtClean="0"/>
              <a:t>When the array is sorted to begin with!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case for quicksort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572000"/>
          </a:xfrm>
        </p:spPr>
        <p:txBody>
          <a:bodyPr/>
          <a:lstStyle/>
          <a:p>
            <a:pPr eaLnBrk="1" hangingPunct="1"/>
            <a:r>
              <a:rPr lang="en-US" smtClean="0"/>
              <a:t>If the array is sorted to begin with, Quicksort is terrible: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O(n</a:t>
            </a:r>
            <a:r>
              <a:rPr lang="en-US" baseline="30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)</a:t>
            </a:r>
            <a:endParaRPr lang="en-US" smtClean="0"/>
          </a:p>
          <a:p>
            <a:pPr eaLnBrk="1" hangingPunct="1"/>
            <a:r>
              <a:rPr lang="en-US" smtClean="0"/>
              <a:t>It is possible to construct other bad cases</a:t>
            </a:r>
          </a:p>
          <a:p>
            <a:pPr eaLnBrk="1" hangingPunct="1"/>
            <a:r>
              <a:rPr lang="en-US" smtClean="0"/>
              <a:t>However, Quicksort is </a:t>
            </a:r>
            <a:r>
              <a:rPr lang="en-US" i="1" smtClean="0"/>
              <a:t>usually</a:t>
            </a:r>
            <a:r>
              <a:rPr lang="en-US" smtClean="0"/>
              <a:t>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O(n 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n)</a:t>
            </a:r>
            <a:endParaRPr lang="en-US" smtClean="0"/>
          </a:p>
          <a:p>
            <a:pPr eaLnBrk="1" hangingPunct="1"/>
            <a:r>
              <a:rPr lang="en-US" smtClean="0"/>
              <a:t>The constants are so good that Quicksort is generally the fastest algorithm known</a:t>
            </a:r>
          </a:p>
          <a:p>
            <a:pPr eaLnBrk="1" hangingPunct="1"/>
            <a:r>
              <a:rPr lang="en-US" smtClean="0"/>
              <a:t>Most real-world sorting is done by Quicksort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Quicksort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19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 sort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a[low...high]</a:t>
            </a:r>
            <a:r>
              <a:rPr lang="en-US" sz="32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99CCFF"/>
                </a:solidFill>
              </a:rPr>
              <a:t>1.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FF99"/>
                </a:solidFill>
                <a:latin typeface="Verdana" pitchFamily="34" charset="0"/>
              </a:rPr>
              <a:t>if low &lt; high:</a:t>
            </a: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99CCFF"/>
                </a:solidFill>
              </a:rPr>
              <a:t>1.1.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Partition a[low...high] such that: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		    all a[low...p-1] are less than a[p], and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       all a[p+1...high] are &gt;= a[p]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99CCFF"/>
                </a:solidFill>
              </a:rPr>
              <a:t>1.2.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Quicksort a[low...p-1]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99CCFF"/>
                </a:solidFill>
              </a:rPr>
              <a:t>1.3.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Quicksort a[p+1...high]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99CCFF"/>
                </a:solidFill>
              </a:rPr>
              <a:t>2.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99"/>
                </a:solidFill>
                <a:latin typeface="Verdana" pitchFamily="34" charset="0"/>
              </a:rPr>
              <a:t>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Partitioning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2555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key step in the Quicksort algorithm is </a:t>
            </a:r>
            <a:r>
              <a:rPr lang="en-US" smtClean="0">
                <a:solidFill>
                  <a:schemeClr val="tx2"/>
                </a:solidFill>
              </a:rPr>
              <a:t>partitioning</a:t>
            </a:r>
            <a:r>
              <a:rPr lang="en-US" smtClean="0"/>
              <a:t>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choose some (any) number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 p </a:t>
            </a:r>
            <a:r>
              <a:rPr lang="en-US" smtClean="0"/>
              <a:t>in the array to use as a </a:t>
            </a:r>
            <a:r>
              <a:rPr lang="en-US" smtClean="0">
                <a:solidFill>
                  <a:schemeClr val="tx2"/>
                </a:solidFill>
              </a:rPr>
              <a:t>pivot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</a:t>
            </a:r>
            <a:r>
              <a:rPr lang="en-US" smtClean="0">
                <a:solidFill>
                  <a:schemeClr val="tx2"/>
                </a:solidFill>
              </a:rPr>
              <a:t>partition</a:t>
            </a:r>
            <a:r>
              <a:rPr lang="en-US" smtClean="0"/>
              <a:t> the array into three parts:</a:t>
            </a:r>
          </a:p>
        </p:txBody>
      </p: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838200" y="4572000"/>
            <a:ext cx="7315200" cy="304800"/>
            <a:chOff x="528" y="2592"/>
            <a:chExt cx="4608" cy="192"/>
          </a:xfrm>
        </p:grpSpPr>
        <p:sp>
          <p:nvSpPr>
            <p:cNvPr id="5135" name="Rectangle 5"/>
            <p:cNvSpPr>
              <a:spLocks noChangeArrowheads="1"/>
            </p:cNvSpPr>
            <p:nvPr/>
          </p:nvSpPr>
          <p:spPr bwMode="auto">
            <a:xfrm>
              <a:off x="52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"/>
            <p:cNvSpPr>
              <a:spLocks noChangeArrowheads="1"/>
            </p:cNvSpPr>
            <p:nvPr/>
          </p:nvSpPr>
          <p:spPr bwMode="auto">
            <a:xfrm>
              <a:off x="72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7"/>
            <p:cNvSpPr>
              <a:spLocks noChangeArrowheads="1"/>
            </p:cNvSpPr>
            <p:nvPr/>
          </p:nvSpPr>
          <p:spPr bwMode="auto">
            <a:xfrm>
              <a:off x="91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Rectangle 8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9"/>
            <p:cNvSpPr>
              <a:spLocks noChangeArrowheads="1"/>
            </p:cNvSpPr>
            <p:nvPr/>
          </p:nvSpPr>
          <p:spPr bwMode="auto">
            <a:xfrm>
              <a:off x="129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10"/>
            <p:cNvSpPr>
              <a:spLocks noChangeArrowheads="1"/>
            </p:cNvSpPr>
            <p:nvPr/>
          </p:nvSpPr>
          <p:spPr bwMode="auto">
            <a:xfrm>
              <a:off x="148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168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2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13"/>
            <p:cNvSpPr>
              <a:spLocks noChangeArrowheads="1"/>
            </p:cNvSpPr>
            <p:nvPr/>
          </p:nvSpPr>
          <p:spPr bwMode="auto">
            <a:xfrm>
              <a:off x="206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FFFF99"/>
                  </a:solidFill>
                  <a:latin typeface="Verdana" pitchFamily="34" charset="0"/>
                </a:rPr>
                <a:t>p</a:t>
              </a:r>
              <a:endParaRPr lang="en-US" sz="2400"/>
            </a:p>
          </p:txBody>
        </p:sp>
        <p:sp>
          <p:nvSpPr>
            <p:cNvPr id="5144" name="Rectangle 14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Rectangle 15"/>
            <p:cNvSpPr>
              <a:spLocks noChangeArrowheads="1"/>
            </p:cNvSpPr>
            <p:nvPr/>
          </p:nvSpPr>
          <p:spPr bwMode="auto">
            <a:xfrm>
              <a:off x="244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6"/>
            <p:cNvSpPr>
              <a:spLocks noChangeArrowheads="1"/>
            </p:cNvSpPr>
            <p:nvPr/>
          </p:nvSpPr>
          <p:spPr bwMode="auto">
            <a:xfrm>
              <a:off x="264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17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Rectangle 19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Rectangle 20"/>
            <p:cNvSpPr>
              <a:spLocks noChangeArrowheads="1"/>
            </p:cNvSpPr>
            <p:nvPr/>
          </p:nvSpPr>
          <p:spPr bwMode="auto">
            <a:xfrm>
              <a:off x="340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21"/>
            <p:cNvSpPr>
              <a:spLocks noChangeArrowheads="1"/>
            </p:cNvSpPr>
            <p:nvPr/>
          </p:nvSpPr>
          <p:spPr bwMode="auto">
            <a:xfrm>
              <a:off x="360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2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Rectangle 23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Rectangle 24"/>
            <p:cNvSpPr>
              <a:spLocks noChangeArrowheads="1"/>
            </p:cNvSpPr>
            <p:nvPr/>
          </p:nvSpPr>
          <p:spPr bwMode="auto">
            <a:xfrm>
              <a:off x="417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25"/>
            <p:cNvSpPr>
              <a:spLocks noChangeArrowheads="1"/>
            </p:cNvSpPr>
            <p:nvPr/>
          </p:nvSpPr>
          <p:spPr bwMode="auto">
            <a:xfrm>
              <a:off x="436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26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Rectangle 27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Rectangle 28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838200" y="4953000"/>
            <a:ext cx="2362200" cy="1143000"/>
            <a:chOff x="528" y="2832"/>
            <a:chExt cx="1488" cy="720"/>
          </a:xfrm>
        </p:grpSpPr>
        <p:sp>
          <p:nvSpPr>
            <p:cNvPr id="5133" name="AutoShape 30"/>
            <p:cNvSpPr>
              <a:spLocks/>
            </p:cNvSpPr>
            <p:nvPr/>
          </p:nvSpPr>
          <p:spPr bwMode="auto">
            <a:xfrm rot="-5400000">
              <a:off x="1176" y="2184"/>
              <a:ext cx="192" cy="148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33"/>
            <p:cNvSpPr txBox="1">
              <a:spLocks noChangeArrowheads="1"/>
            </p:cNvSpPr>
            <p:nvPr/>
          </p:nvSpPr>
          <p:spPr bwMode="auto">
            <a:xfrm>
              <a:off x="864" y="3034"/>
              <a:ext cx="11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i="1"/>
                <a:t>numbers less than</a:t>
              </a:r>
              <a:r>
                <a:rPr lang="en-US" sz="2400"/>
                <a:t> </a:t>
              </a:r>
              <a:r>
                <a:rPr lang="en-US" sz="2400">
                  <a:solidFill>
                    <a:srgbClr val="FFFF99"/>
                  </a:solidFill>
                  <a:latin typeface="Verdana" pitchFamily="34" charset="0"/>
                </a:rPr>
                <a:t>p</a:t>
              </a:r>
              <a:endParaRPr lang="en-US" sz="2400"/>
            </a:p>
          </p:txBody>
        </p:sp>
      </p:grp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3581400" y="4953000"/>
            <a:ext cx="4572000" cy="1127125"/>
            <a:chOff x="2256" y="2832"/>
            <a:chExt cx="2880" cy="710"/>
          </a:xfrm>
        </p:grpSpPr>
        <p:sp>
          <p:nvSpPr>
            <p:cNvPr id="5131" name="AutoShape 31"/>
            <p:cNvSpPr>
              <a:spLocks/>
            </p:cNvSpPr>
            <p:nvPr/>
          </p:nvSpPr>
          <p:spPr bwMode="auto">
            <a:xfrm rot="-5400000">
              <a:off x="3600" y="1488"/>
              <a:ext cx="192" cy="288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34"/>
            <p:cNvSpPr txBox="1">
              <a:spLocks noChangeArrowheads="1"/>
            </p:cNvSpPr>
            <p:nvPr/>
          </p:nvSpPr>
          <p:spPr bwMode="auto">
            <a:xfrm>
              <a:off x="2880" y="3024"/>
              <a:ext cx="17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i="1"/>
                <a:t>numbers greater than or equal to</a:t>
              </a:r>
              <a:r>
                <a:rPr lang="en-US" sz="2400"/>
                <a:t> </a:t>
              </a:r>
              <a:r>
                <a:rPr lang="en-US" sz="2400">
                  <a:solidFill>
                    <a:srgbClr val="FFFF99"/>
                  </a:solidFill>
                  <a:latin typeface="Verdana" pitchFamily="34" charset="0"/>
                </a:rPr>
                <a:t>p</a:t>
              </a:r>
              <a:endParaRPr lang="en-US" sz="2400"/>
            </a:p>
          </p:txBody>
        </p:sp>
      </p:grp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3124200" y="4953000"/>
            <a:ext cx="533400" cy="685800"/>
            <a:chOff x="1968" y="2832"/>
            <a:chExt cx="336" cy="432"/>
          </a:xfrm>
        </p:grpSpPr>
        <p:sp>
          <p:nvSpPr>
            <p:cNvPr id="5129" name="AutoShape 32"/>
            <p:cNvSpPr>
              <a:spLocks/>
            </p:cNvSpPr>
            <p:nvPr/>
          </p:nvSpPr>
          <p:spPr bwMode="auto">
            <a:xfrm rot="-5400000">
              <a:off x="2040" y="2856"/>
              <a:ext cx="192" cy="14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35"/>
            <p:cNvSpPr txBox="1">
              <a:spLocks noChangeArrowheads="1"/>
            </p:cNvSpPr>
            <p:nvPr/>
          </p:nvSpPr>
          <p:spPr bwMode="auto">
            <a:xfrm>
              <a:off x="196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pitchFamily="34" charset="0"/>
                </a:rPr>
                <a:t> p </a:t>
              </a:r>
              <a:endParaRPr lang="en-US" sz="24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0781"/>
            <a:ext cx="2971800" cy="1496293"/>
          </a:xfrm>
        </p:spPr>
        <p:txBody>
          <a:bodyPr/>
          <a:lstStyle/>
          <a:p>
            <a:pPr eaLnBrk="1" hangingPunct="1"/>
            <a:r>
              <a:rPr lang="en-US" dirty="0" smtClean="0"/>
              <a:t>Partitioning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61108"/>
            <a:ext cx="8686800" cy="61444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FF99"/>
                </a:solidFill>
              </a:rPr>
              <a:t>Partition(</a:t>
            </a:r>
            <a:r>
              <a:rPr lang="en-US" dirty="0" err="1" smtClean="0">
                <a:solidFill>
                  <a:srgbClr val="FFFF99"/>
                </a:solidFill>
              </a:rPr>
              <a:t>a,low,high</a:t>
            </a:r>
            <a:r>
              <a:rPr lang="en-US" dirty="0" smtClean="0">
                <a:solidFill>
                  <a:srgbClr val="FFFF99"/>
                </a:solidFill>
              </a:rPr>
              <a:t>)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FFFF99"/>
                </a:solidFill>
              </a:rPr>
              <a:t>{ 	x=a[high] ; </a:t>
            </a:r>
            <a:r>
              <a:rPr lang="en-US">
                <a:solidFill>
                  <a:srgbClr val="CCECFF"/>
                </a:solidFill>
              </a:rPr>
              <a:t>// </a:t>
            </a:r>
            <a:r>
              <a:rPr lang="en-US" smtClean="0">
                <a:solidFill>
                  <a:srgbClr val="CCECFF"/>
                </a:solidFill>
              </a:rPr>
              <a:t>pivot </a:t>
            </a:r>
            <a:r>
              <a:rPr lang="en-US" dirty="0">
                <a:solidFill>
                  <a:srgbClr val="CCECFF"/>
                </a:solidFill>
              </a:rPr>
              <a:t>element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err="1" smtClean="0">
                <a:solidFill>
                  <a:srgbClr val="FFFF99"/>
                </a:solidFill>
              </a:rPr>
              <a:t>i</a:t>
            </a:r>
            <a:r>
              <a:rPr lang="en-US" dirty="0" smtClean="0">
                <a:solidFill>
                  <a:srgbClr val="FFFF99"/>
                </a:solidFill>
              </a:rPr>
              <a:t>=low-1 ;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for(j=low ; j&lt;high ; j++)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{	if(a[j]&lt;=x)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	{	</a:t>
            </a:r>
            <a:r>
              <a:rPr lang="en-US" dirty="0" err="1" smtClean="0">
                <a:solidFill>
                  <a:srgbClr val="FFFF99"/>
                </a:solidFill>
              </a:rPr>
              <a:t>i</a:t>
            </a:r>
            <a:r>
              <a:rPr lang="en-US" dirty="0" smtClean="0">
                <a:solidFill>
                  <a:srgbClr val="FFFF99"/>
                </a:solidFill>
              </a:rPr>
              <a:t>=i+1 ;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		swap(a[</a:t>
            </a:r>
            <a:r>
              <a:rPr lang="en-US" dirty="0" err="1" smtClean="0">
                <a:solidFill>
                  <a:srgbClr val="FFFF99"/>
                </a:solidFill>
              </a:rPr>
              <a:t>i</a:t>
            </a:r>
            <a:r>
              <a:rPr lang="en-US" dirty="0" smtClean="0">
                <a:solidFill>
                  <a:srgbClr val="FFFF99"/>
                </a:solidFill>
              </a:rPr>
              <a:t>],a[j]) ;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	}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swap(a[i+1], a[high]) ;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	</a:t>
            </a:r>
            <a:r>
              <a:rPr lang="en-US" dirty="0" smtClean="0">
                <a:solidFill>
                  <a:srgbClr val="FFFF99"/>
                </a:solidFill>
              </a:rPr>
              <a:t>return i+1    </a:t>
            </a:r>
            <a:r>
              <a:rPr lang="en-US" dirty="0" smtClean="0">
                <a:solidFill>
                  <a:srgbClr val="CCECFF"/>
                </a:solidFill>
              </a:rPr>
              <a:t>// final position of pivot element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FF99"/>
                </a:solidFill>
              </a:rPr>
              <a:t>}</a:t>
            </a:r>
            <a:endParaRPr lang="en-US" dirty="0" smtClean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57274"/>
              </p:ext>
            </p:extLst>
          </p:nvPr>
        </p:nvGraphicFramePr>
        <p:xfrm>
          <a:off x="2667000" y="3810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83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84205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</a:t>
            </a:r>
            <a:r>
              <a:rPr lang="en-US" sz="2000" b="1" dirty="0" smtClean="0"/>
              <a:t>=-1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31163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Initially</a:t>
            </a:r>
          </a:p>
          <a:p>
            <a:r>
              <a:rPr lang="en-US" sz="2000" b="1" dirty="0" smtClean="0"/>
              <a:t>Pivot = 9</a:t>
            </a:r>
            <a:endParaRPr lang="en-US" sz="2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07443"/>
              </p:ext>
            </p:extLst>
          </p:nvPr>
        </p:nvGraphicFramePr>
        <p:xfrm>
          <a:off x="2667000" y="16764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25103"/>
              </p:ext>
            </p:extLst>
          </p:nvPr>
        </p:nvGraphicFramePr>
        <p:xfrm>
          <a:off x="2667000" y="30480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9137"/>
              </p:ext>
            </p:extLst>
          </p:nvPr>
        </p:nvGraphicFramePr>
        <p:xfrm>
          <a:off x="2630107" y="44958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4988"/>
              </p:ext>
            </p:extLst>
          </p:nvPr>
        </p:nvGraphicFramePr>
        <p:xfrm>
          <a:off x="2602398" y="57912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22859" y="6248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953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505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76977" y="212402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r>
              <a:rPr lang="en-US" sz="1800" b="1" dirty="0" smtClean="0"/>
              <a:t> , j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533" y="1600200"/>
            <a:ext cx="2127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5&lt;9  therefore   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++</a:t>
            </a:r>
          </a:p>
          <a:p>
            <a:r>
              <a:rPr lang="en-US" sz="2000" dirty="0" smtClean="0"/>
              <a:t>	Swap 5,5 </a:t>
            </a:r>
          </a:p>
          <a:p>
            <a:r>
              <a:rPr lang="en-US" sz="2000" dirty="0" smtClean="0"/>
              <a:t>	j++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9312" y="3043535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10 not &lt; 9 therefore</a:t>
            </a:r>
          </a:p>
          <a:p>
            <a:r>
              <a:rPr lang="en-US" sz="1800" dirty="0" smtClean="0"/>
              <a:t>	j++ </a:t>
            </a:r>
          </a:p>
          <a:p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35052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0533" y="4475946"/>
            <a:ext cx="225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7&lt;9 therefore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</a:t>
            </a:r>
            <a:r>
              <a:rPr lang="en-US" sz="2000" dirty="0"/>
              <a:t>++</a:t>
            </a:r>
          </a:p>
          <a:p>
            <a:r>
              <a:rPr lang="en-US" sz="2000" dirty="0" smtClean="0"/>
              <a:t>	Swap 10,7 </a:t>
            </a:r>
            <a:endParaRPr lang="en-US" sz="2000" dirty="0"/>
          </a:p>
          <a:p>
            <a:r>
              <a:rPr lang="en-US" sz="2000" dirty="0" smtClean="0"/>
              <a:t>	j++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87342" y="4953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33207" y="6248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573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20811"/>
              </p:ext>
            </p:extLst>
          </p:nvPr>
        </p:nvGraphicFramePr>
        <p:xfrm>
          <a:off x="2721606" y="401598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19585"/>
              </p:ext>
            </p:extLst>
          </p:nvPr>
        </p:nvGraphicFramePr>
        <p:xfrm>
          <a:off x="2721606" y="1433761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99213"/>
              </p:ext>
            </p:extLst>
          </p:nvPr>
        </p:nvGraphicFramePr>
        <p:xfrm>
          <a:off x="2721606" y="2507488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32685"/>
              </p:ext>
            </p:extLst>
          </p:nvPr>
        </p:nvGraphicFramePr>
        <p:xfrm>
          <a:off x="2721606" y="3607997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85992"/>
              </p:ext>
            </p:extLst>
          </p:nvPr>
        </p:nvGraphicFramePr>
        <p:xfrm>
          <a:off x="2721606" y="4769362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53000" y="8587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4114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05222" y="30281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0533" y="304800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 not &lt; 9 therefore</a:t>
            </a:r>
          </a:p>
          <a:p>
            <a:r>
              <a:rPr lang="en-US" sz="1800" dirty="0" smtClean="0"/>
              <a:t>j++ </a:t>
            </a:r>
          </a:p>
          <a:p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3612" y="30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1286" y="2520314"/>
            <a:ext cx="1996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2&lt;9 therefore </a:t>
            </a:r>
            <a:r>
              <a:rPr lang="en-US" sz="2000" dirty="0" err="1" smtClean="0"/>
              <a:t>i</a:t>
            </a:r>
            <a:r>
              <a:rPr lang="en-US" sz="2000" dirty="0"/>
              <a:t>++</a:t>
            </a:r>
          </a:p>
          <a:p>
            <a:r>
              <a:rPr lang="en-US" sz="2000" dirty="0"/>
              <a:t>Swap </a:t>
            </a:r>
            <a:r>
              <a:rPr lang="en-US" sz="2000" dirty="0" smtClean="0"/>
              <a:t>10,2 </a:t>
            </a:r>
            <a:endParaRPr lang="en-US" sz="2000" dirty="0"/>
          </a:p>
          <a:p>
            <a:r>
              <a:rPr lang="en-US" sz="2000" dirty="0"/>
              <a:t>j</a:t>
            </a:r>
            <a:r>
              <a:rPr lang="en-US" sz="2000" dirty="0" smtClean="0"/>
              <a:t>++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3612" y="4114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72502" y="85879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0313" y="1287958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13 not &lt; 9 therefore</a:t>
            </a:r>
          </a:p>
          <a:p>
            <a:r>
              <a:rPr lang="en-US" sz="1800" dirty="0" smtClean="0"/>
              <a:t>j++ </a:t>
            </a:r>
          </a:p>
          <a:p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2502" y="191174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91174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5141" y="4692042"/>
            <a:ext cx="1996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&lt;9 therefore </a:t>
            </a:r>
            <a:r>
              <a:rPr lang="en-US" sz="2000" dirty="0" err="1" smtClean="0"/>
              <a:t>i</a:t>
            </a:r>
            <a:r>
              <a:rPr lang="en-US" sz="2000" dirty="0"/>
              <a:t>++</a:t>
            </a:r>
          </a:p>
          <a:p>
            <a:r>
              <a:rPr lang="en-US" sz="2000" dirty="0"/>
              <a:t>Swap </a:t>
            </a:r>
            <a:r>
              <a:rPr lang="en-US" sz="2000" dirty="0" smtClean="0"/>
              <a:t>12,1 </a:t>
            </a:r>
            <a:endParaRPr lang="en-US" sz="2000" dirty="0"/>
          </a:p>
          <a:p>
            <a:r>
              <a:rPr lang="en-US" sz="2000" dirty="0"/>
              <a:t>j</a:t>
            </a:r>
            <a:r>
              <a:rPr lang="en-US" sz="2000" dirty="0" smtClean="0"/>
              <a:t>++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59927" y="532233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10400" y="53223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80130"/>
              </p:ext>
            </p:extLst>
          </p:nvPr>
        </p:nvGraphicFramePr>
        <p:xfrm>
          <a:off x="2721606" y="5880795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13936" y="640015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640015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372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62737"/>
              </p:ext>
            </p:extLst>
          </p:nvPr>
        </p:nvGraphicFramePr>
        <p:xfrm>
          <a:off x="2715194" y="156942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30485"/>
              </p:ext>
            </p:extLst>
          </p:nvPr>
        </p:nvGraphicFramePr>
        <p:xfrm>
          <a:off x="2715194" y="2855522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96200" y="81908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81908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2068" y="311257"/>
            <a:ext cx="1996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&lt;9 therefore </a:t>
            </a:r>
            <a:r>
              <a:rPr lang="en-US" sz="2000" dirty="0" err="1" smtClean="0"/>
              <a:t>i</a:t>
            </a:r>
            <a:r>
              <a:rPr lang="en-US" sz="2000" dirty="0"/>
              <a:t>++</a:t>
            </a:r>
          </a:p>
          <a:p>
            <a:r>
              <a:rPr lang="en-US" sz="2000" dirty="0"/>
              <a:t>Swap </a:t>
            </a:r>
            <a:r>
              <a:rPr lang="en-US" sz="2000" dirty="0" smtClean="0"/>
              <a:t>13,3 </a:t>
            </a:r>
            <a:endParaRPr lang="en-US" sz="2000" dirty="0"/>
          </a:p>
          <a:p>
            <a:r>
              <a:rPr lang="en-US" sz="2000" dirty="0"/>
              <a:t>j</a:t>
            </a:r>
            <a:r>
              <a:rPr lang="en-US" sz="2000" dirty="0" smtClean="0"/>
              <a:t>++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068" y="2590800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Loop exit</a:t>
            </a:r>
          </a:p>
          <a:p>
            <a:r>
              <a:rPr lang="en-US" sz="2000" dirty="0" smtClean="0"/>
              <a:t>Swap 10,9 </a:t>
            </a:r>
            <a:endParaRPr lang="en-US" sz="20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1521"/>
              </p:ext>
            </p:extLst>
          </p:nvPr>
        </p:nvGraphicFramePr>
        <p:xfrm>
          <a:off x="2743200" y="3048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38800" y="2057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i</a:t>
            </a:r>
            <a:endParaRPr lang="en-US" sz="1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0" y="21051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j</a:t>
            </a:r>
            <a:endParaRPr lang="en-US" sz="1800" b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667000" y="3505200"/>
            <a:ext cx="3429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571021" y="350520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Left sub array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787101" y="3505200"/>
            <a:ext cx="209203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043435" y="3505200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Right sub array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6400800" y="3357221"/>
            <a:ext cx="0" cy="5480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062223" y="390531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Pivot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2068" y="4384081"/>
            <a:ext cx="855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left sub-array and right sub-array are recursively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5" grpId="0"/>
      <p:bldP spid="7" grpId="0"/>
      <p:bldP spid="37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85116"/>
              </p:ext>
            </p:extLst>
          </p:nvPr>
        </p:nvGraphicFramePr>
        <p:xfrm>
          <a:off x="1981200" y="838200"/>
          <a:ext cx="6095997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57915"/>
              </p:ext>
            </p:extLst>
          </p:nvPr>
        </p:nvGraphicFramePr>
        <p:xfrm>
          <a:off x="6324600" y="1752600"/>
          <a:ext cx="20319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63771"/>
              </p:ext>
            </p:extLst>
          </p:nvPr>
        </p:nvGraphicFramePr>
        <p:xfrm>
          <a:off x="1676400" y="1752600"/>
          <a:ext cx="33527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799"/>
                <a:gridCol w="685800"/>
                <a:gridCol w="685800"/>
                <a:gridCol w="6096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52614"/>
              </p:ext>
            </p:extLst>
          </p:nvPr>
        </p:nvGraphicFramePr>
        <p:xfrm>
          <a:off x="5334000" y="17526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3965"/>
              </p:ext>
            </p:extLst>
          </p:nvPr>
        </p:nvGraphicFramePr>
        <p:xfrm>
          <a:off x="2971800" y="26670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85322"/>
              </p:ext>
            </p:extLst>
          </p:nvPr>
        </p:nvGraphicFramePr>
        <p:xfrm>
          <a:off x="3962400" y="2667000"/>
          <a:ext cx="13715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799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06849"/>
              </p:ext>
            </p:extLst>
          </p:nvPr>
        </p:nvGraphicFramePr>
        <p:xfrm>
          <a:off x="1295400" y="2667000"/>
          <a:ext cx="13715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799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57722"/>
              </p:ext>
            </p:extLst>
          </p:nvPr>
        </p:nvGraphicFramePr>
        <p:xfrm>
          <a:off x="5715000" y="26670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59898"/>
              </p:ext>
            </p:extLst>
          </p:nvPr>
        </p:nvGraphicFramePr>
        <p:xfrm>
          <a:off x="6705600" y="2667000"/>
          <a:ext cx="20319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36029"/>
              </p:ext>
            </p:extLst>
          </p:nvPr>
        </p:nvGraphicFramePr>
        <p:xfrm>
          <a:off x="2971800" y="35814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4856"/>
              </p:ext>
            </p:extLst>
          </p:nvPr>
        </p:nvGraphicFramePr>
        <p:xfrm>
          <a:off x="1981200" y="35814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46010"/>
              </p:ext>
            </p:extLst>
          </p:nvPr>
        </p:nvGraphicFramePr>
        <p:xfrm>
          <a:off x="990600" y="35814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89181"/>
              </p:ext>
            </p:extLst>
          </p:nvPr>
        </p:nvGraphicFramePr>
        <p:xfrm>
          <a:off x="3962400" y="3581400"/>
          <a:ext cx="13715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799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8355"/>
              </p:ext>
            </p:extLst>
          </p:nvPr>
        </p:nvGraphicFramePr>
        <p:xfrm>
          <a:off x="5638800" y="35814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65030"/>
              </p:ext>
            </p:extLst>
          </p:nvPr>
        </p:nvGraphicFramePr>
        <p:xfrm>
          <a:off x="6629400" y="3581400"/>
          <a:ext cx="20319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3552"/>
              </p:ext>
            </p:extLst>
          </p:nvPr>
        </p:nvGraphicFramePr>
        <p:xfrm>
          <a:off x="2819400" y="4495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12532"/>
              </p:ext>
            </p:extLst>
          </p:nvPr>
        </p:nvGraphicFramePr>
        <p:xfrm>
          <a:off x="1828800" y="4495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53600"/>
              </p:ext>
            </p:extLst>
          </p:nvPr>
        </p:nvGraphicFramePr>
        <p:xfrm>
          <a:off x="838200" y="4495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42253"/>
              </p:ext>
            </p:extLst>
          </p:nvPr>
        </p:nvGraphicFramePr>
        <p:xfrm>
          <a:off x="5638800" y="4495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31242"/>
              </p:ext>
            </p:extLst>
          </p:nvPr>
        </p:nvGraphicFramePr>
        <p:xfrm>
          <a:off x="6629400" y="4495800"/>
          <a:ext cx="20319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8442"/>
              </p:ext>
            </p:extLst>
          </p:nvPr>
        </p:nvGraphicFramePr>
        <p:xfrm>
          <a:off x="3810000" y="4495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92288"/>
              </p:ext>
            </p:extLst>
          </p:nvPr>
        </p:nvGraphicFramePr>
        <p:xfrm>
          <a:off x="4724400" y="4495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6016"/>
              </p:ext>
            </p:extLst>
          </p:nvPr>
        </p:nvGraphicFramePr>
        <p:xfrm>
          <a:off x="2667000" y="5257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61492"/>
              </p:ext>
            </p:extLst>
          </p:nvPr>
        </p:nvGraphicFramePr>
        <p:xfrm>
          <a:off x="1676400" y="5257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75297"/>
              </p:ext>
            </p:extLst>
          </p:nvPr>
        </p:nvGraphicFramePr>
        <p:xfrm>
          <a:off x="685800" y="5257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44122"/>
              </p:ext>
            </p:extLst>
          </p:nvPr>
        </p:nvGraphicFramePr>
        <p:xfrm>
          <a:off x="5486400" y="5257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58719"/>
              </p:ext>
            </p:extLst>
          </p:nvPr>
        </p:nvGraphicFramePr>
        <p:xfrm>
          <a:off x="3657600" y="5257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79911"/>
              </p:ext>
            </p:extLst>
          </p:nvPr>
        </p:nvGraphicFramePr>
        <p:xfrm>
          <a:off x="4572000" y="5257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15324"/>
              </p:ext>
            </p:extLst>
          </p:nvPr>
        </p:nvGraphicFramePr>
        <p:xfrm>
          <a:off x="6400800" y="5257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47901"/>
              </p:ext>
            </p:extLst>
          </p:nvPr>
        </p:nvGraphicFramePr>
        <p:xfrm>
          <a:off x="7315200" y="5257800"/>
          <a:ext cx="1371599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799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24371"/>
              </p:ext>
            </p:extLst>
          </p:nvPr>
        </p:nvGraphicFramePr>
        <p:xfrm>
          <a:off x="2438400" y="6019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85071"/>
              </p:ext>
            </p:extLst>
          </p:nvPr>
        </p:nvGraphicFramePr>
        <p:xfrm>
          <a:off x="1447800" y="6019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79810"/>
              </p:ext>
            </p:extLst>
          </p:nvPr>
        </p:nvGraphicFramePr>
        <p:xfrm>
          <a:off x="457200" y="6019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08848"/>
              </p:ext>
            </p:extLst>
          </p:nvPr>
        </p:nvGraphicFramePr>
        <p:xfrm>
          <a:off x="5257800" y="6019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31663"/>
              </p:ext>
            </p:extLst>
          </p:nvPr>
        </p:nvGraphicFramePr>
        <p:xfrm>
          <a:off x="3429000" y="6019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40884"/>
              </p:ext>
            </p:extLst>
          </p:nvPr>
        </p:nvGraphicFramePr>
        <p:xfrm>
          <a:off x="4343400" y="6019800"/>
          <a:ext cx="6858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34464"/>
              </p:ext>
            </p:extLst>
          </p:nvPr>
        </p:nvGraphicFramePr>
        <p:xfrm>
          <a:off x="6172200" y="6019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3106"/>
              </p:ext>
            </p:extLst>
          </p:nvPr>
        </p:nvGraphicFramePr>
        <p:xfrm>
          <a:off x="7086600" y="6019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3580"/>
              </p:ext>
            </p:extLst>
          </p:nvPr>
        </p:nvGraphicFramePr>
        <p:xfrm>
          <a:off x="8077200" y="6019800"/>
          <a:ext cx="677333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1946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Analysis of quicksort—best case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Suppose each partition operation divides the array almost exactly in half</a:t>
            </a:r>
          </a:p>
          <a:p>
            <a:pPr eaLnBrk="1" hangingPunct="1"/>
            <a:r>
              <a:rPr lang="en-US" smtClean="0"/>
              <a:t>Then the depth of the recursion in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log</a:t>
            </a:r>
            <a:r>
              <a:rPr lang="en-US" baseline="-25000" smtClean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</a:p>
          <a:p>
            <a:pPr lvl="1" eaLnBrk="1" hangingPunct="1"/>
            <a:r>
              <a:rPr lang="en-US" smtClean="0"/>
              <a:t>Because that’s how many times we can halve </a:t>
            </a:r>
            <a:r>
              <a:rPr lang="en-US" smtClean="0">
                <a:solidFill>
                  <a:srgbClr val="FFFF99"/>
                </a:solidFill>
                <a:latin typeface="Verdana" pitchFamily="34" charset="0"/>
              </a:rPr>
              <a:t>n</a:t>
            </a:r>
          </a:p>
          <a:p>
            <a:pPr eaLnBrk="1" hangingPunct="1"/>
            <a:r>
              <a:rPr lang="en-US" smtClean="0"/>
              <a:t>However, there are many recursions!</a:t>
            </a:r>
          </a:p>
          <a:p>
            <a:pPr lvl="1" eaLnBrk="1" hangingPunct="1"/>
            <a:r>
              <a:rPr lang="en-US" smtClean="0"/>
              <a:t>How can we figure this out?</a:t>
            </a:r>
          </a:p>
          <a:p>
            <a:pPr lvl="1" eaLnBrk="1" hangingPunct="1"/>
            <a:r>
              <a:rPr lang="en-US" smtClean="0"/>
              <a:t>We note that</a:t>
            </a:r>
          </a:p>
          <a:p>
            <a:pPr lvl="2" eaLnBrk="1" hangingPunct="1"/>
            <a:r>
              <a:rPr lang="en-US" smtClean="0"/>
              <a:t>Each partition is linear over its subarray</a:t>
            </a:r>
          </a:p>
          <a:p>
            <a:pPr lvl="2" eaLnBrk="1" hangingPunct="1"/>
            <a:r>
              <a:rPr lang="en-US" smtClean="0"/>
              <a:t>All the partitions at one level cover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blue">
  <a:themeElements>
    <a:clrScheme name="dark-blu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rk-bl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ark-blu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-blu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-blu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Office\Templates\dark-blue.pot</Template>
  <TotalTime>722</TotalTime>
  <Words>706</Words>
  <Application>Microsoft Office PowerPoint</Application>
  <PresentationFormat>On-screen Show (4:3)</PresentationFormat>
  <Paragraphs>317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Times New Roman</vt:lpstr>
      <vt:lpstr>Verdana</vt:lpstr>
      <vt:lpstr>dark-blue</vt:lpstr>
      <vt:lpstr>Quicksort</vt:lpstr>
      <vt:lpstr>Quicksort </vt:lpstr>
      <vt:lpstr>Partitioning</vt:lpstr>
      <vt:lpstr>Partitioning Algorithm</vt:lpstr>
      <vt:lpstr>PowerPoint Presentation</vt:lpstr>
      <vt:lpstr>PowerPoint Presentation</vt:lpstr>
      <vt:lpstr>PowerPoint Presentation</vt:lpstr>
      <vt:lpstr>Partitioning</vt:lpstr>
      <vt:lpstr>Analysis of quicksort—best case</vt:lpstr>
      <vt:lpstr>Partitioning at various levels</vt:lpstr>
      <vt:lpstr>Best case II</vt:lpstr>
      <vt:lpstr>Worst case</vt:lpstr>
      <vt:lpstr>Worst case partitioning</vt:lpstr>
      <vt:lpstr>Worst case for quicksort</vt:lpstr>
      <vt:lpstr>Typical case for quicksort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David Matuszek</dc:creator>
  <cp:lastModifiedBy>USER</cp:lastModifiedBy>
  <cp:revision>37</cp:revision>
  <dcterms:created xsi:type="dcterms:W3CDTF">2002-01-24T04:37:11Z</dcterms:created>
  <dcterms:modified xsi:type="dcterms:W3CDTF">2017-08-23T06:02:34Z</dcterms:modified>
</cp:coreProperties>
</file>