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0"/>
  </p:notesMasterIdLst>
  <p:sldIdLst>
    <p:sldId id="288" r:id="rId2"/>
    <p:sldId id="287" r:id="rId3"/>
    <p:sldId id="266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66FF"/>
    <a:srgbClr val="FFFF00"/>
    <a:srgbClr val="0E02A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5754688" y="674688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618FFD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0DC863-DD46-4A61-8502-A6551AD62769}" type="slidenum">
              <a:rPr lang="en-GB" sz="2400">
                <a:solidFill>
                  <a:srgbClr val="618FFD"/>
                </a:solidFill>
              </a:rPr>
              <a:pPr>
                <a:lnSpc>
                  <a:spcPct val="95000"/>
                </a:lnSpc>
                <a:buClr>
                  <a:srgbClr val="618FFD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GB" sz="2400">
              <a:solidFill>
                <a:srgbClr val="618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72190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839477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0565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Following the usual technique for implementing a complete binary tree, the data from the root is stored in the first entry of the array.</a:t>
            </a:r>
          </a:p>
          <a:p>
            <a:pPr>
              <a:spcBef>
                <a:spcPts val="450"/>
              </a:spcBef>
              <a:buFont typeface="Arial" charset="0"/>
              <a:buNone/>
            </a:pPr>
            <a:endParaRPr lang="en-GB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39497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35695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and so on.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42598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54646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62053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6604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57690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We can also remove the top node from a heap. The first step of the removal is to move the last node of the tree onto the root. In this example we move the 27 onto the root.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22755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43269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We'll fix the problem by pushing the out-of-place node downward. Perhaps you can guess what the downward pushing is called....</a:t>
            </a:r>
            <a:r>
              <a:rPr lang="en-GB" u="sng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reheapification downward</a:t>
            </a: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98893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0409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3159125"/>
            <a:ext cx="457200" cy="1035050"/>
          </a:xfrm>
          <a:prstGeom prst="rect">
            <a:avLst/>
          </a:prstGeom>
          <a:noFill/>
        </p:spPr>
        <p:txBody>
          <a:bodyPr lIns="0" tIns="9144" rIns="0" bIns="9144" anchor="ctr">
            <a:spAutoFit/>
          </a:bodyPr>
          <a:lstStyle/>
          <a:p>
            <a:pPr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BC64F-3819-4E2B-9ACE-B40831120D40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7762F-9166-4F8A-B269-B825A40CF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75241-D9EF-4B4C-87B2-989DEB810759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F1F8-3002-4391-8410-853AFB880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A42F2-A7D0-4E1E-88AD-28EE208B9B0C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324B0-C858-48B6-B7B4-3D660B57C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66CEC-C626-4AC1-AB1E-0BA42DEFBD0C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90DC-46C3-4776-86E8-BB46E01FC3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42FBA-F664-484E-AC3D-D0E8021EA966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9D5D8-9D9C-44FE-91AC-99AD911C8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1596A-DD98-47CA-91D0-81268593C500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1B6D9-D1C4-4170-BFE3-EB40DDB10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E405-685E-4363-B68C-2EC28DCB39B5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10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E902-064B-48AD-86BF-2887469CD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54A2-2DF6-4E67-ADB3-5FCF7F799E51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C2D4-C5C7-4D39-998A-7C55A91AA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12F3-A293-49C3-9D89-FC5D2F6A8735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8A0A0-B21F-4200-BB7F-ADF75B598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4469-26F7-4F86-8920-0F6C034455D0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DE692-95F0-4A21-AE9D-02BA62EDA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 Unicode MS" charset="0"/>
              </a:rPr>
              <a:t>{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A2A0D-EBD7-4ACE-B958-D4DEFA659717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C8C0-8736-4EB0-BCBC-E90CB9BBE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FF"/>
            </a:gs>
            <a:gs pos="89000">
              <a:srgbClr val="0000FF"/>
            </a:gs>
            <a:gs pos="100000">
              <a:srgbClr val="0E02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B63CAF6-4F1E-4E22-B7B3-BD31E263E087}" type="datetime2">
              <a:rPr lang="en-US"/>
              <a:pPr>
                <a:defRPr/>
              </a:pPr>
              <a:t>Friday, July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7F556ED-E92B-436F-8FCB-ED4974C3A8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7" r:id="rId3"/>
    <p:sldLayoutId id="2147483711" r:id="rId4"/>
    <p:sldLayoutId id="2147483718" r:id="rId5"/>
    <p:sldLayoutId id="2147483712" r:id="rId6"/>
    <p:sldLayoutId id="2147483713" r:id="rId7"/>
    <p:sldLayoutId id="2147483719" r:id="rId8"/>
    <p:sldLayoutId id="2147483720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09600"/>
            <a:ext cx="249299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HEAPS</a:t>
            </a:r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600200"/>
            <a:ext cx="3433763" cy="50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70000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77813" y="152400"/>
            <a:ext cx="8551862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6417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1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6415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6392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3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6413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6394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5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6411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6396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7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6409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6398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9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6407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6400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1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6405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6402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6403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35075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38125" y="152400"/>
            <a:ext cx="86868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7441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7439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7416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7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7437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7418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9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7435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7420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1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7433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sp>
        <p:nvSpPr>
          <p:cNvPr id="17422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3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7431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7424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5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7429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7426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7427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214438"/>
            <a:ext cx="3581400" cy="3833812"/>
          </a:xfrm>
        </p:spPr>
        <p:txBody>
          <a:bodyPr/>
          <a:lstStyle/>
          <a:p>
            <a:pPr marL="287338" indent="-287338" eaLnBrk="1" fontAlgn="auto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The children all have keys &lt;= the out-of-place node, or the node reaches the leaf.</a:t>
            </a:r>
          </a:p>
          <a:p>
            <a:pPr marL="287338" indent="-287338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FF00"/>
              </a:buClr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The process of pushing the new node downward is called                       </a:t>
            </a:r>
            <a:r>
              <a:rPr lang="en-GB" sz="2400" b="1" u="sng" dirty="0" smtClean="0">
                <a:solidFill>
                  <a:srgbClr val="FFFF00"/>
                </a:solidFill>
              </a:rPr>
              <a:t>re-</a:t>
            </a:r>
            <a:r>
              <a:rPr lang="en-GB" sz="2400" b="1" u="sng" dirty="0" err="1" smtClean="0">
                <a:solidFill>
                  <a:srgbClr val="FFFF00"/>
                </a:solidFill>
              </a:rPr>
              <a:t>heapification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          </a:t>
            </a:r>
            <a:r>
              <a:rPr lang="en-GB" sz="2400" b="1" u="sng" dirty="0" smtClean="0">
                <a:solidFill>
                  <a:srgbClr val="FFFF00"/>
                </a:solidFill>
                <a:effectLst/>
              </a:rPr>
              <a:t>downward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.</a:t>
            </a:r>
          </a:p>
        </p:txBody>
      </p:sp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51863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8465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8463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440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8461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8442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8459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8444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5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8457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8446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7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8455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8448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8453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8450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8451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"/>
          <p:cNvGrpSpPr>
            <a:grpSpLocks/>
          </p:cNvGrpSpPr>
          <p:nvPr/>
        </p:nvGrpSpPr>
        <p:grpSpPr bwMode="auto">
          <a:xfrm>
            <a:off x="2844800" y="2516188"/>
            <a:ext cx="4021138" cy="2741612"/>
            <a:chOff x="1422" y="1123"/>
            <a:chExt cx="2533" cy="1727"/>
          </a:xfrm>
        </p:grpSpPr>
        <p:sp>
          <p:nvSpPr>
            <p:cNvPr id="19490" name="AutoShape 2"/>
            <p:cNvSpPr>
              <a:spLocks noChangeArrowheads="1"/>
            </p:cNvSpPr>
            <p:nvPr/>
          </p:nvSpPr>
          <p:spPr bwMode="auto">
            <a:xfrm>
              <a:off x="1422" y="1123"/>
              <a:ext cx="2534" cy="1728"/>
            </a:xfrm>
            <a:prstGeom prst="roundRect">
              <a:avLst>
                <a:gd name="adj" fmla="val 5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Freeform 3"/>
            <p:cNvSpPr>
              <a:spLocks/>
            </p:cNvSpPr>
            <p:nvPr/>
          </p:nvSpPr>
          <p:spPr bwMode="auto">
            <a:xfrm>
              <a:off x="1422" y="1123"/>
              <a:ext cx="2534" cy="1728"/>
            </a:xfrm>
            <a:custGeom>
              <a:avLst/>
              <a:gdLst>
                <a:gd name="T0" fmla="*/ 130 w 11175"/>
                <a:gd name="T1" fmla="*/ 0 h 7621"/>
                <a:gd name="T2" fmla="*/ 127 w 11175"/>
                <a:gd name="T3" fmla="*/ 0 h 7621"/>
                <a:gd name="T4" fmla="*/ 124 w 11175"/>
                <a:gd name="T5" fmla="*/ 0 h 7621"/>
                <a:gd name="T6" fmla="*/ 120 w 11175"/>
                <a:gd name="T7" fmla="*/ 0 h 7621"/>
                <a:gd name="T8" fmla="*/ 117 w 11175"/>
                <a:gd name="T9" fmla="*/ 0 h 7621"/>
                <a:gd name="T10" fmla="*/ 114 w 11175"/>
                <a:gd name="T11" fmla="*/ 1 h 7621"/>
                <a:gd name="T12" fmla="*/ 111 w 11175"/>
                <a:gd name="T13" fmla="*/ 1 h 7621"/>
                <a:gd name="T14" fmla="*/ 107 w 11175"/>
                <a:gd name="T15" fmla="*/ 1 h 7621"/>
                <a:gd name="T16" fmla="*/ 104 w 11175"/>
                <a:gd name="T17" fmla="*/ 2 h 7621"/>
                <a:gd name="T18" fmla="*/ 101 w 11175"/>
                <a:gd name="T19" fmla="*/ 2 h 7621"/>
                <a:gd name="T20" fmla="*/ 98 w 11175"/>
                <a:gd name="T21" fmla="*/ 3 h 7621"/>
                <a:gd name="T22" fmla="*/ 95 w 11175"/>
                <a:gd name="T23" fmla="*/ 3 h 7621"/>
                <a:gd name="T24" fmla="*/ 91 w 11175"/>
                <a:gd name="T25" fmla="*/ 4 h 7621"/>
                <a:gd name="T26" fmla="*/ 88 w 11175"/>
                <a:gd name="T27" fmla="*/ 5 h 7621"/>
                <a:gd name="T28" fmla="*/ 85 w 11175"/>
                <a:gd name="T29" fmla="*/ 5 h 7621"/>
                <a:gd name="T30" fmla="*/ 82 w 11175"/>
                <a:gd name="T31" fmla="*/ 6 h 7621"/>
                <a:gd name="T32" fmla="*/ 79 w 11175"/>
                <a:gd name="T33" fmla="*/ 7 h 7621"/>
                <a:gd name="T34" fmla="*/ 76 w 11175"/>
                <a:gd name="T35" fmla="*/ 8 h 7621"/>
                <a:gd name="T36" fmla="*/ 73 w 11175"/>
                <a:gd name="T37" fmla="*/ 9 h 7621"/>
                <a:gd name="T38" fmla="*/ 70 w 11175"/>
                <a:gd name="T39" fmla="*/ 10 h 7621"/>
                <a:gd name="T40" fmla="*/ 67 w 11175"/>
                <a:gd name="T41" fmla="*/ 11 h 7621"/>
                <a:gd name="T42" fmla="*/ 64 w 11175"/>
                <a:gd name="T43" fmla="*/ 12 h 7621"/>
                <a:gd name="T44" fmla="*/ 61 w 11175"/>
                <a:gd name="T45" fmla="*/ 13 h 7621"/>
                <a:gd name="T46" fmla="*/ 59 w 11175"/>
                <a:gd name="T47" fmla="*/ 15 h 7621"/>
                <a:gd name="T48" fmla="*/ 56 w 11175"/>
                <a:gd name="T49" fmla="*/ 16 h 7621"/>
                <a:gd name="T50" fmla="*/ 53 w 11175"/>
                <a:gd name="T51" fmla="*/ 17 h 7621"/>
                <a:gd name="T52" fmla="*/ 51 w 11175"/>
                <a:gd name="T53" fmla="*/ 19 h 7621"/>
                <a:gd name="T54" fmla="*/ 48 w 11175"/>
                <a:gd name="T55" fmla="*/ 20 h 7621"/>
                <a:gd name="T56" fmla="*/ 45 w 11175"/>
                <a:gd name="T57" fmla="*/ 22 h 7621"/>
                <a:gd name="T58" fmla="*/ 43 w 11175"/>
                <a:gd name="T59" fmla="*/ 23 h 7621"/>
                <a:gd name="T60" fmla="*/ 41 w 11175"/>
                <a:gd name="T61" fmla="*/ 24 h 7621"/>
                <a:gd name="T62" fmla="*/ 38 w 11175"/>
                <a:gd name="T63" fmla="*/ 26 h 7621"/>
                <a:gd name="T64" fmla="*/ 36 w 11175"/>
                <a:gd name="T65" fmla="*/ 28 h 7621"/>
                <a:gd name="T66" fmla="*/ 34 w 11175"/>
                <a:gd name="T67" fmla="*/ 29 h 7621"/>
                <a:gd name="T68" fmla="*/ 32 w 11175"/>
                <a:gd name="T69" fmla="*/ 31 h 7621"/>
                <a:gd name="T70" fmla="*/ 29 w 11175"/>
                <a:gd name="T71" fmla="*/ 33 h 7621"/>
                <a:gd name="T72" fmla="*/ 27 w 11175"/>
                <a:gd name="T73" fmla="*/ 34 h 7621"/>
                <a:gd name="T74" fmla="*/ 25 w 11175"/>
                <a:gd name="T75" fmla="*/ 36 h 7621"/>
                <a:gd name="T76" fmla="*/ 23 w 11175"/>
                <a:gd name="T77" fmla="*/ 38 h 7621"/>
                <a:gd name="T78" fmla="*/ 22 w 11175"/>
                <a:gd name="T79" fmla="*/ 40 h 7621"/>
                <a:gd name="T80" fmla="*/ 20 w 11175"/>
                <a:gd name="T81" fmla="*/ 42 h 7621"/>
                <a:gd name="T82" fmla="*/ 18 w 11175"/>
                <a:gd name="T83" fmla="*/ 44 h 7621"/>
                <a:gd name="T84" fmla="*/ 16 w 11175"/>
                <a:gd name="T85" fmla="*/ 46 h 7621"/>
                <a:gd name="T86" fmla="*/ 15 w 11175"/>
                <a:gd name="T87" fmla="*/ 48 h 7621"/>
                <a:gd name="T88" fmla="*/ 13 w 11175"/>
                <a:gd name="T89" fmla="*/ 50 h 7621"/>
                <a:gd name="T90" fmla="*/ 12 w 11175"/>
                <a:gd name="T91" fmla="*/ 52 h 7621"/>
                <a:gd name="T92" fmla="*/ 10 w 11175"/>
                <a:gd name="T93" fmla="*/ 54 h 7621"/>
                <a:gd name="T94" fmla="*/ 9 w 11175"/>
                <a:gd name="T95" fmla="*/ 56 h 7621"/>
                <a:gd name="T96" fmla="*/ 8 w 11175"/>
                <a:gd name="T97" fmla="*/ 58 h 7621"/>
                <a:gd name="T98" fmla="*/ 7 w 11175"/>
                <a:gd name="T99" fmla="*/ 60 h 7621"/>
                <a:gd name="T100" fmla="*/ 6 w 11175"/>
                <a:gd name="T101" fmla="*/ 62 h 7621"/>
                <a:gd name="T102" fmla="*/ 5 w 11175"/>
                <a:gd name="T103" fmla="*/ 64 h 7621"/>
                <a:gd name="T104" fmla="*/ 4 w 11175"/>
                <a:gd name="T105" fmla="*/ 67 h 7621"/>
                <a:gd name="T106" fmla="*/ 3 w 11175"/>
                <a:gd name="T107" fmla="*/ 69 h 7621"/>
                <a:gd name="T108" fmla="*/ 3 w 11175"/>
                <a:gd name="T109" fmla="*/ 71 h 7621"/>
                <a:gd name="T110" fmla="*/ 2 w 11175"/>
                <a:gd name="T111" fmla="*/ 73 h 7621"/>
                <a:gd name="T112" fmla="*/ 2 w 11175"/>
                <a:gd name="T113" fmla="*/ 75 h 7621"/>
                <a:gd name="T114" fmla="*/ 1 w 11175"/>
                <a:gd name="T115" fmla="*/ 78 h 7621"/>
                <a:gd name="T116" fmla="*/ 1 w 11175"/>
                <a:gd name="T117" fmla="*/ 80 h 7621"/>
                <a:gd name="T118" fmla="*/ 0 w 11175"/>
                <a:gd name="T119" fmla="*/ 82 h 7621"/>
                <a:gd name="T120" fmla="*/ 0 w 11175"/>
                <a:gd name="T121" fmla="*/ 84 h 7621"/>
                <a:gd name="T122" fmla="*/ 0 w 11175"/>
                <a:gd name="T123" fmla="*/ 87 h 7621"/>
                <a:gd name="T124" fmla="*/ 0 w 11175"/>
                <a:gd name="T125" fmla="*/ 89 h 76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175"/>
                <a:gd name="T190" fmla="*/ 0 h 7621"/>
                <a:gd name="T191" fmla="*/ 11175 w 11175"/>
                <a:gd name="T192" fmla="*/ 7621 h 76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175" h="7621">
                  <a:moveTo>
                    <a:pt x="11174" y="0"/>
                  </a:moveTo>
                  <a:lnTo>
                    <a:pt x="10891" y="2"/>
                  </a:lnTo>
                  <a:lnTo>
                    <a:pt x="10608" y="10"/>
                  </a:lnTo>
                  <a:lnTo>
                    <a:pt x="10326" y="22"/>
                  </a:lnTo>
                  <a:lnTo>
                    <a:pt x="10044" y="39"/>
                  </a:lnTo>
                  <a:lnTo>
                    <a:pt x="9762" y="61"/>
                  </a:lnTo>
                  <a:lnTo>
                    <a:pt x="9482" y="88"/>
                  </a:lnTo>
                  <a:lnTo>
                    <a:pt x="9203" y="120"/>
                  </a:lnTo>
                  <a:lnTo>
                    <a:pt x="8925" y="156"/>
                  </a:lnTo>
                  <a:lnTo>
                    <a:pt x="8648" y="197"/>
                  </a:lnTo>
                  <a:lnTo>
                    <a:pt x="8373" y="243"/>
                  </a:lnTo>
                  <a:lnTo>
                    <a:pt x="8100" y="294"/>
                  </a:lnTo>
                  <a:lnTo>
                    <a:pt x="7829" y="349"/>
                  </a:lnTo>
                  <a:lnTo>
                    <a:pt x="7560" y="410"/>
                  </a:lnTo>
                  <a:lnTo>
                    <a:pt x="7293" y="474"/>
                  </a:lnTo>
                  <a:lnTo>
                    <a:pt x="7029" y="544"/>
                  </a:lnTo>
                  <a:lnTo>
                    <a:pt x="6767" y="618"/>
                  </a:lnTo>
                  <a:lnTo>
                    <a:pt x="6509" y="696"/>
                  </a:lnTo>
                  <a:lnTo>
                    <a:pt x="6253" y="779"/>
                  </a:lnTo>
                  <a:lnTo>
                    <a:pt x="6000" y="866"/>
                  </a:lnTo>
                  <a:lnTo>
                    <a:pt x="5751" y="957"/>
                  </a:lnTo>
                  <a:lnTo>
                    <a:pt x="5505" y="1053"/>
                  </a:lnTo>
                  <a:lnTo>
                    <a:pt x="5263" y="1153"/>
                  </a:lnTo>
                  <a:lnTo>
                    <a:pt x="5025" y="1258"/>
                  </a:lnTo>
                  <a:lnTo>
                    <a:pt x="4791" y="1366"/>
                  </a:lnTo>
                  <a:lnTo>
                    <a:pt x="4560" y="1478"/>
                  </a:lnTo>
                  <a:lnTo>
                    <a:pt x="4334" y="1594"/>
                  </a:lnTo>
                  <a:lnTo>
                    <a:pt x="4113" y="1714"/>
                  </a:lnTo>
                  <a:lnTo>
                    <a:pt x="3896" y="1838"/>
                  </a:lnTo>
                  <a:lnTo>
                    <a:pt x="3683" y="1966"/>
                  </a:lnTo>
                  <a:lnTo>
                    <a:pt x="3475" y="2097"/>
                  </a:lnTo>
                  <a:lnTo>
                    <a:pt x="3273" y="2232"/>
                  </a:lnTo>
                  <a:lnTo>
                    <a:pt x="3075" y="2370"/>
                  </a:lnTo>
                  <a:lnTo>
                    <a:pt x="2883" y="2512"/>
                  </a:lnTo>
                  <a:lnTo>
                    <a:pt x="2696" y="2657"/>
                  </a:lnTo>
                  <a:lnTo>
                    <a:pt x="2514" y="2805"/>
                  </a:lnTo>
                  <a:lnTo>
                    <a:pt x="2338" y="2956"/>
                  </a:lnTo>
                  <a:lnTo>
                    <a:pt x="2167" y="3110"/>
                  </a:lnTo>
                  <a:lnTo>
                    <a:pt x="2003" y="3267"/>
                  </a:lnTo>
                  <a:lnTo>
                    <a:pt x="1844" y="3427"/>
                  </a:lnTo>
                  <a:lnTo>
                    <a:pt x="1691" y="3589"/>
                  </a:lnTo>
                  <a:lnTo>
                    <a:pt x="1545" y="3754"/>
                  </a:lnTo>
                  <a:lnTo>
                    <a:pt x="1404" y="3922"/>
                  </a:lnTo>
                  <a:lnTo>
                    <a:pt x="1270" y="4092"/>
                  </a:lnTo>
                  <a:lnTo>
                    <a:pt x="1142" y="4264"/>
                  </a:lnTo>
                  <a:lnTo>
                    <a:pt x="1020" y="4439"/>
                  </a:lnTo>
                  <a:lnTo>
                    <a:pt x="906" y="4615"/>
                  </a:lnTo>
                  <a:lnTo>
                    <a:pt x="797" y="4793"/>
                  </a:lnTo>
                  <a:lnTo>
                    <a:pt x="696" y="4974"/>
                  </a:lnTo>
                  <a:lnTo>
                    <a:pt x="601" y="5155"/>
                  </a:lnTo>
                  <a:lnTo>
                    <a:pt x="512" y="5339"/>
                  </a:lnTo>
                  <a:lnTo>
                    <a:pt x="431" y="5524"/>
                  </a:lnTo>
                  <a:lnTo>
                    <a:pt x="357" y="5710"/>
                  </a:lnTo>
                  <a:lnTo>
                    <a:pt x="289" y="5898"/>
                  </a:lnTo>
                  <a:lnTo>
                    <a:pt x="229" y="6086"/>
                  </a:lnTo>
                  <a:lnTo>
                    <a:pt x="175" y="6276"/>
                  </a:lnTo>
                  <a:lnTo>
                    <a:pt x="129" y="6466"/>
                  </a:lnTo>
                  <a:lnTo>
                    <a:pt x="90" y="6657"/>
                  </a:lnTo>
                  <a:lnTo>
                    <a:pt x="57" y="6849"/>
                  </a:lnTo>
                  <a:lnTo>
                    <a:pt x="32" y="7041"/>
                  </a:lnTo>
                  <a:lnTo>
                    <a:pt x="14" y="7234"/>
                  </a:lnTo>
                  <a:lnTo>
                    <a:pt x="4" y="7427"/>
                  </a:lnTo>
                  <a:lnTo>
                    <a:pt x="0" y="762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88" y="152400"/>
            <a:ext cx="7772400" cy="8763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136525" y="1127125"/>
            <a:ext cx="3597275" cy="2544763"/>
          </a:xfrm>
        </p:spPr>
        <p:txBody>
          <a:bodyPr>
            <a:noAutofit/>
          </a:bodyPr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chemeClr val="bg1"/>
                </a:solidFill>
              </a:rPr>
              <a:t>We will store the data from the nodes in a partially-filled array.</a:t>
            </a:r>
          </a:p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Data from the root goes in the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first location of the array.</a:t>
            </a:r>
          </a:p>
        </p:txBody>
      </p: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2295525" y="5403850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3208338" y="5400675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4122738" y="5400675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5035550" y="5400675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5951538" y="5403850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6865938" y="5403850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7780338" y="5399088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1684338" y="6299200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19469" name="Freeform 14"/>
          <p:cNvSpPr>
            <a:spLocks noChangeArrowheads="1"/>
          </p:cNvSpPr>
          <p:nvPr/>
        </p:nvSpPr>
        <p:spPr bwMode="auto">
          <a:xfrm>
            <a:off x="8051800" y="4894263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103938" y="3675063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1" name="Group 16"/>
          <p:cNvGrpSpPr>
            <a:grpSpLocks/>
          </p:cNvGrpSpPr>
          <p:nvPr/>
        </p:nvGrpSpPr>
        <p:grpSpPr bwMode="auto">
          <a:xfrm>
            <a:off x="6467475" y="4046538"/>
            <a:ext cx="793750" cy="731837"/>
            <a:chOff x="3704" y="2087"/>
            <a:chExt cx="500" cy="461"/>
          </a:xfrm>
        </p:grpSpPr>
        <p:sp>
          <p:nvSpPr>
            <p:cNvPr id="19488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9472" name="Line 19"/>
          <p:cNvSpPr>
            <a:spLocks noChangeShapeType="1"/>
          </p:cNvSpPr>
          <p:nvPr/>
        </p:nvSpPr>
        <p:spPr bwMode="auto">
          <a:xfrm flipH="1">
            <a:off x="5861050" y="3675063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3" name="Group 20"/>
          <p:cNvGrpSpPr>
            <a:grpSpLocks/>
          </p:cNvGrpSpPr>
          <p:nvPr/>
        </p:nvGrpSpPr>
        <p:grpSpPr bwMode="auto">
          <a:xfrm>
            <a:off x="5267325" y="4046538"/>
            <a:ext cx="793750" cy="731837"/>
            <a:chOff x="2948" y="2087"/>
            <a:chExt cx="500" cy="461"/>
          </a:xfrm>
        </p:grpSpPr>
        <p:sp>
          <p:nvSpPr>
            <p:cNvPr id="19486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7689850" y="2714625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5" name="Group 24"/>
          <p:cNvGrpSpPr>
            <a:grpSpLocks/>
          </p:cNvGrpSpPr>
          <p:nvPr/>
        </p:nvGrpSpPr>
        <p:grpSpPr bwMode="auto">
          <a:xfrm>
            <a:off x="8024813" y="3132138"/>
            <a:ext cx="793750" cy="731837"/>
            <a:chOff x="4685" y="1511"/>
            <a:chExt cx="500" cy="461"/>
          </a:xfrm>
        </p:grpSpPr>
        <p:sp>
          <p:nvSpPr>
            <p:cNvPr id="19484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9476" name="Line 27"/>
          <p:cNvSpPr>
            <a:spLocks noChangeShapeType="1"/>
          </p:cNvSpPr>
          <p:nvPr/>
        </p:nvSpPr>
        <p:spPr bwMode="auto">
          <a:xfrm flipH="1">
            <a:off x="6454775" y="2760663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7" name="Group 28"/>
          <p:cNvGrpSpPr>
            <a:grpSpLocks/>
          </p:cNvGrpSpPr>
          <p:nvPr/>
        </p:nvGrpSpPr>
        <p:grpSpPr bwMode="auto">
          <a:xfrm>
            <a:off x="6964363" y="2065338"/>
            <a:ext cx="793750" cy="731837"/>
            <a:chOff x="4017" y="839"/>
            <a:chExt cx="500" cy="461"/>
          </a:xfrm>
        </p:grpSpPr>
        <p:sp>
          <p:nvSpPr>
            <p:cNvPr id="19482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9478" name="Group 31"/>
          <p:cNvGrpSpPr>
            <a:grpSpLocks/>
          </p:cNvGrpSpPr>
          <p:nvPr/>
        </p:nvGrpSpPr>
        <p:grpSpPr bwMode="auto">
          <a:xfrm>
            <a:off x="5861050" y="3132138"/>
            <a:ext cx="793750" cy="731837"/>
            <a:chOff x="3322" y="1511"/>
            <a:chExt cx="500" cy="461"/>
          </a:xfrm>
        </p:grpSpPr>
        <p:sp>
          <p:nvSpPr>
            <p:cNvPr id="19480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9479" name="AutoShape 34"/>
          <p:cNvSpPr>
            <a:spLocks noChangeArrowheads="1"/>
          </p:cNvSpPr>
          <p:nvPr/>
        </p:nvSpPr>
        <p:spPr bwMode="auto">
          <a:xfrm>
            <a:off x="2501900" y="5594350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"/>
          <p:cNvGrpSpPr>
            <a:grpSpLocks/>
          </p:cNvGrpSpPr>
          <p:nvPr/>
        </p:nvGrpSpPr>
        <p:grpSpPr bwMode="auto">
          <a:xfrm>
            <a:off x="3001963" y="2743200"/>
            <a:ext cx="2406650" cy="1903413"/>
            <a:chOff x="1891" y="1728"/>
            <a:chExt cx="1516" cy="1199"/>
          </a:xfrm>
          <a:noFill/>
        </p:grpSpPr>
        <p:sp>
          <p:nvSpPr>
            <p:cNvPr id="20519" name="AutoShape 2"/>
            <p:cNvSpPr>
              <a:spLocks noChangeArrowheads="1"/>
            </p:cNvSpPr>
            <p:nvPr/>
          </p:nvSpPr>
          <p:spPr bwMode="auto">
            <a:xfrm>
              <a:off x="1891" y="1728"/>
              <a:ext cx="1517" cy="1200"/>
            </a:xfrm>
            <a:prstGeom prst="roundRect">
              <a:avLst>
                <a:gd name="adj" fmla="val 83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  <p:sp>
          <p:nvSpPr>
            <p:cNvPr id="20520" name="Freeform 3"/>
            <p:cNvSpPr>
              <a:spLocks/>
            </p:cNvSpPr>
            <p:nvPr/>
          </p:nvSpPr>
          <p:spPr bwMode="auto">
            <a:xfrm>
              <a:off x="1891" y="1728"/>
              <a:ext cx="1517" cy="1200"/>
            </a:xfrm>
            <a:custGeom>
              <a:avLst/>
              <a:gdLst>
                <a:gd name="T0" fmla="*/ 1517 w 6690"/>
                <a:gd name="T1" fmla="*/ 0 h 5293"/>
                <a:gd name="T2" fmla="*/ 1478 w 6690"/>
                <a:gd name="T3" fmla="*/ 0 h 5293"/>
                <a:gd name="T4" fmla="*/ 1440 w 6690"/>
                <a:gd name="T5" fmla="*/ 2 h 5293"/>
                <a:gd name="T6" fmla="*/ 1402 w 6690"/>
                <a:gd name="T7" fmla="*/ 3 h 5293"/>
                <a:gd name="T8" fmla="*/ 1363 w 6690"/>
                <a:gd name="T9" fmla="*/ 6 h 5293"/>
                <a:gd name="T10" fmla="*/ 1325 w 6690"/>
                <a:gd name="T11" fmla="*/ 10 h 5293"/>
                <a:gd name="T12" fmla="*/ 1287 w 6690"/>
                <a:gd name="T13" fmla="*/ 14 h 5293"/>
                <a:gd name="T14" fmla="*/ 1249 w 6690"/>
                <a:gd name="T15" fmla="*/ 19 h 5293"/>
                <a:gd name="T16" fmla="*/ 1212 w 6690"/>
                <a:gd name="T17" fmla="*/ 24 h 5293"/>
                <a:gd name="T18" fmla="*/ 1174 w 6690"/>
                <a:gd name="T19" fmla="*/ 31 h 5293"/>
                <a:gd name="T20" fmla="*/ 1137 w 6690"/>
                <a:gd name="T21" fmla="*/ 38 h 5293"/>
                <a:gd name="T22" fmla="*/ 1100 w 6690"/>
                <a:gd name="T23" fmla="*/ 46 h 5293"/>
                <a:gd name="T24" fmla="*/ 1063 w 6690"/>
                <a:gd name="T25" fmla="*/ 55 h 5293"/>
                <a:gd name="T26" fmla="*/ 1026 w 6690"/>
                <a:gd name="T27" fmla="*/ 64 h 5293"/>
                <a:gd name="T28" fmla="*/ 990 w 6690"/>
                <a:gd name="T29" fmla="*/ 75 h 5293"/>
                <a:gd name="T30" fmla="*/ 954 w 6690"/>
                <a:gd name="T31" fmla="*/ 86 h 5293"/>
                <a:gd name="T32" fmla="*/ 919 w 6690"/>
                <a:gd name="T33" fmla="*/ 97 h 5293"/>
                <a:gd name="T34" fmla="*/ 883 w 6690"/>
                <a:gd name="T35" fmla="*/ 110 h 5293"/>
                <a:gd name="T36" fmla="*/ 849 w 6690"/>
                <a:gd name="T37" fmla="*/ 123 h 5293"/>
                <a:gd name="T38" fmla="*/ 815 w 6690"/>
                <a:gd name="T39" fmla="*/ 136 h 5293"/>
                <a:gd name="T40" fmla="*/ 781 w 6690"/>
                <a:gd name="T41" fmla="*/ 151 h 5293"/>
                <a:gd name="T42" fmla="*/ 747 w 6690"/>
                <a:gd name="T43" fmla="*/ 166 h 5293"/>
                <a:gd name="T44" fmla="*/ 715 w 6690"/>
                <a:gd name="T45" fmla="*/ 182 h 5293"/>
                <a:gd name="T46" fmla="*/ 682 w 6690"/>
                <a:gd name="T47" fmla="*/ 198 h 5293"/>
                <a:gd name="T48" fmla="*/ 650 w 6690"/>
                <a:gd name="T49" fmla="*/ 215 h 5293"/>
                <a:gd name="T50" fmla="*/ 619 w 6690"/>
                <a:gd name="T51" fmla="*/ 233 h 5293"/>
                <a:gd name="T52" fmla="*/ 588 w 6690"/>
                <a:gd name="T53" fmla="*/ 251 h 5293"/>
                <a:gd name="T54" fmla="*/ 558 w 6690"/>
                <a:gd name="T55" fmla="*/ 270 h 5293"/>
                <a:gd name="T56" fmla="*/ 529 w 6690"/>
                <a:gd name="T57" fmla="*/ 290 h 5293"/>
                <a:gd name="T58" fmla="*/ 500 w 6690"/>
                <a:gd name="T59" fmla="*/ 309 h 5293"/>
                <a:gd name="T60" fmla="*/ 472 w 6690"/>
                <a:gd name="T61" fmla="*/ 330 h 5293"/>
                <a:gd name="T62" fmla="*/ 444 w 6690"/>
                <a:gd name="T63" fmla="*/ 351 h 5293"/>
                <a:gd name="T64" fmla="*/ 417 w 6690"/>
                <a:gd name="T65" fmla="*/ 373 h 5293"/>
                <a:gd name="T66" fmla="*/ 391 w 6690"/>
                <a:gd name="T67" fmla="*/ 395 h 5293"/>
                <a:gd name="T68" fmla="*/ 366 w 6690"/>
                <a:gd name="T69" fmla="*/ 418 h 5293"/>
                <a:gd name="T70" fmla="*/ 341 w 6690"/>
                <a:gd name="T71" fmla="*/ 442 h 5293"/>
                <a:gd name="T72" fmla="*/ 317 w 6690"/>
                <a:gd name="T73" fmla="*/ 465 h 5293"/>
                <a:gd name="T74" fmla="*/ 294 w 6690"/>
                <a:gd name="T75" fmla="*/ 490 h 5293"/>
                <a:gd name="T76" fmla="*/ 272 w 6690"/>
                <a:gd name="T77" fmla="*/ 514 h 5293"/>
                <a:gd name="T78" fmla="*/ 250 w 6690"/>
                <a:gd name="T79" fmla="*/ 540 h 5293"/>
                <a:gd name="T80" fmla="*/ 229 w 6690"/>
                <a:gd name="T81" fmla="*/ 565 h 5293"/>
                <a:gd name="T82" fmla="*/ 210 w 6690"/>
                <a:gd name="T83" fmla="*/ 591 h 5293"/>
                <a:gd name="T84" fmla="*/ 190 w 6690"/>
                <a:gd name="T85" fmla="*/ 618 h 5293"/>
                <a:gd name="T86" fmla="*/ 172 w 6690"/>
                <a:gd name="T87" fmla="*/ 644 h 5293"/>
                <a:gd name="T88" fmla="*/ 155 w 6690"/>
                <a:gd name="T89" fmla="*/ 671 h 5293"/>
                <a:gd name="T90" fmla="*/ 139 w 6690"/>
                <a:gd name="T91" fmla="*/ 699 h 5293"/>
                <a:gd name="T92" fmla="*/ 123 w 6690"/>
                <a:gd name="T93" fmla="*/ 727 h 5293"/>
                <a:gd name="T94" fmla="*/ 108 w 6690"/>
                <a:gd name="T95" fmla="*/ 755 h 5293"/>
                <a:gd name="T96" fmla="*/ 94 w 6690"/>
                <a:gd name="T97" fmla="*/ 783 h 5293"/>
                <a:gd name="T98" fmla="*/ 82 w 6690"/>
                <a:gd name="T99" fmla="*/ 812 h 5293"/>
                <a:gd name="T100" fmla="*/ 70 w 6690"/>
                <a:gd name="T101" fmla="*/ 841 h 5293"/>
                <a:gd name="T102" fmla="*/ 59 w 6690"/>
                <a:gd name="T103" fmla="*/ 870 h 5293"/>
                <a:gd name="T104" fmla="*/ 49 w 6690"/>
                <a:gd name="T105" fmla="*/ 899 h 5293"/>
                <a:gd name="T106" fmla="*/ 39 w 6690"/>
                <a:gd name="T107" fmla="*/ 929 h 5293"/>
                <a:gd name="T108" fmla="*/ 31 w 6690"/>
                <a:gd name="T109" fmla="*/ 958 h 5293"/>
                <a:gd name="T110" fmla="*/ 24 w 6690"/>
                <a:gd name="T111" fmla="*/ 988 h 5293"/>
                <a:gd name="T112" fmla="*/ 17 w 6690"/>
                <a:gd name="T113" fmla="*/ 1018 h 5293"/>
                <a:gd name="T114" fmla="*/ 12 w 6690"/>
                <a:gd name="T115" fmla="*/ 1048 h 5293"/>
                <a:gd name="T116" fmla="*/ 8 w 6690"/>
                <a:gd name="T117" fmla="*/ 1078 h 5293"/>
                <a:gd name="T118" fmla="*/ 4 w 6690"/>
                <a:gd name="T119" fmla="*/ 1109 h 5293"/>
                <a:gd name="T120" fmla="*/ 2 w 6690"/>
                <a:gd name="T121" fmla="*/ 1139 h 5293"/>
                <a:gd name="T122" fmla="*/ 0 w 6690"/>
                <a:gd name="T123" fmla="*/ 1169 h 5293"/>
                <a:gd name="T124" fmla="*/ 0 w 6690"/>
                <a:gd name="T125" fmla="*/ 1200 h 5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690"/>
                <a:gd name="T190" fmla="*/ 0 h 5293"/>
                <a:gd name="T191" fmla="*/ 6690 w 6690"/>
                <a:gd name="T192" fmla="*/ 5293 h 52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690" h="5293">
                  <a:moveTo>
                    <a:pt x="6689" y="0"/>
                  </a:moveTo>
                  <a:lnTo>
                    <a:pt x="6520" y="2"/>
                  </a:lnTo>
                  <a:lnTo>
                    <a:pt x="6350" y="7"/>
                  </a:lnTo>
                  <a:lnTo>
                    <a:pt x="6181" y="15"/>
                  </a:lnTo>
                  <a:lnTo>
                    <a:pt x="6012" y="27"/>
                  </a:lnTo>
                  <a:lnTo>
                    <a:pt x="5844" y="42"/>
                  </a:lnTo>
                  <a:lnTo>
                    <a:pt x="5676" y="61"/>
                  </a:lnTo>
                  <a:lnTo>
                    <a:pt x="5509" y="83"/>
                  </a:lnTo>
                  <a:lnTo>
                    <a:pt x="5343" y="108"/>
                  </a:lnTo>
                  <a:lnTo>
                    <a:pt x="5177" y="137"/>
                  </a:lnTo>
                  <a:lnTo>
                    <a:pt x="5012" y="169"/>
                  </a:lnTo>
                  <a:lnTo>
                    <a:pt x="4849" y="204"/>
                  </a:lnTo>
                  <a:lnTo>
                    <a:pt x="4687" y="243"/>
                  </a:lnTo>
                  <a:lnTo>
                    <a:pt x="4526" y="284"/>
                  </a:lnTo>
                  <a:lnTo>
                    <a:pt x="4366" y="329"/>
                  </a:lnTo>
                  <a:lnTo>
                    <a:pt x="4208" y="378"/>
                  </a:lnTo>
                  <a:lnTo>
                    <a:pt x="4051" y="429"/>
                  </a:lnTo>
                  <a:lnTo>
                    <a:pt x="3896" y="483"/>
                  </a:lnTo>
                  <a:lnTo>
                    <a:pt x="3743" y="541"/>
                  </a:lnTo>
                  <a:lnTo>
                    <a:pt x="3592" y="601"/>
                  </a:lnTo>
                  <a:lnTo>
                    <a:pt x="3443" y="665"/>
                  </a:lnTo>
                  <a:lnTo>
                    <a:pt x="3296" y="732"/>
                  </a:lnTo>
                  <a:lnTo>
                    <a:pt x="3151" y="801"/>
                  </a:lnTo>
                  <a:lnTo>
                    <a:pt x="3008" y="873"/>
                  </a:lnTo>
                  <a:lnTo>
                    <a:pt x="2868" y="949"/>
                  </a:lnTo>
                  <a:lnTo>
                    <a:pt x="2730" y="1026"/>
                  </a:lnTo>
                  <a:lnTo>
                    <a:pt x="2595" y="1107"/>
                  </a:lnTo>
                  <a:lnTo>
                    <a:pt x="2462" y="1191"/>
                  </a:lnTo>
                  <a:lnTo>
                    <a:pt x="2332" y="1277"/>
                  </a:lnTo>
                  <a:lnTo>
                    <a:pt x="2205" y="1365"/>
                  </a:lnTo>
                  <a:lnTo>
                    <a:pt x="2081" y="1456"/>
                  </a:lnTo>
                  <a:lnTo>
                    <a:pt x="1959" y="1550"/>
                  </a:lnTo>
                  <a:lnTo>
                    <a:pt x="1841" y="1646"/>
                  </a:lnTo>
                  <a:lnTo>
                    <a:pt x="1726" y="1744"/>
                  </a:lnTo>
                  <a:lnTo>
                    <a:pt x="1614" y="1845"/>
                  </a:lnTo>
                  <a:lnTo>
                    <a:pt x="1505" y="1948"/>
                  </a:lnTo>
                  <a:lnTo>
                    <a:pt x="1400" y="2053"/>
                  </a:lnTo>
                  <a:lnTo>
                    <a:pt x="1297" y="2160"/>
                  </a:lnTo>
                  <a:lnTo>
                    <a:pt x="1199" y="2269"/>
                  </a:lnTo>
                  <a:lnTo>
                    <a:pt x="1104" y="2380"/>
                  </a:lnTo>
                  <a:lnTo>
                    <a:pt x="1012" y="2493"/>
                  </a:lnTo>
                  <a:lnTo>
                    <a:pt x="925" y="2607"/>
                  </a:lnTo>
                  <a:lnTo>
                    <a:pt x="840" y="2724"/>
                  </a:lnTo>
                  <a:lnTo>
                    <a:pt x="760" y="2842"/>
                  </a:lnTo>
                  <a:lnTo>
                    <a:pt x="684" y="2961"/>
                  </a:lnTo>
                  <a:lnTo>
                    <a:pt x="611" y="3083"/>
                  </a:lnTo>
                  <a:lnTo>
                    <a:pt x="542" y="3205"/>
                  </a:lnTo>
                  <a:lnTo>
                    <a:pt x="477" y="3329"/>
                  </a:lnTo>
                  <a:lnTo>
                    <a:pt x="416" y="3454"/>
                  </a:lnTo>
                  <a:lnTo>
                    <a:pt x="360" y="3580"/>
                  </a:lnTo>
                  <a:lnTo>
                    <a:pt x="307" y="3708"/>
                  </a:lnTo>
                  <a:lnTo>
                    <a:pt x="258" y="3836"/>
                  </a:lnTo>
                  <a:lnTo>
                    <a:pt x="214" y="3966"/>
                  </a:lnTo>
                  <a:lnTo>
                    <a:pt x="173" y="4096"/>
                  </a:lnTo>
                  <a:lnTo>
                    <a:pt x="137" y="4227"/>
                  </a:lnTo>
                  <a:lnTo>
                    <a:pt x="105" y="4358"/>
                  </a:lnTo>
                  <a:lnTo>
                    <a:pt x="77" y="4491"/>
                  </a:lnTo>
                  <a:lnTo>
                    <a:pt x="54" y="4623"/>
                  </a:lnTo>
                  <a:lnTo>
                    <a:pt x="34" y="4757"/>
                  </a:lnTo>
                  <a:lnTo>
                    <a:pt x="19" y="4890"/>
                  </a:lnTo>
                  <a:lnTo>
                    <a:pt x="9" y="5024"/>
                  </a:lnTo>
                  <a:lnTo>
                    <a:pt x="2" y="5158"/>
                  </a:lnTo>
                  <a:lnTo>
                    <a:pt x="0" y="5292"/>
                  </a:lnTo>
                </a:path>
              </a:pathLst>
            </a:custGeom>
            <a:grp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</p:grp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528638" y="1311275"/>
            <a:ext cx="3398837" cy="2027238"/>
          </a:xfrm>
        </p:spPr>
        <p:txBody>
          <a:bodyPr/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</a:rPr>
              <a:t>Data from the next row goes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</a:rPr>
              <a:t>in the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next two array locations.                  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1708150" y="4670425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26209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35353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448175" y="4667250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53641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62785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7192963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AutoShape 13"/>
          <p:cNvSpPr>
            <a:spLocks noChangeArrowheads="1"/>
          </p:cNvSpPr>
          <p:nvPr/>
        </p:nvSpPr>
        <p:spPr bwMode="auto">
          <a:xfrm>
            <a:off x="1096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20493" name="Freeform 14"/>
          <p:cNvSpPr>
            <a:spLocks noChangeArrowheads="1"/>
          </p:cNvSpPr>
          <p:nvPr/>
        </p:nvSpPr>
        <p:spPr bwMode="auto">
          <a:xfrm>
            <a:off x="7464425" y="4160838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5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20515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0496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7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20513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0498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9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20511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0500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01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20509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0502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2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0503" name="AutoShape 34"/>
          <p:cNvSpPr>
            <a:spLocks noChangeArrowheads="1"/>
          </p:cNvSpPr>
          <p:nvPr/>
        </p:nvSpPr>
        <p:spPr bwMode="auto">
          <a:xfrm>
            <a:off x="1914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  <p:grpSp>
        <p:nvGrpSpPr>
          <p:cNvPr id="20504" name="Group 35"/>
          <p:cNvGrpSpPr>
            <a:grpSpLocks/>
          </p:cNvGrpSpPr>
          <p:nvPr/>
        </p:nvGrpSpPr>
        <p:grpSpPr bwMode="auto">
          <a:xfrm>
            <a:off x="4171950" y="3108324"/>
            <a:ext cx="3579813" cy="2073275"/>
            <a:chOff x="2793" y="1958"/>
            <a:chExt cx="2090" cy="1201"/>
          </a:xfrm>
          <a:noFill/>
        </p:grpSpPr>
        <p:sp>
          <p:nvSpPr>
            <p:cNvPr id="20507" name="AutoShape 36"/>
            <p:cNvSpPr>
              <a:spLocks noChangeArrowheads="1"/>
            </p:cNvSpPr>
            <p:nvPr/>
          </p:nvSpPr>
          <p:spPr bwMode="auto">
            <a:xfrm rot="5400000">
              <a:off x="3240" y="1514"/>
              <a:ext cx="1202" cy="2091"/>
            </a:xfrm>
            <a:prstGeom prst="roundRect">
              <a:avLst>
                <a:gd name="adj" fmla="val 79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  <p:sp>
          <p:nvSpPr>
            <p:cNvPr id="20508" name="Freeform 37"/>
            <p:cNvSpPr>
              <a:spLocks/>
            </p:cNvSpPr>
            <p:nvPr/>
          </p:nvSpPr>
          <p:spPr bwMode="auto">
            <a:xfrm>
              <a:off x="2793" y="1958"/>
              <a:ext cx="2091" cy="1202"/>
            </a:xfrm>
            <a:custGeom>
              <a:avLst/>
              <a:gdLst>
                <a:gd name="T0" fmla="*/ 0 w 9222"/>
                <a:gd name="T1" fmla="*/ 1202 h 5302"/>
                <a:gd name="T2" fmla="*/ 53 w 9222"/>
                <a:gd name="T3" fmla="*/ 1201 h 5302"/>
                <a:gd name="T4" fmla="*/ 106 w 9222"/>
                <a:gd name="T5" fmla="*/ 1200 h 5302"/>
                <a:gd name="T6" fmla="*/ 159 w 9222"/>
                <a:gd name="T7" fmla="*/ 1198 h 5302"/>
                <a:gd name="T8" fmla="*/ 212 w 9222"/>
                <a:gd name="T9" fmla="*/ 1196 h 5302"/>
                <a:gd name="T10" fmla="*/ 264 w 9222"/>
                <a:gd name="T11" fmla="*/ 1192 h 5302"/>
                <a:gd name="T12" fmla="*/ 317 w 9222"/>
                <a:gd name="T13" fmla="*/ 1188 h 5302"/>
                <a:gd name="T14" fmla="*/ 369 w 9222"/>
                <a:gd name="T15" fmla="*/ 1183 h 5302"/>
                <a:gd name="T16" fmla="*/ 421 w 9222"/>
                <a:gd name="T17" fmla="*/ 1177 h 5302"/>
                <a:gd name="T18" fmla="*/ 473 w 9222"/>
                <a:gd name="T19" fmla="*/ 1171 h 5302"/>
                <a:gd name="T20" fmla="*/ 524 w 9222"/>
                <a:gd name="T21" fmla="*/ 1163 h 5302"/>
                <a:gd name="T22" fmla="*/ 575 w 9222"/>
                <a:gd name="T23" fmla="*/ 1155 h 5302"/>
                <a:gd name="T24" fmla="*/ 626 w 9222"/>
                <a:gd name="T25" fmla="*/ 1147 h 5302"/>
                <a:gd name="T26" fmla="*/ 676 w 9222"/>
                <a:gd name="T27" fmla="*/ 1137 h 5302"/>
                <a:gd name="T28" fmla="*/ 726 w 9222"/>
                <a:gd name="T29" fmla="*/ 1127 h 5302"/>
                <a:gd name="T30" fmla="*/ 776 w 9222"/>
                <a:gd name="T31" fmla="*/ 1116 h 5302"/>
                <a:gd name="T32" fmla="*/ 824 w 9222"/>
                <a:gd name="T33" fmla="*/ 1104 h 5302"/>
                <a:gd name="T34" fmla="*/ 873 w 9222"/>
                <a:gd name="T35" fmla="*/ 1092 h 5302"/>
                <a:gd name="T36" fmla="*/ 921 w 9222"/>
                <a:gd name="T37" fmla="*/ 1079 h 5302"/>
                <a:gd name="T38" fmla="*/ 968 w 9222"/>
                <a:gd name="T39" fmla="*/ 1065 h 5302"/>
                <a:gd name="T40" fmla="*/ 1015 w 9222"/>
                <a:gd name="T41" fmla="*/ 1051 h 5302"/>
                <a:gd name="T42" fmla="*/ 1061 w 9222"/>
                <a:gd name="T43" fmla="*/ 1036 h 5302"/>
                <a:gd name="T44" fmla="*/ 1106 w 9222"/>
                <a:gd name="T45" fmla="*/ 1020 h 5302"/>
                <a:gd name="T46" fmla="*/ 1150 w 9222"/>
                <a:gd name="T47" fmla="*/ 1003 h 5302"/>
                <a:gd name="T48" fmla="*/ 1194 w 9222"/>
                <a:gd name="T49" fmla="*/ 986 h 5302"/>
                <a:gd name="T50" fmla="*/ 1238 w 9222"/>
                <a:gd name="T51" fmla="*/ 969 h 5302"/>
                <a:gd name="T52" fmla="*/ 1280 w 9222"/>
                <a:gd name="T53" fmla="*/ 950 h 5302"/>
                <a:gd name="T54" fmla="*/ 1321 w 9222"/>
                <a:gd name="T55" fmla="*/ 931 h 5302"/>
                <a:gd name="T56" fmla="*/ 1362 w 9222"/>
                <a:gd name="T57" fmla="*/ 912 h 5302"/>
                <a:gd name="T58" fmla="*/ 1402 w 9222"/>
                <a:gd name="T59" fmla="*/ 892 h 5302"/>
                <a:gd name="T60" fmla="*/ 1440 w 9222"/>
                <a:gd name="T61" fmla="*/ 871 h 5302"/>
                <a:gd name="T62" fmla="*/ 1478 w 9222"/>
                <a:gd name="T63" fmla="*/ 850 h 5302"/>
                <a:gd name="T64" fmla="*/ 1515 w 9222"/>
                <a:gd name="T65" fmla="*/ 828 h 5302"/>
                <a:gd name="T66" fmla="*/ 1551 w 9222"/>
                <a:gd name="T67" fmla="*/ 806 h 5302"/>
                <a:gd name="T68" fmla="*/ 1587 w 9222"/>
                <a:gd name="T69" fmla="*/ 783 h 5302"/>
                <a:gd name="T70" fmla="*/ 1620 w 9222"/>
                <a:gd name="T71" fmla="*/ 759 h 5302"/>
                <a:gd name="T72" fmla="*/ 1653 w 9222"/>
                <a:gd name="T73" fmla="*/ 736 h 5302"/>
                <a:gd name="T74" fmla="*/ 1685 w 9222"/>
                <a:gd name="T75" fmla="*/ 711 h 5302"/>
                <a:gd name="T76" fmla="*/ 1716 w 9222"/>
                <a:gd name="T77" fmla="*/ 686 h 5302"/>
                <a:gd name="T78" fmla="*/ 1746 w 9222"/>
                <a:gd name="T79" fmla="*/ 661 h 5302"/>
                <a:gd name="T80" fmla="*/ 1774 w 9222"/>
                <a:gd name="T81" fmla="*/ 636 h 5302"/>
                <a:gd name="T82" fmla="*/ 1802 w 9222"/>
                <a:gd name="T83" fmla="*/ 610 h 5302"/>
                <a:gd name="T84" fmla="*/ 1828 w 9222"/>
                <a:gd name="T85" fmla="*/ 583 h 5302"/>
                <a:gd name="T86" fmla="*/ 1853 w 9222"/>
                <a:gd name="T87" fmla="*/ 556 h 5302"/>
                <a:gd name="T88" fmla="*/ 1877 w 9222"/>
                <a:gd name="T89" fmla="*/ 529 h 5302"/>
                <a:gd name="T90" fmla="*/ 1900 w 9222"/>
                <a:gd name="T91" fmla="*/ 502 h 5302"/>
                <a:gd name="T92" fmla="*/ 1921 w 9222"/>
                <a:gd name="T93" fmla="*/ 474 h 5302"/>
                <a:gd name="T94" fmla="*/ 1942 w 9222"/>
                <a:gd name="T95" fmla="*/ 446 h 5302"/>
                <a:gd name="T96" fmla="*/ 1961 w 9222"/>
                <a:gd name="T97" fmla="*/ 417 h 5302"/>
                <a:gd name="T98" fmla="*/ 1978 w 9222"/>
                <a:gd name="T99" fmla="*/ 389 h 5302"/>
                <a:gd name="T100" fmla="*/ 1995 w 9222"/>
                <a:gd name="T101" fmla="*/ 360 h 5302"/>
                <a:gd name="T102" fmla="*/ 2010 w 9222"/>
                <a:gd name="T103" fmla="*/ 331 h 5302"/>
                <a:gd name="T104" fmla="*/ 2024 w 9222"/>
                <a:gd name="T105" fmla="*/ 301 h 5302"/>
                <a:gd name="T106" fmla="*/ 2037 w 9222"/>
                <a:gd name="T107" fmla="*/ 272 h 5302"/>
                <a:gd name="T108" fmla="*/ 2048 w 9222"/>
                <a:gd name="T109" fmla="*/ 242 h 5302"/>
                <a:gd name="T110" fmla="*/ 2058 w 9222"/>
                <a:gd name="T111" fmla="*/ 212 h 5302"/>
                <a:gd name="T112" fmla="*/ 2067 w 9222"/>
                <a:gd name="T113" fmla="*/ 182 h 5302"/>
                <a:gd name="T114" fmla="*/ 2074 w 9222"/>
                <a:gd name="T115" fmla="*/ 152 h 5302"/>
                <a:gd name="T116" fmla="*/ 2080 w 9222"/>
                <a:gd name="T117" fmla="*/ 122 h 5302"/>
                <a:gd name="T118" fmla="*/ 2085 w 9222"/>
                <a:gd name="T119" fmla="*/ 91 h 5302"/>
                <a:gd name="T120" fmla="*/ 2088 w 9222"/>
                <a:gd name="T121" fmla="*/ 61 h 5302"/>
                <a:gd name="T122" fmla="*/ 2090 w 9222"/>
                <a:gd name="T123" fmla="*/ 30 h 5302"/>
                <a:gd name="T124" fmla="*/ 2091 w 9222"/>
                <a:gd name="T125" fmla="*/ 0 h 5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22"/>
                <a:gd name="T190" fmla="*/ 0 h 5302"/>
                <a:gd name="T191" fmla="*/ 9222 w 9222"/>
                <a:gd name="T192" fmla="*/ 5302 h 5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22" h="5302">
                  <a:moveTo>
                    <a:pt x="0" y="5301"/>
                  </a:moveTo>
                  <a:lnTo>
                    <a:pt x="234" y="5299"/>
                  </a:lnTo>
                  <a:lnTo>
                    <a:pt x="467" y="5294"/>
                  </a:lnTo>
                  <a:lnTo>
                    <a:pt x="700" y="5286"/>
                  </a:lnTo>
                  <a:lnTo>
                    <a:pt x="933" y="5274"/>
                  </a:lnTo>
                  <a:lnTo>
                    <a:pt x="1165" y="5259"/>
                  </a:lnTo>
                  <a:lnTo>
                    <a:pt x="1396" y="5240"/>
                  </a:lnTo>
                  <a:lnTo>
                    <a:pt x="1627" y="5218"/>
                  </a:lnTo>
                  <a:lnTo>
                    <a:pt x="1856" y="5192"/>
                  </a:lnTo>
                  <a:lnTo>
                    <a:pt x="2084" y="5164"/>
                  </a:lnTo>
                  <a:lnTo>
                    <a:pt x="2311" y="5132"/>
                  </a:lnTo>
                  <a:lnTo>
                    <a:pt x="2537" y="5096"/>
                  </a:lnTo>
                  <a:lnTo>
                    <a:pt x="2760" y="5058"/>
                  </a:lnTo>
                  <a:lnTo>
                    <a:pt x="2982" y="5016"/>
                  </a:lnTo>
                  <a:lnTo>
                    <a:pt x="3203" y="4971"/>
                  </a:lnTo>
                  <a:lnTo>
                    <a:pt x="3421" y="4923"/>
                  </a:lnTo>
                  <a:lnTo>
                    <a:pt x="3636" y="4871"/>
                  </a:lnTo>
                  <a:lnTo>
                    <a:pt x="3850" y="4817"/>
                  </a:lnTo>
                  <a:lnTo>
                    <a:pt x="4061" y="4759"/>
                  </a:lnTo>
                  <a:lnTo>
                    <a:pt x="4269" y="4699"/>
                  </a:lnTo>
                  <a:lnTo>
                    <a:pt x="4475" y="4635"/>
                  </a:lnTo>
                  <a:lnTo>
                    <a:pt x="4678" y="4568"/>
                  </a:lnTo>
                  <a:lnTo>
                    <a:pt x="4878" y="4499"/>
                  </a:lnTo>
                  <a:lnTo>
                    <a:pt x="5074" y="4426"/>
                  </a:lnTo>
                  <a:lnTo>
                    <a:pt x="5268" y="4351"/>
                  </a:lnTo>
                  <a:lnTo>
                    <a:pt x="5458" y="4273"/>
                  </a:lnTo>
                  <a:lnTo>
                    <a:pt x="5644" y="4192"/>
                  </a:lnTo>
                  <a:lnTo>
                    <a:pt x="5827" y="4108"/>
                  </a:lnTo>
                  <a:lnTo>
                    <a:pt x="6006" y="4022"/>
                  </a:lnTo>
                  <a:lnTo>
                    <a:pt x="6182" y="3933"/>
                  </a:lnTo>
                  <a:lnTo>
                    <a:pt x="6353" y="3842"/>
                  </a:lnTo>
                  <a:lnTo>
                    <a:pt x="6520" y="3748"/>
                  </a:lnTo>
                  <a:lnTo>
                    <a:pt x="6683" y="3652"/>
                  </a:lnTo>
                  <a:lnTo>
                    <a:pt x="6842" y="3554"/>
                  </a:lnTo>
                  <a:lnTo>
                    <a:pt x="6997" y="3453"/>
                  </a:lnTo>
                  <a:lnTo>
                    <a:pt x="7146" y="3350"/>
                  </a:lnTo>
                  <a:lnTo>
                    <a:pt x="7292" y="3245"/>
                  </a:lnTo>
                  <a:lnTo>
                    <a:pt x="7432" y="3138"/>
                  </a:lnTo>
                  <a:lnTo>
                    <a:pt x="7568" y="3028"/>
                  </a:lnTo>
                  <a:lnTo>
                    <a:pt x="7699" y="2917"/>
                  </a:lnTo>
                  <a:lnTo>
                    <a:pt x="7825" y="2804"/>
                  </a:lnTo>
                  <a:lnTo>
                    <a:pt x="7946" y="2689"/>
                  </a:lnTo>
                  <a:lnTo>
                    <a:pt x="8062" y="2573"/>
                  </a:lnTo>
                  <a:lnTo>
                    <a:pt x="8173" y="2454"/>
                  </a:lnTo>
                  <a:lnTo>
                    <a:pt x="8279" y="2335"/>
                  </a:lnTo>
                  <a:lnTo>
                    <a:pt x="8379" y="2213"/>
                  </a:lnTo>
                  <a:lnTo>
                    <a:pt x="8474" y="2090"/>
                  </a:lnTo>
                  <a:lnTo>
                    <a:pt x="8563" y="1966"/>
                  </a:lnTo>
                  <a:lnTo>
                    <a:pt x="8647" y="1841"/>
                  </a:lnTo>
                  <a:lnTo>
                    <a:pt x="8725" y="1715"/>
                  </a:lnTo>
                  <a:lnTo>
                    <a:pt x="8798" y="1587"/>
                  </a:lnTo>
                  <a:lnTo>
                    <a:pt x="8865" y="1458"/>
                  </a:lnTo>
                  <a:lnTo>
                    <a:pt x="8927" y="1329"/>
                  </a:lnTo>
                  <a:lnTo>
                    <a:pt x="8982" y="1198"/>
                  </a:lnTo>
                  <a:lnTo>
                    <a:pt x="9032" y="1067"/>
                  </a:lnTo>
                  <a:lnTo>
                    <a:pt x="9076" y="935"/>
                  </a:lnTo>
                  <a:lnTo>
                    <a:pt x="9115" y="803"/>
                  </a:lnTo>
                  <a:lnTo>
                    <a:pt x="9147" y="670"/>
                  </a:lnTo>
                  <a:lnTo>
                    <a:pt x="9174" y="536"/>
                  </a:lnTo>
                  <a:lnTo>
                    <a:pt x="9194" y="403"/>
                  </a:lnTo>
                  <a:lnTo>
                    <a:pt x="9209" y="268"/>
                  </a:lnTo>
                  <a:lnTo>
                    <a:pt x="9218" y="134"/>
                  </a:lnTo>
                  <a:lnTo>
                    <a:pt x="9221" y="0"/>
                  </a:lnTo>
                </a:path>
              </a:pathLst>
            </a:custGeom>
            <a:grpFill/>
            <a:ln w="76320">
              <a:solidFill>
                <a:srgbClr val="FF8000"/>
              </a:solidFill>
              <a:round/>
              <a:headEnd type="triangle" w="med" len="med"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6" charset="0"/>
                <a:ea typeface="+mn-ea"/>
                <a:cs typeface="Arial Unicode MS" charset="0"/>
              </a:endParaRPr>
            </a:p>
          </p:txBody>
        </p:sp>
      </p:grpSp>
      <p:sp>
        <p:nvSpPr>
          <p:cNvPr id="20505" name="AutoShape 38"/>
          <p:cNvSpPr>
            <a:spLocks noChangeArrowheads="1"/>
          </p:cNvSpPr>
          <p:nvPr/>
        </p:nvSpPr>
        <p:spPr bwMode="auto">
          <a:xfrm>
            <a:off x="2798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0506" name="AutoShape 39"/>
          <p:cNvSpPr>
            <a:spLocks noChangeArrowheads="1"/>
          </p:cNvSpPr>
          <p:nvPr/>
        </p:nvSpPr>
        <p:spPr bwMode="auto">
          <a:xfrm>
            <a:off x="3683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15938" y="2286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Implementing a Heap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457200" y="1419225"/>
            <a:ext cx="3398838" cy="1763713"/>
          </a:xfrm>
        </p:spPr>
        <p:txBody>
          <a:bodyPr/>
          <a:lstStyle/>
          <a:p>
            <a:pPr marL="361188" indent="-342900" eaLnBrk="1" fontAlgn="auto" hangingPunct="1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</a:rPr>
              <a:t>Data from the next row goes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in the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next two array locations.                  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1708150" y="4670425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6209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3535363" y="4667250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448175" y="4667250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53641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6278563" y="4670425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7192963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096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/>
              <a:t>An array of data</a:t>
            </a:r>
          </a:p>
        </p:txBody>
      </p:sp>
      <p:sp>
        <p:nvSpPr>
          <p:cNvPr id="21516" name="Freeform 11"/>
          <p:cNvSpPr>
            <a:spLocks noChangeArrowheads="1"/>
          </p:cNvSpPr>
          <p:nvPr/>
        </p:nvSpPr>
        <p:spPr bwMode="auto">
          <a:xfrm>
            <a:off x="7464425" y="4160838"/>
            <a:ext cx="982663" cy="1725612"/>
          </a:xfrm>
          <a:custGeom>
            <a:avLst/>
            <a:gdLst>
              <a:gd name="T0" fmla="*/ 2147483647 w 2731"/>
              <a:gd name="T1" fmla="*/ 0 h 4795"/>
              <a:gd name="T2" fmla="*/ 0 w 2731"/>
              <a:gd name="T3" fmla="*/ 2147483647 h 4795"/>
              <a:gd name="T4" fmla="*/ 2147483647 w 2731"/>
              <a:gd name="T5" fmla="*/ 2147483647 h 4795"/>
              <a:gd name="T6" fmla="*/ 2147483647 w 2731"/>
              <a:gd name="T7" fmla="*/ 2147483647 h 4795"/>
              <a:gd name="T8" fmla="*/ 2147483647 w 2731"/>
              <a:gd name="T9" fmla="*/ 2147483647 h 4795"/>
              <a:gd name="T10" fmla="*/ 2147483647 w 2731"/>
              <a:gd name="T11" fmla="*/ 2147483647 h 4795"/>
              <a:gd name="T12" fmla="*/ 2147483647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8" name="Group 13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21543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AutoShape 15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21541" name="AutoShape 18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AutoShape 19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1521" name="Line 20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2" name="Group 21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21539" name="AutoShape 22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AutoShape 23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1523" name="Line 24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4" name="Group 25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21537" name="AutoShape 26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AutoShape 27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1525" name="Group 28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21535" name="AutoShape 29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AutoShape 30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1526" name="AutoShape 31"/>
          <p:cNvSpPr>
            <a:spLocks noChangeArrowheads="1"/>
          </p:cNvSpPr>
          <p:nvPr/>
        </p:nvSpPr>
        <p:spPr bwMode="auto">
          <a:xfrm>
            <a:off x="1914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1527" name="AutoShape 32"/>
          <p:cNvSpPr>
            <a:spLocks noChangeArrowheads="1"/>
          </p:cNvSpPr>
          <p:nvPr/>
        </p:nvSpPr>
        <p:spPr bwMode="auto">
          <a:xfrm>
            <a:off x="2798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1528" name="AutoShape 33"/>
          <p:cNvSpPr>
            <a:spLocks noChangeArrowheads="1"/>
          </p:cNvSpPr>
          <p:nvPr/>
        </p:nvSpPr>
        <p:spPr bwMode="auto">
          <a:xfrm>
            <a:off x="3683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1529" name="Line 34"/>
          <p:cNvSpPr>
            <a:spLocks noChangeShapeType="1"/>
          </p:cNvSpPr>
          <p:nvPr/>
        </p:nvSpPr>
        <p:spPr bwMode="auto">
          <a:xfrm flipH="1">
            <a:off x="4891088" y="3856038"/>
            <a:ext cx="155575" cy="8382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35"/>
          <p:cNvSpPr>
            <a:spLocks noChangeShapeType="1"/>
          </p:cNvSpPr>
          <p:nvPr/>
        </p:nvSpPr>
        <p:spPr bwMode="auto">
          <a:xfrm flipH="1">
            <a:off x="5759450" y="3916363"/>
            <a:ext cx="612775" cy="9144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AutoShape 36"/>
          <p:cNvSpPr>
            <a:spLocks noChangeArrowheads="1"/>
          </p:cNvSpPr>
          <p:nvPr/>
        </p:nvSpPr>
        <p:spPr bwMode="auto">
          <a:xfrm>
            <a:off x="4611688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1532" name="AutoShape 37"/>
          <p:cNvSpPr>
            <a:spLocks noChangeArrowheads="1"/>
          </p:cNvSpPr>
          <p:nvPr/>
        </p:nvSpPr>
        <p:spPr bwMode="auto">
          <a:xfrm>
            <a:off x="5495925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533" name="Freeform 36"/>
          <p:cNvSpPr>
            <a:spLocks noChangeArrowheads="1"/>
          </p:cNvSpPr>
          <p:nvPr/>
        </p:nvSpPr>
        <p:spPr bwMode="auto">
          <a:xfrm>
            <a:off x="6288088" y="5464175"/>
            <a:ext cx="2606675" cy="422275"/>
          </a:xfrm>
          <a:custGeom>
            <a:avLst/>
            <a:gdLst>
              <a:gd name="T0" fmla="*/ 2147483647 w 8053"/>
              <a:gd name="T1" fmla="*/ 2147483647 h 1174"/>
              <a:gd name="T2" fmla="*/ 2147483647 w 8053"/>
              <a:gd name="T3" fmla="*/ 2147483647 h 1174"/>
              <a:gd name="T4" fmla="*/ 2147483647 w 8053"/>
              <a:gd name="T5" fmla="*/ 2147483647 h 1174"/>
              <a:gd name="T6" fmla="*/ 2147483647 w 8053"/>
              <a:gd name="T7" fmla="*/ 2147483647 h 1174"/>
              <a:gd name="T8" fmla="*/ 2147483647 w 8053"/>
              <a:gd name="T9" fmla="*/ 2147483647 h 1174"/>
              <a:gd name="T10" fmla="*/ 2147483647 w 8053"/>
              <a:gd name="T11" fmla="*/ 2147483647 h 1174"/>
              <a:gd name="T12" fmla="*/ 2147483647 w 8053"/>
              <a:gd name="T13" fmla="*/ 2147483647 h 1174"/>
              <a:gd name="T14" fmla="*/ 2147483647 w 8053"/>
              <a:gd name="T15" fmla="*/ 2147483647 h 1174"/>
              <a:gd name="T16" fmla="*/ 2147483647 w 8053"/>
              <a:gd name="T17" fmla="*/ 0 h 1174"/>
              <a:gd name="T18" fmla="*/ 2147483647 w 8053"/>
              <a:gd name="T19" fmla="*/ 2147483647 h 1174"/>
              <a:gd name="T20" fmla="*/ 2147483647 w 8053"/>
              <a:gd name="T21" fmla="*/ 2147483647 h 1174"/>
              <a:gd name="T22" fmla="*/ 2147483647 w 8053"/>
              <a:gd name="T23" fmla="*/ 2147483647 h 1174"/>
              <a:gd name="T24" fmla="*/ 2147483647 w 8053"/>
              <a:gd name="T25" fmla="*/ 2147483647 h 1174"/>
              <a:gd name="T26" fmla="*/ 2147483647 w 8053"/>
              <a:gd name="T27" fmla="*/ 2147483647 h 1174"/>
              <a:gd name="T28" fmla="*/ 2147483647 w 8053"/>
              <a:gd name="T29" fmla="*/ 2147483647 h 1174"/>
              <a:gd name="T30" fmla="*/ 2147483647 w 8053"/>
              <a:gd name="T31" fmla="*/ 2147483647 h 1174"/>
              <a:gd name="T32" fmla="*/ 2147483647 w 8053"/>
              <a:gd name="T33" fmla="*/ 2147483647 h 1174"/>
              <a:gd name="T34" fmla="*/ 2147483647 w 8053"/>
              <a:gd name="T35" fmla="*/ 2147483647 h 1174"/>
              <a:gd name="T36" fmla="*/ 2147483647 w 8053"/>
              <a:gd name="T37" fmla="*/ 2147483647 h 1174"/>
              <a:gd name="T38" fmla="*/ 2147483647 w 8053"/>
              <a:gd name="T39" fmla="*/ 2147483647 h 1174"/>
              <a:gd name="T40" fmla="*/ 2147483647 w 8053"/>
              <a:gd name="T41" fmla="*/ 2147483647 h 1174"/>
              <a:gd name="T42" fmla="*/ 2147483647 w 8053"/>
              <a:gd name="T43" fmla="*/ 2147483647 h 1174"/>
              <a:gd name="T44" fmla="*/ 2147483647 w 8053"/>
              <a:gd name="T45" fmla="*/ 2147483647 h 1174"/>
              <a:gd name="T46" fmla="*/ 1320062235 w 8053"/>
              <a:gd name="T47" fmla="*/ 2147483647 h 1174"/>
              <a:gd name="T48" fmla="*/ 0 w 8053"/>
              <a:gd name="T49" fmla="*/ 0 h 1174"/>
              <a:gd name="T50" fmla="*/ 490347839 w 8053"/>
              <a:gd name="T51" fmla="*/ 2147483647 h 1174"/>
              <a:gd name="T52" fmla="*/ 2147483647 w 8053"/>
              <a:gd name="T53" fmla="*/ 2147483647 h 1174"/>
              <a:gd name="T54" fmla="*/ 2147483647 w 8053"/>
              <a:gd name="T55" fmla="*/ 2147483647 h 1174"/>
              <a:gd name="T56" fmla="*/ 2147483647 w 8053"/>
              <a:gd name="T57" fmla="*/ 2147483647 h 1174"/>
              <a:gd name="T58" fmla="*/ 2147483647 w 8053"/>
              <a:gd name="T59" fmla="*/ 2147483647 h 1174"/>
              <a:gd name="T60" fmla="*/ 2147483647 w 8053"/>
              <a:gd name="T61" fmla="*/ 2147483647 h 1174"/>
              <a:gd name="T62" fmla="*/ 2147483647 w 8053"/>
              <a:gd name="T63" fmla="*/ 2147483647 h 1174"/>
              <a:gd name="T64" fmla="*/ 2147483647 w 8053"/>
              <a:gd name="T65" fmla="*/ 2147483647 h 117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053"/>
              <a:gd name="T100" fmla="*/ 0 h 1174"/>
              <a:gd name="T101" fmla="*/ 8053 w 8053"/>
              <a:gd name="T102" fmla="*/ 1174 h 117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053" h="1174">
                <a:moveTo>
                  <a:pt x="4021" y="1173"/>
                </a:moveTo>
                <a:lnTo>
                  <a:pt x="4145" y="666"/>
                </a:lnTo>
                <a:lnTo>
                  <a:pt x="7360" y="666"/>
                </a:lnTo>
                <a:lnTo>
                  <a:pt x="7430" y="666"/>
                </a:lnTo>
                <a:lnTo>
                  <a:pt x="7496" y="652"/>
                </a:lnTo>
                <a:lnTo>
                  <a:pt x="7571" y="635"/>
                </a:lnTo>
                <a:lnTo>
                  <a:pt x="7638" y="608"/>
                </a:lnTo>
                <a:lnTo>
                  <a:pt x="7708" y="586"/>
                </a:lnTo>
                <a:lnTo>
                  <a:pt x="7765" y="542"/>
                </a:lnTo>
                <a:lnTo>
                  <a:pt x="7827" y="498"/>
                </a:lnTo>
                <a:lnTo>
                  <a:pt x="7880" y="450"/>
                </a:lnTo>
                <a:lnTo>
                  <a:pt x="7915" y="397"/>
                </a:lnTo>
                <a:lnTo>
                  <a:pt x="7955" y="335"/>
                </a:lnTo>
                <a:lnTo>
                  <a:pt x="7990" y="273"/>
                </a:lnTo>
                <a:lnTo>
                  <a:pt x="8017" y="207"/>
                </a:lnTo>
                <a:lnTo>
                  <a:pt x="8039" y="136"/>
                </a:lnTo>
                <a:lnTo>
                  <a:pt x="8052" y="75"/>
                </a:lnTo>
                <a:lnTo>
                  <a:pt x="8052" y="0"/>
                </a:lnTo>
                <a:lnTo>
                  <a:pt x="8039" y="52"/>
                </a:lnTo>
                <a:lnTo>
                  <a:pt x="8017" y="119"/>
                </a:lnTo>
                <a:lnTo>
                  <a:pt x="7990" y="185"/>
                </a:lnTo>
                <a:lnTo>
                  <a:pt x="7955" y="247"/>
                </a:lnTo>
                <a:lnTo>
                  <a:pt x="7907" y="304"/>
                </a:lnTo>
                <a:lnTo>
                  <a:pt x="7867" y="357"/>
                </a:lnTo>
                <a:lnTo>
                  <a:pt x="7814" y="410"/>
                </a:lnTo>
                <a:lnTo>
                  <a:pt x="7757" y="436"/>
                </a:lnTo>
                <a:lnTo>
                  <a:pt x="7695" y="476"/>
                </a:lnTo>
                <a:lnTo>
                  <a:pt x="7629" y="502"/>
                </a:lnTo>
                <a:lnTo>
                  <a:pt x="7558" y="525"/>
                </a:lnTo>
                <a:lnTo>
                  <a:pt x="7492" y="538"/>
                </a:lnTo>
                <a:lnTo>
                  <a:pt x="7417" y="542"/>
                </a:lnTo>
                <a:lnTo>
                  <a:pt x="7355" y="542"/>
                </a:lnTo>
                <a:lnTo>
                  <a:pt x="4145" y="370"/>
                </a:lnTo>
                <a:lnTo>
                  <a:pt x="4021" y="666"/>
                </a:lnTo>
                <a:lnTo>
                  <a:pt x="3907" y="370"/>
                </a:lnTo>
                <a:lnTo>
                  <a:pt x="696" y="542"/>
                </a:lnTo>
                <a:lnTo>
                  <a:pt x="621" y="542"/>
                </a:lnTo>
                <a:lnTo>
                  <a:pt x="560" y="538"/>
                </a:lnTo>
                <a:lnTo>
                  <a:pt x="485" y="525"/>
                </a:lnTo>
                <a:lnTo>
                  <a:pt x="423" y="502"/>
                </a:lnTo>
                <a:lnTo>
                  <a:pt x="357" y="476"/>
                </a:lnTo>
                <a:lnTo>
                  <a:pt x="295" y="436"/>
                </a:lnTo>
                <a:lnTo>
                  <a:pt x="238" y="410"/>
                </a:lnTo>
                <a:lnTo>
                  <a:pt x="185" y="357"/>
                </a:lnTo>
                <a:lnTo>
                  <a:pt x="136" y="304"/>
                </a:lnTo>
                <a:lnTo>
                  <a:pt x="97" y="247"/>
                </a:lnTo>
                <a:lnTo>
                  <a:pt x="61" y="185"/>
                </a:lnTo>
                <a:lnTo>
                  <a:pt x="35" y="119"/>
                </a:lnTo>
                <a:lnTo>
                  <a:pt x="13" y="52"/>
                </a:lnTo>
                <a:lnTo>
                  <a:pt x="0" y="0"/>
                </a:lnTo>
                <a:lnTo>
                  <a:pt x="4" y="75"/>
                </a:lnTo>
                <a:lnTo>
                  <a:pt x="13" y="136"/>
                </a:lnTo>
                <a:lnTo>
                  <a:pt x="35" y="207"/>
                </a:lnTo>
                <a:lnTo>
                  <a:pt x="61" y="273"/>
                </a:lnTo>
                <a:lnTo>
                  <a:pt x="88" y="335"/>
                </a:lnTo>
                <a:lnTo>
                  <a:pt x="127" y="397"/>
                </a:lnTo>
                <a:lnTo>
                  <a:pt x="176" y="450"/>
                </a:lnTo>
                <a:lnTo>
                  <a:pt x="233" y="498"/>
                </a:lnTo>
                <a:lnTo>
                  <a:pt x="282" y="542"/>
                </a:lnTo>
                <a:lnTo>
                  <a:pt x="343" y="586"/>
                </a:lnTo>
                <a:lnTo>
                  <a:pt x="410" y="608"/>
                </a:lnTo>
                <a:lnTo>
                  <a:pt x="476" y="635"/>
                </a:lnTo>
                <a:lnTo>
                  <a:pt x="546" y="652"/>
                </a:lnTo>
                <a:lnTo>
                  <a:pt x="621" y="666"/>
                </a:lnTo>
                <a:lnTo>
                  <a:pt x="687" y="666"/>
                </a:lnTo>
                <a:lnTo>
                  <a:pt x="3907" y="666"/>
                </a:lnTo>
                <a:lnTo>
                  <a:pt x="4021" y="1173"/>
                </a:lnTo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5600" y="5997575"/>
            <a:ext cx="3643313" cy="8048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Palatino Linotype" pitchFamily="18" charset="0"/>
                <a:ea typeface="+mn-ea"/>
                <a:cs typeface="Arial Unicode MS" charset="0"/>
              </a:rPr>
              <a:t>We don't care what's in</a:t>
            </a:r>
          </a:p>
          <a:p>
            <a:pPr algn="ctr">
              <a:buClr>
                <a:srgbClr val="E0E0E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Palatino Linotype" pitchFamily="18" charset="0"/>
                <a:ea typeface="+mn-ea"/>
                <a:cs typeface="Arial Unicode MS" charset="0"/>
              </a:rPr>
              <a:t>this part of the array.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295400"/>
            <a:ext cx="8534400" cy="5105400"/>
          </a:xfrm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66"/>
                </a:solidFill>
                <a:effectLst/>
              </a:rPr>
              <a:t>Proposition: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A heap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storing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keys has height 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chemeClr val="bg1"/>
                </a:solidFill>
                <a:effectLst/>
              </a:rPr>
              <a:t>			h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=   </a:t>
            </a:r>
            <a:r>
              <a:rPr lang="en-US" sz="2800" b="1" smtClean="0">
                <a:solidFill>
                  <a:schemeClr val="bg1"/>
                </a:solidFill>
                <a:effectLst/>
                <a:sym typeface="Symbol" pitchFamily="18" charset="2"/>
              </a:rPr>
              <a:t>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log</a:t>
            </a:r>
            <a:r>
              <a:rPr lang="en-US" sz="2800" b="1" baseline="-25000" smtClean="0">
                <a:solidFill>
                  <a:schemeClr val="bg1"/>
                </a:solidFill>
                <a:effectLst/>
              </a:rPr>
              <a:t>2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(n+1)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ù        (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ceiling  function )</a:t>
            </a:r>
            <a:endParaRPr lang="en-US" sz="2800" b="1" smtClean="0">
              <a:solidFill>
                <a:schemeClr val="bg1"/>
              </a:solidFill>
              <a:effectLst/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rgbClr val="FF0066"/>
                </a:solidFill>
                <a:effectLst/>
              </a:rPr>
              <a:t>Justification: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Due to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being complete, we know: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chemeClr val="bg1"/>
                </a:solidFill>
                <a:effectLst/>
              </a:rPr>
              <a:t>No.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of internal nodes is at least :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effectLst/>
              </a:rPr>
              <a:t>        		1 + 2 + 4 + ... 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h-2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+ 1 = 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-1 + 1 = 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h-1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chemeClr val="bg1"/>
                </a:solidFill>
                <a:effectLst/>
              </a:rPr>
              <a:t>No.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of internal nodes is at most: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effectLst/>
              </a:rPr>
              <a:t>         		1 + 2 + 4 + ... 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= 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 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- 1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effectLst/>
                <a:sym typeface="Symbol" pitchFamily="18" charset="2"/>
              </a:rPr>
              <a:t>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h-1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and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i="1" baseline="30000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baseline="30000" smtClean="0">
                <a:solidFill>
                  <a:schemeClr val="bg1"/>
                </a:solidFill>
                <a:effectLst/>
              </a:rPr>
              <a:t>- 1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effectLst/>
                <a:sym typeface="Symbol" pitchFamily="18" charset="2"/>
              </a:rPr>
              <a:t>   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 log</a:t>
            </a:r>
            <a:r>
              <a:rPr lang="en-US" sz="2800" b="1" baseline="-2500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(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n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+ 1) 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£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lo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g</a:t>
            </a:r>
            <a:r>
              <a:rPr lang="en-US" sz="2800" b="1" baseline="-25000" smtClean="0">
                <a:solidFill>
                  <a:schemeClr val="bg1"/>
                </a:solidFill>
                <a:effectLst/>
              </a:rPr>
              <a:t>2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 n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+ 1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bg1"/>
                </a:solidFill>
                <a:effectLst/>
              </a:rPr>
              <a:t>	</a:t>
            </a:r>
            <a:r>
              <a:rPr lang="en-US" sz="2800" b="1" smtClean="0">
                <a:solidFill>
                  <a:schemeClr val="bg1"/>
                </a:solidFill>
                <a:effectLst/>
                <a:sym typeface="Symbol" pitchFamily="18" charset="2"/>
              </a:rPr>
              <a:t> </a:t>
            </a:r>
            <a:r>
              <a:rPr lang="en-US" sz="2800" b="1" i="1" smtClean="0">
                <a:solidFill>
                  <a:schemeClr val="bg1"/>
                </a:solidFill>
                <a:effectLst/>
              </a:rPr>
              <a:t>h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= </a:t>
            </a:r>
            <a:r>
              <a:rPr lang="en-US" sz="2800" b="1" smtClean="0">
                <a:solidFill>
                  <a:schemeClr val="bg1"/>
                </a:solidFill>
                <a:effectLst/>
                <a:sym typeface="Symbol" pitchFamily="18" charset="2"/>
              </a:rPr>
              <a:t>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log</a:t>
            </a:r>
            <a:r>
              <a:rPr lang="en-US" sz="2800" b="1" baseline="-25000" smtClean="0">
                <a:solidFill>
                  <a:schemeClr val="bg1"/>
                </a:solidFill>
                <a:effectLst/>
              </a:rPr>
              <a:t>2 </a:t>
            </a:r>
            <a:r>
              <a:rPr lang="en-US" sz="2800" b="1" smtClean="0">
                <a:solidFill>
                  <a:schemeClr val="bg1"/>
                </a:solidFill>
                <a:effectLst/>
              </a:rPr>
              <a:t>(n+1)</a:t>
            </a:r>
            <a:r>
              <a:rPr lang="en-US" sz="2800" b="1" smtClean="0">
                <a:solidFill>
                  <a:schemeClr val="bg1"/>
                </a:solidFill>
                <a:effectLst/>
                <a:latin typeface="Symbol" pitchFamily="18" charset="2"/>
              </a:rPr>
              <a:t>ù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60338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Height of a heap</a:t>
            </a:r>
            <a:endParaRPr lang="en-US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Max heap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295400"/>
            <a:ext cx="8991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Max-Heap: root node has the largest key.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max tree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is a tree in which the key value in each node is </a:t>
            </a:r>
            <a:r>
              <a:rPr lang="en-US" altLang="zh-TW" sz="2400" b="1" dirty="0" smtClean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larger</a:t>
            </a:r>
            <a:r>
              <a:rPr lang="en-US" altLang="zh-TW" sz="2400" b="1" dirty="0" smtClean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than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the key values in its children. 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max heap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is a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complete binary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Palatino Linotype" pitchFamily="18" charset="0"/>
                <a:ea typeface="新細明體" pitchFamily="18" charset="-120"/>
              </a:rPr>
              <a:t>tree</a:t>
            </a:r>
            <a:r>
              <a:rPr lang="en-US" altLang="zh-TW" sz="2400" b="1" dirty="0">
                <a:latin typeface="Palatino Linotype" pitchFamily="18" charset="0"/>
                <a:ea typeface="新細明體" pitchFamily="18" charset="-120"/>
              </a:rPr>
              <a:t> that is also a max tree.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018213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43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Min 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350" y="1219200"/>
            <a:ext cx="8839200" cy="1422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Min-Heap: root node has the smallest key.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min tree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is a tree in which the key value in each node </a:t>
            </a:r>
            <a:r>
              <a:rPr lang="en-US" altLang="zh-TW" sz="2400" b="1">
                <a:latin typeface="+mn-lt"/>
                <a:ea typeface="+mn-ea"/>
                <a:cs typeface="Arial Unicode MS" charset="0"/>
              </a:rPr>
              <a:t>is </a:t>
            </a:r>
            <a:r>
              <a:rPr lang="en-US" altLang="zh-TW" sz="2400" b="1" smtClean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smaller</a:t>
            </a:r>
            <a:r>
              <a:rPr lang="en-US" altLang="zh-TW" sz="2400" b="1" smtClean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 </a:t>
            </a:r>
            <a:r>
              <a:rPr lang="en-US" altLang="zh-TW" sz="2400" b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than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the key values in its children. 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A </a:t>
            </a:r>
            <a:r>
              <a:rPr lang="en-US" altLang="zh-TW" sz="2400" b="1" i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min heap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is a </a:t>
            </a:r>
            <a:r>
              <a:rPr lang="en-US" altLang="zh-TW" sz="2400" b="1" dirty="0">
                <a:solidFill>
                  <a:srgbClr val="CC3300"/>
                </a:solidFill>
                <a:latin typeface="+mn-lt"/>
                <a:ea typeface="+mn-ea"/>
                <a:cs typeface="Arial Unicode MS" charset="0"/>
              </a:rPr>
              <a:t>complete binary tree</a:t>
            </a:r>
            <a:r>
              <a:rPr lang="en-US" altLang="zh-TW" sz="2400" b="1" dirty="0">
                <a:latin typeface="+mn-lt"/>
                <a:ea typeface="+mn-ea"/>
                <a:cs typeface="Arial Unicode MS" charset="0"/>
              </a:rPr>
              <a:t> that is also a min tree.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971800"/>
            <a:ext cx="5486400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3917950" y="3883025"/>
            <a:ext cx="1157288" cy="1103313"/>
            <a:chOff x="2468" y="2446"/>
            <a:chExt cx="729" cy="695"/>
          </a:xfrm>
        </p:grpSpPr>
        <p:sp>
          <p:nvSpPr>
            <p:cNvPr id="8214" name="Line 2"/>
            <p:cNvSpPr>
              <a:spLocks noChangeShapeType="1"/>
            </p:cNvSpPr>
            <p:nvPr/>
          </p:nvSpPr>
          <p:spPr bwMode="auto">
            <a:xfrm flipH="1">
              <a:off x="2842" y="2446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AutoShape 3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7697788" y="2941638"/>
            <a:ext cx="1157287" cy="1103312"/>
            <a:chOff x="4849" y="1853"/>
            <a:chExt cx="729" cy="695"/>
          </a:xfrm>
        </p:grpSpPr>
        <p:sp>
          <p:nvSpPr>
            <p:cNvPr id="8212" name="Line 5"/>
            <p:cNvSpPr>
              <a:spLocks noChangeShapeType="1"/>
            </p:cNvSpPr>
            <p:nvPr/>
          </p:nvSpPr>
          <p:spPr bwMode="auto">
            <a:xfrm>
              <a:off x="4849" y="1853"/>
              <a:ext cx="355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AutoShape 6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Rectangle 8"/>
          <p:cNvSpPr>
            <a:spLocks noGrp="1" noChangeArrowheads="1"/>
          </p:cNvSpPr>
          <p:nvPr>
            <p:ph idx="1"/>
          </p:nvPr>
        </p:nvSpPr>
        <p:spPr>
          <a:xfrm>
            <a:off x="14288" y="1176338"/>
            <a:ext cx="3810000" cy="5006975"/>
          </a:xfrm>
        </p:spPr>
        <p:txBody>
          <a:bodyPr>
            <a:normAutofit lnSpcReduction="10000"/>
          </a:bodyPr>
          <a:lstStyle/>
          <a:p>
            <a:pPr marL="274320" indent="-256032" eaLnBrk="1" fontAlgn="auto" hangingPunct="1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A </a:t>
            </a:r>
            <a:r>
              <a:rPr lang="en-GB" sz="2400" b="1" dirty="0" smtClean="0">
                <a:solidFill>
                  <a:srgbClr val="FFFF00"/>
                </a:solidFill>
                <a:effectLst/>
              </a:rPr>
              <a:t>heap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is a certain kind of complete binary tree.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When a complete binary tree is built, its first node must be the root.</a:t>
            </a:r>
          </a:p>
          <a:p>
            <a:pPr marL="274320" indent="-256032" eaLnBrk="1" fontAlgn="auto" hangingPunct="1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  <a:cs typeface="Calibri" pitchFamily="34" charset="0"/>
              </a:rPr>
              <a:t>The second node is always the left child of the root.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The third node is always the right child of the root.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>
                <a:solidFill>
                  <a:schemeClr val="bg1"/>
                </a:solidFill>
                <a:effectLst/>
              </a:rPr>
              <a:t>The next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nodes always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fill the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next level </a:t>
            </a:r>
            <a:r>
              <a:rPr lang="en-GB" sz="2400" dirty="0">
                <a:solidFill>
                  <a:schemeClr val="bg1"/>
                </a:solidFill>
                <a:effectLst/>
              </a:rPr>
              <a:t>from left-to-right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625475" y="228600"/>
            <a:ext cx="7772400" cy="7239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Heaps</a:t>
            </a:r>
          </a:p>
        </p:txBody>
      </p: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6892925" y="2941638"/>
            <a:ext cx="1157288" cy="1103312"/>
            <a:chOff x="4342" y="1853"/>
            <a:chExt cx="729" cy="695"/>
          </a:xfrm>
        </p:grpSpPr>
        <p:sp>
          <p:nvSpPr>
            <p:cNvPr id="8210" name="Line 10"/>
            <p:cNvSpPr>
              <a:spLocks noChangeShapeType="1"/>
            </p:cNvSpPr>
            <p:nvPr/>
          </p:nvSpPr>
          <p:spPr bwMode="auto">
            <a:xfrm flipH="1">
              <a:off x="4716" y="1853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AutoShape 11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" name="Group 12"/>
          <p:cNvGrpSpPr>
            <a:grpSpLocks/>
          </p:cNvGrpSpPr>
          <p:nvPr/>
        </p:nvGrpSpPr>
        <p:grpSpPr bwMode="auto">
          <a:xfrm>
            <a:off x="5516563" y="2941638"/>
            <a:ext cx="1157287" cy="1103312"/>
            <a:chOff x="3475" y="1853"/>
            <a:chExt cx="729" cy="695"/>
          </a:xfrm>
        </p:grpSpPr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>
              <a:off x="3475" y="1853"/>
              <a:ext cx="355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15"/>
          <p:cNvGrpSpPr>
            <a:grpSpLocks/>
          </p:cNvGrpSpPr>
          <p:nvPr/>
        </p:nvGrpSpPr>
        <p:grpSpPr bwMode="auto">
          <a:xfrm>
            <a:off x="4679950" y="2941638"/>
            <a:ext cx="1157288" cy="1103312"/>
            <a:chOff x="2948" y="1853"/>
            <a:chExt cx="729" cy="695"/>
          </a:xfrm>
        </p:grpSpPr>
        <p:sp>
          <p:nvSpPr>
            <p:cNvPr id="8206" name="Line 16"/>
            <p:cNvSpPr>
              <a:spLocks noChangeShapeType="1"/>
            </p:cNvSpPr>
            <p:nvPr/>
          </p:nvSpPr>
          <p:spPr bwMode="auto">
            <a:xfrm flipH="1">
              <a:off x="3322" y="1853"/>
              <a:ext cx="357" cy="403"/>
            </a:xfrm>
            <a:prstGeom prst="line">
              <a:avLst/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AutoShape 17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Line 18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AutoShape 19"/>
          <p:cNvSpPr>
            <a:spLocks noChangeArrowheads="1"/>
          </p:cNvSpPr>
          <p:nvPr/>
        </p:nvSpPr>
        <p:spPr bwMode="auto">
          <a:xfrm>
            <a:off x="7437438" y="2398713"/>
            <a:ext cx="795337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AutoShape 21"/>
          <p:cNvSpPr>
            <a:spLocks noChangeArrowheads="1"/>
          </p:cNvSpPr>
          <p:nvPr/>
        </p:nvSpPr>
        <p:spPr bwMode="auto">
          <a:xfrm>
            <a:off x="6376988" y="1331913"/>
            <a:ext cx="795337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AutoShape 22"/>
          <p:cNvSpPr>
            <a:spLocks noChangeArrowheads="1"/>
          </p:cNvSpPr>
          <p:nvPr/>
        </p:nvSpPr>
        <p:spPr bwMode="auto">
          <a:xfrm>
            <a:off x="5273675" y="2398713"/>
            <a:ext cx="795338" cy="733425"/>
          </a:xfrm>
          <a:prstGeom prst="roundRect">
            <a:avLst>
              <a:gd name="adj" fmla="val 12551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  <p:bldP spid="11274" grpId="0" animBg="1"/>
      <p:bldP spid="11275" grpId="0" animBg="1"/>
      <p:bldP spid="11276" grpId="0" animBg="1"/>
      <p:bldP spid="112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4038600" cy="5715000"/>
          </a:xfrm>
        </p:spPr>
        <p:txBody>
          <a:bodyPr>
            <a:noAutofit/>
          </a:bodyPr>
          <a:lstStyle/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rgbClr val="E0E0E0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  <a:cs typeface="Times New Roman" pitchFamily="18" charset="0"/>
              </a:rPr>
              <a:t>Each node in a heap contains a key that can be compared to other nodes' keys.</a:t>
            </a:r>
          </a:p>
          <a:p>
            <a:pPr marL="274320" indent="-256032" eaLnBrk="1" fontAlgn="auto" hangingPunct="1">
              <a:lnSpc>
                <a:spcPct val="93000"/>
              </a:lnSpc>
              <a:spcAft>
                <a:spcPts val="0"/>
              </a:spcAft>
              <a:buClr>
                <a:srgbClr val="E0E0E0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Notice that this is </a:t>
            </a:r>
            <a:r>
              <a:rPr lang="en-GB" sz="2400" b="1" u="sng" dirty="0" smtClean="0">
                <a:solidFill>
                  <a:schemeClr val="bg1"/>
                </a:solidFill>
                <a:cs typeface="Times New Roman" pitchFamily="18" charset="0"/>
              </a:rPr>
              <a:t>not</a:t>
            </a: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 a binary search tree, but the keys do follow some order.</a:t>
            </a:r>
          </a:p>
          <a:p>
            <a:pPr marL="274320" indent="-256032" eaLnBrk="1" fontAlgn="auto" hangingPunct="1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Each node's key is &gt;= to the keys of its children. The biggest node is always at the top.</a:t>
            </a:r>
          </a:p>
          <a:p>
            <a:pPr marL="274320" indent="-256032" eaLnBrk="1" fontAlgn="auto" hangingPunct="1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bg1"/>
                </a:solidFill>
                <a:cs typeface="Times New Roman" pitchFamily="18" charset="0"/>
              </a:rPr>
              <a:t> Because of this, a heap can easily implement a priority queue.</a:t>
            </a:r>
            <a:endParaRPr lang="en-GB" sz="2400" b="1" dirty="0" smtClean="0">
              <a:solidFill>
                <a:schemeClr val="bg1"/>
              </a:solidFill>
              <a:effectLst/>
              <a:cs typeface="Times New Roman" pitchFamily="18" charset="0"/>
            </a:endParaRPr>
          </a:p>
        </p:txBody>
      </p:sp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7388" y="152400"/>
            <a:ext cx="7772400" cy="800100"/>
          </a:xfrm>
        </p:spPr>
        <p:txBody>
          <a:bodyPr/>
          <a:lstStyle/>
          <a:p>
            <a:pPr algn="ctr"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Heaps</a:t>
            </a:r>
          </a:p>
        </p:txBody>
      </p:sp>
      <p:sp>
        <p:nvSpPr>
          <p:cNvPr id="9220" name="Line 6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9249" name="AutoShape 8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AutoShape 9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9222" name="Line 10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3" name="Group 11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9247" name="AutoShape 12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AutoShape 13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9224" name="Line 14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9245" name="AutoShape 16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AutoShape 17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9226" name="Line 18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9243" name="AutoShape 20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AutoShape 21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9228" name="Line 22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9" name="Group 23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9241" name="AutoShape 24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AutoShape 25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9230" name="Line 26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1" name="Group 27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9239" name="AutoShape 28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AutoShape 29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9232" name="Line 30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3" name="Group 31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9237" name="AutoShape 32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AutoShape 33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9234" name="Group 34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9235" name="AutoShape 35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AutoShape 36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1638" y="1484313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04800"/>
            <a:ext cx="77724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0277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0275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0249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0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0273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0251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2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0271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0253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4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0269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10255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6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0267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0257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8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0265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0259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0263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10260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0261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5" y="1722438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304800"/>
            <a:ext cx="7772400" cy="776288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1301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2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1299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1273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4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1297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1275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6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1295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1277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8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1293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sp>
        <p:nvSpPr>
          <p:cNvPr id="11279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80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1291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1281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82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1289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1283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1287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grpSp>
        <p:nvGrpSpPr>
          <p:cNvPr id="11284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1285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8575" y="1060450"/>
            <a:ext cx="3889375" cy="4564063"/>
          </a:xfrm>
        </p:spPr>
        <p:txBody>
          <a:bodyPr>
            <a:noAutofit/>
          </a:bodyPr>
          <a:lstStyle/>
          <a:p>
            <a:pPr marL="287338" indent="-287338" eaLnBrk="1" fontAlgn="auto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Put the new node in the next available spot.</a:t>
            </a:r>
          </a:p>
          <a:p>
            <a:pPr marL="287338" indent="-287338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/>
            </a:pPr>
            <a:r>
              <a:rPr lang="en-GB" sz="2400" b="1" dirty="0" smtClean="0">
                <a:solidFill>
                  <a:schemeClr val="bg1"/>
                </a:solidFill>
                <a:effectLst/>
              </a:rPr>
              <a:t>Push the new node upward, swapping with its parent until the new node reaches an acceptable location. 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The process of pushing the new node upward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is 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called </a:t>
            </a:r>
            <a:r>
              <a:rPr lang="en-GB" sz="2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re-</a:t>
            </a:r>
            <a:r>
              <a:rPr lang="en-GB" sz="2400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heapification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         </a:t>
            </a:r>
            <a:r>
              <a:rPr lang="en-GB" sz="24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upward</a:t>
            </a:r>
            <a:r>
              <a:rPr lang="en-GB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.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228600"/>
            <a:ext cx="7772400" cy="860425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Adding a Node to a Heap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2326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6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2324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2297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8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2322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2320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2301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2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2318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2303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4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2316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2305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6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2314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2307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2312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42</a:t>
              </a:r>
            </a:p>
          </p:txBody>
        </p:sp>
      </p:grpSp>
      <p:grpSp>
        <p:nvGrpSpPr>
          <p:cNvPr id="12308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2310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5791200"/>
            <a:ext cx="8229600" cy="8302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 Unicode MS" charset="0"/>
              </a:rPr>
              <a:t>We stop here, because 42 is less than (or equal to) its parent. Otherwise the new node reaches the root.</a:t>
            </a:r>
            <a:endParaRPr lang="en-US" dirty="0">
              <a:latin typeface="Times New Roman" pitchFamily="16" charset="0"/>
              <a:ea typeface="+mn-ea"/>
              <a:cs typeface="Arial Unicode MS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1331913"/>
            <a:ext cx="3783013" cy="2438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8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</p:txBody>
      </p:sp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38125" y="152400"/>
            <a:ext cx="8686800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5181600" y="3886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3352" name="AutoShape 6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AutoShape 7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9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3350" name="AutoShape 10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AutoShape 11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321" name="Line 12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2" name="Group 13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3348" name="AutoShape 14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AutoShape 15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17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3346" name="AutoShape 18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AutoShape 19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3325" name="Line 20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6" name="Group 21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3344" name="AutoShape 22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AutoShape 23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3327" name="Line 24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8" name="Group 25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3342" name="AutoShape 26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AutoShape 27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3329" name="Line 28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30" name="Group 29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3340" name="AutoShape 30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AutoShape 31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13331" name="Group 32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3338" name="AutoShape 33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AutoShape 34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13332" name="Group 35"/>
          <p:cNvGrpSpPr>
            <a:grpSpLocks/>
          </p:cNvGrpSpPr>
          <p:nvPr/>
        </p:nvGrpSpPr>
        <p:grpSpPr bwMode="auto">
          <a:xfrm>
            <a:off x="5545138" y="4257675"/>
            <a:ext cx="793750" cy="731838"/>
            <a:chOff x="3493" y="2682"/>
            <a:chExt cx="500" cy="461"/>
          </a:xfrm>
        </p:grpSpPr>
        <p:sp>
          <p:nvSpPr>
            <p:cNvPr id="13336" name="AutoShape 36"/>
            <p:cNvSpPr>
              <a:spLocks noChangeArrowheads="1"/>
            </p:cNvSpPr>
            <p:nvPr/>
          </p:nvSpPr>
          <p:spPr bwMode="auto">
            <a:xfrm>
              <a:off x="3493" y="2682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AutoShape 37"/>
            <p:cNvSpPr>
              <a:spLocks noChangeArrowheads="1"/>
            </p:cNvSpPr>
            <p:nvPr/>
          </p:nvSpPr>
          <p:spPr bwMode="auto">
            <a:xfrm>
              <a:off x="3512" y="2701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grpSp>
        <p:nvGrpSpPr>
          <p:cNvPr id="13333" name="Group 38"/>
          <p:cNvGrpSpPr>
            <a:grpSpLocks/>
          </p:cNvGrpSpPr>
          <p:nvPr/>
        </p:nvGrpSpPr>
        <p:grpSpPr bwMode="auto">
          <a:xfrm>
            <a:off x="6126163" y="2301875"/>
            <a:ext cx="760412" cy="2132013"/>
            <a:chOff x="3859" y="1450"/>
            <a:chExt cx="479" cy="1343"/>
          </a:xfrm>
        </p:grpSpPr>
        <p:sp>
          <p:nvSpPr>
            <p:cNvPr id="13334" name="AutoShape 39"/>
            <p:cNvSpPr>
              <a:spLocks noChangeArrowheads="1"/>
            </p:cNvSpPr>
            <p:nvPr/>
          </p:nvSpPr>
          <p:spPr bwMode="auto">
            <a:xfrm>
              <a:off x="3859" y="1450"/>
              <a:ext cx="480" cy="1344"/>
            </a:xfrm>
            <a:prstGeom prst="roundRect">
              <a:avLst>
                <a:gd name="adj" fmla="val 20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Freeform 40"/>
            <p:cNvSpPr>
              <a:spLocks/>
            </p:cNvSpPr>
            <p:nvPr/>
          </p:nvSpPr>
          <p:spPr bwMode="auto">
            <a:xfrm>
              <a:off x="3859" y="1450"/>
              <a:ext cx="480" cy="1344"/>
            </a:xfrm>
            <a:custGeom>
              <a:avLst/>
              <a:gdLst>
                <a:gd name="T0" fmla="*/ 0 w 2118"/>
                <a:gd name="T1" fmla="*/ 69 h 5928"/>
                <a:gd name="T2" fmla="*/ 1 w 2118"/>
                <a:gd name="T3" fmla="*/ 69 h 5928"/>
                <a:gd name="T4" fmla="*/ 2 w 2118"/>
                <a:gd name="T5" fmla="*/ 69 h 5928"/>
                <a:gd name="T6" fmla="*/ 4 w 2118"/>
                <a:gd name="T7" fmla="*/ 68 h 5928"/>
                <a:gd name="T8" fmla="*/ 5 w 2118"/>
                <a:gd name="T9" fmla="*/ 68 h 5928"/>
                <a:gd name="T10" fmla="*/ 6 w 2118"/>
                <a:gd name="T11" fmla="*/ 67 h 5928"/>
                <a:gd name="T12" fmla="*/ 8 w 2118"/>
                <a:gd name="T13" fmla="*/ 66 h 5928"/>
                <a:gd name="T14" fmla="*/ 9 w 2118"/>
                <a:gd name="T15" fmla="*/ 64 h 5928"/>
                <a:gd name="T16" fmla="*/ 10 w 2118"/>
                <a:gd name="T17" fmla="*/ 63 h 5928"/>
                <a:gd name="T18" fmla="*/ 11 w 2118"/>
                <a:gd name="T19" fmla="*/ 61 h 5928"/>
                <a:gd name="T20" fmla="*/ 12 w 2118"/>
                <a:gd name="T21" fmla="*/ 60 h 5928"/>
                <a:gd name="T22" fmla="*/ 13 w 2118"/>
                <a:gd name="T23" fmla="*/ 58 h 5928"/>
                <a:gd name="T24" fmla="*/ 15 w 2118"/>
                <a:gd name="T25" fmla="*/ 56 h 5928"/>
                <a:gd name="T26" fmla="*/ 15 w 2118"/>
                <a:gd name="T27" fmla="*/ 54 h 5928"/>
                <a:gd name="T28" fmla="*/ 17 w 2118"/>
                <a:gd name="T29" fmla="*/ 51 h 5928"/>
                <a:gd name="T30" fmla="*/ 17 w 2118"/>
                <a:gd name="T31" fmla="*/ 49 h 5928"/>
                <a:gd name="T32" fmla="*/ 18 w 2118"/>
                <a:gd name="T33" fmla="*/ 46 h 5928"/>
                <a:gd name="T34" fmla="*/ 19 w 2118"/>
                <a:gd name="T35" fmla="*/ 44 h 5928"/>
                <a:gd name="T36" fmla="*/ 20 w 2118"/>
                <a:gd name="T37" fmla="*/ 41 h 5928"/>
                <a:gd name="T38" fmla="*/ 21 w 2118"/>
                <a:gd name="T39" fmla="*/ 38 h 5928"/>
                <a:gd name="T40" fmla="*/ 21 w 2118"/>
                <a:gd name="T41" fmla="*/ 34 h 5928"/>
                <a:gd name="T42" fmla="*/ 22 w 2118"/>
                <a:gd name="T43" fmla="*/ 31 h 5928"/>
                <a:gd name="T44" fmla="*/ 22 w 2118"/>
                <a:gd name="T45" fmla="*/ 28 h 5928"/>
                <a:gd name="T46" fmla="*/ 23 w 2118"/>
                <a:gd name="T47" fmla="*/ 25 h 5928"/>
                <a:gd name="T48" fmla="*/ 23 w 2118"/>
                <a:gd name="T49" fmla="*/ 21 h 5928"/>
                <a:gd name="T50" fmla="*/ 24 w 2118"/>
                <a:gd name="T51" fmla="*/ 18 h 5928"/>
                <a:gd name="T52" fmla="*/ 24 w 2118"/>
                <a:gd name="T53" fmla="*/ 14 h 5928"/>
                <a:gd name="T54" fmla="*/ 24 w 2118"/>
                <a:gd name="T55" fmla="*/ 11 h 5928"/>
                <a:gd name="T56" fmla="*/ 24 w 2118"/>
                <a:gd name="T57" fmla="*/ 7 h 5928"/>
                <a:gd name="T58" fmla="*/ 25 w 2118"/>
                <a:gd name="T59" fmla="*/ 4 h 5928"/>
                <a:gd name="T60" fmla="*/ 25 w 2118"/>
                <a:gd name="T61" fmla="*/ 0 h 59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18"/>
                <a:gd name="T94" fmla="*/ 0 h 5928"/>
                <a:gd name="T95" fmla="*/ 2118 w 2118"/>
                <a:gd name="T96" fmla="*/ 5928 h 59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18" h="5928">
                  <a:moveTo>
                    <a:pt x="0" y="5927"/>
                  </a:moveTo>
                  <a:lnTo>
                    <a:pt x="111" y="5919"/>
                  </a:lnTo>
                  <a:lnTo>
                    <a:pt x="221" y="5895"/>
                  </a:lnTo>
                  <a:lnTo>
                    <a:pt x="331" y="5854"/>
                  </a:lnTo>
                  <a:lnTo>
                    <a:pt x="440" y="5797"/>
                  </a:lnTo>
                  <a:lnTo>
                    <a:pt x="548" y="5725"/>
                  </a:lnTo>
                  <a:lnTo>
                    <a:pt x="654" y="5637"/>
                  </a:lnTo>
                  <a:lnTo>
                    <a:pt x="759" y="5533"/>
                  </a:lnTo>
                  <a:lnTo>
                    <a:pt x="861" y="5415"/>
                  </a:lnTo>
                  <a:lnTo>
                    <a:pt x="961" y="5281"/>
                  </a:lnTo>
                  <a:lnTo>
                    <a:pt x="1059" y="5133"/>
                  </a:lnTo>
                  <a:lnTo>
                    <a:pt x="1153" y="4971"/>
                  </a:lnTo>
                  <a:lnTo>
                    <a:pt x="1244" y="4795"/>
                  </a:lnTo>
                  <a:lnTo>
                    <a:pt x="1332" y="4606"/>
                  </a:lnTo>
                  <a:lnTo>
                    <a:pt x="1417" y="4405"/>
                  </a:lnTo>
                  <a:lnTo>
                    <a:pt x="1497" y="4191"/>
                  </a:lnTo>
                  <a:lnTo>
                    <a:pt x="1573" y="3966"/>
                  </a:lnTo>
                  <a:lnTo>
                    <a:pt x="1645" y="3730"/>
                  </a:lnTo>
                  <a:lnTo>
                    <a:pt x="1713" y="3484"/>
                  </a:lnTo>
                  <a:lnTo>
                    <a:pt x="1775" y="3228"/>
                  </a:lnTo>
                  <a:lnTo>
                    <a:pt x="1833" y="2963"/>
                  </a:lnTo>
                  <a:lnTo>
                    <a:pt x="1886" y="2691"/>
                  </a:lnTo>
                  <a:lnTo>
                    <a:pt x="1934" y="2411"/>
                  </a:lnTo>
                  <a:lnTo>
                    <a:pt x="1976" y="2124"/>
                  </a:lnTo>
                  <a:lnTo>
                    <a:pt x="2013" y="1832"/>
                  </a:lnTo>
                  <a:lnTo>
                    <a:pt x="2045" y="1534"/>
                  </a:lnTo>
                  <a:lnTo>
                    <a:pt x="2071" y="1232"/>
                  </a:lnTo>
                  <a:lnTo>
                    <a:pt x="2091" y="927"/>
                  </a:lnTo>
                  <a:lnTo>
                    <a:pt x="2105" y="620"/>
                  </a:lnTo>
                  <a:lnTo>
                    <a:pt x="2114" y="310"/>
                  </a:lnTo>
                  <a:lnTo>
                    <a:pt x="2117" y="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2588" y="1236663"/>
            <a:ext cx="3808412" cy="23844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8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</p:txBody>
      </p:sp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51863" cy="8763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4369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4367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4344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5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4365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4346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7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4363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4348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9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4350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1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4359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4352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3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4357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grpSp>
        <p:nvGrpSpPr>
          <p:cNvPr id="14354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4355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239838"/>
            <a:ext cx="3565525" cy="3717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287338" indent="-287338"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Move the last node onto the root.</a:t>
            </a:r>
          </a:p>
          <a:p>
            <a:pPr marL="287338" indent="-287338" eaLnBrk="1" hangingPunct="1">
              <a:spcBef>
                <a:spcPts val="600"/>
              </a:spcBef>
              <a:buFont typeface="Wingdings" pitchFamily="2" charset="2"/>
              <a:buChar char="q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</a:pPr>
            <a:r>
              <a:rPr lang="en-GB" sz="2400" b="1" smtClean="0">
                <a:solidFill>
                  <a:schemeClr val="bg1"/>
                </a:solidFill>
                <a:effectLst/>
              </a:rPr>
              <a:t>Push the out-of-place node downward, swapping with its larger child until the new node reaches an acceptable location.</a:t>
            </a:r>
          </a:p>
        </p:txBody>
      </p:sp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36550" y="304800"/>
            <a:ext cx="8686800" cy="800100"/>
          </a:xfrm>
        </p:spPr>
        <p:txBody>
          <a:bodyPr/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Removing the Top of a Heap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 flipH="1">
            <a:off x="4511675" y="3883025"/>
            <a:ext cx="566738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917950" y="4254500"/>
            <a:ext cx="793750" cy="731838"/>
            <a:chOff x="2468" y="2680"/>
            <a:chExt cx="500" cy="461"/>
          </a:xfrm>
        </p:grpSpPr>
        <p:sp>
          <p:nvSpPr>
            <p:cNvPr id="15393" name="AutoShape 5"/>
            <p:cNvSpPr>
              <a:spLocks noChangeArrowheads="1"/>
            </p:cNvSpPr>
            <p:nvPr/>
          </p:nvSpPr>
          <p:spPr bwMode="auto">
            <a:xfrm>
              <a:off x="2468" y="2680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AutoShape 6"/>
            <p:cNvSpPr>
              <a:spLocks noChangeArrowheads="1"/>
            </p:cNvSpPr>
            <p:nvPr/>
          </p:nvSpPr>
          <p:spPr bwMode="auto">
            <a:xfrm>
              <a:off x="2487" y="2699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7697788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7" name="Group 8"/>
          <p:cNvGrpSpPr>
            <a:grpSpLocks/>
          </p:cNvGrpSpPr>
          <p:nvPr/>
        </p:nvGrpSpPr>
        <p:grpSpPr bwMode="auto">
          <a:xfrm>
            <a:off x="8061325" y="3313113"/>
            <a:ext cx="793750" cy="731837"/>
            <a:chOff x="5078" y="2087"/>
            <a:chExt cx="500" cy="461"/>
          </a:xfrm>
        </p:grpSpPr>
        <p:sp>
          <p:nvSpPr>
            <p:cNvPr id="15391" name="AutoShape 9"/>
            <p:cNvSpPr>
              <a:spLocks noChangeArrowheads="1"/>
            </p:cNvSpPr>
            <p:nvPr/>
          </p:nvSpPr>
          <p:spPr bwMode="auto">
            <a:xfrm>
              <a:off x="507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AutoShape 10"/>
            <p:cNvSpPr>
              <a:spLocks noChangeArrowheads="1"/>
            </p:cNvSpPr>
            <p:nvPr/>
          </p:nvSpPr>
          <p:spPr bwMode="auto">
            <a:xfrm>
              <a:off x="509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5368" name="Line 11"/>
          <p:cNvSpPr>
            <a:spLocks noChangeShapeType="1"/>
          </p:cNvSpPr>
          <p:nvPr/>
        </p:nvSpPr>
        <p:spPr bwMode="auto">
          <a:xfrm flipH="1">
            <a:off x="7486650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Group 12"/>
          <p:cNvGrpSpPr>
            <a:grpSpLocks/>
          </p:cNvGrpSpPr>
          <p:nvPr/>
        </p:nvGrpSpPr>
        <p:grpSpPr bwMode="auto">
          <a:xfrm>
            <a:off x="6892925" y="3313113"/>
            <a:ext cx="793750" cy="731837"/>
            <a:chOff x="4342" y="2087"/>
            <a:chExt cx="500" cy="461"/>
          </a:xfrm>
        </p:grpSpPr>
        <p:sp>
          <p:nvSpPr>
            <p:cNvPr id="15389" name="AutoShape 13"/>
            <p:cNvSpPr>
              <a:spLocks noChangeArrowheads="1"/>
            </p:cNvSpPr>
            <p:nvPr/>
          </p:nvSpPr>
          <p:spPr bwMode="auto">
            <a:xfrm>
              <a:off x="4342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AutoShape 14"/>
            <p:cNvSpPr>
              <a:spLocks noChangeArrowheads="1"/>
            </p:cNvSpPr>
            <p:nvPr/>
          </p:nvSpPr>
          <p:spPr bwMode="auto">
            <a:xfrm>
              <a:off x="4361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22</a:t>
              </a:r>
            </a:p>
          </p:txBody>
        </p:sp>
      </p:grp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5516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1" name="Group 16"/>
          <p:cNvGrpSpPr>
            <a:grpSpLocks/>
          </p:cNvGrpSpPr>
          <p:nvPr/>
        </p:nvGrpSpPr>
        <p:grpSpPr bwMode="auto">
          <a:xfrm>
            <a:off x="5880100" y="3313113"/>
            <a:ext cx="793750" cy="731837"/>
            <a:chOff x="3704" y="2087"/>
            <a:chExt cx="500" cy="461"/>
          </a:xfrm>
        </p:grpSpPr>
        <p:sp>
          <p:nvSpPr>
            <p:cNvPr id="15387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15372" name="Line 19"/>
          <p:cNvSpPr>
            <a:spLocks noChangeShapeType="1"/>
          </p:cNvSpPr>
          <p:nvPr/>
        </p:nvSpPr>
        <p:spPr bwMode="auto">
          <a:xfrm flipH="1">
            <a:off x="5273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3" name="Group 20"/>
          <p:cNvGrpSpPr>
            <a:grpSpLocks/>
          </p:cNvGrpSpPr>
          <p:nvPr/>
        </p:nvGrpSpPr>
        <p:grpSpPr bwMode="auto">
          <a:xfrm>
            <a:off x="4679950" y="3313113"/>
            <a:ext cx="793750" cy="731837"/>
            <a:chOff x="2948" y="2087"/>
            <a:chExt cx="500" cy="461"/>
          </a:xfrm>
        </p:grpSpPr>
        <p:sp>
          <p:nvSpPr>
            <p:cNvPr id="15385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15374" name="Line 23"/>
          <p:cNvSpPr>
            <a:spLocks noChangeShapeType="1"/>
          </p:cNvSpPr>
          <p:nvPr/>
        </p:nvSpPr>
        <p:spPr bwMode="auto">
          <a:xfrm>
            <a:off x="7102475" y="1981200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5" name="Group 24"/>
          <p:cNvGrpSpPr>
            <a:grpSpLocks/>
          </p:cNvGrpSpPr>
          <p:nvPr/>
        </p:nvGrpSpPr>
        <p:grpSpPr bwMode="auto">
          <a:xfrm>
            <a:off x="7437438" y="2398713"/>
            <a:ext cx="793750" cy="731837"/>
            <a:chOff x="4685" y="1511"/>
            <a:chExt cx="500" cy="461"/>
          </a:xfrm>
        </p:grpSpPr>
        <p:sp>
          <p:nvSpPr>
            <p:cNvPr id="15383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15376" name="Line 27"/>
          <p:cNvSpPr>
            <a:spLocks noChangeShapeType="1"/>
          </p:cNvSpPr>
          <p:nvPr/>
        </p:nvSpPr>
        <p:spPr bwMode="auto">
          <a:xfrm flipH="1">
            <a:off x="5867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7" name="Group 28"/>
          <p:cNvGrpSpPr>
            <a:grpSpLocks/>
          </p:cNvGrpSpPr>
          <p:nvPr/>
        </p:nvGrpSpPr>
        <p:grpSpPr bwMode="auto">
          <a:xfrm>
            <a:off x="6376988" y="1331913"/>
            <a:ext cx="793750" cy="731837"/>
            <a:chOff x="4017" y="839"/>
            <a:chExt cx="500" cy="461"/>
          </a:xfrm>
        </p:grpSpPr>
        <p:sp>
          <p:nvSpPr>
            <p:cNvPr id="15381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FF8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rgbClr val="FF8000"/>
                  </a:solidFill>
                </a:rPr>
                <a:t>27</a:t>
              </a:r>
            </a:p>
          </p:txBody>
        </p:sp>
      </p:grpSp>
      <p:grpSp>
        <p:nvGrpSpPr>
          <p:cNvPr id="15378" name="Group 31"/>
          <p:cNvGrpSpPr>
            <a:grpSpLocks/>
          </p:cNvGrpSpPr>
          <p:nvPr/>
        </p:nvGrpSpPr>
        <p:grpSpPr bwMode="auto">
          <a:xfrm>
            <a:off x="5273675" y="2398713"/>
            <a:ext cx="793750" cy="731837"/>
            <a:chOff x="3322" y="1511"/>
            <a:chExt cx="500" cy="461"/>
          </a:xfrm>
        </p:grpSpPr>
        <p:sp>
          <p:nvSpPr>
            <p:cNvPr id="15379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233</TotalTime>
  <Words>847</Words>
  <Application>Microsoft Office PowerPoint</Application>
  <PresentationFormat>On-screen Show (4:3)</PresentationFormat>
  <Paragraphs>181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Unicode MS</vt:lpstr>
      <vt:lpstr>新細明體</vt:lpstr>
      <vt:lpstr>Arial</vt:lpstr>
      <vt:lpstr>Calibri</vt:lpstr>
      <vt:lpstr>Palatino Linotype</vt:lpstr>
      <vt:lpstr>Symbol</vt:lpstr>
      <vt:lpstr>Times New Roman</vt:lpstr>
      <vt:lpstr>Wingdings</vt:lpstr>
      <vt:lpstr>Elemental</vt:lpstr>
      <vt:lpstr>PowerPoint Presentation</vt:lpstr>
      <vt:lpstr>Heaps</vt:lpstr>
      <vt:lpstr>Heaps</vt:lpstr>
      <vt:lpstr>Adding a Node to a Heap</vt:lpstr>
      <vt:lpstr>Adding a Node to a Heap</vt:lpstr>
      <vt:lpstr>Adding a Node to a Heap</vt:lpstr>
      <vt:lpstr>Removing the Top of a Heap</vt:lpstr>
      <vt:lpstr>Removing the Top of a Heap</vt:lpstr>
      <vt:lpstr>Removing the Top of a Heap</vt:lpstr>
      <vt:lpstr>Removing the Top of a Heap</vt:lpstr>
      <vt:lpstr>Removing the Top of a Heap</vt:lpstr>
      <vt:lpstr>Removing the Top of a Heap</vt:lpstr>
      <vt:lpstr>Implementing a Heap</vt:lpstr>
      <vt:lpstr>Implementing a Heap</vt:lpstr>
      <vt:lpstr>Implementing a Heap</vt:lpstr>
      <vt:lpstr>Height of a heap</vt:lpstr>
      <vt:lpstr>Max heap </vt:lpstr>
      <vt:lpstr>Min Heap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Sou Sen</dc:creator>
  <cp:lastModifiedBy>USER</cp:lastModifiedBy>
  <cp:revision>23</cp:revision>
  <dcterms:modified xsi:type="dcterms:W3CDTF">2017-07-28T14:25:42Z</dcterms:modified>
</cp:coreProperties>
</file>