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3721" r:id="rId2"/>
  </p:sldMasterIdLst>
  <p:notesMasterIdLst>
    <p:notesMasterId r:id="rId36"/>
  </p:notesMasterIdLst>
  <p:sldIdLst>
    <p:sldId id="288" r:id="rId3"/>
    <p:sldId id="287" r:id="rId4"/>
    <p:sldId id="266" r:id="rId5"/>
    <p:sldId id="321" r:id="rId6"/>
    <p:sldId id="323" r:id="rId7"/>
    <p:sldId id="324" r:id="rId8"/>
    <p:sldId id="325" r:id="rId9"/>
    <p:sldId id="334" r:id="rId10"/>
    <p:sldId id="335" r:id="rId11"/>
    <p:sldId id="336" r:id="rId12"/>
    <p:sldId id="272" r:id="rId13"/>
    <p:sldId id="273" r:id="rId14"/>
    <p:sldId id="274" r:id="rId15"/>
    <p:sldId id="275" r:id="rId16"/>
    <p:sldId id="276" r:id="rId17"/>
    <p:sldId id="277" r:id="rId18"/>
    <p:sldId id="279" r:id="rId19"/>
    <p:sldId id="280" r:id="rId20"/>
    <p:sldId id="281" r:id="rId21"/>
    <p:sldId id="289" r:id="rId22"/>
    <p:sldId id="290" r:id="rId23"/>
    <p:sldId id="291" r:id="rId24"/>
    <p:sldId id="337" r:id="rId25"/>
    <p:sldId id="311" r:id="rId26"/>
    <p:sldId id="312" r:id="rId27"/>
    <p:sldId id="339" r:id="rId28"/>
    <p:sldId id="338" r:id="rId29"/>
    <p:sldId id="313" r:id="rId30"/>
    <p:sldId id="314" r:id="rId31"/>
    <p:sldId id="315" r:id="rId32"/>
    <p:sldId id="316" r:id="rId33"/>
    <p:sldId id="317" r:id="rId34"/>
    <p:sldId id="318" r:id="rId35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33"/>
    <a:srgbClr val="FF0066"/>
    <a:srgbClr val="FFFF00"/>
    <a:srgbClr val="000076"/>
    <a:srgbClr val="008000"/>
    <a:srgbClr val="0000FF"/>
    <a:srgbClr val="000099"/>
    <a:srgbClr val="FF66FF"/>
    <a:srgbClr val="0E02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89354" autoAdjust="0"/>
  </p:normalViewPr>
  <p:slideViewPr>
    <p:cSldViewPr>
      <p:cViewPr varScale="1">
        <p:scale>
          <a:sx n="66" d="100"/>
          <a:sy n="66" d="100"/>
        </p:scale>
        <p:origin x="1476" y="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60" tIns="44280" rIns="90360" bIns="442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5605" name="AutoShape 4"/>
          <p:cNvSpPr>
            <a:spLocks noChangeArrowheads="1"/>
          </p:cNvSpPr>
          <p:nvPr/>
        </p:nvSpPr>
        <p:spPr bwMode="auto">
          <a:xfrm>
            <a:off x="5754688" y="674688"/>
            <a:ext cx="488950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5000"/>
              </a:lnSpc>
              <a:buClr>
                <a:srgbClr val="618FFD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D0DC863-DD46-4A61-8502-A6551AD62769}" type="slidenum">
              <a:rPr lang="en-GB" sz="2400">
                <a:solidFill>
                  <a:srgbClr val="618FFD"/>
                </a:solidFill>
              </a:rPr>
              <a:pPr>
                <a:lnSpc>
                  <a:spcPct val="95000"/>
                </a:lnSpc>
                <a:buClr>
                  <a:srgbClr val="618FFD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endParaRPr lang="en-GB" sz="2400">
              <a:solidFill>
                <a:srgbClr val="618F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486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3000"/>
              </a:lnSpc>
              <a:spcBef>
                <a:spcPts val="450"/>
              </a:spcBef>
              <a:buFont typeface="Arial" charset="0"/>
              <a:buNone/>
            </a:pPr>
            <a:endParaRPr lang="en-US" smtClean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721901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3000"/>
              </a:lnSpc>
              <a:spcBef>
                <a:spcPts val="450"/>
              </a:spcBef>
              <a:buFont typeface="Arial" charset="0"/>
              <a:buNone/>
            </a:pPr>
            <a:endParaRPr lang="en-US" smtClean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2839477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3000"/>
              </a:lnSpc>
              <a:spcBef>
                <a:spcPts val="450"/>
              </a:spcBef>
              <a:buFont typeface="Arial" charset="0"/>
              <a:buNone/>
            </a:pPr>
            <a:endParaRPr lang="en-US" smtClean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805650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3000"/>
              </a:lnSpc>
              <a:spcBef>
                <a:spcPts val="450"/>
              </a:spcBef>
              <a:buFont typeface="Arial" charset="0"/>
              <a:buNone/>
            </a:pPr>
            <a:r>
              <a:rPr lang="en-GB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Following the usual technique for implementing a complete binary tree, the data from the root is stored in the first entry of the array.</a:t>
            </a:r>
          </a:p>
          <a:p>
            <a:pPr>
              <a:spcBef>
                <a:spcPts val="450"/>
              </a:spcBef>
              <a:buFont typeface="Arial" charset="0"/>
              <a:buNone/>
            </a:pPr>
            <a:endParaRPr lang="en-GB" smtClean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1394975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3000"/>
              </a:lnSpc>
              <a:spcBef>
                <a:spcPts val="450"/>
              </a:spcBef>
              <a:buFont typeface="Arial" charset="0"/>
              <a:buNone/>
            </a:pPr>
            <a:endParaRPr lang="en-US" smtClean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1356950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3000"/>
              </a:lnSpc>
              <a:spcBef>
                <a:spcPts val="450"/>
              </a:spcBef>
              <a:buFont typeface="Arial" charset="0"/>
              <a:buNone/>
            </a:pPr>
            <a:r>
              <a:rPr lang="en-GB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and so on.</a:t>
            </a: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1425987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426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3000"/>
              </a:lnSpc>
              <a:spcBef>
                <a:spcPts val="450"/>
              </a:spcBef>
              <a:buFont typeface="Arial" charset="0"/>
              <a:buNone/>
            </a:pPr>
            <a:endParaRPr lang="en-US" smtClean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2546468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3000"/>
              </a:lnSpc>
              <a:spcBef>
                <a:spcPts val="450"/>
              </a:spcBef>
              <a:buFont typeface="Arial" charset="0"/>
              <a:buNone/>
            </a:pPr>
            <a:endParaRPr lang="en-US" smtClean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2161675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3000"/>
              </a:lnSpc>
              <a:spcBef>
                <a:spcPts val="450"/>
              </a:spcBef>
              <a:buFont typeface="Arial" charset="0"/>
              <a:buNone/>
            </a:pPr>
            <a:endParaRPr lang="en-US" smtClean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3792285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3000"/>
              </a:lnSpc>
              <a:spcBef>
                <a:spcPts val="450"/>
              </a:spcBef>
              <a:buFont typeface="Arial" charset="0"/>
              <a:buNone/>
            </a:pPr>
            <a:endParaRPr lang="en-US" smtClean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3601629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3000"/>
              </a:lnSpc>
              <a:spcBef>
                <a:spcPts val="450"/>
              </a:spcBef>
              <a:buFont typeface="Arial" charset="0"/>
              <a:buNone/>
            </a:pPr>
            <a:endParaRPr lang="en-GB" dirty="0" smtClean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1227556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3000"/>
              </a:lnSpc>
              <a:spcBef>
                <a:spcPts val="450"/>
              </a:spcBef>
              <a:buFont typeface="Arial" charset="0"/>
              <a:buNone/>
            </a:pPr>
            <a:endParaRPr lang="en-US" smtClean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2432696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3000"/>
              </a:lnSpc>
              <a:spcBef>
                <a:spcPts val="450"/>
              </a:spcBef>
              <a:buFont typeface="Arial" charset="0"/>
              <a:buNone/>
            </a:pPr>
            <a:endParaRPr lang="en-GB" dirty="0" smtClean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3988930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3000"/>
              </a:lnSpc>
              <a:spcBef>
                <a:spcPts val="450"/>
              </a:spcBef>
              <a:buFont typeface="Arial" charset="0"/>
              <a:buNone/>
            </a:pPr>
            <a:endParaRPr lang="en-US" smtClean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4040994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3159125"/>
            <a:ext cx="457200" cy="1035050"/>
          </a:xfrm>
          <a:prstGeom prst="rect">
            <a:avLst/>
          </a:prstGeom>
          <a:noFill/>
        </p:spPr>
        <p:txBody>
          <a:bodyPr lIns="0" tIns="9144" rIns="0" bIns="9144" anchor="ctr">
            <a:spAutoFit/>
          </a:bodyPr>
          <a:lstStyle/>
          <a:p>
            <a:pPr>
              <a:defRPr/>
            </a:pPr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 Unicode MS" charset="0"/>
              </a:rPr>
              <a:t>{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BC64F-3819-4E2B-9ACE-B40831120D40}" type="datetime2">
              <a:rPr lang="en-US"/>
              <a:pPr>
                <a:defRPr/>
              </a:pPr>
              <a:t>Friday, February 5, 2021</a:t>
            </a:fld>
            <a:endParaRPr lang="en-US" dirty="0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7762F-9166-4F8A-B269-B825A40CFA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0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75241-D9EF-4B4C-87B2-989DEB810759}" type="datetime2">
              <a:rPr lang="en-US"/>
              <a:pPr>
                <a:defRPr/>
              </a:pPr>
              <a:t>Friday, February 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5F1F8-3002-4391-8410-853AFB8804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3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A42F2-A7D0-4E1E-88AD-28EE208B9B0C}" type="datetime2">
              <a:rPr lang="en-US"/>
              <a:pPr>
                <a:defRPr/>
              </a:pPr>
              <a:t>Friday, February 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C324B0-C858-48B6-B7B4-3D660B57CA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754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invGray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4099" name="Freeform 3"/>
          <p:cNvSpPr>
            <a:spLocks/>
          </p:cNvSpPr>
          <p:nvPr/>
        </p:nvSpPr>
        <p:spPr bwMode="white">
          <a:xfrm>
            <a:off x="-9525" y="4489450"/>
            <a:ext cx="5754688" cy="2368550"/>
          </a:xfrm>
          <a:custGeom>
            <a:avLst/>
            <a:gdLst>
              <a:gd name="T0" fmla="*/ 0 w 3625"/>
              <a:gd name="T1" fmla="*/ 1491 h 1492"/>
              <a:gd name="T2" fmla="*/ 0 w 3625"/>
              <a:gd name="T3" fmla="*/ 0 h 1492"/>
              <a:gd name="T4" fmla="*/ 171 w 3625"/>
              <a:gd name="T5" fmla="*/ 3 h 1492"/>
              <a:gd name="T6" fmla="*/ 355 w 3625"/>
              <a:gd name="T7" fmla="*/ 9 h 1492"/>
              <a:gd name="T8" fmla="*/ 499 w 3625"/>
              <a:gd name="T9" fmla="*/ 21 h 1492"/>
              <a:gd name="T10" fmla="*/ 650 w 3625"/>
              <a:gd name="T11" fmla="*/ 36 h 1492"/>
              <a:gd name="T12" fmla="*/ 809 w 3625"/>
              <a:gd name="T13" fmla="*/ 54 h 1492"/>
              <a:gd name="T14" fmla="*/ 957 w 3625"/>
              <a:gd name="T15" fmla="*/ 78 h 1492"/>
              <a:gd name="T16" fmla="*/ 1119 w 3625"/>
              <a:gd name="T17" fmla="*/ 105 h 1492"/>
              <a:gd name="T18" fmla="*/ 1261 w 3625"/>
              <a:gd name="T19" fmla="*/ 133 h 1492"/>
              <a:gd name="T20" fmla="*/ 1441 w 3625"/>
              <a:gd name="T21" fmla="*/ 175 h 1492"/>
              <a:gd name="T22" fmla="*/ 1598 w 3625"/>
              <a:gd name="T23" fmla="*/ 217 h 1492"/>
              <a:gd name="T24" fmla="*/ 1763 w 3625"/>
              <a:gd name="T25" fmla="*/ 269 h 1492"/>
              <a:gd name="T26" fmla="*/ 1887 w 3625"/>
              <a:gd name="T27" fmla="*/ 308 h 1492"/>
              <a:gd name="T28" fmla="*/ 2085 w 3625"/>
              <a:gd name="T29" fmla="*/ 384 h 1492"/>
              <a:gd name="T30" fmla="*/ 2230 w 3625"/>
              <a:gd name="T31" fmla="*/ 444 h 1492"/>
              <a:gd name="T32" fmla="*/ 2456 w 3625"/>
              <a:gd name="T33" fmla="*/ 547 h 1492"/>
              <a:gd name="T34" fmla="*/ 2666 w 3625"/>
              <a:gd name="T35" fmla="*/ 662 h 1492"/>
              <a:gd name="T36" fmla="*/ 2859 w 3625"/>
              <a:gd name="T37" fmla="*/ 786 h 1492"/>
              <a:gd name="T38" fmla="*/ 3046 w 3625"/>
              <a:gd name="T39" fmla="*/ 920 h 1492"/>
              <a:gd name="T40" fmla="*/ 3193 w 3625"/>
              <a:gd name="T41" fmla="*/ 1038 h 1492"/>
              <a:gd name="T42" fmla="*/ 3332 w 3625"/>
              <a:gd name="T43" fmla="*/ 1168 h 1492"/>
              <a:gd name="T44" fmla="*/ 3440 w 3625"/>
              <a:gd name="T45" fmla="*/ 1280 h 1492"/>
              <a:gd name="T46" fmla="*/ 3524 w 3625"/>
              <a:gd name="T47" fmla="*/ 1380 h 1492"/>
              <a:gd name="T48" fmla="*/ 3624 w 3625"/>
              <a:gd name="T49" fmla="*/ 1491 h 1492"/>
              <a:gd name="T50" fmla="*/ 3608 w 3625"/>
              <a:gd name="T51" fmla="*/ 1491 h 1492"/>
              <a:gd name="T52" fmla="*/ 0 w 3625"/>
              <a:gd name="T53" fmla="*/ 1491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4100" name="Freeform 4"/>
          <p:cNvSpPr>
            <a:spLocks/>
          </p:cNvSpPr>
          <p:nvPr/>
        </p:nvSpPr>
        <p:spPr bwMode="white">
          <a:xfrm>
            <a:off x="0" y="3817938"/>
            <a:ext cx="8164513" cy="3019425"/>
          </a:xfrm>
          <a:custGeom>
            <a:avLst/>
            <a:gdLst>
              <a:gd name="T0" fmla="*/ 2718 w 5143"/>
              <a:gd name="T1" fmla="*/ 405 h 1902"/>
              <a:gd name="T2" fmla="*/ 2466 w 5143"/>
              <a:gd name="T3" fmla="*/ 333 h 1902"/>
              <a:gd name="T4" fmla="*/ 2202 w 5143"/>
              <a:gd name="T5" fmla="*/ 261 h 1902"/>
              <a:gd name="T6" fmla="*/ 1929 w 5143"/>
              <a:gd name="T7" fmla="*/ 198 h 1902"/>
              <a:gd name="T8" fmla="*/ 1695 w 5143"/>
              <a:gd name="T9" fmla="*/ 153 h 1902"/>
              <a:gd name="T10" fmla="*/ 1434 w 5143"/>
              <a:gd name="T11" fmla="*/ 111 h 1902"/>
              <a:gd name="T12" fmla="*/ 1188 w 5143"/>
              <a:gd name="T13" fmla="*/ 75 h 1902"/>
              <a:gd name="T14" fmla="*/ 957 w 5143"/>
              <a:gd name="T15" fmla="*/ 48 h 1902"/>
              <a:gd name="T16" fmla="*/ 747 w 5143"/>
              <a:gd name="T17" fmla="*/ 30 h 1902"/>
              <a:gd name="T18" fmla="*/ 501 w 5143"/>
              <a:gd name="T19" fmla="*/ 15 h 1902"/>
              <a:gd name="T20" fmla="*/ 246 w 5143"/>
              <a:gd name="T21" fmla="*/ 3 h 1902"/>
              <a:gd name="T22" fmla="*/ 0 w 5143"/>
              <a:gd name="T23" fmla="*/ 0 h 1902"/>
              <a:gd name="T24" fmla="*/ 0 w 5143"/>
              <a:gd name="T25" fmla="*/ 275 h 1902"/>
              <a:gd name="T26" fmla="*/ 0 w 5143"/>
              <a:gd name="T27" fmla="*/ 345 h 1902"/>
              <a:gd name="T28" fmla="*/ 0 w 5143"/>
              <a:gd name="T29" fmla="*/ 275 h 1902"/>
              <a:gd name="T30" fmla="*/ 0 w 5143"/>
              <a:gd name="T31" fmla="*/ 342 h 1902"/>
              <a:gd name="T32" fmla="*/ 339 w 5143"/>
              <a:gd name="T33" fmla="*/ 351 h 1902"/>
              <a:gd name="T34" fmla="*/ 606 w 5143"/>
              <a:gd name="T35" fmla="*/ 372 h 1902"/>
              <a:gd name="T36" fmla="*/ 852 w 5143"/>
              <a:gd name="T37" fmla="*/ 399 h 1902"/>
              <a:gd name="T38" fmla="*/ 1068 w 5143"/>
              <a:gd name="T39" fmla="*/ 435 h 1902"/>
              <a:gd name="T40" fmla="*/ 1275 w 5143"/>
              <a:gd name="T41" fmla="*/ 474 h 1902"/>
              <a:gd name="T42" fmla="*/ 1545 w 5143"/>
              <a:gd name="T43" fmla="*/ 540 h 1902"/>
              <a:gd name="T44" fmla="*/ 1761 w 5143"/>
              <a:gd name="T45" fmla="*/ 603 h 1902"/>
              <a:gd name="T46" fmla="*/ 1971 w 5143"/>
              <a:gd name="T47" fmla="*/ 678 h 1902"/>
              <a:gd name="T48" fmla="*/ 2166 w 5143"/>
              <a:gd name="T49" fmla="*/ 747 h 1902"/>
              <a:gd name="T50" fmla="*/ 2397 w 5143"/>
              <a:gd name="T51" fmla="*/ 852 h 1902"/>
              <a:gd name="T52" fmla="*/ 2613 w 5143"/>
              <a:gd name="T53" fmla="*/ 960 h 1902"/>
              <a:gd name="T54" fmla="*/ 2832 w 5143"/>
              <a:gd name="T55" fmla="*/ 1095 h 1902"/>
              <a:gd name="T56" fmla="*/ 3012 w 5143"/>
              <a:gd name="T57" fmla="*/ 1212 h 1902"/>
              <a:gd name="T58" fmla="*/ 3186 w 5143"/>
              <a:gd name="T59" fmla="*/ 1347 h 1902"/>
              <a:gd name="T60" fmla="*/ 3351 w 5143"/>
              <a:gd name="T61" fmla="*/ 1497 h 1902"/>
              <a:gd name="T62" fmla="*/ 3480 w 5143"/>
              <a:gd name="T63" fmla="*/ 1629 h 1902"/>
              <a:gd name="T64" fmla="*/ 3612 w 5143"/>
              <a:gd name="T65" fmla="*/ 1785 h 1902"/>
              <a:gd name="T66" fmla="*/ 3699 w 5143"/>
              <a:gd name="T67" fmla="*/ 1901 h 1902"/>
              <a:gd name="T68" fmla="*/ 5142 w 5143"/>
              <a:gd name="T69" fmla="*/ 1901 h 1902"/>
              <a:gd name="T70" fmla="*/ 5076 w 5143"/>
              <a:gd name="T71" fmla="*/ 1827 h 1902"/>
              <a:gd name="T72" fmla="*/ 4968 w 5143"/>
              <a:gd name="T73" fmla="*/ 1707 h 1902"/>
              <a:gd name="T74" fmla="*/ 4797 w 5143"/>
              <a:gd name="T75" fmla="*/ 1539 h 1902"/>
              <a:gd name="T76" fmla="*/ 4617 w 5143"/>
              <a:gd name="T77" fmla="*/ 1383 h 1902"/>
              <a:gd name="T78" fmla="*/ 4410 w 5143"/>
              <a:gd name="T79" fmla="*/ 1221 h 1902"/>
              <a:gd name="T80" fmla="*/ 4185 w 5143"/>
              <a:gd name="T81" fmla="*/ 1071 h 1902"/>
              <a:gd name="T82" fmla="*/ 3960 w 5143"/>
              <a:gd name="T83" fmla="*/ 939 h 1902"/>
              <a:gd name="T84" fmla="*/ 3708 w 5143"/>
              <a:gd name="T85" fmla="*/ 801 h 1902"/>
              <a:gd name="T86" fmla="*/ 3492 w 5143"/>
              <a:gd name="T87" fmla="*/ 702 h 1902"/>
              <a:gd name="T88" fmla="*/ 3231 w 5143"/>
              <a:gd name="T89" fmla="*/ 588 h 1902"/>
              <a:gd name="T90" fmla="*/ 2964 w 5143"/>
              <a:gd name="T91" fmla="*/ 489 h 1902"/>
              <a:gd name="T92" fmla="*/ 2718 w 5143"/>
              <a:gd name="T93" fmla="*/ 405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4101" name="Freeform 5"/>
          <p:cNvSpPr>
            <a:spLocks/>
          </p:cNvSpPr>
          <p:nvPr/>
        </p:nvSpPr>
        <p:spPr bwMode="white">
          <a:xfrm>
            <a:off x="0" y="3146425"/>
            <a:ext cx="9144000" cy="3690938"/>
          </a:xfrm>
          <a:custGeom>
            <a:avLst/>
            <a:gdLst>
              <a:gd name="T0" fmla="*/ 0 w 5760"/>
              <a:gd name="T1" fmla="*/ 0 h 2325"/>
              <a:gd name="T2" fmla="*/ 0 w 5760"/>
              <a:gd name="T3" fmla="*/ 339 h 2325"/>
              <a:gd name="T4" fmla="*/ 558 w 5760"/>
              <a:gd name="T5" fmla="*/ 357 h 2325"/>
              <a:gd name="T6" fmla="*/ 807 w 5760"/>
              <a:gd name="T7" fmla="*/ 375 h 2325"/>
              <a:gd name="T8" fmla="*/ 1056 w 5760"/>
              <a:gd name="T9" fmla="*/ 399 h 2325"/>
              <a:gd name="T10" fmla="*/ 1272 w 5760"/>
              <a:gd name="T11" fmla="*/ 426 h 2325"/>
              <a:gd name="T12" fmla="*/ 1539 w 5760"/>
              <a:gd name="T13" fmla="*/ 465 h 2325"/>
              <a:gd name="T14" fmla="*/ 1791 w 5760"/>
              <a:gd name="T15" fmla="*/ 510 h 2325"/>
              <a:gd name="T16" fmla="*/ 2076 w 5760"/>
              <a:gd name="T17" fmla="*/ 570 h 2325"/>
              <a:gd name="T18" fmla="*/ 2334 w 5760"/>
              <a:gd name="T19" fmla="*/ 630 h 2325"/>
              <a:gd name="T20" fmla="*/ 2544 w 5760"/>
              <a:gd name="T21" fmla="*/ 687 h 2325"/>
              <a:gd name="T22" fmla="*/ 2775 w 5760"/>
              <a:gd name="T23" fmla="*/ 759 h 2325"/>
              <a:gd name="T24" fmla="*/ 3003 w 5760"/>
              <a:gd name="T25" fmla="*/ 837 h 2325"/>
              <a:gd name="T26" fmla="*/ 3231 w 5760"/>
              <a:gd name="T27" fmla="*/ 924 h 2325"/>
              <a:gd name="T28" fmla="*/ 3438 w 5760"/>
              <a:gd name="T29" fmla="*/ 1005 h 2325"/>
              <a:gd name="T30" fmla="*/ 3663 w 5760"/>
              <a:gd name="T31" fmla="*/ 1110 h 2325"/>
              <a:gd name="T32" fmla="*/ 3903 w 5760"/>
              <a:gd name="T33" fmla="*/ 1233 h 2325"/>
              <a:gd name="T34" fmla="*/ 4149 w 5760"/>
              <a:gd name="T35" fmla="*/ 1374 h 2325"/>
              <a:gd name="T36" fmla="*/ 4353 w 5760"/>
              <a:gd name="T37" fmla="*/ 1506 h 2325"/>
              <a:gd name="T38" fmla="*/ 4491 w 5760"/>
              <a:gd name="T39" fmla="*/ 1602 h 2325"/>
              <a:gd name="T40" fmla="*/ 4668 w 5760"/>
              <a:gd name="T41" fmla="*/ 1740 h 2325"/>
              <a:gd name="T42" fmla="*/ 4824 w 5760"/>
              <a:gd name="T43" fmla="*/ 1875 h 2325"/>
              <a:gd name="T44" fmla="*/ 4968 w 5760"/>
              <a:gd name="T45" fmla="*/ 2016 h 2325"/>
              <a:gd name="T46" fmla="*/ 5100 w 5760"/>
              <a:gd name="T47" fmla="*/ 2154 h 2325"/>
              <a:gd name="T48" fmla="*/ 5238 w 5760"/>
              <a:gd name="T49" fmla="*/ 2324 h 2325"/>
              <a:gd name="T50" fmla="*/ 5759 w 5760"/>
              <a:gd name="T51" fmla="*/ 2324 h 2325"/>
              <a:gd name="T52" fmla="*/ 5759 w 5760"/>
              <a:gd name="T53" fmla="*/ 1245 h 2325"/>
              <a:gd name="T54" fmla="*/ 5580 w 5760"/>
              <a:gd name="T55" fmla="*/ 1119 h 2325"/>
              <a:gd name="T56" fmla="*/ 5400 w 5760"/>
              <a:gd name="T57" fmla="*/ 1020 h 2325"/>
              <a:gd name="T58" fmla="*/ 5205 w 5760"/>
              <a:gd name="T59" fmla="*/ 918 h 2325"/>
              <a:gd name="T60" fmla="*/ 5031 w 5760"/>
              <a:gd name="T61" fmla="*/ 837 h 2325"/>
              <a:gd name="T62" fmla="*/ 4866 w 5760"/>
              <a:gd name="T63" fmla="*/ 771 h 2325"/>
              <a:gd name="T64" fmla="*/ 4710 w 5760"/>
              <a:gd name="T65" fmla="*/ 711 h 2325"/>
              <a:gd name="T66" fmla="*/ 4545 w 5760"/>
              <a:gd name="T67" fmla="*/ 651 h 2325"/>
              <a:gd name="T68" fmla="*/ 4386 w 5760"/>
              <a:gd name="T69" fmla="*/ 600 h 2325"/>
              <a:gd name="T70" fmla="*/ 4248 w 5760"/>
              <a:gd name="T71" fmla="*/ 552 h 2325"/>
              <a:gd name="T72" fmla="*/ 3993 w 5760"/>
              <a:gd name="T73" fmla="*/ 483 h 2325"/>
              <a:gd name="T74" fmla="*/ 3777 w 5760"/>
              <a:gd name="T75" fmla="*/ 423 h 2325"/>
              <a:gd name="T76" fmla="*/ 3564 w 5760"/>
              <a:gd name="T77" fmla="*/ 375 h 2325"/>
              <a:gd name="T78" fmla="*/ 3282 w 5760"/>
              <a:gd name="T79" fmla="*/ 312 h 2325"/>
              <a:gd name="T80" fmla="*/ 3003 w 5760"/>
              <a:gd name="T81" fmla="*/ 261 h 2325"/>
              <a:gd name="T82" fmla="*/ 2733 w 5760"/>
              <a:gd name="T83" fmla="*/ 213 h 2325"/>
              <a:gd name="T84" fmla="*/ 2451 w 5760"/>
              <a:gd name="T85" fmla="*/ 171 h 2325"/>
              <a:gd name="T86" fmla="*/ 2211 w 5760"/>
              <a:gd name="T87" fmla="*/ 138 h 2325"/>
              <a:gd name="T88" fmla="*/ 1974 w 5760"/>
              <a:gd name="T89" fmla="*/ 108 h 2325"/>
              <a:gd name="T90" fmla="*/ 1665 w 5760"/>
              <a:gd name="T91" fmla="*/ 81 h 2325"/>
              <a:gd name="T92" fmla="*/ 1437 w 5760"/>
              <a:gd name="T93" fmla="*/ 60 h 2325"/>
              <a:gd name="T94" fmla="*/ 1125 w 5760"/>
              <a:gd name="T95" fmla="*/ 36 h 2325"/>
              <a:gd name="T96" fmla="*/ 828 w 5760"/>
              <a:gd name="T97" fmla="*/ 21 h 2325"/>
              <a:gd name="T98" fmla="*/ 558 w 5760"/>
              <a:gd name="T99" fmla="*/ 12 h 2325"/>
              <a:gd name="T100" fmla="*/ 282 w 5760"/>
              <a:gd name="T101" fmla="*/ 3 h 2325"/>
              <a:gd name="T102" fmla="*/ 0 w 5760"/>
              <a:gd name="T103" fmla="*/ 0 h 2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4102" name="Freeform 6"/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>
              <a:gd name="T0" fmla="*/ 0 w 5760"/>
              <a:gd name="T1" fmla="*/ 0 h 1573"/>
              <a:gd name="T2" fmla="*/ 0 w 5760"/>
              <a:gd name="T3" fmla="*/ 351 h 1573"/>
              <a:gd name="T4" fmla="*/ 282 w 5760"/>
              <a:gd name="T5" fmla="*/ 357 h 1573"/>
              <a:gd name="T6" fmla="*/ 627 w 5760"/>
              <a:gd name="T7" fmla="*/ 363 h 1573"/>
              <a:gd name="T8" fmla="*/ 960 w 5760"/>
              <a:gd name="T9" fmla="*/ 375 h 1573"/>
              <a:gd name="T10" fmla="*/ 1218 w 5760"/>
              <a:gd name="T11" fmla="*/ 393 h 1573"/>
              <a:gd name="T12" fmla="*/ 1470 w 5760"/>
              <a:gd name="T13" fmla="*/ 411 h 1573"/>
              <a:gd name="T14" fmla="*/ 1746 w 5760"/>
              <a:gd name="T15" fmla="*/ 435 h 1573"/>
              <a:gd name="T16" fmla="*/ 2022 w 5760"/>
              <a:gd name="T17" fmla="*/ 462 h 1573"/>
              <a:gd name="T18" fmla="*/ 2340 w 5760"/>
              <a:gd name="T19" fmla="*/ 504 h 1573"/>
              <a:gd name="T20" fmla="*/ 2664 w 5760"/>
              <a:gd name="T21" fmla="*/ 549 h 1573"/>
              <a:gd name="T22" fmla="*/ 2952 w 5760"/>
              <a:gd name="T23" fmla="*/ 597 h 1573"/>
              <a:gd name="T24" fmla="*/ 3225 w 5760"/>
              <a:gd name="T25" fmla="*/ 648 h 1573"/>
              <a:gd name="T26" fmla="*/ 3513 w 5760"/>
              <a:gd name="T27" fmla="*/ 708 h 1573"/>
              <a:gd name="T28" fmla="*/ 3693 w 5760"/>
              <a:gd name="T29" fmla="*/ 750 h 1573"/>
              <a:gd name="T30" fmla="*/ 3936 w 5760"/>
              <a:gd name="T31" fmla="*/ 810 h 1573"/>
              <a:gd name="T32" fmla="*/ 4095 w 5760"/>
              <a:gd name="T33" fmla="*/ 855 h 1573"/>
              <a:gd name="T34" fmla="*/ 4281 w 5760"/>
              <a:gd name="T35" fmla="*/ 909 h 1573"/>
              <a:gd name="T36" fmla="*/ 4503 w 5760"/>
              <a:gd name="T37" fmla="*/ 981 h 1573"/>
              <a:gd name="T38" fmla="*/ 4704 w 5760"/>
              <a:gd name="T39" fmla="*/ 1053 h 1573"/>
              <a:gd name="T40" fmla="*/ 4911 w 5760"/>
              <a:gd name="T41" fmla="*/ 1131 h 1573"/>
              <a:gd name="T42" fmla="*/ 5073 w 5760"/>
              <a:gd name="T43" fmla="*/ 1197 h 1573"/>
              <a:gd name="T44" fmla="*/ 5256 w 5760"/>
              <a:gd name="T45" fmla="*/ 1281 h 1573"/>
              <a:gd name="T46" fmla="*/ 5475 w 5760"/>
              <a:gd name="T47" fmla="*/ 1401 h 1573"/>
              <a:gd name="T48" fmla="*/ 5628 w 5760"/>
              <a:gd name="T49" fmla="*/ 1482 h 1573"/>
              <a:gd name="T50" fmla="*/ 5759 w 5760"/>
              <a:gd name="T51" fmla="*/ 1572 h 1573"/>
              <a:gd name="T52" fmla="*/ 5759 w 5760"/>
              <a:gd name="T53" fmla="*/ 633 h 1573"/>
              <a:gd name="T54" fmla="*/ 5493 w 5760"/>
              <a:gd name="T55" fmla="*/ 570 h 1573"/>
              <a:gd name="T56" fmla="*/ 5214 w 5760"/>
              <a:gd name="T57" fmla="*/ 501 h 1573"/>
              <a:gd name="T58" fmla="*/ 4950 w 5760"/>
              <a:gd name="T59" fmla="*/ 444 h 1573"/>
              <a:gd name="T60" fmla="*/ 4701 w 5760"/>
              <a:gd name="T61" fmla="*/ 396 h 1573"/>
              <a:gd name="T62" fmla="*/ 4425 w 5760"/>
              <a:gd name="T63" fmla="*/ 348 h 1573"/>
              <a:gd name="T64" fmla="*/ 4110 w 5760"/>
              <a:gd name="T65" fmla="*/ 294 h 1573"/>
              <a:gd name="T66" fmla="*/ 3813 w 5760"/>
              <a:gd name="T67" fmla="*/ 252 h 1573"/>
              <a:gd name="T68" fmla="*/ 3549 w 5760"/>
              <a:gd name="T69" fmla="*/ 213 h 1573"/>
              <a:gd name="T70" fmla="*/ 3261 w 5760"/>
              <a:gd name="T71" fmla="*/ 183 h 1573"/>
              <a:gd name="T72" fmla="*/ 3015 w 5760"/>
              <a:gd name="T73" fmla="*/ 153 h 1573"/>
              <a:gd name="T74" fmla="*/ 2757 w 5760"/>
              <a:gd name="T75" fmla="*/ 129 h 1573"/>
              <a:gd name="T76" fmla="*/ 2520 w 5760"/>
              <a:gd name="T77" fmla="*/ 105 h 1573"/>
              <a:gd name="T78" fmla="*/ 2301 w 5760"/>
              <a:gd name="T79" fmla="*/ 87 h 1573"/>
              <a:gd name="T80" fmla="*/ 2013 w 5760"/>
              <a:gd name="T81" fmla="*/ 66 h 1573"/>
              <a:gd name="T82" fmla="*/ 1731 w 5760"/>
              <a:gd name="T83" fmla="*/ 48 h 1573"/>
              <a:gd name="T84" fmla="*/ 1524 w 5760"/>
              <a:gd name="T85" fmla="*/ 39 h 1573"/>
              <a:gd name="T86" fmla="*/ 1260 w 5760"/>
              <a:gd name="T87" fmla="*/ 27 h 1573"/>
              <a:gd name="T88" fmla="*/ 966 w 5760"/>
              <a:gd name="T89" fmla="*/ 15 h 1573"/>
              <a:gd name="T90" fmla="*/ 714 w 5760"/>
              <a:gd name="T91" fmla="*/ 12 h 1573"/>
              <a:gd name="T92" fmla="*/ 510 w 5760"/>
              <a:gd name="T93" fmla="*/ 6 h 1573"/>
              <a:gd name="T94" fmla="*/ 243 w 5760"/>
              <a:gd name="T95" fmla="*/ 0 h 1573"/>
              <a:gd name="T96" fmla="*/ 0 w 5760"/>
              <a:gd name="T97" fmla="*/ 0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4103" name="Freeform 7"/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>
              <a:gd name="T0" fmla="*/ 0 w 5760"/>
              <a:gd name="T1" fmla="*/ 0 h 970"/>
              <a:gd name="T2" fmla="*/ 0 w 5760"/>
              <a:gd name="T3" fmla="*/ 339 h 970"/>
              <a:gd name="T4" fmla="*/ 318 w 5760"/>
              <a:gd name="T5" fmla="*/ 342 h 970"/>
              <a:gd name="T6" fmla="*/ 591 w 5760"/>
              <a:gd name="T7" fmla="*/ 348 h 970"/>
              <a:gd name="T8" fmla="*/ 846 w 5760"/>
              <a:gd name="T9" fmla="*/ 354 h 970"/>
              <a:gd name="T10" fmla="*/ 1074 w 5760"/>
              <a:gd name="T11" fmla="*/ 360 h 970"/>
              <a:gd name="T12" fmla="*/ 1314 w 5760"/>
              <a:gd name="T13" fmla="*/ 366 h 970"/>
              <a:gd name="T14" fmla="*/ 1599 w 5760"/>
              <a:gd name="T15" fmla="*/ 381 h 970"/>
              <a:gd name="T16" fmla="*/ 1911 w 5760"/>
              <a:gd name="T17" fmla="*/ 399 h 970"/>
              <a:gd name="T18" fmla="*/ 2241 w 5760"/>
              <a:gd name="T19" fmla="*/ 420 h 970"/>
              <a:gd name="T20" fmla="*/ 2619 w 5760"/>
              <a:gd name="T21" fmla="*/ 453 h 970"/>
              <a:gd name="T22" fmla="*/ 2889 w 5760"/>
              <a:gd name="T23" fmla="*/ 477 h 970"/>
              <a:gd name="T24" fmla="*/ 3177 w 5760"/>
              <a:gd name="T25" fmla="*/ 507 h 970"/>
              <a:gd name="T26" fmla="*/ 3498 w 5760"/>
              <a:gd name="T27" fmla="*/ 543 h 970"/>
              <a:gd name="T28" fmla="*/ 3813 w 5760"/>
              <a:gd name="T29" fmla="*/ 585 h 970"/>
              <a:gd name="T30" fmla="*/ 4044 w 5760"/>
              <a:gd name="T31" fmla="*/ 618 h 970"/>
              <a:gd name="T32" fmla="*/ 4365 w 5760"/>
              <a:gd name="T33" fmla="*/ 669 h 970"/>
              <a:gd name="T34" fmla="*/ 4683 w 5760"/>
              <a:gd name="T35" fmla="*/ 726 h 970"/>
              <a:gd name="T36" fmla="*/ 4980 w 5760"/>
              <a:gd name="T37" fmla="*/ 786 h 970"/>
              <a:gd name="T38" fmla="*/ 5268 w 5760"/>
              <a:gd name="T39" fmla="*/ 846 h 970"/>
              <a:gd name="T40" fmla="*/ 5646 w 5760"/>
              <a:gd name="T41" fmla="*/ 942 h 970"/>
              <a:gd name="T42" fmla="*/ 5759 w 5760"/>
              <a:gd name="T43" fmla="*/ 969 h 970"/>
              <a:gd name="T44" fmla="*/ 5759 w 5760"/>
              <a:gd name="T45" fmla="*/ 0 h 970"/>
              <a:gd name="T46" fmla="*/ 0 w 5760"/>
              <a:gd name="T47" fmla="*/ 0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4104" name="Freeform 8"/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>
              <a:gd name="T0" fmla="*/ 0 w 5760"/>
              <a:gd name="T1" fmla="*/ 753 h 1060"/>
              <a:gd name="T2" fmla="*/ 0 w 5760"/>
              <a:gd name="T3" fmla="*/ 1059 h 1060"/>
              <a:gd name="T4" fmla="*/ 5759 w 5760"/>
              <a:gd name="T5" fmla="*/ 1059 h 1060"/>
              <a:gd name="T6" fmla="*/ 5759 w 5760"/>
              <a:gd name="T7" fmla="*/ 0 h 1060"/>
              <a:gd name="T8" fmla="*/ 5430 w 5760"/>
              <a:gd name="T9" fmla="*/ 0 h 1060"/>
              <a:gd name="T10" fmla="*/ 5298 w 5760"/>
              <a:gd name="T11" fmla="*/ 84 h 1060"/>
              <a:gd name="T12" fmla="*/ 5136 w 5760"/>
              <a:gd name="T13" fmla="*/ 159 h 1060"/>
              <a:gd name="T14" fmla="*/ 4968 w 5760"/>
              <a:gd name="T15" fmla="*/ 222 h 1060"/>
              <a:gd name="T16" fmla="*/ 4812 w 5760"/>
              <a:gd name="T17" fmla="*/ 267 h 1060"/>
              <a:gd name="T18" fmla="*/ 4626 w 5760"/>
              <a:gd name="T19" fmla="*/ 324 h 1060"/>
              <a:gd name="T20" fmla="*/ 4440 w 5760"/>
              <a:gd name="T21" fmla="*/ 366 h 1060"/>
              <a:gd name="T22" fmla="*/ 4230 w 5760"/>
              <a:gd name="T23" fmla="*/ 414 h 1060"/>
              <a:gd name="T24" fmla="*/ 3939 w 5760"/>
              <a:gd name="T25" fmla="*/ 468 h 1060"/>
              <a:gd name="T26" fmla="*/ 3711 w 5760"/>
              <a:gd name="T27" fmla="*/ 504 h 1060"/>
              <a:gd name="T28" fmla="*/ 3441 w 5760"/>
              <a:gd name="T29" fmla="*/ 543 h 1060"/>
              <a:gd name="T30" fmla="*/ 3189 w 5760"/>
              <a:gd name="T31" fmla="*/ 579 h 1060"/>
              <a:gd name="T32" fmla="*/ 2925 w 5760"/>
              <a:gd name="T33" fmla="*/ 606 h 1060"/>
              <a:gd name="T34" fmla="*/ 2679 w 5760"/>
              <a:gd name="T35" fmla="*/ 633 h 1060"/>
              <a:gd name="T36" fmla="*/ 2418 w 5760"/>
              <a:gd name="T37" fmla="*/ 654 h 1060"/>
              <a:gd name="T38" fmla="*/ 2142 w 5760"/>
              <a:gd name="T39" fmla="*/ 675 h 1060"/>
              <a:gd name="T40" fmla="*/ 1896 w 5760"/>
              <a:gd name="T41" fmla="*/ 693 h 1060"/>
              <a:gd name="T42" fmla="*/ 1647 w 5760"/>
              <a:gd name="T43" fmla="*/ 708 h 1060"/>
              <a:gd name="T44" fmla="*/ 1404 w 5760"/>
              <a:gd name="T45" fmla="*/ 720 h 1060"/>
              <a:gd name="T46" fmla="*/ 1170 w 5760"/>
              <a:gd name="T47" fmla="*/ 732 h 1060"/>
              <a:gd name="T48" fmla="*/ 906 w 5760"/>
              <a:gd name="T49" fmla="*/ 738 h 1060"/>
              <a:gd name="T50" fmla="*/ 534 w 5760"/>
              <a:gd name="T51" fmla="*/ 747 h 1060"/>
              <a:gd name="T52" fmla="*/ 201 w 5760"/>
              <a:gd name="T53" fmla="*/ 753 h 1060"/>
              <a:gd name="T54" fmla="*/ 0 w 5760"/>
              <a:gd name="T55" fmla="*/ 753 h 1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4105" name="Freeform 9"/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>
              <a:gd name="T0" fmla="*/ 0 w 5284"/>
              <a:gd name="T1" fmla="*/ 366 h 673"/>
              <a:gd name="T2" fmla="*/ 0 w 5284"/>
              <a:gd name="T3" fmla="*/ 672 h 673"/>
              <a:gd name="T4" fmla="*/ 303 w 5284"/>
              <a:gd name="T5" fmla="*/ 672 h 673"/>
              <a:gd name="T6" fmla="*/ 723 w 5284"/>
              <a:gd name="T7" fmla="*/ 663 h 673"/>
              <a:gd name="T8" fmla="*/ 1020 w 5284"/>
              <a:gd name="T9" fmla="*/ 654 h 673"/>
              <a:gd name="T10" fmla="*/ 1302 w 5284"/>
              <a:gd name="T11" fmla="*/ 642 h 673"/>
              <a:gd name="T12" fmla="*/ 1554 w 5284"/>
              <a:gd name="T13" fmla="*/ 630 h 673"/>
              <a:gd name="T14" fmla="*/ 1779 w 5284"/>
              <a:gd name="T15" fmla="*/ 615 h 673"/>
              <a:gd name="T16" fmla="*/ 1962 w 5284"/>
              <a:gd name="T17" fmla="*/ 606 h 673"/>
              <a:gd name="T18" fmla="*/ 2193 w 5284"/>
              <a:gd name="T19" fmla="*/ 588 h 673"/>
              <a:gd name="T20" fmla="*/ 2448 w 5284"/>
              <a:gd name="T21" fmla="*/ 570 h 673"/>
              <a:gd name="T22" fmla="*/ 2700 w 5284"/>
              <a:gd name="T23" fmla="*/ 546 h 673"/>
              <a:gd name="T24" fmla="*/ 2904 w 5284"/>
              <a:gd name="T25" fmla="*/ 528 h 673"/>
              <a:gd name="T26" fmla="*/ 3138 w 5284"/>
              <a:gd name="T27" fmla="*/ 498 h 673"/>
              <a:gd name="T28" fmla="*/ 3324 w 5284"/>
              <a:gd name="T29" fmla="*/ 474 h 673"/>
              <a:gd name="T30" fmla="*/ 3534 w 5284"/>
              <a:gd name="T31" fmla="*/ 447 h 673"/>
              <a:gd name="T32" fmla="*/ 3735 w 5284"/>
              <a:gd name="T33" fmla="*/ 420 h 673"/>
              <a:gd name="T34" fmla="*/ 3933 w 5284"/>
              <a:gd name="T35" fmla="*/ 384 h 673"/>
              <a:gd name="T36" fmla="*/ 4116 w 5284"/>
              <a:gd name="T37" fmla="*/ 351 h 673"/>
              <a:gd name="T38" fmla="*/ 4266 w 5284"/>
              <a:gd name="T39" fmla="*/ 318 h 673"/>
              <a:gd name="T40" fmla="*/ 4446 w 5284"/>
              <a:gd name="T41" fmla="*/ 279 h 673"/>
              <a:gd name="T42" fmla="*/ 4620 w 5284"/>
              <a:gd name="T43" fmla="*/ 237 h 673"/>
              <a:gd name="T44" fmla="*/ 4779 w 5284"/>
              <a:gd name="T45" fmla="*/ 192 h 673"/>
              <a:gd name="T46" fmla="*/ 4920 w 5284"/>
              <a:gd name="T47" fmla="*/ 147 h 673"/>
              <a:gd name="T48" fmla="*/ 5085 w 5284"/>
              <a:gd name="T49" fmla="*/ 90 h 673"/>
              <a:gd name="T50" fmla="*/ 5193 w 5284"/>
              <a:gd name="T51" fmla="*/ 42 h 673"/>
              <a:gd name="T52" fmla="*/ 5283 w 5284"/>
              <a:gd name="T53" fmla="*/ 0 h 673"/>
              <a:gd name="T54" fmla="*/ 3201 w 5284"/>
              <a:gd name="T55" fmla="*/ 0 h 673"/>
              <a:gd name="T56" fmla="*/ 2982 w 5284"/>
              <a:gd name="T57" fmla="*/ 57 h 673"/>
              <a:gd name="T58" fmla="*/ 2775 w 5284"/>
              <a:gd name="T59" fmla="*/ 108 h 673"/>
              <a:gd name="T60" fmla="*/ 2562 w 5284"/>
              <a:gd name="T61" fmla="*/ 150 h 673"/>
              <a:gd name="T62" fmla="*/ 2397 w 5284"/>
              <a:gd name="T63" fmla="*/ 183 h 673"/>
              <a:gd name="T64" fmla="*/ 2205 w 5284"/>
              <a:gd name="T65" fmla="*/ 213 h 673"/>
              <a:gd name="T66" fmla="*/ 2001 w 5284"/>
              <a:gd name="T67" fmla="*/ 243 h 673"/>
              <a:gd name="T68" fmla="*/ 1776 w 5284"/>
              <a:gd name="T69" fmla="*/ 273 h 673"/>
              <a:gd name="T70" fmla="*/ 1536 w 5284"/>
              <a:gd name="T71" fmla="*/ 297 h 673"/>
              <a:gd name="T72" fmla="*/ 1344 w 5284"/>
              <a:gd name="T73" fmla="*/ 312 h 673"/>
              <a:gd name="T74" fmla="*/ 1134 w 5284"/>
              <a:gd name="T75" fmla="*/ 330 h 673"/>
              <a:gd name="T76" fmla="*/ 921 w 5284"/>
              <a:gd name="T77" fmla="*/ 342 h 673"/>
              <a:gd name="T78" fmla="*/ 696 w 5284"/>
              <a:gd name="T79" fmla="*/ 354 h 673"/>
              <a:gd name="T80" fmla="*/ 501 w 5284"/>
              <a:gd name="T81" fmla="*/ 360 h 673"/>
              <a:gd name="T82" fmla="*/ 279 w 5284"/>
              <a:gd name="T83" fmla="*/ 366 h 673"/>
              <a:gd name="T84" fmla="*/ 99 w 5284"/>
              <a:gd name="T85" fmla="*/ 369 h 673"/>
              <a:gd name="T86" fmla="*/ 0 w 5284"/>
              <a:gd name="T87" fmla="*/ 366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4106" name="Freeform 10"/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>
              <a:gd name="T0" fmla="*/ 0 w 2884"/>
              <a:gd name="T1" fmla="*/ 0 h 286"/>
              <a:gd name="T2" fmla="*/ 0 w 2884"/>
              <a:gd name="T3" fmla="*/ 285 h 286"/>
              <a:gd name="T4" fmla="*/ 192 w 2884"/>
              <a:gd name="T5" fmla="*/ 285 h 286"/>
              <a:gd name="T6" fmla="*/ 384 w 2884"/>
              <a:gd name="T7" fmla="*/ 282 h 286"/>
              <a:gd name="T8" fmla="*/ 579 w 2884"/>
              <a:gd name="T9" fmla="*/ 276 h 286"/>
              <a:gd name="T10" fmla="*/ 789 w 2884"/>
              <a:gd name="T11" fmla="*/ 267 h 286"/>
              <a:gd name="T12" fmla="*/ 999 w 2884"/>
              <a:gd name="T13" fmla="*/ 258 h 286"/>
              <a:gd name="T14" fmla="*/ 1161 w 2884"/>
              <a:gd name="T15" fmla="*/ 246 h 286"/>
              <a:gd name="T16" fmla="*/ 1302 w 2884"/>
              <a:gd name="T17" fmla="*/ 234 h 286"/>
              <a:gd name="T18" fmla="*/ 1458 w 2884"/>
              <a:gd name="T19" fmla="*/ 222 h 286"/>
              <a:gd name="T20" fmla="*/ 1665 w 2884"/>
              <a:gd name="T21" fmla="*/ 201 h 286"/>
              <a:gd name="T22" fmla="*/ 1992 w 2884"/>
              <a:gd name="T23" fmla="*/ 159 h 286"/>
              <a:gd name="T24" fmla="*/ 2301 w 2884"/>
              <a:gd name="T25" fmla="*/ 117 h 286"/>
              <a:gd name="T26" fmla="*/ 2604 w 2884"/>
              <a:gd name="T27" fmla="*/ 60 h 286"/>
              <a:gd name="T28" fmla="*/ 2883 w 2884"/>
              <a:gd name="T29" fmla="*/ 0 h 286"/>
              <a:gd name="T30" fmla="*/ 0 w 2884"/>
              <a:gd name="T31" fmla="*/ 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273EB80-101C-4331-8613-D799DFC6AED9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84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98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6911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0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07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52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5830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659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66CEC-C626-4AC1-AB1E-0BA42DEFBD0C}" type="datetime2">
              <a:rPr lang="en-US"/>
              <a:pPr>
                <a:defRPr/>
              </a:pPr>
              <a:t>Friday, February 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C90DC-46C3-4776-86E8-BB46E01FC3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18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9316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5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81000"/>
            <a:ext cx="21336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2484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3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67200" y="4075113"/>
            <a:ext cx="457200" cy="101441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 Unicode MS" charset="0"/>
              </a:rPr>
              <a:t>{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42FBA-F664-484E-AC3D-D0E8021EA966}" type="datetime2">
              <a:rPr lang="en-US"/>
              <a:pPr>
                <a:defRPr/>
              </a:pPr>
              <a:t>Friday, February 5, 2021</a:t>
            </a:fld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9D5D8-9D9C-44FE-91AC-99AD911C88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3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81596A-DD98-47CA-91D0-81268593C500}" type="datetime2">
              <a:rPr lang="en-US"/>
              <a:pPr>
                <a:defRPr/>
              </a:pPr>
              <a:t>Friday, February 5, 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1B6D9-D1C4-4170-BFE3-EB40DDB105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6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57275" y="520700"/>
            <a:ext cx="457200" cy="9223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 Unicode MS" charset="0"/>
              </a:rPr>
              <a:t>{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79963" y="520700"/>
            <a:ext cx="457200" cy="9223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 Unicode MS" charset="0"/>
              </a:rPr>
              <a:t>{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3E405-685E-4363-B68C-2EC28DCB39B5}" type="datetime2">
              <a:rPr lang="en-US"/>
              <a:pPr>
                <a:defRPr/>
              </a:pPr>
              <a:t>Friday, February 5, 2021</a:t>
            </a:fld>
            <a:endParaRPr lang="en-US" dirty="0"/>
          </a:p>
        </p:txBody>
      </p:sp>
      <p:sp>
        <p:nvSpPr>
          <p:cNvPr id="10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9E902-064B-48AD-86BF-2887469CD5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9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F54A2-2DF6-4E67-ADB3-5FCF7F799E51}" type="datetime2">
              <a:rPr lang="en-US"/>
              <a:pPr>
                <a:defRPr/>
              </a:pPr>
              <a:t>Friday, February 5, 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1C2D4-C5C7-4D39-998A-7C55A91AAD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5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D12F3-A293-49C3-9D89-FC5D2F6A8735}" type="datetime2">
              <a:rPr lang="en-US"/>
              <a:pPr>
                <a:defRPr/>
              </a:pPr>
              <a:t>Friday, February 5, 2021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8A0A0-B21F-4200-BB7F-ADF75B598C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7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29238" y="1774825"/>
            <a:ext cx="457200" cy="123031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 Unicode MS" charset="0"/>
              </a:rPr>
              <a:t>{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C4469-26F7-4F86-8920-0F6C034455D0}" type="datetime2">
              <a:rPr lang="en-US"/>
              <a:pPr>
                <a:defRPr/>
              </a:pPr>
              <a:t>Friday, February 5, 2021</a:t>
            </a:fld>
            <a:endParaRPr lang="en-US" dirty="0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DE692-95F0-4A21-AE9D-02BA62EDAE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7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35225" y="3332163"/>
            <a:ext cx="457200" cy="9223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 Unicode MS" charset="0"/>
              </a:rPr>
              <a:t>{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A2A0D-EBD7-4ACE-B958-D4DEFA659717}" type="datetime2">
              <a:rPr lang="en-US"/>
              <a:pPr>
                <a:defRPr/>
              </a:pPr>
              <a:t>Friday, February 5, 2021</a:t>
            </a:fld>
            <a:endParaRPr lang="en-US" dirty="0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8C8C0-8736-4EB0-BCBC-E90CB9BBE3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4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rgbClr val="000076"/>
            </a:gs>
            <a:gs pos="0">
              <a:srgbClr val="000076"/>
            </a:gs>
            <a:gs pos="100000">
              <a:srgbClr val="008000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875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0"/>
            <a:ext cx="6096000" cy="365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3B63CAF6-4F1E-4E22-B7B3-BD31E263E087}" type="datetime2">
              <a:rPr lang="en-US"/>
              <a:pPr>
                <a:defRPr/>
              </a:pPr>
              <a:t>Friday, February 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325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325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37F556ED-E92B-436F-8FCB-ED4974C3A8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0" r:id="rId2"/>
    <p:sldLayoutId id="2147483717" r:id="rId3"/>
    <p:sldLayoutId id="2147483711" r:id="rId4"/>
    <p:sldLayoutId id="2147483718" r:id="rId5"/>
    <p:sldLayoutId id="2147483712" r:id="rId6"/>
    <p:sldLayoutId id="2147483713" r:id="rId7"/>
    <p:sldLayoutId id="2147483719" r:id="rId8"/>
    <p:sldLayoutId id="2147483720" r:id="rId9"/>
    <p:sldLayoutId id="2147483714" r:id="rId10"/>
    <p:sldLayoutId id="214748371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Palatino Linotyp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Palatino Linotyp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Palatino Linotyp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Palatino Linotype" pitchFamily="18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55588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9763" indent="-255588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5588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4650" indent="-255588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flip="none" rotWithShape="1">
          <a:gsLst>
            <a:gs pos="53000">
              <a:srgbClr val="000076"/>
            </a:gs>
            <a:gs pos="0">
              <a:srgbClr val="000076"/>
            </a:gs>
            <a:gs pos="100000">
              <a:srgbClr val="008000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invGray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3075" name="Freeform 3"/>
          <p:cNvSpPr>
            <a:spLocks/>
          </p:cNvSpPr>
          <p:nvPr/>
        </p:nvSpPr>
        <p:spPr bwMode="white">
          <a:xfrm>
            <a:off x="-9525" y="4489450"/>
            <a:ext cx="5754688" cy="2368550"/>
          </a:xfrm>
          <a:custGeom>
            <a:avLst/>
            <a:gdLst>
              <a:gd name="T0" fmla="*/ 0 w 3625"/>
              <a:gd name="T1" fmla="*/ 1491 h 1492"/>
              <a:gd name="T2" fmla="*/ 0 w 3625"/>
              <a:gd name="T3" fmla="*/ 0 h 1492"/>
              <a:gd name="T4" fmla="*/ 171 w 3625"/>
              <a:gd name="T5" fmla="*/ 3 h 1492"/>
              <a:gd name="T6" fmla="*/ 355 w 3625"/>
              <a:gd name="T7" fmla="*/ 9 h 1492"/>
              <a:gd name="T8" fmla="*/ 499 w 3625"/>
              <a:gd name="T9" fmla="*/ 21 h 1492"/>
              <a:gd name="T10" fmla="*/ 650 w 3625"/>
              <a:gd name="T11" fmla="*/ 36 h 1492"/>
              <a:gd name="T12" fmla="*/ 809 w 3625"/>
              <a:gd name="T13" fmla="*/ 54 h 1492"/>
              <a:gd name="T14" fmla="*/ 957 w 3625"/>
              <a:gd name="T15" fmla="*/ 78 h 1492"/>
              <a:gd name="T16" fmla="*/ 1119 w 3625"/>
              <a:gd name="T17" fmla="*/ 105 h 1492"/>
              <a:gd name="T18" fmla="*/ 1261 w 3625"/>
              <a:gd name="T19" fmla="*/ 133 h 1492"/>
              <a:gd name="T20" fmla="*/ 1441 w 3625"/>
              <a:gd name="T21" fmla="*/ 175 h 1492"/>
              <a:gd name="T22" fmla="*/ 1598 w 3625"/>
              <a:gd name="T23" fmla="*/ 217 h 1492"/>
              <a:gd name="T24" fmla="*/ 1763 w 3625"/>
              <a:gd name="T25" fmla="*/ 269 h 1492"/>
              <a:gd name="T26" fmla="*/ 1887 w 3625"/>
              <a:gd name="T27" fmla="*/ 308 h 1492"/>
              <a:gd name="T28" fmla="*/ 2085 w 3625"/>
              <a:gd name="T29" fmla="*/ 384 h 1492"/>
              <a:gd name="T30" fmla="*/ 2230 w 3625"/>
              <a:gd name="T31" fmla="*/ 444 h 1492"/>
              <a:gd name="T32" fmla="*/ 2456 w 3625"/>
              <a:gd name="T33" fmla="*/ 547 h 1492"/>
              <a:gd name="T34" fmla="*/ 2666 w 3625"/>
              <a:gd name="T35" fmla="*/ 662 h 1492"/>
              <a:gd name="T36" fmla="*/ 2859 w 3625"/>
              <a:gd name="T37" fmla="*/ 786 h 1492"/>
              <a:gd name="T38" fmla="*/ 3046 w 3625"/>
              <a:gd name="T39" fmla="*/ 920 h 1492"/>
              <a:gd name="T40" fmla="*/ 3193 w 3625"/>
              <a:gd name="T41" fmla="*/ 1038 h 1492"/>
              <a:gd name="T42" fmla="*/ 3332 w 3625"/>
              <a:gd name="T43" fmla="*/ 1168 h 1492"/>
              <a:gd name="T44" fmla="*/ 3440 w 3625"/>
              <a:gd name="T45" fmla="*/ 1280 h 1492"/>
              <a:gd name="T46" fmla="*/ 3524 w 3625"/>
              <a:gd name="T47" fmla="*/ 1380 h 1492"/>
              <a:gd name="T48" fmla="*/ 3624 w 3625"/>
              <a:gd name="T49" fmla="*/ 1491 h 1492"/>
              <a:gd name="T50" fmla="*/ 3608 w 3625"/>
              <a:gd name="T51" fmla="*/ 1491 h 1492"/>
              <a:gd name="T52" fmla="*/ 0 w 3625"/>
              <a:gd name="T53" fmla="*/ 1491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3076" name="Freeform 4"/>
          <p:cNvSpPr>
            <a:spLocks/>
          </p:cNvSpPr>
          <p:nvPr/>
        </p:nvSpPr>
        <p:spPr bwMode="white">
          <a:xfrm>
            <a:off x="0" y="3817938"/>
            <a:ext cx="8164513" cy="3019425"/>
          </a:xfrm>
          <a:custGeom>
            <a:avLst/>
            <a:gdLst>
              <a:gd name="T0" fmla="*/ 2718 w 5143"/>
              <a:gd name="T1" fmla="*/ 405 h 1902"/>
              <a:gd name="T2" fmla="*/ 2466 w 5143"/>
              <a:gd name="T3" fmla="*/ 333 h 1902"/>
              <a:gd name="T4" fmla="*/ 2202 w 5143"/>
              <a:gd name="T5" fmla="*/ 261 h 1902"/>
              <a:gd name="T6" fmla="*/ 1929 w 5143"/>
              <a:gd name="T7" fmla="*/ 198 h 1902"/>
              <a:gd name="T8" fmla="*/ 1695 w 5143"/>
              <a:gd name="T9" fmla="*/ 153 h 1902"/>
              <a:gd name="T10" fmla="*/ 1434 w 5143"/>
              <a:gd name="T11" fmla="*/ 111 h 1902"/>
              <a:gd name="T12" fmla="*/ 1188 w 5143"/>
              <a:gd name="T13" fmla="*/ 75 h 1902"/>
              <a:gd name="T14" fmla="*/ 957 w 5143"/>
              <a:gd name="T15" fmla="*/ 48 h 1902"/>
              <a:gd name="T16" fmla="*/ 747 w 5143"/>
              <a:gd name="T17" fmla="*/ 30 h 1902"/>
              <a:gd name="T18" fmla="*/ 501 w 5143"/>
              <a:gd name="T19" fmla="*/ 15 h 1902"/>
              <a:gd name="T20" fmla="*/ 246 w 5143"/>
              <a:gd name="T21" fmla="*/ 3 h 1902"/>
              <a:gd name="T22" fmla="*/ 0 w 5143"/>
              <a:gd name="T23" fmla="*/ 0 h 1902"/>
              <a:gd name="T24" fmla="*/ 0 w 5143"/>
              <a:gd name="T25" fmla="*/ 275 h 1902"/>
              <a:gd name="T26" fmla="*/ 0 w 5143"/>
              <a:gd name="T27" fmla="*/ 345 h 1902"/>
              <a:gd name="T28" fmla="*/ 0 w 5143"/>
              <a:gd name="T29" fmla="*/ 275 h 1902"/>
              <a:gd name="T30" fmla="*/ 0 w 5143"/>
              <a:gd name="T31" fmla="*/ 342 h 1902"/>
              <a:gd name="T32" fmla="*/ 339 w 5143"/>
              <a:gd name="T33" fmla="*/ 351 h 1902"/>
              <a:gd name="T34" fmla="*/ 606 w 5143"/>
              <a:gd name="T35" fmla="*/ 372 h 1902"/>
              <a:gd name="T36" fmla="*/ 852 w 5143"/>
              <a:gd name="T37" fmla="*/ 399 h 1902"/>
              <a:gd name="T38" fmla="*/ 1068 w 5143"/>
              <a:gd name="T39" fmla="*/ 435 h 1902"/>
              <a:gd name="T40" fmla="*/ 1275 w 5143"/>
              <a:gd name="T41" fmla="*/ 474 h 1902"/>
              <a:gd name="T42" fmla="*/ 1545 w 5143"/>
              <a:gd name="T43" fmla="*/ 540 h 1902"/>
              <a:gd name="T44" fmla="*/ 1761 w 5143"/>
              <a:gd name="T45" fmla="*/ 603 h 1902"/>
              <a:gd name="T46" fmla="*/ 1971 w 5143"/>
              <a:gd name="T47" fmla="*/ 678 h 1902"/>
              <a:gd name="T48" fmla="*/ 2166 w 5143"/>
              <a:gd name="T49" fmla="*/ 747 h 1902"/>
              <a:gd name="T50" fmla="*/ 2397 w 5143"/>
              <a:gd name="T51" fmla="*/ 852 h 1902"/>
              <a:gd name="T52" fmla="*/ 2613 w 5143"/>
              <a:gd name="T53" fmla="*/ 960 h 1902"/>
              <a:gd name="T54" fmla="*/ 2832 w 5143"/>
              <a:gd name="T55" fmla="*/ 1095 h 1902"/>
              <a:gd name="T56" fmla="*/ 3012 w 5143"/>
              <a:gd name="T57" fmla="*/ 1212 h 1902"/>
              <a:gd name="T58" fmla="*/ 3186 w 5143"/>
              <a:gd name="T59" fmla="*/ 1347 h 1902"/>
              <a:gd name="T60" fmla="*/ 3351 w 5143"/>
              <a:gd name="T61" fmla="*/ 1497 h 1902"/>
              <a:gd name="T62" fmla="*/ 3480 w 5143"/>
              <a:gd name="T63" fmla="*/ 1629 h 1902"/>
              <a:gd name="T64" fmla="*/ 3612 w 5143"/>
              <a:gd name="T65" fmla="*/ 1785 h 1902"/>
              <a:gd name="T66" fmla="*/ 3699 w 5143"/>
              <a:gd name="T67" fmla="*/ 1901 h 1902"/>
              <a:gd name="T68" fmla="*/ 5142 w 5143"/>
              <a:gd name="T69" fmla="*/ 1901 h 1902"/>
              <a:gd name="T70" fmla="*/ 5076 w 5143"/>
              <a:gd name="T71" fmla="*/ 1827 h 1902"/>
              <a:gd name="T72" fmla="*/ 4968 w 5143"/>
              <a:gd name="T73" fmla="*/ 1707 h 1902"/>
              <a:gd name="T74" fmla="*/ 4797 w 5143"/>
              <a:gd name="T75" fmla="*/ 1539 h 1902"/>
              <a:gd name="T76" fmla="*/ 4617 w 5143"/>
              <a:gd name="T77" fmla="*/ 1383 h 1902"/>
              <a:gd name="T78" fmla="*/ 4410 w 5143"/>
              <a:gd name="T79" fmla="*/ 1221 h 1902"/>
              <a:gd name="T80" fmla="*/ 4185 w 5143"/>
              <a:gd name="T81" fmla="*/ 1071 h 1902"/>
              <a:gd name="T82" fmla="*/ 3960 w 5143"/>
              <a:gd name="T83" fmla="*/ 939 h 1902"/>
              <a:gd name="T84" fmla="*/ 3708 w 5143"/>
              <a:gd name="T85" fmla="*/ 801 h 1902"/>
              <a:gd name="T86" fmla="*/ 3492 w 5143"/>
              <a:gd name="T87" fmla="*/ 702 h 1902"/>
              <a:gd name="T88" fmla="*/ 3231 w 5143"/>
              <a:gd name="T89" fmla="*/ 588 h 1902"/>
              <a:gd name="T90" fmla="*/ 2964 w 5143"/>
              <a:gd name="T91" fmla="*/ 489 h 1902"/>
              <a:gd name="T92" fmla="*/ 2718 w 5143"/>
              <a:gd name="T93" fmla="*/ 405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3077" name="Freeform 5"/>
          <p:cNvSpPr>
            <a:spLocks/>
          </p:cNvSpPr>
          <p:nvPr/>
        </p:nvSpPr>
        <p:spPr bwMode="white">
          <a:xfrm>
            <a:off x="0" y="3146425"/>
            <a:ext cx="9144000" cy="3690938"/>
          </a:xfrm>
          <a:custGeom>
            <a:avLst/>
            <a:gdLst>
              <a:gd name="T0" fmla="*/ 0 w 5760"/>
              <a:gd name="T1" fmla="*/ 0 h 2325"/>
              <a:gd name="T2" fmla="*/ 0 w 5760"/>
              <a:gd name="T3" fmla="*/ 339 h 2325"/>
              <a:gd name="T4" fmla="*/ 558 w 5760"/>
              <a:gd name="T5" fmla="*/ 357 h 2325"/>
              <a:gd name="T6" fmla="*/ 807 w 5760"/>
              <a:gd name="T7" fmla="*/ 375 h 2325"/>
              <a:gd name="T8" fmla="*/ 1056 w 5760"/>
              <a:gd name="T9" fmla="*/ 399 h 2325"/>
              <a:gd name="T10" fmla="*/ 1272 w 5760"/>
              <a:gd name="T11" fmla="*/ 426 h 2325"/>
              <a:gd name="T12" fmla="*/ 1539 w 5760"/>
              <a:gd name="T13" fmla="*/ 465 h 2325"/>
              <a:gd name="T14" fmla="*/ 1791 w 5760"/>
              <a:gd name="T15" fmla="*/ 510 h 2325"/>
              <a:gd name="T16" fmla="*/ 2076 w 5760"/>
              <a:gd name="T17" fmla="*/ 570 h 2325"/>
              <a:gd name="T18" fmla="*/ 2334 w 5760"/>
              <a:gd name="T19" fmla="*/ 630 h 2325"/>
              <a:gd name="T20" fmla="*/ 2544 w 5760"/>
              <a:gd name="T21" fmla="*/ 687 h 2325"/>
              <a:gd name="T22" fmla="*/ 2775 w 5760"/>
              <a:gd name="T23" fmla="*/ 759 h 2325"/>
              <a:gd name="T24" fmla="*/ 3003 w 5760"/>
              <a:gd name="T25" fmla="*/ 837 h 2325"/>
              <a:gd name="T26" fmla="*/ 3231 w 5760"/>
              <a:gd name="T27" fmla="*/ 924 h 2325"/>
              <a:gd name="T28" fmla="*/ 3438 w 5760"/>
              <a:gd name="T29" fmla="*/ 1005 h 2325"/>
              <a:gd name="T30" fmla="*/ 3663 w 5760"/>
              <a:gd name="T31" fmla="*/ 1110 h 2325"/>
              <a:gd name="T32" fmla="*/ 3903 w 5760"/>
              <a:gd name="T33" fmla="*/ 1233 h 2325"/>
              <a:gd name="T34" fmla="*/ 4149 w 5760"/>
              <a:gd name="T35" fmla="*/ 1374 h 2325"/>
              <a:gd name="T36" fmla="*/ 4353 w 5760"/>
              <a:gd name="T37" fmla="*/ 1506 h 2325"/>
              <a:gd name="T38" fmla="*/ 4491 w 5760"/>
              <a:gd name="T39" fmla="*/ 1602 h 2325"/>
              <a:gd name="T40" fmla="*/ 4668 w 5760"/>
              <a:gd name="T41" fmla="*/ 1740 h 2325"/>
              <a:gd name="T42" fmla="*/ 4824 w 5760"/>
              <a:gd name="T43" fmla="*/ 1875 h 2325"/>
              <a:gd name="T44" fmla="*/ 4968 w 5760"/>
              <a:gd name="T45" fmla="*/ 2016 h 2325"/>
              <a:gd name="T46" fmla="*/ 5100 w 5760"/>
              <a:gd name="T47" fmla="*/ 2154 h 2325"/>
              <a:gd name="T48" fmla="*/ 5238 w 5760"/>
              <a:gd name="T49" fmla="*/ 2324 h 2325"/>
              <a:gd name="T50" fmla="*/ 5759 w 5760"/>
              <a:gd name="T51" fmla="*/ 2324 h 2325"/>
              <a:gd name="T52" fmla="*/ 5759 w 5760"/>
              <a:gd name="T53" fmla="*/ 1245 h 2325"/>
              <a:gd name="T54" fmla="*/ 5580 w 5760"/>
              <a:gd name="T55" fmla="*/ 1119 h 2325"/>
              <a:gd name="T56" fmla="*/ 5400 w 5760"/>
              <a:gd name="T57" fmla="*/ 1020 h 2325"/>
              <a:gd name="T58" fmla="*/ 5205 w 5760"/>
              <a:gd name="T59" fmla="*/ 918 h 2325"/>
              <a:gd name="T60" fmla="*/ 5031 w 5760"/>
              <a:gd name="T61" fmla="*/ 837 h 2325"/>
              <a:gd name="T62" fmla="*/ 4866 w 5760"/>
              <a:gd name="T63" fmla="*/ 771 h 2325"/>
              <a:gd name="T64" fmla="*/ 4710 w 5760"/>
              <a:gd name="T65" fmla="*/ 711 h 2325"/>
              <a:gd name="T66" fmla="*/ 4545 w 5760"/>
              <a:gd name="T67" fmla="*/ 651 h 2325"/>
              <a:gd name="T68" fmla="*/ 4386 w 5760"/>
              <a:gd name="T69" fmla="*/ 600 h 2325"/>
              <a:gd name="T70" fmla="*/ 4248 w 5760"/>
              <a:gd name="T71" fmla="*/ 552 h 2325"/>
              <a:gd name="T72" fmla="*/ 3993 w 5760"/>
              <a:gd name="T73" fmla="*/ 483 h 2325"/>
              <a:gd name="T74" fmla="*/ 3777 w 5760"/>
              <a:gd name="T75" fmla="*/ 423 h 2325"/>
              <a:gd name="T76" fmla="*/ 3564 w 5760"/>
              <a:gd name="T77" fmla="*/ 375 h 2325"/>
              <a:gd name="T78" fmla="*/ 3282 w 5760"/>
              <a:gd name="T79" fmla="*/ 312 h 2325"/>
              <a:gd name="T80" fmla="*/ 3003 w 5760"/>
              <a:gd name="T81" fmla="*/ 261 h 2325"/>
              <a:gd name="T82" fmla="*/ 2733 w 5760"/>
              <a:gd name="T83" fmla="*/ 213 h 2325"/>
              <a:gd name="T84" fmla="*/ 2451 w 5760"/>
              <a:gd name="T85" fmla="*/ 171 h 2325"/>
              <a:gd name="T86" fmla="*/ 2211 w 5760"/>
              <a:gd name="T87" fmla="*/ 138 h 2325"/>
              <a:gd name="T88" fmla="*/ 1974 w 5760"/>
              <a:gd name="T89" fmla="*/ 108 h 2325"/>
              <a:gd name="T90" fmla="*/ 1665 w 5760"/>
              <a:gd name="T91" fmla="*/ 81 h 2325"/>
              <a:gd name="T92" fmla="*/ 1437 w 5760"/>
              <a:gd name="T93" fmla="*/ 60 h 2325"/>
              <a:gd name="T94" fmla="*/ 1125 w 5760"/>
              <a:gd name="T95" fmla="*/ 36 h 2325"/>
              <a:gd name="T96" fmla="*/ 828 w 5760"/>
              <a:gd name="T97" fmla="*/ 21 h 2325"/>
              <a:gd name="T98" fmla="*/ 558 w 5760"/>
              <a:gd name="T99" fmla="*/ 12 h 2325"/>
              <a:gd name="T100" fmla="*/ 282 w 5760"/>
              <a:gd name="T101" fmla="*/ 3 h 2325"/>
              <a:gd name="T102" fmla="*/ 0 w 5760"/>
              <a:gd name="T103" fmla="*/ 0 h 2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3078" name="Freeform 6"/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>
              <a:gd name="T0" fmla="*/ 0 w 5760"/>
              <a:gd name="T1" fmla="*/ 0 h 1573"/>
              <a:gd name="T2" fmla="*/ 0 w 5760"/>
              <a:gd name="T3" fmla="*/ 351 h 1573"/>
              <a:gd name="T4" fmla="*/ 282 w 5760"/>
              <a:gd name="T5" fmla="*/ 357 h 1573"/>
              <a:gd name="T6" fmla="*/ 627 w 5760"/>
              <a:gd name="T7" fmla="*/ 363 h 1573"/>
              <a:gd name="T8" fmla="*/ 960 w 5760"/>
              <a:gd name="T9" fmla="*/ 375 h 1573"/>
              <a:gd name="T10" fmla="*/ 1218 w 5760"/>
              <a:gd name="T11" fmla="*/ 393 h 1573"/>
              <a:gd name="T12" fmla="*/ 1470 w 5760"/>
              <a:gd name="T13" fmla="*/ 411 h 1573"/>
              <a:gd name="T14" fmla="*/ 1746 w 5760"/>
              <a:gd name="T15" fmla="*/ 435 h 1573"/>
              <a:gd name="T16" fmla="*/ 2022 w 5760"/>
              <a:gd name="T17" fmla="*/ 462 h 1573"/>
              <a:gd name="T18" fmla="*/ 2340 w 5760"/>
              <a:gd name="T19" fmla="*/ 504 h 1573"/>
              <a:gd name="T20" fmla="*/ 2664 w 5760"/>
              <a:gd name="T21" fmla="*/ 549 h 1573"/>
              <a:gd name="T22" fmla="*/ 2952 w 5760"/>
              <a:gd name="T23" fmla="*/ 597 h 1573"/>
              <a:gd name="T24" fmla="*/ 3225 w 5760"/>
              <a:gd name="T25" fmla="*/ 648 h 1573"/>
              <a:gd name="T26" fmla="*/ 3513 w 5760"/>
              <a:gd name="T27" fmla="*/ 708 h 1573"/>
              <a:gd name="T28" fmla="*/ 3693 w 5760"/>
              <a:gd name="T29" fmla="*/ 750 h 1573"/>
              <a:gd name="T30" fmla="*/ 3936 w 5760"/>
              <a:gd name="T31" fmla="*/ 810 h 1573"/>
              <a:gd name="T32" fmla="*/ 4095 w 5760"/>
              <a:gd name="T33" fmla="*/ 855 h 1573"/>
              <a:gd name="T34" fmla="*/ 4281 w 5760"/>
              <a:gd name="T35" fmla="*/ 909 h 1573"/>
              <a:gd name="T36" fmla="*/ 4503 w 5760"/>
              <a:gd name="T37" fmla="*/ 981 h 1573"/>
              <a:gd name="T38" fmla="*/ 4704 w 5760"/>
              <a:gd name="T39" fmla="*/ 1053 h 1573"/>
              <a:gd name="T40" fmla="*/ 4911 w 5760"/>
              <a:gd name="T41" fmla="*/ 1131 h 1573"/>
              <a:gd name="T42" fmla="*/ 5073 w 5760"/>
              <a:gd name="T43" fmla="*/ 1197 h 1573"/>
              <a:gd name="T44" fmla="*/ 5256 w 5760"/>
              <a:gd name="T45" fmla="*/ 1281 h 1573"/>
              <a:gd name="T46" fmla="*/ 5475 w 5760"/>
              <a:gd name="T47" fmla="*/ 1401 h 1573"/>
              <a:gd name="T48" fmla="*/ 5628 w 5760"/>
              <a:gd name="T49" fmla="*/ 1482 h 1573"/>
              <a:gd name="T50" fmla="*/ 5759 w 5760"/>
              <a:gd name="T51" fmla="*/ 1572 h 1573"/>
              <a:gd name="T52" fmla="*/ 5759 w 5760"/>
              <a:gd name="T53" fmla="*/ 633 h 1573"/>
              <a:gd name="T54" fmla="*/ 5493 w 5760"/>
              <a:gd name="T55" fmla="*/ 570 h 1573"/>
              <a:gd name="T56" fmla="*/ 5214 w 5760"/>
              <a:gd name="T57" fmla="*/ 501 h 1573"/>
              <a:gd name="T58" fmla="*/ 4950 w 5760"/>
              <a:gd name="T59" fmla="*/ 444 h 1573"/>
              <a:gd name="T60" fmla="*/ 4701 w 5760"/>
              <a:gd name="T61" fmla="*/ 396 h 1573"/>
              <a:gd name="T62" fmla="*/ 4425 w 5760"/>
              <a:gd name="T63" fmla="*/ 348 h 1573"/>
              <a:gd name="T64" fmla="*/ 4110 w 5760"/>
              <a:gd name="T65" fmla="*/ 294 h 1573"/>
              <a:gd name="T66" fmla="*/ 3813 w 5760"/>
              <a:gd name="T67" fmla="*/ 252 h 1573"/>
              <a:gd name="T68" fmla="*/ 3549 w 5760"/>
              <a:gd name="T69" fmla="*/ 213 h 1573"/>
              <a:gd name="T70" fmla="*/ 3261 w 5760"/>
              <a:gd name="T71" fmla="*/ 183 h 1573"/>
              <a:gd name="T72" fmla="*/ 3015 w 5760"/>
              <a:gd name="T73" fmla="*/ 153 h 1573"/>
              <a:gd name="T74" fmla="*/ 2757 w 5760"/>
              <a:gd name="T75" fmla="*/ 129 h 1573"/>
              <a:gd name="T76" fmla="*/ 2520 w 5760"/>
              <a:gd name="T77" fmla="*/ 105 h 1573"/>
              <a:gd name="T78" fmla="*/ 2301 w 5760"/>
              <a:gd name="T79" fmla="*/ 87 h 1573"/>
              <a:gd name="T80" fmla="*/ 2013 w 5760"/>
              <a:gd name="T81" fmla="*/ 66 h 1573"/>
              <a:gd name="T82" fmla="*/ 1731 w 5760"/>
              <a:gd name="T83" fmla="*/ 48 h 1573"/>
              <a:gd name="T84" fmla="*/ 1524 w 5760"/>
              <a:gd name="T85" fmla="*/ 39 h 1573"/>
              <a:gd name="T86" fmla="*/ 1260 w 5760"/>
              <a:gd name="T87" fmla="*/ 27 h 1573"/>
              <a:gd name="T88" fmla="*/ 966 w 5760"/>
              <a:gd name="T89" fmla="*/ 15 h 1573"/>
              <a:gd name="T90" fmla="*/ 714 w 5760"/>
              <a:gd name="T91" fmla="*/ 12 h 1573"/>
              <a:gd name="T92" fmla="*/ 510 w 5760"/>
              <a:gd name="T93" fmla="*/ 6 h 1573"/>
              <a:gd name="T94" fmla="*/ 243 w 5760"/>
              <a:gd name="T95" fmla="*/ 0 h 1573"/>
              <a:gd name="T96" fmla="*/ 0 w 5760"/>
              <a:gd name="T97" fmla="*/ 0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3079" name="Freeform 7"/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>
              <a:gd name="T0" fmla="*/ 0 w 5760"/>
              <a:gd name="T1" fmla="*/ 0 h 970"/>
              <a:gd name="T2" fmla="*/ 0 w 5760"/>
              <a:gd name="T3" fmla="*/ 339 h 970"/>
              <a:gd name="T4" fmla="*/ 318 w 5760"/>
              <a:gd name="T5" fmla="*/ 342 h 970"/>
              <a:gd name="T6" fmla="*/ 591 w 5760"/>
              <a:gd name="T7" fmla="*/ 348 h 970"/>
              <a:gd name="T8" fmla="*/ 846 w 5760"/>
              <a:gd name="T9" fmla="*/ 354 h 970"/>
              <a:gd name="T10" fmla="*/ 1074 w 5760"/>
              <a:gd name="T11" fmla="*/ 360 h 970"/>
              <a:gd name="T12" fmla="*/ 1314 w 5760"/>
              <a:gd name="T13" fmla="*/ 366 h 970"/>
              <a:gd name="T14" fmla="*/ 1599 w 5760"/>
              <a:gd name="T15" fmla="*/ 381 h 970"/>
              <a:gd name="T16" fmla="*/ 1911 w 5760"/>
              <a:gd name="T17" fmla="*/ 399 h 970"/>
              <a:gd name="T18" fmla="*/ 2241 w 5760"/>
              <a:gd name="T19" fmla="*/ 420 h 970"/>
              <a:gd name="T20" fmla="*/ 2619 w 5760"/>
              <a:gd name="T21" fmla="*/ 453 h 970"/>
              <a:gd name="T22" fmla="*/ 2889 w 5760"/>
              <a:gd name="T23" fmla="*/ 477 h 970"/>
              <a:gd name="T24" fmla="*/ 3177 w 5760"/>
              <a:gd name="T25" fmla="*/ 507 h 970"/>
              <a:gd name="T26" fmla="*/ 3498 w 5760"/>
              <a:gd name="T27" fmla="*/ 543 h 970"/>
              <a:gd name="T28" fmla="*/ 3813 w 5760"/>
              <a:gd name="T29" fmla="*/ 585 h 970"/>
              <a:gd name="T30" fmla="*/ 4044 w 5760"/>
              <a:gd name="T31" fmla="*/ 618 h 970"/>
              <a:gd name="T32" fmla="*/ 4365 w 5760"/>
              <a:gd name="T33" fmla="*/ 669 h 970"/>
              <a:gd name="T34" fmla="*/ 4683 w 5760"/>
              <a:gd name="T35" fmla="*/ 726 h 970"/>
              <a:gd name="T36" fmla="*/ 4980 w 5760"/>
              <a:gd name="T37" fmla="*/ 786 h 970"/>
              <a:gd name="T38" fmla="*/ 5268 w 5760"/>
              <a:gd name="T39" fmla="*/ 846 h 970"/>
              <a:gd name="T40" fmla="*/ 5646 w 5760"/>
              <a:gd name="T41" fmla="*/ 942 h 970"/>
              <a:gd name="T42" fmla="*/ 5759 w 5760"/>
              <a:gd name="T43" fmla="*/ 969 h 970"/>
              <a:gd name="T44" fmla="*/ 5759 w 5760"/>
              <a:gd name="T45" fmla="*/ 0 h 970"/>
              <a:gd name="T46" fmla="*/ 0 w 5760"/>
              <a:gd name="T47" fmla="*/ 0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3080" name="Freeform 8"/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>
              <a:gd name="T0" fmla="*/ 0 w 5760"/>
              <a:gd name="T1" fmla="*/ 753 h 1060"/>
              <a:gd name="T2" fmla="*/ 0 w 5760"/>
              <a:gd name="T3" fmla="*/ 1059 h 1060"/>
              <a:gd name="T4" fmla="*/ 5759 w 5760"/>
              <a:gd name="T5" fmla="*/ 1059 h 1060"/>
              <a:gd name="T6" fmla="*/ 5759 w 5760"/>
              <a:gd name="T7" fmla="*/ 0 h 1060"/>
              <a:gd name="T8" fmla="*/ 5430 w 5760"/>
              <a:gd name="T9" fmla="*/ 0 h 1060"/>
              <a:gd name="T10" fmla="*/ 5298 w 5760"/>
              <a:gd name="T11" fmla="*/ 84 h 1060"/>
              <a:gd name="T12" fmla="*/ 5136 w 5760"/>
              <a:gd name="T13" fmla="*/ 159 h 1060"/>
              <a:gd name="T14" fmla="*/ 4968 w 5760"/>
              <a:gd name="T15" fmla="*/ 222 h 1060"/>
              <a:gd name="T16" fmla="*/ 4812 w 5760"/>
              <a:gd name="T17" fmla="*/ 267 h 1060"/>
              <a:gd name="T18" fmla="*/ 4626 w 5760"/>
              <a:gd name="T19" fmla="*/ 324 h 1060"/>
              <a:gd name="T20" fmla="*/ 4440 w 5760"/>
              <a:gd name="T21" fmla="*/ 366 h 1060"/>
              <a:gd name="T22" fmla="*/ 4230 w 5760"/>
              <a:gd name="T23" fmla="*/ 414 h 1060"/>
              <a:gd name="T24" fmla="*/ 3939 w 5760"/>
              <a:gd name="T25" fmla="*/ 468 h 1060"/>
              <a:gd name="T26" fmla="*/ 3711 w 5760"/>
              <a:gd name="T27" fmla="*/ 504 h 1060"/>
              <a:gd name="T28" fmla="*/ 3441 w 5760"/>
              <a:gd name="T29" fmla="*/ 543 h 1060"/>
              <a:gd name="T30" fmla="*/ 3189 w 5760"/>
              <a:gd name="T31" fmla="*/ 579 h 1060"/>
              <a:gd name="T32" fmla="*/ 2925 w 5760"/>
              <a:gd name="T33" fmla="*/ 606 h 1060"/>
              <a:gd name="T34" fmla="*/ 2679 w 5760"/>
              <a:gd name="T35" fmla="*/ 633 h 1060"/>
              <a:gd name="T36" fmla="*/ 2418 w 5760"/>
              <a:gd name="T37" fmla="*/ 654 h 1060"/>
              <a:gd name="T38" fmla="*/ 2142 w 5760"/>
              <a:gd name="T39" fmla="*/ 675 h 1060"/>
              <a:gd name="T40" fmla="*/ 1896 w 5760"/>
              <a:gd name="T41" fmla="*/ 693 h 1060"/>
              <a:gd name="T42" fmla="*/ 1647 w 5760"/>
              <a:gd name="T43" fmla="*/ 708 h 1060"/>
              <a:gd name="T44" fmla="*/ 1404 w 5760"/>
              <a:gd name="T45" fmla="*/ 720 h 1060"/>
              <a:gd name="T46" fmla="*/ 1170 w 5760"/>
              <a:gd name="T47" fmla="*/ 732 h 1060"/>
              <a:gd name="T48" fmla="*/ 906 w 5760"/>
              <a:gd name="T49" fmla="*/ 738 h 1060"/>
              <a:gd name="T50" fmla="*/ 534 w 5760"/>
              <a:gd name="T51" fmla="*/ 747 h 1060"/>
              <a:gd name="T52" fmla="*/ 201 w 5760"/>
              <a:gd name="T53" fmla="*/ 753 h 1060"/>
              <a:gd name="T54" fmla="*/ 0 w 5760"/>
              <a:gd name="T55" fmla="*/ 753 h 1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3081" name="Freeform 9"/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>
              <a:gd name="T0" fmla="*/ 0 w 5284"/>
              <a:gd name="T1" fmla="*/ 366 h 673"/>
              <a:gd name="T2" fmla="*/ 0 w 5284"/>
              <a:gd name="T3" fmla="*/ 672 h 673"/>
              <a:gd name="T4" fmla="*/ 303 w 5284"/>
              <a:gd name="T5" fmla="*/ 672 h 673"/>
              <a:gd name="T6" fmla="*/ 723 w 5284"/>
              <a:gd name="T7" fmla="*/ 663 h 673"/>
              <a:gd name="T8" fmla="*/ 1020 w 5284"/>
              <a:gd name="T9" fmla="*/ 654 h 673"/>
              <a:gd name="T10" fmla="*/ 1302 w 5284"/>
              <a:gd name="T11" fmla="*/ 642 h 673"/>
              <a:gd name="T12" fmla="*/ 1554 w 5284"/>
              <a:gd name="T13" fmla="*/ 630 h 673"/>
              <a:gd name="T14" fmla="*/ 1779 w 5284"/>
              <a:gd name="T15" fmla="*/ 615 h 673"/>
              <a:gd name="T16" fmla="*/ 1962 w 5284"/>
              <a:gd name="T17" fmla="*/ 606 h 673"/>
              <a:gd name="T18" fmla="*/ 2193 w 5284"/>
              <a:gd name="T19" fmla="*/ 588 h 673"/>
              <a:gd name="T20" fmla="*/ 2448 w 5284"/>
              <a:gd name="T21" fmla="*/ 570 h 673"/>
              <a:gd name="T22" fmla="*/ 2700 w 5284"/>
              <a:gd name="T23" fmla="*/ 546 h 673"/>
              <a:gd name="T24" fmla="*/ 2904 w 5284"/>
              <a:gd name="T25" fmla="*/ 528 h 673"/>
              <a:gd name="T26" fmla="*/ 3138 w 5284"/>
              <a:gd name="T27" fmla="*/ 498 h 673"/>
              <a:gd name="T28" fmla="*/ 3324 w 5284"/>
              <a:gd name="T29" fmla="*/ 474 h 673"/>
              <a:gd name="T30" fmla="*/ 3534 w 5284"/>
              <a:gd name="T31" fmla="*/ 447 h 673"/>
              <a:gd name="T32" fmla="*/ 3735 w 5284"/>
              <a:gd name="T33" fmla="*/ 420 h 673"/>
              <a:gd name="T34" fmla="*/ 3933 w 5284"/>
              <a:gd name="T35" fmla="*/ 384 h 673"/>
              <a:gd name="T36" fmla="*/ 4116 w 5284"/>
              <a:gd name="T37" fmla="*/ 351 h 673"/>
              <a:gd name="T38" fmla="*/ 4266 w 5284"/>
              <a:gd name="T39" fmla="*/ 318 h 673"/>
              <a:gd name="T40" fmla="*/ 4446 w 5284"/>
              <a:gd name="T41" fmla="*/ 279 h 673"/>
              <a:gd name="T42" fmla="*/ 4620 w 5284"/>
              <a:gd name="T43" fmla="*/ 237 h 673"/>
              <a:gd name="T44" fmla="*/ 4779 w 5284"/>
              <a:gd name="T45" fmla="*/ 192 h 673"/>
              <a:gd name="T46" fmla="*/ 4920 w 5284"/>
              <a:gd name="T47" fmla="*/ 147 h 673"/>
              <a:gd name="T48" fmla="*/ 5085 w 5284"/>
              <a:gd name="T49" fmla="*/ 90 h 673"/>
              <a:gd name="T50" fmla="*/ 5193 w 5284"/>
              <a:gd name="T51" fmla="*/ 42 h 673"/>
              <a:gd name="T52" fmla="*/ 5283 w 5284"/>
              <a:gd name="T53" fmla="*/ 0 h 673"/>
              <a:gd name="T54" fmla="*/ 3201 w 5284"/>
              <a:gd name="T55" fmla="*/ 0 h 673"/>
              <a:gd name="T56" fmla="*/ 2982 w 5284"/>
              <a:gd name="T57" fmla="*/ 57 h 673"/>
              <a:gd name="T58" fmla="*/ 2775 w 5284"/>
              <a:gd name="T59" fmla="*/ 108 h 673"/>
              <a:gd name="T60" fmla="*/ 2562 w 5284"/>
              <a:gd name="T61" fmla="*/ 150 h 673"/>
              <a:gd name="T62" fmla="*/ 2397 w 5284"/>
              <a:gd name="T63" fmla="*/ 183 h 673"/>
              <a:gd name="T64" fmla="*/ 2205 w 5284"/>
              <a:gd name="T65" fmla="*/ 213 h 673"/>
              <a:gd name="T66" fmla="*/ 2001 w 5284"/>
              <a:gd name="T67" fmla="*/ 243 h 673"/>
              <a:gd name="T68" fmla="*/ 1776 w 5284"/>
              <a:gd name="T69" fmla="*/ 273 h 673"/>
              <a:gd name="T70" fmla="*/ 1536 w 5284"/>
              <a:gd name="T71" fmla="*/ 297 h 673"/>
              <a:gd name="T72" fmla="*/ 1344 w 5284"/>
              <a:gd name="T73" fmla="*/ 312 h 673"/>
              <a:gd name="T74" fmla="*/ 1134 w 5284"/>
              <a:gd name="T75" fmla="*/ 330 h 673"/>
              <a:gd name="T76" fmla="*/ 921 w 5284"/>
              <a:gd name="T77" fmla="*/ 342 h 673"/>
              <a:gd name="T78" fmla="*/ 696 w 5284"/>
              <a:gd name="T79" fmla="*/ 354 h 673"/>
              <a:gd name="T80" fmla="*/ 501 w 5284"/>
              <a:gd name="T81" fmla="*/ 360 h 673"/>
              <a:gd name="T82" fmla="*/ 279 w 5284"/>
              <a:gd name="T83" fmla="*/ 366 h 673"/>
              <a:gd name="T84" fmla="*/ 99 w 5284"/>
              <a:gd name="T85" fmla="*/ 369 h 673"/>
              <a:gd name="T86" fmla="*/ 0 w 5284"/>
              <a:gd name="T87" fmla="*/ 366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3082" name="Freeform 10"/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>
              <a:gd name="T0" fmla="*/ 0 w 2884"/>
              <a:gd name="T1" fmla="*/ 0 h 286"/>
              <a:gd name="T2" fmla="*/ 0 w 2884"/>
              <a:gd name="T3" fmla="*/ 285 h 286"/>
              <a:gd name="T4" fmla="*/ 192 w 2884"/>
              <a:gd name="T5" fmla="*/ 285 h 286"/>
              <a:gd name="T6" fmla="*/ 384 w 2884"/>
              <a:gd name="T7" fmla="*/ 282 h 286"/>
              <a:gd name="T8" fmla="*/ 579 w 2884"/>
              <a:gd name="T9" fmla="*/ 276 h 286"/>
              <a:gd name="T10" fmla="*/ 789 w 2884"/>
              <a:gd name="T11" fmla="*/ 267 h 286"/>
              <a:gd name="T12" fmla="*/ 999 w 2884"/>
              <a:gd name="T13" fmla="*/ 258 h 286"/>
              <a:gd name="T14" fmla="*/ 1161 w 2884"/>
              <a:gd name="T15" fmla="*/ 246 h 286"/>
              <a:gd name="T16" fmla="*/ 1302 w 2884"/>
              <a:gd name="T17" fmla="*/ 234 h 286"/>
              <a:gd name="T18" fmla="*/ 1458 w 2884"/>
              <a:gd name="T19" fmla="*/ 222 h 286"/>
              <a:gd name="T20" fmla="*/ 1665 w 2884"/>
              <a:gd name="T21" fmla="*/ 201 h 286"/>
              <a:gd name="T22" fmla="*/ 1992 w 2884"/>
              <a:gd name="T23" fmla="*/ 159 h 286"/>
              <a:gd name="T24" fmla="*/ 2301 w 2884"/>
              <a:gd name="T25" fmla="*/ 117 h 286"/>
              <a:gd name="T26" fmla="*/ 2604 w 2884"/>
              <a:gd name="T27" fmla="*/ 60 h 286"/>
              <a:gd name="T28" fmla="*/ 2883 w 2884"/>
              <a:gd name="T29" fmla="*/ 0 h 286"/>
              <a:gd name="T30" fmla="*/ 0 w 2884"/>
              <a:gd name="T31" fmla="*/ 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81000"/>
            <a:ext cx="8534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626440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400" y="609600"/>
            <a:ext cx="249299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HEAPS</a:t>
            </a:r>
          </a:p>
        </p:txBody>
      </p:sp>
      <p:pic>
        <p:nvPicPr>
          <p:cNvPr id="717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1600200"/>
            <a:ext cx="3433763" cy="501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1"/>
          <p:cNvSpPr>
            <a:spLocks noChangeShapeType="1"/>
          </p:cNvSpPr>
          <p:nvPr/>
        </p:nvSpPr>
        <p:spPr bwMode="auto">
          <a:xfrm>
            <a:off x="5181600" y="3886200"/>
            <a:ext cx="563563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28575" y="1060450"/>
            <a:ext cx="3889375" cy="4564063"/>
          </a:xfrm>
        </p:spPr>
        <p:txBody>
          <a:bodyPr>
            <a:noAutofit/>
          </a:bodyPr>
          <a:lstStyle/>
          <a:p>
            <a:pPr marL="287338" indent="-287338" eaLnBrk="1" fontAlgn="auto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q"/>
              <a:tabLst>
                <a:tab pos="857250" algn="l"/>
                <a:tab pos="1771650" algn="l"/>
                <a:tab pos="2686050" algn="l"/>
                <a:tab pos="3600450" algn="l"/>
                <a:tab pos="4514850" algn="l"/>
                <a:tab pos="5429250" algn="l"/>
                <a:tab pos="6343650" algn="l"/>
                <a:tab pos="7258050" algn="l"/>
                <a:tab pos="8172450" algn="l"/>
                <a:tab pos="9086850" algn="l"/>
                <a:tab pos="10001250" algn="l"/>
              </a:tabLst>
              <a:defRPr/>
            </a:pPr>
            <a:r>
              <a:rPr lang="en-GB" sz="2400" b="1" dirty="0" smtClean="0">
                <a:solidFill>
                  <a:schemeClr val="bg1"/>
                </a:solidFill>
                <a:effectLst/>
              </a:rPr>
              <a:t>Put the new node in the next available spot.</a:t>
            </a:r>
          </a:p>
          <a:p>
            <a:pPr marL="287338" indent="-287338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q"/>
              <a:tabLst>
                <a:tab pos="857250" algn="l"/>
                <a:tab pos="1771650" algn="l"/>
                <a:tab pos="2686050" algn="l"/>
                <a:tab pos="3600450" algn="l"/>
                <a:tab pos="4514850" algn="l"/>
                <a:tab pos="5429250" algn="l"/>
                <a:tab pos="6343650" algn="l"/>
                <a:tab pos="7258050" algn="l"/>
                <a:tab pos="8172450" algn="l"/>
                <a:tab pos="9086850" algn="l"/>
                <a:tab pos="10001250" algn="l"/>
              </a:tabLst>
              <a:defRPr/>
            </a:pPr>
            <a:r>
              <a:rPr lang="en-GB" sz="2400" b="1" dirty="0" smtClean="0">
                <a:solidFill>
                  <a:schemeClr val="bg1"/>
                </a:solidFill>
                <a:effectLst/>
              </a:rPr>
              <a:t>Push the new node upward, swapping with its parent until the new node reaches an acceptable location. </a:t>
            </a:r>
            <a:r>
              <a:rPr lang="en-GB" sz="2400" b="1" dirty="0">
                <a:solidFill>
                  <a:schemeClr val="bg1"/>
                </a:solidFill>
                <a:effectLst/>
              </a:rPr>
              <a:t>The process of pushing the new node upward </a:t>
            </a:r>
            <a:r>
              <a:rPr lang="en-GB" sz="2400" b="1" dirty="0" smtClean="0">
                <a:solidFill>
                  <a:schemeClr val="bg1"/>
                </a:solidFill>
                <a:effectLst/>
              </a:rPr>
              <a:t>is </a:t>
            </a:r>
            <a:r>
              <a:rPr lang="en-GB" sz="2400" b="1" dirty="0">
                <a:solidFill>
                  <a:schemeClr val="bg1"/>
                </a:solidFill>
                <a:effectLst/>
              </a:rPr>
              <a:t>called </a:t>
            </a:r>
            <a:r>
              <a:rPr lang="en-GB" sz="24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re-</a:t>
            </a:r>
            <a:r>
              <a:rPr lang="en-GB" sz="2400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heapification</a:t>
            </a:r>
            <a:r>
              <a:rPr lang="en-GB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         </a:t>
            </a:r>
            <a:r>
              <a:rPr lang="en-GB" sz="2400" b="1" u="sng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upward</a:t>
            </a:r>
            <a:r>
              <a:rPr lang="en-GB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.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25450" y="228600"/>
            <a:ext cx="7772400" cy="860425"/>
          </a:xfrm>
        </p:spPr>
        <p:txBody>
          <a:bodyPr/>
          <a:lstStyle/>
          <a:p>
            <a:pPr eaLnBrk="1" fontAlgn="auto" hangingPunct="1">
              <a:lnSpc>
                <a:spcPct val="95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b="1" dirty="0" smtClean="0">
                <a:solidFill>
                  <a:schemeClr val="bg2">
                    <a:lumMod val="75000"/>
                  </a:schemeClr>
                </a:solidFill>
              </a:rPr>
              <a:t>Adding a Node to a Heap</a:t>
            </a:r>
          </a:p>
        </p:txBody>
      </p:sp>
      <p:sp>
        <p:nvSpPr>
          <p:cNvPr id="12293" name="Line 4"/>
          <p:cNvSpPr>
            <a:spLocks noChangeShapeType="1"/>
          </p:cNvSpPr>
          <p:nvPr/>
        </p:nvSpPr>
        <p:spPr bwMode="auto">
          <a:xfrm flipH="1">
            <a:off x="4511675" y="3883025"/>
            <a:ext cx="566738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294" name="Group 5"/>
          <p:cNvGrpSpPr>
            <a:grpSpLocks/>
          </p:cNvGrpSpPr>
          <p:nvPr/>
        </p:nvGrpSpPr>
        <p:grpSpPr bwMode="auto">
          <a:xfrm>
            <a:off x="3917950" y="4254500"/>
            <a:ext cx="793750" cy="731838"/>
            <a:chOff x="2468" y="2680"/>
            <a:chExt cx="500" cy="461"/>
          </a:xfrm>
        </p:grpSpPr>
        <p:sp>
          <p:nvSpPr>
            <p:cNvPr id="12326" name="AutoShape 6"/>
            <p:cNvSpPr>
              <a:spLocks noChangeArrowheads="1"/>
            </p:cNvSpPr>
            <p:nvPr/>
          </p:nvSpPr>
          <p:spPr bwMode="auto">
            <a:xfrm>
              <a:off x="2468" y="2680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327" name="AutoShape 7"/>
            <p:cNvSpPr>
              <a:spLocks noChangeArrowheads="1"/>
            </p:cNvSpPr>
            <p:nvPr/>
          </p:nvSpPr>
          <p:spPr bwMode="auto">
            <a:xfrm>
              <a:off x="2487" y="2699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prstClr val="black"/>
                  </a:solidFill>
                </a:rPr>
                <a:t>19</a:t>
              </a:r>
            </a:p>
          </p:txBody>
        </p:sp>
      </p:grpSp>
      <p:sp>
        <p:nvSpPr>
          <p:cNvPr id="12295" name="Line 8"/>
          <p:cNvSpPr>
            <a:spLocks noChangeShapeType="1"/>
          </p:cNvSpPr>
          <p:nvPr/>
        </p:nvSpPr>
        <p:spPr bwMode="auto">
          <a:xfrm>
            <a:off x="7697788" y="2941638"/>
            <a:ext cx="563562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296" name="Group 9"/>
          <p:cNvGrpSpPr>
            <a:grpSpLocks/>
          </p:cNvGrpSpPr>
          <p:nvPr/>
        </p:nvGrpSpPr>
        <p:grpSpPr bwMode="auto">
          <a:xfrm>
            <a:off x="8061325" y="3313113"/>
            <a:ext cx="793750" cy="731837"/>
            <a:chOff x="5078" y="2087"/>
            <a:chExt cx="500" cy="461"/>
          </a:xfrm>
        </p:grpSpPr>
        <p:sp>
          <p:nvSpPr>
            <p:cNvPr id="12324" name="AutoShape 10"/>
            <p:cNvSpPr>
              <a:spLocks noChangeArrowheads="1"/>
            </p:cNvSpPr>
            <p:nvPr/>
          </p:nvSpPr>
          <p:spPr bwMode="auto">
            <a:xfrm>
              <a:off x="5078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325" name="AutoShape 11"/>
            <p:cNvSpPr>
              <a:spLocks noChangeArrowheads="1"/>
            </p:cNvSpPr>
            <p:nvPr/>
          </p:nvSpPr>
          <p:spPr bwMode="auto">
            <a:xfrm>
              <a:off x="509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prstClr val="black"/>
                  </a:solidFill>
                </a:rPr>
                <a:t>4</a:t>
              </a:r>
            </a:p>
          </p:txBody>
        </p:sp>
      </p:grpSp>
      <p:sp>
        <p:nvSpPr>
          <p:cNvPr id="12297" name="Line 12"/>
          <p:cNvSpPr>
            <a:spLocks noChangeShapeType="1"/>
          </p:cNvSpPr>
          <p:nvPr/>
        </p:nvSpPr>
        <p:spPr bwMode="auto">
          <a:xfrm flipH="1">
            <a:off x="7486650" y="29416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298" name="Group 13"/>
          <p:cNvGrpSpPr>
            <a:grpSpLocks/>
          </p:cNvGrpSpPr>
          <p:nvPr/>
        </p:nvGrpSpPr>
        <p:grpSpPr bwMode="auto">
          <a:xfrm>
            <a:off x="6892925" y="3313113"/>
            <a:ext cx="793750" cy="731837"/>
            <a:chOff x="4342" y="2087"/>
            <a:chExt cx="500" cy="461"/>
          </a:xfrm>
        </p:grpSpPr>
        <p:sp>
          <p:nvSpPr>
            <p:cNvPr id="12322" name="AutoShape 14"/>
            <p:cNvSpPr>
              <a:spLocks noChangeArrowheads="1"/>
            </p:cNvSpPr>
            <p:nvPr/>
          </p:nvSpPr>
          <p:spPr bwMode="auto">
            <a:xfrm>
              <a:off x="4342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323" name="AutoShape 15"/>
            <p:cNvSpPr>
              <a:spLocks noChangeArrowheads="1"/>
            </p:cNvSpPr>
            <p:nvPr/>
          </p:nvSpPr>
          <p:spPr bwMode="auto">
            <a:xfrm>
              <a:off x="4361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prstClr val="black"/>
                  </a:solidFill>
                </a:rPr>
                <a:t>22</a:t>
              </a:r>
            </a:p>
          </p:txBody>
        </p:sp>
      </p:grpSp>
      <p:sp>
        <p:nvSpPr>
          <p:cNvPr id="12299" name="Line 16"/>
          <p:cNvSpPr>
            <a:spLocks noChangeShapeType="1"/>
          </p:cNvSpPr>
          <p:nvPr/>
        </p:nvSpPr>
        <p:spPr bwMode="auto">
          <a:xfrm>
            <a:off x="5516563" y="2941638"/>
            <a:ext cx="563562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300" name="Group 17"/>
          <p:cNvGrpSpPr>
            <a:grpSpLocks/>
          </p:cNvGrpSpPr>
          <p:nvPr/>
        </p:nvGrpSpPr>
        <p:grpSpPr bwMode="auto">
          <a:xfrm>
            <a:off x="5880100" y="3313113"/>
            <a:ext cx="793750" cy="731837"/>
            <a:chOff x="3704" y="2087"/>
            <a:chExt cx="500" cy="461"/>
          </a:xfrm>
        </p:grpSpPr>
        <p:sp>
          <p:nvSpPr>
            <p:cNvPr id="12320" name="AutoShape 18"/>
            <p:cNvSpPr>
              <a:spLocks noChangeArrowheads="1"/>
            </p:cNvSpPr>
            <p:nvPr/>
          </p:nvSpPr>
          <p:spPr bwMode="auto">
            <a:xfrm>
              <a:off x="3704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321" name="AutoShape 19"/>
            <p:cNvSpPr>
              <a:spLocks noChangeArrowheads="1"/>
            </p:cNvSpPr>
            <p:nvPr/>
          </p:nvSpPr>
          <p:spPr bwMode="auto">
            <a:xfrm>
              <a:off x="3723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prstClr val="black"/>
                  </a:solidFill>
                </a:rPr>
                <a:t>21</a:t>
              </a:r>
            </a:p>
          </p:txBody>
        </p:sp>
      </p:grpSp>
      <p:sp>
        <p:nvSpPr>
          <p:cNvPr id="12301" name="Line 20"/>
          <p:cNvSpPr>
            <a:spLocks noChangeShapeType="1"/>
          </p:cNvSpPr>
          <p:nvPr/>
        </p:nvSpPr>
        <p:spPr bwMode="auto">
          <a:xfrm flipH="1">
            <a:off x="5273675" y="29416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302" name="Group 21"/>
          <p:cNvGrpSpPr>
            <a:grpSpLocks/>
          </p:cNvGrpSpPr>
          <p:nvPr/>
        </p:nvGrpSpPr>
        <p:grpSpPr bwMode="auto">
          <a:xfrm>
            <a:off x="4679950" y="3313113"/>
            <a:ext cx="793750" cy="731837"/>
            <a:chOff x="2948" y="2087"/>
            <a:chExt cx="500" cy="461"/>
          </a:xfrm>
        </p:grpSpPr>
        <p:sp>
          <p:nvSpPr>
            <p:cNvPr id="12318" name="AutoShape 22"/>
            <p:cNvSpPr>
              <a:spLocks noChangeArrowheads="1"/>
            </p:cNvSpPr>
            <p:nvPr/>
          </p:nvSpPr>
          <p:spPr bwMode="auto">
            <a:xfrm>
              <a:off x="2948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319" name="AutoShape 23"/>
            <p:cNvSpPr>
              <a:spLocks noChangeArrowheads="1"/>
            </p:cNvSpPr>
            <p:nvPr/>
          </p:nvSpPr>
          <p:spPr bwMode="auto">
            <a:xfrm>
              <a:off x="296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prstClr val="black"/>
                  </a:solidFill>
                </a:rPr>
                <a:t>35</a:t>
              </a:r>
            </a:p>
          </p:txBody>
        </p:sp>
      </p:grpSp>
      <p:sp>
        <p:nvSpPr>
          <p:cNvPr id="12303" name="Line 24"/>
          <p:cNvSpPr>
            <a:spLocks noChangeShapeType="1"/>
          </p:cNvSpPr>
          <p:nvPr/>
        </p:nvSpPr>
        <p:spPr bwMode="auto">
          <a:xfrm>
            <a:off x="7102475" y="1981200"/>
            <a:ext cx="563563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304" name="Group 25"/>
          <p:cNvGrpSpPr>
            <a:grpSpLocks/>
          </p:cNvGrpSpPr>
          <p:nvPr/>
        </p:nvGrpSpPr>
        <p:grpSpPr bwMode="auto">
          <a:xfrm>
            <a:off x="7437438" y="2398713"/>
            <a:ext cx="793750" cy="731837"/>
            <a:chOff x="4685" y="1511"/>
            <a:chExt cx="500" cy="461"/>
          </a:xfrm>
        </p:grpSpPr>
        <p:sp>
          <p:nvSpPr>
            <p:cNvPr id="12316" name="AutoShape 26"/>
            <p:cNvSpPr>
              <a:spLocks noChangeArrowheads="1"/>
            </p:cNvSpPr>
            <p:nvPr/>
          </p:nvSpPr>
          <p:spPr bwMode="auto">
            <a:xfrm>
              <a:off x="4685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317" name="AutoShape 27"/>
            <p:cNvSpPr>
              <a:spLocks noChangeArrowheads="1"/>
            </p:cNvSpPr>
            <p:nvPr/>
          </p:nvSpPr>
          <p:spPr bwMode="auto">
            <a:xfrm>
              <a:off x="4704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prstClr val="black"/>
                  </a:solidFill>
                </a:rPr>
                <a:t>23</a:t>
              </a:r>
            </a:p>
          </p:txBody>
        </p:sp>
      </p:grpSp>
      <p:sp>
        <p:nvSpPr>
          <p:cNvPr id="12305" name="Line 28"/>
          <p:cNvSpPr>
            <a:spLocks noChangeShapeType="1"/>
          </p:cNvSpPr>
          <p:nvPr/>
        </p:nvSpPr>
        <p:spPr bwMode="auto">
          <a:xfrm flipH="1">
            <a:off x="5867400" y="20272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306" name="Group 29"/>
          <p:cNvGrpSpPr>
            <a:grpSpLocks/>
          </p:cNvGrpSpPr>
          <p:nvPr/>
        </p:nvGrpSpPr>
        <p:grpSpPr bwMode="auto">
          <a:xfrm>
            <a:off x="6376988" y="1331913"/>
            <a:ext cx="793750" cy="731837"/>
            <a:chOff x="4017" y="839"/>
            <a:chExt cx="500" cy="461"/>
          </a:xfrm>
        </p:grpSpPr>
        <p:sp>
          <p:nvSpPr>
            <p:cNvPr id="12314" name="AutoShape 30"/>
            <p:cNvSpPr>
              <a:spLocks noChangeArrowheads="1"/>
            </p:cNvSpPr>
            <p:nvPr/>
          </p:nvSpPr>
          <p:spPr bwMode="auto">
            <a:xfrm>
              <a:off x="4017" y="839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315" name="AutoShape 31"/>
            <p:cNvSpPr>
              <a:spLocks noChangeArrowheads="1"/>
            </p:cNvSpPr>
            <p:nvPr/>
          </p:nvSpPr>
          <p:spPr bwMode="auto">
            <a:xfrm>
              <a:off x="4036" y="858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prstClr val="black"/>
                  </a:solidFill>
                </a:rPr>
                <a:t>45</a:t>
              </a:r>
            </a:p>
          </p:txBody>
        </p:sp>
      </p:grpSp>
      <p:grpSp>
        <p:nvGrpSpPr>
          <p:cNvPr id="12307" name="Group 32"/>
          <p:cNvGrpSpPr>
            <a:grpSpLocks/>
          </p:cNvGrpSpPr>
          <p:nvPr/>
        </p:nvGrpSpPr>
        <p:grpSpPr bwMode="auto">
          <a:xfrm>
            <a:off x="5273675" y="2398713"/>
            <a:ext cx="793750" cy="731837"/>
            <a:chOff x="3322" y="1511"/>
            <a:chExt cx="500" cy="461"/>
          </a:xfrm>
        </p:grpSpPr>
        <p:sp>
          <p:nvSpPr>
            <p:cNvPr id="12312" name="AutoShape 33"/>
            <p:cNvSpPr>
              <a:spLocks noChangeArrowheads="1"/>
            </p:cNvSpPr>
            <p:nvPr/>
          </p:nvSpPr>
          <p:spPr bwMode="auto">
            <a:xfrm>
              <a:off x="3322" y="1511"/>
              <a:ext cx="501" cy="462"/>
            </a:xfrm>
            <a:prstGeom prst="roundRect">
              <a:avLst>
                <a:gd name="adj" fmla="val 12551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12600">
              <a:solidFill>
                <a:srgbClr val="FF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313" name="AutoShape 34"/>
            <p:cNvSpPr>
              <a:spLocks noChangeArrowheads="1"/>
            </p:cNvSpPr>
            <p:nvPr/>
          </p:nvSpPr>
          <p:spPr bwMode="auto">
            <a:xfrm>
              <a:off x="3341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FF8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rgbClr val="FF8000"/>
                  </a:solidFill>
                </a:rPr>
                <a:t>42</a:t>
              </a:r>
            </a:p>
          </p:txBody>
        </p:sp>
      </p:grpSp>
      <p:grpSp>
        <p:nvGrpSpPr>
          <p:cNvPr id="12308" name="Group 35"/>
          <p:cNvGrpSpPr>
            <a:grpSpLocks/>
          </p:cNvGrpSpPr>
          <p:nvPr/>
        </p:nvGrpSpPr>
        <p:grpSpPr bwMode="auto">
          <a:xfrm>
            <a:off x="5545138" y="4257675"/>
            <a:ext cx="793750" cy="731838"/>
            <a:chOff x="3493" y="2682"/>
            <a:chExt cx="500" cy="461"/>
          </a:xfrm>
        </p:grpSpPr>
        <p:sp>
          <p:nvSpPr>
            <p:cNvPr id="12310" name="AutoShape 36"/>
            <p:cNvSpPr>
              <a:spLocks noChangeArrowheads="1"/>
            </p:cNvSpPr>
            <p:nvPr/>
          </p:nvSpPr>
          <p:spPr bwMode="auto">
            <a:xfrm>
              <a:off x="3493" y="2682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311" name="AutoShape 37"/>
            <p:cNvSpPr>
              <a:spLocks noChangeArrowheads="1"/>
            </p:cNvSpPr>
            <p:nvPr/>
          </p:nvSpPr>
          <p:spPr bwMode="auto">
            <a:xfrm>
              <a:off x="3512" y="2701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prstClr val="black"/>
                  </a:solidFill>
                </a:rPr>
                <a:t>27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81000" y="5791200"/>
            <a:ext cx="8229600" cy="830263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Palatino Linotype"/>
                <a:ea typeface="+mn-ea"/>
                <a:cs typeface="Arial Unicode MS" charset="0"/>
              </a:rPr>
              <a:t>We stop here, because 42 is less than (or equal to) its parent. Otherwise the new node reaches the root.</a:t>
            </a:r>
            <a:endParaRPr lang="en-US" dirty="0">
              <a:solidFill>
                <a:prstClr val="white"/>
              </a:solidFill>
              <a:latin typeface="Times New Roman" pitchFamily="16" charset="0"/>
              <a:ea typeface="+mn-ea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643352"/>
      </p:ext>
    </p:extLst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33400" y="1331913"/>
            <a:ext cx="3783013" cy="24384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287338" indent="-287338" eaLnBrk="1" hangingPunct="1">
              <a:lnSpc>
                <a:spcPct val="95000"/>
              </a:lnSpc>
              <a:spcBef>
                <a:spcPts val="600"/>
              </a:spcBef>
              <a:buFont typeface="Wingdings" pitchFamily="2" charset="2"/>
              <a:buChar char="q"/>
              <a:tabLst>
                <a:tab pos="857250" algn="l"/>
                <a:tab pos="1771650" algn="l"/>
                <a:tab pos="2686050" algn="l"/>
                <a:tab pos="3600450" algn="l"/>
                <a:tab pos="4514850" algn="l"/>
                <a:tab pos="5429250" algn="l"/>
                <a:tab pos="6343650" algn="l"/>
                <a:tab pos="7258050" algn="l"/>
                <a:tab pos="8172450" algn="l"/>
                <a:tab pos="9086850" algn="l"/>
                <a:tab pos="10001250" algn="l"/>
              </a:tabLst>
            </a:pPr>
            <a:r>
              <a:rPr lang="en-GB" sz="2800" b="1" smtClean="0">
                <a:solidFill>
                  <a:schemeClr val="bg1"/>
                </a:solidFill>
                <a:effectLst/>
              </a:rPr>
              <a:t>Move the last node onto the root.</a:t>
            </a:r>
          </a:p>
        </p:txBody>
      </p:sp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238125" y="152400"/>
            <a:ext cx="8686800" cy="876300"/>
          </a:xfrm>
        </p:spPr>
        <p:txBody>
          <a:bodyPr/>
          <a:lstStyle/>
          <a:p>
            <a:pPr eaLnBrk="1" fontAlgn="auto" hangingPunct="1">
              <a:lnSpc>
                <a:spcPct val="95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b="1" dirty="0" smtClean="0">
                <a:solidFill>
                  <a:schemeClr val="bg2">
                    <a:lumMod val="75000"/>
                  </a:schemeClr>
                </a:solidFill>
              </a:rPr>
              <a:t>Removing the Top of a Heap</a:t>
            </a:r>
          </a:p>
        </p:txBody>
      </p:sp>
      <p:sp>
        <p:nvSpPr>
          <p:cNvPr id="13316" name="Line 3"/>
          <p:cNvSpPr>
            <a:spLocks noChangeShapeType="1"/>
          </p:cNvSpPr>
          <p:nvPr/>
        </p:nvSpPr>
        <p:spPr bwMode="auto">
          <a:xfrm>
            <a:off x="5181600" y="3886200"/>
            <a:ext cx="563563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7" name="Line 4"/>
          <p:cNvSpPr>
            <a:spLocks noChangeShapeType="1"/>
          </p:cNvSpPr>
          <p:nvPr/>
        </p:nvSpPr>
        <p:spPr bwMode="auto">
          <a:xfrm flipH="1">
            <a:off x="4511675" y="3883025"/>
            <a:ext cx="566738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18" name="Group 5"/>
          <p:cNvGrpSpPr>
            <a:grpSpLocks/>
          </p:cNvGrpSpPr>
          <p:nvPr/>
        </p:nvGrpSpPr>
        <p:grpSpPr bwMode="auto">
          <a:xfrm>
            <a:off x="3917950" y="4254500"/>
            <a:ext cx="793750" cy="731838"/>
            <a:chOff x="2468" y="2680"/>
            <a:chExt cx="500" cy="461"/>
          </a:xfrm>
        </p:grpSpPr>
        <p:sp>
          <p:nvSpPr>
            <p:cNvPr id="13352" name="AutoShape 6"/>
            <p:cNvSpPr>
              <a:spLocks noChangeArrowheads="1"/>
            </p:cNvSpPr>
            <p:nvPr/>
          </p:nvSpPr>
          <p:spPr bwMode="auto">
            <a:xfrm>
              <a:off x="2468" y="2680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3" name="AutoShape 7"/>
            <p:cNvSpPr>
              <a:spLocks noChangeArrowheads="1"/>
            </p:cNvSpPr>
            <p:nvPr/>
          </p:nvSpPr>
          <p:spPr bwMode="auto">
            <a:xfrm>
              <a:off x="2487" y="2699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19</a:t>
              </a:r>
            </a:p>
          </p:txBody>
        </p:sp>
      </p:grpSp>
      <p:sp>
        <p:nvSpPr>
          <p:cNvPr id="13319" name="Line 8"/>
          <p:cNvSpPr>
            <a:spLocks noChangeShapeType="1"/>
          </p:cNvSpPr>
          <p:nvPr/>
        </p:nvSpPr>
        <p:spPr bwMode="auto">
          <a:xfrm>
            <a:off x="7697788" y="2941638"/>
            <a:ext cx="563562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20" name="Group 9"/>
          <p:cNvGrpSpPr>
            <a:grpSpLocks/>
          </p:cNvGrpSpPr>
          <p:nvPr/>
        </p:nvGrpSpPr>
        <p:grpSpPr bwMode="auto">
          <a:xfrm>
            <a:off x="8061325" y="3313113"/>
            <a:ext cx="793750" cy="731837"/>
            <a:chOff x="5078" y="2087"/>
            <a:chExt cx="500" cy="461"/>
          </a:xfrm>
        </p:grpSpPr>
        <p:sp>
          <p:nvSpPr>
            <p:cNvPr id="13350" name="AutoShape 10"/>
            <p:cNvSpPr>
              <a:spLocks noChangeArrowheads="1"/>
            </p:cNvSpPr>
            <p:nvPr/>
          </p:nvSpPr>
          <p:spPr bwMode="auto">
            <a:xfrm>
              <a:off x="5078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1" name="AutoShape 11"/>
            <p:cNvSpPr>
              <a:spLocks noChangeArrowheads="1"/>
            </p:cNvSpPr>
            <p:nvPr/>
          </p:nvSpPr>
          <p:spPr bwMode="auto">
            <a:xfrm>
              <a:off x="509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13321" name="Line 12"/>
          <p:cNvSpPr>
            <a:spLocks noChangeShapeType="1"/>
          </p:cNvSpPr>
          <p:nvPr/>
        </p:nvSpPr>
        <p:spPr bwMode="auto">
          <a:xfrm flipH="1">
            <a:off x="7486650" y="29416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22" name="Group 13"/>
          <p:cNvGrpSpPr>
            <a:grpSpLocks/>
          </p:cNvGrpSpPr>
          <p:nvPr/>
        </p:nvGrpSpPr>
        <p:grpSpPr bwMode="auto">
          <a:xfrm>
            <a:off x="6892925" y="3313113"/>
            <a:ext cx="793750" cy="731837"/>
            <a:chOff x="4342" y="2087"/>
            <a:chExt cx="500" cy="461"/>
          </a:xfrm>
        </p:grpSpPr>
        <p:sp>
          <p:nvSpPr>
            <p:cNvPr id="13348" name="AutoShape 14"/>
            <p:cNvSpPr>
              <a:spLocks noChangeArrowheads="1"/>
            </p:cNvSpPr>
            <p:nvPr/>
          </p:nvSpPr>
          <p:spPr bwMode="auto">
            <a:xfrm>
              <a:off x="4342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9" name="AutoShape 15"/>
            <p:cNvSpPr>
              <a:spLocks noChangeArrowheads="1"/>
            </p:cNvSpPr>
            <p:nvPr/>
          </p:nvSpPr>
          <p:spPr bwMode="auto">
            <a:xfrm>
              <a:off x="4361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22</a:t>
              </a:r>
            </a:p>
          </p:txBody>
        </p:sp>
      </p:grpSp>
      <p:sp>
        <p:nvSpPr>
          <p:cNvPr id="13323" name="Line 16"/>
          <p:cNvSpPr>
            <a:spLocks noChangeShapeType="1"/>
          </p:cNvSpPr>
          <p:nvPr/>
        </p:nvSpPr>
        <p:spPr bwMode="auto">
          <a:xfrm>
            <a:off x="5516563" y="2941638"/>
            <a:ext cx="563562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24" name="Group 17"/>
          <p:cNvGrpSpPr>
            <a:grpSpLocks/>
          </p:cNvGrpSpPr>
          <p:nvPr/>
        </p:nvGrpSpPr>
        <p:grpSpPr bwMode="auto">
          <a:xfrm>
            <a:off x="5880100" y="3313113"/>
            <a:ext cx="793750" cy="731837"/>
            <a:chOff x="3704" y="2087"/>
            <a:chExt cx="500" cy="461"/>
          </a:xfrm>
        </p:grpSpPr>
        <p:sp>
          <p:nvSpPr>
            <p:cNvPr id="13346" name="AutoShape 18"/>
            <p:cNvSpPr>
              <a:spLocks noChangeArrowheads="1"/>
            </p:cNvSpPr>
            <p:nvPr/>
          </p:nvSpPr>
          <p:spPr bwMode="auto">
            <a:xfrm>
              <a:off x="3704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7" name="AutoShape 19"/>
            <p:cNvSpPr>
              <a:spLocks noChangeArrowheads="1"/>
            </p:cNvSpPr>
            <p:nvPr/>
          </p:nvSpPr>
          <p:spPr bwMode="auto">
            <a:xfrm>
              <a:off x="3723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21</a:t>
              </a:r>
            </a:p>
          </p:txBody>
        </p:sp>
      </p:grpSp>
      <p:sp>
        <p:nvSpPr>
          <p:cNvPr id="13325" name="Line 20"/>
          <p:cNvSpPr>
            <a:spLocks noChangeShapeType="1"/>
          </p:cNvSpPr>
          <p:nvPr/>
        </p:nvSpPr>
        <p:spPr bwMode="auto">
          <a:xfrm flipH="1">
            <a:off x="5273675" y="29416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26" name="Group 21"/>
          <p:cNvGrpSpPr>
            <a:grpSpLocks/>
          </p:cNvGrpSpPr>
          <p:nvPr/>
        </p:nvGrpSpPr>
        <p:grpSpPr bwMode="auto">
          <a:xfrm>
            <a:off x="4679950" y="3313113"/>
            <a:ext cx="793750" cy="731837"/>
            <a:chOff x="2948" y="2087"/>
            <a:chExt cx="500" cy="461"/>
          </a:xfrm>
        </p:grpSpPr>
        <p:sp>
          <p:nvSpPr>
            <p:cNvPr id="13344" name="AutoShape 22"/>
            <p:cNvSpPr>
              <a:spLocks noChangeArrowheads="1"/>
            </p:cNvSpPr>
            <p:nvPr/>
          </p:nvSpPr>
          <p:spPr bwMode="auto">
            <a:xfrm>
              <a:off x="2948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5" name="AutoShape 23"/>
            <p:cNvSpPr>
              <a:spLocks noChangeArrowheads="1"/>
            </p:cNvSpPr>
            <p:nvPr/>
          </p:nvSpPr>
          <p:spPr bwMode="auto">
            <a:xfrm>
              <a:off x="296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35</a:t>
              </a:r>
            </a:p>
          </p:txBody>
        </p:sp>
      </p:grpSp>
      <p:sp>
        <p:nvSpPr>
          <p:cNvPr id="13327" name="Line 24"/>
          <p:cNvSpPr>
            <a:spLocks noChangeShapeType="1"/>
          </p:cNvSpPr>
          <p:nvPr/>
        </p:nvSpPr>
        <p:spPr bwMode="auto">
          <a:xfrm>
            <a:off x="7102475" y="1981200"/>
            <a:ext cx="563563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28" name="Group 25"/>
          <p:cNvGrpSpPr>
            <a:grpSpLocks/>
          </p:cNvGrpSpPr>
          <p:nvPr/>
        </p:nvGrpSpPr>
        <p:grpSpPr bwMode="auto">
          <a:xfrm>
            <a:off x="7437438" y="2398713"/>
            <a:ext cx="793750" cy="731837"/>
            <a:chOff x="4685" y="1511"/>
            <a:chExt cx="500" cy="461"/>
          </a:xfrm>
        </p:grpSpPr>
        <p:sp>
          <p:nvSpPr>
            <p:cNvPr id="13342" name="AutoShape 26"/>
            <p:cNvSpPr>
              <a:spLocks noChangeArrowheads="1"/>
            </p:cNvSpPr>
            <p:nvPr/>
          </p:nvSpPr>
          <p:spPr bwMode="auto">
            <a:xfrm>
              <a:off x="4685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3" name="AutoShape 27"/>
            <p:cNvSpPr>
              <a:spLocks noChangeArrowheads="1"/>
            </p:cNvSpPr>
            <p:nvPr/>
          </p:nvSpPr>
          <p:spPr bwMode="auto">
            <a:xfrm>
              <a:off x="4704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23</a:t>
              </a:r>
            </a:p>
          </p:txBody>
        </p:sp>
      </p:grpSp>
      <p:sp>
        <p:nvSpPr>
          <p:cNvPr id="13329" name="Line 28"/>
          <p:cNvSpPr>
            <a:spLocks noChangeShapeType="1"/>
          </p:cNvSpPr>
          <p:nvPr/>
        </p:nvSpPr>
        <p:spPr bwMode="auto">
          <a:xfrm flipH="1">
            <a:off x="5867400" y="20272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30" name="Group 29"/>
          <p:cNvGrpSpPr>
            <a:grpSpLocks/>
          </p:cNvGrpSpPr>
          <p:nvPr/>
        </p:nvGrpSpPr>
        <p:grpSpPr bwMode="auto">
          <a:xfrm>
            <a:off x="6376988" y="1331913"/>
            <a:ext cx="793750" cy="731837"/>
            <a:chOff x="4017" y="839"/>
            <a:chExt cx="500" cy="461"/>
          </a:xfrm>
        </p:grpSpPr>
        <p:sp>
          <p:nvSpPr>
            <p:cNvPr id="13340" name="AutoShape 30"/>
            <p:cNvSpPr>
              <a:spLocks noChangeArrowheads="1"/>
            </p:cNvSpPr>
            <p:nvPr/>
          </p:nvSpPr>
          <p:spPr bwMode="auto">
            <a:xfrm>
              <a:off x="4017" y="839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1" name="AutoShape 31"/>
            <p:cNvSpPr>
              <a:spLocks noChangeArrowheads="1"/>
            </p:cNvSpPr>
            <p:nvPr/>
          </p:nvSpPr>
          <p:spPr bwMode="auto">
            <a:xfrm>
              <a:off x="4036" y="858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45</a:t>
              </a:r>
            </a:p>
          </p:txBody>
        </p:sp>
      </p:grpSp>
      <p:grpSp>
        <p:nvGrpSpPr>
          <p:cNvPr id="13331" name="Group 32"/>
          <p:cNvGrpSpPr>
            <a:grpSpLocks/>
          </p:cNvGrpSpPr>
          <p:nvPr/>
        </p:nvGrpSpPr>
        <p:grpSpPr bwMode="auto">
          <a:xfrm>
            <a:off x="5273675" y="2398713"/>
            <a:ext cx="793750" cy="731837"/>
            <a:chOff x="3322" y="1511"/>
            <a:chExt cx="500" cy="461"/>
          </a:xfrm>
        </p:grpSpPr>
        <p:sp>
          <p:nvSpPr>
            <p:cNvPr id="13338" name="AutoShape 33"/>
            <p:cNvSpPr>
              <a:spLocks noChangeArrowheads="1"/>
            </p:cNvSpPr>
            <p:nvPr/>
          </p:nvSpPr>
          <p:spPr bwMode="auto">
            <a:xfrm>
              <a:off x="3322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9" name="AutoShape 34"/>
            <p:cNvSpPr>
              <a:spLocks noChangeArrowheads="1"/>
            </p:cNvSpPr>
            <p:nvPr/>
          </p:nvSpPr>
          <p:spPr bwMode="auto">
            <a:xfrm>
              <a:off x="3341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42</a:t>
              </a:r>
            </a:p>
          </p:txBody>
        </p:sp>
      </p:grpSp>
      <p:grpSp>
        <p:nvGrpSpPr>
          <p:cNvPr id="13332" name="Group 35"/>
          <p:cNvGrpSpPr>
            <a:grpSpLocks/>
          </p:cNvGrpSpPr>
          <p:nvPr/>
        </p:nvGrpSpPr>
        <p:grpSpPr bwMode="auto">
          <a:xfrm>
            <a:off x="5545138" y="4257675"/>
            <a:ext cx="793750" cy="731838"/>
            <a:chOff x="3493" y="2682"/>
            <a:chExt cx="500" cy="461"/>
          </a:xfrm>
        </p:grpSpPr>
        <p:sp>
          <p:nvSpPr>
            <p:cNvPr id="13336" name="AutoShape 36"/>
            <p:cNvSpPr>
              <a:spLocks noChangeArrowheads="1"/>
            </p:cNvSpPr>
            <p:nvPr/>
          </p:nvSpPr>
          <p:spPr bwMode="auto">
            <a:xfrm>
              <a:off x="3493" y="2682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7" name="AutoShape 37"/>
            <p:cNvSpPr>
              <a:spLocks noChangeArrowheads="1"/>
            </p:cNvSpPr>
            <p:nvPr/>
          </p:nvSpPr>
          <p:spPr bwMode="auto">
            <a:xfrm>
              <a:off x="3512" y="2701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27</a:t>
              </a:r>
            </a:p>
          </p:txBody>
        </p:sp>
      </p:grpSp>
      <p:grpSp>
        <p:nvGrpSpPr>
          <p:cNvPr id="13333" name="Group 38"/>
          <p:cNvGrpSpPr>
            <a:grpSpLocks/>
          </p:cNvGrpSpPr>
          <p:nvPr/>
        </p:nvGrpSpPr>
        <p:grpSpPr bwMode="auto">
          <a:xfrm>
            <a:off x="6126163" y="2301875"/>
            <a:ext cx="760412" cy="2132013"/>
            <a:chOff x="3859" y="1450"/>
            <a:chExt cx="479" cy="1343"/>
          </a:xfrm>
        </p:grpSpPr>
        <p:sp>
          <p:nvSpPr>
            <p:cNvPr id="13334" name="AutoShape 39"/>
            <p:cNvSpPr>
              <a:spLocks noChangeArrowheads="1"/>
            </p:cNvSpPr>
            <p:nvPr/>
          </p:nvSpPr>
          <p:spPr bwMode="auto">
            <a:xfrm>
              <a:off x="3859" y="1450"/>
              <a:ext cx="480" cy="1344"/>
            </a:xfrm>
            <a:prstGeom prst="roundRect">
              <a:avLst>
                <a:gd name="adj" fmla="val 208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320">
                  <a:solidFill>
                    <a:srgbClr val="000000"/>
                  </a:solidFill>
                  <a:round/>
                  <a:headEnd type="triangle" w="med" len="med"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5" name="Freeform 40"/>
            <p:cNvSpPr>
              <a:spLocks/>
            </p:cNvSpPr>
            <p:nvPr/>
          </p:nvSpPr>
          <p:spPr bwMode="auto">
            <a:xfrm>
              <a:off x="3859" y="1450"/>
              <a:ext cx="480" cy="1344"/>
            </a:xfrm>
            <a:custGeom>
              <a:avLst/>
              <a:gdLst>
                <a:gd name="T0" fmla="*/ 0 w 2118"/>
                <a:gd name="T1" fmla="*/ 69 h 5928"/>
                <a:gd name="T2" fmla="*/ 1 w 2118"/>
                <a:gd name="T3" fmla="*/ 69 h 5928"/>
                <a:gd name="T4" fmla="*/ 2 w 2118"/>
                <a:gd name="T5" fmla="*/ 69 h 5928"/>
                <a:gd name="T6" fmla="*/ 4 w 2118"/>
                <a:gd name="T7" fmla="*/ 68 h 5928"/>
                <a:gd name="T8" fmla="*/ 5 w 2118"/>
                <a:gd name="T9" fmla="*/ 68 h 5928"/>
                <a:gd name="T10" fmla="*/ 6 w 2118"/>
                <a:gd name="T11" fmla="*/ 67 h 5928"/>
                <a:gd name="T12" fmla="*/ 8 w 2118"/>
                <a:gd name="T13" fmla="*/ 66 h 5928"/>
                <a:gd name="T14" fmla="*/ 9 w 2118"/>
                <a:gd name="T15" fmla="*/ 64 h 5928"/>
                <a:gd name="T16" fmla="*/ 10 w 2118"/>
                <a:gd name="T17" fmla="*/ 63 h 5928"/>
                <a:gd name="T18" fmla="*/ 11 w 2118"/>
                <a:gd name="T19" fmla="*/ 61 h 5928"/>
                <a:gd name="T20" fmla="*/ 12 w 2118"/>
                <a:gd name="T21" fmla="*/ 60 h 5928"/>
                <a:gd name="T22" fmla="*/ 13 w 2118"/>
                <a:gd name="T23" fmla="*/ 58 h 5928"/>
                <a:gd name="T24" fmla="*/ 15 w 2118"/>
                <a:gd name="T25" fmla="*/ 56 h 5928"/>
                <a:gd name="T26" fmla="*/ 15 w 2118"/>
                <a:gd name="T27" fmla="*/ 54 h 5928"/>
                <a:gd name="T28" fmla="*/ 17 w 2118"/>
                <a:gd name="T29" fmla="*/ 51 h 5928"/>
                <a:gd name="T30" fmla="*/ 17 w 2118"/>
                <a:gd name="T31" fmla="*/ 49 h 5928"/>
                <a:gd name="T32" fmla="*/ 18 w 2118"/>
                <a:gd name="T33" fmla="*/ 46 h 5928"/>
                <a:gd name="T34" fmla="*/ 19 w 2118"/>
                <a:gd name="T35" fmla="*/ 44 h 5928"/>
                <a:gd name="T36" fmla="*/ 20 w 2118"/>
                <a:gd name="T37" fmla="*/ 41 h 5928"/>
                <a:gd name="T38" fmla="*/ 21 w 2118"/>
                <a:gd name="T39" fmla="*/ 38 h 5928"/>
                <a:gd name="T40" fmla="*/ 21 w 2118"/>
                <a:gd name="T41" fmla="*/ 34 h 5928"/>
                <a:gd name="T42" fmla="*/ 22 w 2118"/>
                <a:gd name="T43" fmla="*/ 31 h 5928"/>
                <a:gd name="T44" fmla="*/ 22 w 2118"/>
                <a:gd name="T45" fmla="*/ 28 h 5928"/>
                <a:gd name="T46" fmla="*/ 23 w 2118"/>
                <a:gd name="T47" fmla="*/ 25 h 5928"/>
                <a:gd name="T48" fmla="*/ 23 w 2118"/>
                <a:gd name="T49" fmla="*/ 21 h 5928"/>
                <a:gd name="T50" fmla="*/ 24 w 2118"/>
                <a:gd name="T51" fmla="*/ 18 h 5928"/>
                <a:gd name="T52" fmla="*/ 24 w 2118"/>
                <a:gd name="T53" fmla="*/ 14 h 5928"/>
                <a:gd name="T54" fmla="*/ 24 w 2118"/>
                <a:gd name="T55" fmla="*/ 11 h 5928"/>
                <a:gd name="T56" fmla="*/ 24 w 2118"/>
                <a:gd name="T57" fmla="*/ 7 h 5928"/>
                <a:gd name="T58" fmla="*/ 25 w 2118"/>
                <a:gd name="T59" fmla="*/ 4 h 5928"/>
                <a:gd name="T60" fmla="*/ 25 w 2118"/>
                <a:gd name="T61" fmla="*/ 0 h 592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118"/>
                <a:gd name="T94" fmla="*/ 0 h 5928"/>
                <a:gd name="T95" fmla="*/ 2118 w 2118"/>
                <a:gd name="T96" fmla="*/ 5928 h 5928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118" h="5928">
                  <a:moveTo>
                    <a:pt x="0" y="5927"/>
                  </a:moveTo>
                  <a:lnTo>
                    <a:pt x="111" y="5919"/>
                  </a:lnTo>
                  <a:lnTo>
                    <a:pt x="221" y="5895"/>
                  </a:lnTo>
                  <a:lnTo>
                    <a:pt x="331" y="5854"/>
                  </a:lnTo>
                  <a:lnTo>
                    <a:pt x="440" y="5797"/>
                  </a:lnTo>
                  <a:lnTo>
                    <a:pt x="548" y="5725"/>
                  </a:lnTo>
                  <a:lnTo>
                    <a:pt x="654" y="5637"/>
                  </a:lnTo>
                  <a:lnTo>
                    <a:pt x="759" y="5533"/>
                  </a:lnTo>
                  <a:lnTo>
                    <a:pt x="861" y="5415"/>
                  </a:lnTo>
                  <a:lnTo>
                    <a:pt x="961" y="5281"/>
                  </a:lnTo>
                  <a:lnTo>
                    <a:pt x="1059" y="5133"/>
                  </a:lnTo>
                  <a:lnTo>
                    <a:pt x="1153" y="4971"/>
                  </a:lnTo>
                  <a:lnTo>
                    <a:pt x="1244" y="4795"/>
                  </a:lnTo>
                  <a:lnTo>
                    <a:pt x="1332" y="4606"/>
                  </a:lnTo>
                  <a:lnTo>
                    <a:pt x="1417" y="4405"/>
                  </a:lnTo>
                  <a:lnTo>
                    <a:pt x="1497" y="4191"/>
                  </a:lnTo>
                  <a:lnTo>
                    <a:pt x="1573" y="3966"/>
                  </a:lnTo>
                  <a:lnTo>
                    <a:pt x="1645" y="3730"/>
                  </a:lnTo>
                  <a:lnTo>
                    <a:pt x="1713" y="3484"/>
                  </a:lnTo>
                  <a:lnTo>
                    <a:pt x="1775" y="3228"/>
                  </a:lnTo>
                  <a:lnTo>
                    <a:pt x="1833" y="2963"/>
                  </a:lnTo>
                  <a:lnTo>
                    <a:pt x="1886" y="2691"/>
                  </a:lnTo>
                  <a:lnTo>
                    <a:pt x="1934" y="2411"/>
                  </a:lnTo>
                  <a:lnTo>
                    <a:pt x="1976" y="2124"/>
                  </a:lnTo>
                  <a:lnTo>
                    <a:pt x="2013" y="1832"/>
                  </a:lnTo>
                  <a:lnTo>
                    <a:pt x="2045" y="1534"/>
                  </a:lnTo>
                  <a:lnTo>
                    <a:pt x="2071" y="1232"/>
                  </a:lnTo>
                  <a:lnTo>
                    <a:pt x="2091" y="927"/>
                  </a:lnTo>
                  <a:lnTo>
                    <a:pt x="2105" y="620"/>
                  </a:lnTo>
                  <a:lnTo>
                    <a:pt x="2114" y="310"/>
                  </a:lnTo>
                  <a:lnTo>
                    <a:pt x="2117" y="0"/>
                  </a:lnTo>
                </a:path>
              </a:pathLst>
            </a:custGeom>
            <a:noFill/>
            <a:ln w="76320">
              <a:solidFill>
                <a:srgbClr val="FF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82588" y="1236663"/>
            <a:ext cx="3808412" cy="23844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287338" indent="-287338" eaLnBrk="1" hangingPunct="1">
              <a:lnSpc>
                <a:spcPct val="95000"/>
              </a:lnSpc>
              <a:spcBef>
                <a:spcPts val="600"/>
              </a:spcBef>
              <a:buFont typeface="Wingdings" pitchFamily="2" charset="2"/>
              <a:buChar char="q"/>
              <a:tabLst>
                <a:tab pos="857250" algn="l"/>
                <a:tab pos="1771650" algn="l"/>
                <a:tab pos="2686050" algn="l"/>
                <a:tab pos="3600450" algn="l"/>
                <a:tab pos="4514850" algn="l"/>
                <a:tab pos="5429250" algn="l"/>
                <a:tab pos="6343650" algn="l"/>
                <a:tab pos="7258050" algn="l"/>
                <a:tab pos="8172450" algn="l"/>
                <a:tab pos="9086850" algn="l"/>
                <a:tab pos="10001250" algn="l"/>
              </a:tabLst>
            </a:pPr>
            <a:r>
              <a:rPr lang="en-GB" sz="2800" b="1" smtClean="0">
                <a:solidFill>
                  <a:schemeClr val="bg1"/>
                </a:solidFill>
                <a:effectLst/>
              </a:rPr>
              <a:t>Move the last node onto the root.</a:t>
            </a:r>
          </a:p>
        </p:txBody>
      </p:sp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551863" cy="876300"/>
          </a:xfrm>
        </p:spPr>
        <p:txBody>
          <a:bodyPr/>
          <a:lstStyle/>
          <a:p>
            <a:pPr eaLnBrk="1" fontAlgn="auto" hangingPunct="1">
              <a:lnSpc>
                <a:spcPct val="95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b="1" dirty="0" smtClean="0">
                <a:solidFill>
                  <a:schemeClr val="bg2">
                    <a:lumMod val="75000"/>
                  </a:schemeClr>
                </a:solidFill>
              </a:rPr>
              <a:t>Removing the Top of a Heap</a:t>
            </a: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 flipH="1">
            <a:off x="4511675" y="3883025"/>
            <a:ext cx="566738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41" name="Group 4"/>
          <p:cNvGrpSpPr>
            <a:grpSpLocks/>
          </p:cNvGrpSpPr>
          <p:nvPr/>
        </p:nvGrpSpPr>
        <p:grpSpPr bwMode="auto">
          <a:xfrm>
            <a:off x="3917950" y="4254500"/>
            <a:ext cx="793750" cy="731838"/>
            <a:chOff x="2468" y="2680"/>
            <a:chExt cx="500" cy="461"/>
          </a:xfrm>
        </p:grpSpPr>
        <p:sp>
          <p:nvSpPr>
            <p:cNvPr id="14369" name="AutoShape 5"/>
            <p:cNvSpPr>
              <a:spLocks noChangeArrowheads="1"/>
            </p:cNvSpPr>
            <p:nvPr/>
          </p:nvSpPr>
          <p:spPr bwMode="auto">
            <a:xfrm>
              <a:off x="2468" y="2680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0" name="AutoShape 6"/>
            <p:cNvSpPr>
              <a:spLocks noChangeArrowheads="1"/>
            </p:cNvSpPr>
            <p:nvPr/>
          </p:nvSpPr>
          <p:spPr bwMode="auto">
            <a:xfrm>
              <a:off x="2487" y="2699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19</a:t>
              </a:r>
            </a:p>
          </p:txBody>
        </p:sp>
      </p:grpSp>
      <p:sp>
        <p:nvSpPr>
          <p:cNvPr id="14342" name="Line 7"/>
          <p:cNvSpPr>
            <a:spLocks noChangeShapeType="1"/>
          </p:cNvSpPr>
          <p:nvPr/>
        </p:nvSpPr>
        <p:spPr bwMode="auto">
          <a:xfrm>
            <a:off x="7697788" y="2941638"/>
            <a:ext cx="563562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8061325" y="3313113"/>
            <a:ext cx="793750" cy="731837"/>
            <a:chOff x="5078" y="2087"/>
            <a:chExt cx="500" cy="461"/>
          </a:xfrm>
        </p:grpSpPr>
        <p:sp>
          <p:nvSpPr>
            <p:cNvPr id="14367" name="AutoShape 9"/>
            <p:cNvSpPr>
              <a:spLocks noChangeArrowheads="1"/>
            </p:cNvSpPr>
            <p:nvPr/>
          </p:nvSpPr>
          <p:spPr bwMode="auto">
            <a:xfrm>
              <a:off x="5078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8" name="AutoShape 10"/>
            <p:cNvSpPr>
              <a:spLocks noChangeArrowheads="1"/>
            </p:cNvSpPr>
            <p:nvPr/>
          </p:nvSpPr>
          <p:spPr bwMode="auto">
            <a:xfrm>
              <a:off x="509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14344" name="Line 11"/>
          <p:cNvSpPr>
            <a:spLocks noChangeShapeType="1"/>
          </p:cNvSpPr>
          <p:nvPr/>
        </p:nvSpPr>
        <p:spPr bwMode="auto">
          <a:xfrm flipH="1">
            <a:off x="7486650" y="29416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45" name="Group 12"/>
          <p:cNvGrpSpPr>
            <a:grpSpLocks/>
          </p:cNvGrpSpPr>
          <p:nvPr/>
        </p:nvGrpSpPr>
        <p:grpSpPr bwMode="auto">
          <a:xfrm>
            <a:off x="6892925" y="3313113"/>
            <a:ext cx="793750" cy="731837"/>
            <a:chOff x="4342" y="2087"/>
            <a:chExt cx="500" cy="461"/>
          </a:xfrm>
        </p:grpSpPr>
        <p:sp>
          <p:nvSpPr>
            <p:cNvPr id="14365" name="AutoShape 13"/>
            <p:cNvSpPr>
              <a:spLocks noChangeArrowheads="1"/>
            </p:cNvSpPr>
            <p:nvPr/>
          </p:nvSpPr>
          <p:spPr bwMode="auto">
            <a:xfrm>
              <a:off x="4342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6" name="AutoShape 14"/>
            <p:cNvSpPr>
              <a:spLocks noChangeArrowheads="1"/>
            </p:cNvSpPr>
            <p:nvPr/>
          </p:nvSpPr>
          <p:spPr bwMode="auto">
            <a:xfrm>
              <a:off x="4361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22</a:t>
              </a:r>
            </a:p>
          </p:txBody>
        </p:sp>
      </p:grpSp>
      <p:sp>
        <p:nvSpPr>
          <p:cNvPr id="14346" name="Line 15"/>
          <p:cNvSpPr>
            <a:spLocks noChangeShapeType="1"/>
          </p:cNvSpPr>
          <p:nvPr/>
        </p:nvSpPr>
        <p:spPr bwMode="auto">
          <a:xfrm>
            <a:off x="5516563" y="2941638"/>
            <a:ext cx="563562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47" name="Group 16"/>
          <p:cNvGrpSpPr>
            <a:grpSpLocks/>
          </p:cNvGrpSpPr>
          <p:nvPr/>
        </p:nvGrpSpPr>
        <p:grpSpPr bwMode="auto">
          <a:xfrm>
            <a:off x="5880100" y="3313113"/>
            <a:ext cx="793750" cy="731837"/>
            <a:chOff x="3704" y="2087"/>
            <a:chExt cx="500" cy="461"/>
          </a:xfrm>
        </p:grpSpPr>
        <p:sp>
          <p:nvSpPr>
            <p:cNvPr id="14363" name="AutoShape 17"/>
            <p:cNvSpPr>
              <a:spLocks noChangeArrowheads="1"/>
            </p:cNvSpPr>
            <p:nvPr/>
          </p:nvSpPr>
          <p:spPr bwMode="auto">
            <a:xfrm>
              <a:off x="3704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4" name="AutoShape 18"/>
            <p:cNvSpPr>
              <a:spLocks noChangeArrowheads="1"/>
            </p:cNvSpPr>
            <p:nvPr/>
          </p:nvSpPr>
          <p:spPr bwMode="auto">
            <a:xfrm>
              <a:off x="3723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21</a:t>
              </a:r>
            </a:p>
          </p:txBody>
        </p:sp>
      </p:grpSp>
      <p:sp>
        <p:nvSpPr>
          <p:cNvPr id="14348" name="Line 19"/>
          <p:cNvSpPr>
            <a:spLocks noChangeShapeType="1"/>
          </p:cNvSpPr>
          <p:nvPr/>
        </p:nvSpPr>
        <p:spPr bwMode="auto">
          <a:xfrm flipH="1">
            <a:off x="5273675" y="29416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49" name="Group 20"/>
          <p:cNvGrpSpPr>
            <a:grpSpLocks/>
          </p:cNvGrpSpPr>
          <p:nvPr/>
        </p:nvGrpSpPr>
        <p:grpSpPr bwMode="auto">
          <a:xfrm>
            <a:off x="4679950" y="3313113"/>
            <a:ext cx="793750" cy="731837"/>
            <a:chOff x="2948" y="2087"/>
            <a:chExt cx="500" cy="461"/>
          </a:xfrm>
        </p:grpSpPr>
        <p:sp>
          <p:nvSpPr>
            <p:cNvPr id="14361" name="AutoShape 21"/>
            <p:cNvSpPr>
              <a:spLocks noChangeArrowheads="1"/>
            </p:cNvSpPr>
            <p:nvPr/>
          </p:nvSpPr>
          <p:spPr bwMode="auto">
            <a:xfrm>
              <a:off x="2948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AutoShape 22"/>
            <p:cNvSpPr>
              <a:spLocks noChangeArrowheads="1"/>
            </p:cNvSpPr>
            <p:nvPr/>
          </p:nvSpPr>
          <p:spPr bwMode="auto">
            <a:xfrm>
              <a:off x="296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35</a:t>
              </a:r>
            </a:p>
          </p:txBody>
        </p:sp>
      </p:grpSp>
      <p:sp>
        <p:nvSpPr>
          <p:cNvPr id="14350" name="Line 23"/>
          <p:cNvSpPr>
            <a:spLocks noChangeShapeType="1"/>
          </p:cNvSpPr>
          <p:nvPr/>
        </p:nvSpPr>
        <p:spPr bwMode="auto">
          <a:xfrm>
            <a:off x="7102475" y="1981200"/>
            <a:ext cx="563563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51" name="Group 24"/>
          <p:cNvGrpSpPr>
            <a:grpSpLocks/>
          </p:cNvGrpSpPr>
          <p:nvPr/>
        </p:nvGrpSpPr>
        <p:grpSpPr bwMode="auto">
          <a:xfrm>
            <a:off x="7437438" y="2398713"/>
            <a:ext cx="793750" cy="731837"/>
            <a:chOff x="4685" y="1511"/>
            <a:chExt cx="500" cy="461"/>
          </a:xfrm>
        </p:grpSpPr>
        <p:sp>
          <p:nvSpPr>
            <p:cNvPr id="14359" name="AutoShape 25"/>
            <p:cNvSpPr>
              <a:spLocks noChangeArrowheads="1"/>
            </p:cNvSpPr>
            <p:nvPr/>
          </p:nvSpPr>
          <p:spPr bwMode="auto">
            <a:xfrm>
              <a:off x="4685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0" name="AutoShape 26"/>
            <p:cNvSpPr>
              <a:spLocks noChangeArrowheads="1"/>
            </p:cNvSpPr>
            <p:nvPr/>
          </p:nvSpPr>
          <p:spPr bwMode="auto">
            <a:xfrm>
              <a:off x="4704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23</a:t>
              </a:r>
            </a:p>
          </p:txBody>
        </p:sp>
      </p:grpSp>
      <p:sp>
        <p:nvSpPr>
          <p:cNvPr id="14352" name="Line 27"/>
          <p:cNvSpPr>
            <a:spLocks noChangeShapeType="1"/>
          </p:cNvSpPr>
          <p:nvPr/>
        </p:nvSpPr>
        <p:spPr bwMode="auto">
          <a:xfrm flipH="1">
            <a:off x="5867400" y="20272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53" name="Group 28"/>
          <p:cNvGrpSpPr>
            <a:grpSpLocks/>
          </p:cNvGrpSpPr>
          <p:nvPr/>
        </p:nvGrpSpPr>
        <p:grpSpPr bwMode="auto">
          <a:xfrm>
            <a:off x="6376988" y="1331913"/>
            <a:ext cx="793750" cy="731837"/>
            <a:chOff x="4017" y="839"/>
            <a:chExt cx="500" cy="461"/>
          </a:xfrm>
        </p:grpSpPr>
        <p:sp>
          <p:nvSpPr>
            <p:cNvPr id="14357" name="AutoShape 29"/>
            <p:cNvSpPr>
              <a:spLocks noChangeArrowheads="1"/>
            </p:cNvSpPr>
            <p:nvPr/>
          </p:nvSpPr>
          <p:spPr bwMode="auto">
            <a:xfrm>
              <a:off x="4017" y="839"/>
              <a:ext cx="501" cy="462"/>
            </a:xfrm>
            <a:prstGeom prst="roundRect">
              <a:avLst>
                <a:gd name="adj" fmla="val 12551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12600">
              <a:solidFill>
                <a:srgbClr val="FF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8" name="AutoShape 30"/>
            <p:cNvSpPr>
              <a:spLocks noChangeArrowheads="1"/>
            </p:cNvSpPr>
            <p:nvPr/>
          </p:nvSpPr>
          <p:spPr bwMode="auto">
            <a:xfrm>
              <a:off x="4036" y="858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FF8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rgbClr val="FF8000"/>
                  </a:solidFill>
                </a:rPr>
                <a:t>27</a:t>
              </a:r>
            </a:p>
          </p:txBody>
        </p:sp>
      </p:grpSp>
      <p:grpSp>
        <p:nvGrpSpPr>
          <p:cNvPr id="14354" name="Group 31"/>
          <p:cNvGrpSpPr>
            <a:grpSpLocks/>
          </p:cNvGrpSpPr>
          <p:nvPr/>
        </p:nvGrpSpPr>
        <p:grpSpPr bwMode="auto">
          <a:xfrm>
            <a:off x="5273675" y="2398713"/>
            <a:ext cx="793750" cy="731837"/>
            <a:chOff x="3322" y="1511"/>
            <a:chExt cx="500" cy="461"/>
          </a:xfrm>
        </p:grpSpPr>
        <p:sp>
          <p:nvSpPr>
            <p:cNvPr id="14355" name="AutoShape 32"/>
            <p:cNvSpPr>
              <a:spLocks noChangeArrowheads="1"/>
            </p:cNvSpPr>
            <p:nvPr/>
          </p:nvSpPr>
          <p:spPr bwMode="auto">
            <a:xfrm>
              <a:off x="3322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" name="AutoShape 33"/>
            <p:cNvSpPr>
              <a:spLocks noChangeArrowheads="1"/>
            </p:cNvSpPr>
            <p:nvPr/>
          </p:nvSpPr>
          <p:spPr bwMode="auto">
            <a:xfrm>
              <a:off x="3341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42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2400" y="1239838"/>
            <a:ext cx="3565525" cy="37179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287338" indent="-287338" eaLnBrk="1" hangingPunct="1">
              <a:lnSpc>
                <a:spcPct val="95000"/>
              </a:lnSpc>
              <a:spcBef>
                <a:spcPts val="600"/>
              </a:spcBef>
              <a:buFont typeface="Wingdings" pitchFamily="2" charset="2"/>
              <a:buChar char="q"/>
              <a:tabLst>
                <a:tab pos="857250" algn="l"/>
                <a:tab pos="1771650" algn="l"/>
                <a:tab pos="2686050" algn="l"/>
                <a:tab pos="3600450" algn="l"/>
                <a:tab pos="4514850" algn="l"/>
                <a:tab pos="5429250" algn="l"/>
                <a:tab pos="6343650" algn="l"/>
                <a:tab pos="7258050" algn="l"/>
                <a:tab pos="8172450" algn="l"/>
                <a:tab pos="9086850" algn="l"/>
                <a:tab pos="10001250" algn="l"/>
              </a:tabLst>
            </a:pPr>
            <a:r>
              <a:rPr lang="en-GB" sz="2400" b="1" smtClean="0">
                <a:solidFill>
                  <a:schemeClr val="bg1"/>
                </a:solidFill>
                <a:effectLst/>
              </a:rPr>
              <a:t>Move the last node onto the root.</a:t>
            </a:r>
          </a:p>
          <a:p>
            <a:pPr marL="287338" indent="-287338" eaLnBrk="1" hangingPunct="1">
              <a:spcBef>
                <a:spcPts val="600"/>
              </a:spcBef>
              <a:buFont typeface="Wingdings" pitchFamily="2" charset="2"/>
              <a:buChar char="q"/>
              <a:tabLst>
                <a:tab pos="857250" algn="l"/>
                <a:tab pos="1771650" algn="l"/>
                <a:tab pos="2686050" algn="l"/>
                <a:tab pos="3600450" algn="l"/>
                <a:tab pos="4514850" algn="l"/>
                <a:tab pos="5429250" algn="l"/>
                <a:tab pos="6343650" algn="l"/>
                <a:tab pos="7258050" algn="l"/>
                <a:tab pos="8172450" algn="l"/>
                <a:tab pos="9086850" algn="l"/>
                <a:tab pos="10001250" algn="l"/>
              </a:tabLst>
            </a:pPr>
            <a:r>
              <a:rPr lang="en-GB" sz="2400" b="1" smtClean="0">
                <a:solidFill>
                  <a:schemeClr val="bg1"/>
                </a:solidFill>
                <a:effectLst/>
              </a:rPr>
              <a:t>Push the out-of-place node downward, swapping with its larger child until the new node reaches an acceptable location.</a:t>
            </a:r>
          </a:p>
        </p:txBody>
      </p:sp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336550" y="304800"/>
            <a:ext cx="8686800" cy="800100"/>
          </a:xfrm>
        </p:spPr>
        <p:txBody>
          <a:bodyPr/>
          <a:lstStyle/>
          <a:p>
            <a:pPr eaLnBrk="1" fontAlgn="auto" hangingPunct="1">
              <a:lnSpc>
                <a:spcPct val="95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b="1" dirty="0" smtClean="0">
                <a:solidFill>
                  <a:schemeClr val="bg2">
                    <a:lumMod val="75000"/>
                  </a:schemeClr>
                </a:solidFill>
              </a:rPr>
              <a:t>Removing the Top of a Heap</a:t>
            </a:r>
          </a:p>
        </p:txBody>
      </p:sp>
      <p:sp>
        <p:nvSpPr>
          <p:cNvPr id="15364" name="Line 3"/>
          <p:cNvSpPr>
            <a:spLocks noChangeShapeType="1"/>
          </p:cNvSpPr>
          <p:nvPr/>
        </p:nvSpPr>
        <p:spPr bwMode="auto">
          <a:xfrm flipH="1">
            <a:off x="4511675" y="3883025"/>
            <a:ext cx="566738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65" name="Group 4"/>
          <p:cNvGrpSpPr>
            <a:grpSpLocks/>
          </p:cNvGrpSpPr>
          <p:nvPr/>
        </p:nvGrpSpPr>
        <p:grpSpPr bwMode="auto">
          <a:xfrm>
            <a:off x="3917950" y="4254500"/>
            <a:ext cx="793750" cy="731838"/>
            <a:chOff x="2468" y="2680"/>
            <a:chExt cx="500" cy="461"/>
          </a:xfrm>
        </p:grpSpPr>
        <p:sp>
          <p:nvSpPr>
            <p:cNvPr id="15393" name="AutoShape 5"/>
            <p:cNvSpPr>
              <a:spLocks noChangeArrowheads="1"/>
            </p:cNvSpPr>
            <p:nvPr/>
          </p:nvSpPr>
          <p:spPr bwMode="auto">
            <a:xfrm>
              <a:off x="2468" y="2680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4" name="AutoShape 6"/>
            <p:cNvSpPr>
              <a:spLocks noChangeArrowheads="1"/>
            </p:cNvSpPr>
            <p:nvPr/>
          </p:nvSpPr>
          <p:spPr bwMode="auto">
            <a:xfrm>
              <a:off x="2487" y="2699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19</a:t>
              </a:r>
            </a:p>
          </p:txBody>
        </p:sp>
      </p:grpSp>
      <p:sp>
        <p:nvSpPr>
          <p:cNvPr id="15366" name="Line 7"/>
          <p:cNvSpPr>
            <a:spLocks noChangeShapeType="1"/>
          </p:cNvSpPr>
          <p:nvPr/>
        </p:nvSpPr>
        <p:spPr bwMode="auto">
          <a:xfrm>
            <a:off x="7697788" y="2941638"/>
            <a:ext cx="563562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67" name="Group 8"/>
          <p:cNvGrpSpPr>
            <a:grpSpLocks/>
          </p:cNvGrpSpPr>
          <p:nvPr/>
        </p:nvGrpSpPr>
        <p:grpSpPr bwMode="auto">
          <a:xfrm>
            <a:off x="8061325" y="3313113"/>
            <a:ext cx="793750" cy="731837"/>
            <a:chOff x="5078" y="2087"/>
            <a:chExt cx="500" cy="461"/>
          </a:xfrm>
        </p:grpSpPr>
        <p:sp>
          <p:nvSpPr>
            <p:cNvPr id="15391" name="AutoShape 9"/>
            <p:cNvSpPr>
              <a:spLocks noChangeArrowheads="1"/>
            </p:cNvSpPr>
            <p:nvPr/>
          </p:nvSpPr>
          <p:spPr bwMode="auto">
            <a:xfrm>
              <a:off x="5078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2" name="AutoShape 10"/>
            <p:cNvSpPr>
              <a:spLocks noChangeArrowheads="1"/>
            </p:cNvSpPr>
            <p:nvPr/>
          </p:nvSpPr>
          <p:spPr bwMode="auto">
            <a:xfrm>
              <a:off x="509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15368" name="Line 11"/>
          <p:cNvSpPr>
            <a:spLocks noChangeShapeType="1"/>
          </p:cNvSpPr>
          <p:nvPr/>
        </p:nvSpPr>
        <p:spPr bwMode="auto">
          <a:xfrm flipH="1">
            <a:off x="7486650" y="29416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69" name="Group 12"/>
          <p:cNvGrpSpPr>
            <a:grpSpLocks/>
          </p:cNvGrpSpPr>
          <p:nvPr/>
        </p:nvGrpSpPr>
        <p:grpSpPr bwMode="auto">
          <a:xfrm>
            <a:off x="6892925" y="3313113"/>
            <a:ext cx="793750" cy="731837"/>
            <a:chOff x="4342" y="2087"/>
            <a:chExt cx="500" cy="461"/>
          </a:xfrm>
        </p:grpSpPr>
        <p:sp>
          <p:nvSpPr>
            <p:cNvPr id="15389" name="AutoShape 13"/>
            <p:cNvSpPr>
              <a:spLocks noChangeArrowheads="1"/>
            </p:cNvSpPr>
            <p:nvPr/>
          </p:nvSpPr>
          <p:spPr bwMode="auto">
            <a:xfrm>
              <a:off x="4342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0" name="AutoShape 14"/>
            <p:cNvSpPr>
              <a:spLocks noChangeArrowheads="1"/>
            </p:cNvSpPr>
            <p:nvPr/>
          </p:nvSpPr>
          <p:spPr bwMode="auto">
            <a:xfrm>
              <a:off x="4361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22</a:t>
              </a:r>
            </a:p>
          </p:txBody>
        </p:sp>
      </p:grpSp>
      <p:sp>
        <p:nvSpPr>
          <p:cNvPr id="15370" name="Line 15"/>
          <p:cNvSpPr>
            <a:spLocks noChangeShapeType="1"/>
          </p:cNvSpPr>
          <p:nvPr/>
        </p:nvSpPr>
        <p:spPr bwMode="auto">
          <a:xfrm>
            <a:off x="5516563" y="2941638"/>
            <a:ext cx="563562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71" name="Group 16"/>
          <p:cNvGrpSpPr>
            <a:grpSpLocks/>
          </p:cNvGrpSpPr>
          <p:nvPr/>
        </p:nvGrpSpPr>
        <p:grpSpPr bwMode="auto">
          <a:xfrm>
            <a:off x="5880100" y="3313113"/>
            <a:ext cx="793750" cy="731837"/>
            <a:chOff x="3704" y="2087"/>
            <a:chExt cx="500" cy="461"/>
          </a:xfrm>
        </p:grpSpPr>
        <p:sp>
          <p:nvSpPr>
            <p:cNvPr id="15387" name="AutoShape 17"/>
            <p:cNvSpPr>
              <a:spLocks noChangeArrowheads="1"/>
            </p:cNvSpPr>
            <p:nvPr/>
          </p:nvSpPr>
          <p:spPr bwMode="auto">
            <a:xfrm>
              <a:off x="3704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8" name="AutoShape 18"/>
            <p:cNvSpPr>
              <a:spLocks noChangeArrowheads="1"/>
            </p:cNvSpPr>
            <p:nvPr/>
          </p:nvSpPr>
          <p:spPr bwMode="auto">
            <a:xfrm>
              <a:off x="3723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21</a:t>
              </a:r>
            </a:p>
          </p:txBody>
        </p:sp>
      </p:grpSp>
      <p:sp>
        <p:nvSpPr>
          <p:cNvPr id="15372" name="Line 19"/>
          <p:cNvSpPr>
            <a:spLocks noChangeShapeType="1"/>
          </p:cNvSpPr>
          <p:nvPr/>
        </p:nvSpPr>
        <p:spPr bwMode="auto">
          <a:xfrm flipH="1">
            <a:off x="5273675" y="29416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73" name="Group 20"/>
          <p:cNvGrpSpPr>
            <a:grpSpLocks/>
          </p:cNvGrpSpPr>
          <p:nvPr/>
        </p:nvGrpSpPr>
        <p:grpSpPr bwMode="auto">
          <a:xfrm>
            <a:off x="4679950" y="3313113"/>
            <a:ext cx="793750" cy="731837"/>
            <a:chOff x="2948" y="2087"/>
            <a:chExt cx="500" cy="461"/>
          </a:xfrm>
        </p:grpSpPr>
        <p:sp>
          <p:nvSpPr>
            <p:cNvPr id="15385" name="AutoShape 21"/>
            <p:cNvSpPr>
              <a:spLocks noChangeArrowheads="1"/>
            </p:cNvSpPr>
            <p:nvPr/>
          </p:nvSpPr>
          <p:spPr bwMode="auto">
            <a:xfrm>
              <a:off x="2948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6" name="AutoShape 22"/>
            <p:cNvSpPr>
              <a:spLocks noChangeArrowheads="1"/>
            </p:cNvSpPr>
            <p:nvPr/>
          </p:nvSpPr>
          <p:spPr bwMode="auto">
            <a:xfrm>
              <a:off x="296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35</a:t>
              </a:r>
            </a:p>
          </p:txBody>
        </p:sp>
      </p:grpSp>
      <p:sp>
        <p:nvSpPr>
          <p:cNvPr id="15374" name="Line 23"/>
          <p:cNvSpPr>
            <a:spLocks noChangeShapeType="1"/>
          </p:cNvSpPr>
          <p:nvPr/>
        </p:nvSpPr>
        <p:spPr bwMode="auto">
          <a:xfrm>
            <a:off x="7102475" y="1981200"/>
            <a:ext cx="563563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75" name="Group 24"/>
          <p:cNvGrpSpPr>
            <a:grpSpLocks/>
          </p:cNvGrpSpPr>
          <p:nvPr/>
        </p:nvGrpSpPr>
        <p:grpSpPr bwMode="auto">
          <a:xfrm>
            <a:off x="7437438" y="2398713"/>
            <a:ext cx="793750" cy="731837"/>
            <a:chOff x="4685" y="1511"/>
            <a:chExt cx="500" cy="461"/>
          </a:xfrm>
        </p:grpSpPr>
        <p:sp>
          <p:nvSpPr>
            <p:cNvPr id="15383" name="AutoShape 25"/>
            <p:cNvSpPr>
              <a:spLocks noChangeArrowheads="1"/>
            </p:cNvSpPr>
            <p:nvPr/>
          </p:nvSpPr>
          <p:spPr bwMode="auto">
            <a:xfrm>
              <a:off x="4685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4" name="AutoShape 26"/>
            <p:cNvSpPr>
              <a:spLocks noChangeArrowheads="1"/>
            </p:cNvSpPr>
            <p:nvPr/>
          </p:nvSpPr>
          <p:spPr bwMode="auto">
            <a:xfrm>
              <a:off x="4704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23</a:t>
              </a:r>
            </a:p>
          </p:txBody>
        </p:sp>
      </p:grpSp>
      <p:sp>
        <p:nvSpPr>
          <p:cNvPr id="15376" name="Line 27"/>
          <p:cNvSpPr>
            <a:spLocks noChangeShapeType="1"/>
          </p:cNvSpPr>
          <p:nvPr/>
        </p:nvSpPr>
        <p:spPr bwMode="auto">
          <a:xfrm flipH="1">
            <a:off x="5867400" y="20272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77" name="Group 28"/>
          <p:cNvGrpSpPr>
            <a:grpSpLocks/>
          </p:cNvGrpSpPr>
          <p:nvPr/>
        </p:nvGrpSpPr>
        <p:grpSpPr bwMode="auto">
          <a:xfrm>
            <a:off x="6376988" y="1331913"/>
            <a:ext cx="793750" cy="731837"/>
            <a:chOff x="4017" y="839"/>
            <a:chExt cx="500" cy="461"/>
          </a:xfrm>
        </p:grpSpPr>
        <p:sp>
          <p:nvSpPr>
            <p:cNvPr id="15381" name="AutoShape 29"/>
            <p:cNvSpPr>
              <a:spLocks noChangeArrowheads="1"/>
            </p:cNvSpPr>
            <p:nvPr/>
          </p:nvSpPr>
          <p:spPr bwMode="auto">
            <a:xfrm>
              <a:off x="4017" y="839"/>
              <a:ext cx="501" cy="462"/>
            </a:xfrm>
            <a:prstGeom prst="roundRect">
              <a:avLst>
                <a:gd name="adj" fmla="val 12551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12600">
              <a:solidFill>
                <a:srgbClr val="FF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2" name="AutoShape 30"/>
            <p:cNvSpPr>
              <a:spLocks noChangeArrowheads="1"/>
            </p:cNvSpPr>
            <p:nvPr/>
          </p:nvSpPr>
          <p:spPr bwMode="auto">
            <a:xfrm>
              <a:off x="4036" y="858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FF8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rgbClr val="FF8000"/>
                  </a:solidFill>
                </a:rPr>
                <a:t>27</a:t>
              </a:r>
            </a:p>
          </p:txBody>
        </p:sp>
      </p:grpSp>
      <p:grpSp>
        <p:nvGrpSpPr>
          <p:cNvPr id="15378" name="Group 31"/>
          <p:cNvGrpSpPr>
            <a:grpSpLocks/>
          </p:cNvGrpSpPr>
          <p:nvPr/>
        </p:nvGrpSpPr>
        <p:grpSpPr bwMode="auto">
          <a:xfrm>
            <a:off x="5273675" y="2398713"/>
            <a:ext cx="793750" cy="731837"/>
            <a:chOff x="3322" y="1511"/>
            <a:chExt cx="500" cy="461"/>
          </a:xfrm>
        </p:grpSpPr>
        <p:sp>
          <p:nvSpPr>
            <p:cNvPr id="15379" name="AutoShape 32"/>
            <p:cNvSpPr>
              <a:spLocks noChangeArrowheads="1"/>
            </p:cNvSpPr>
            <p:nvPr/>
          </p:nvSpPr>
          <p:spPr bwMode="auto">
            <a:xfrm>
              <a:off x="3322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0" name="AutoShape 33"/>
            <p:cNvSpPr>
              <a:spLocks noChangeArrowheads="1"/>
            </p:cNvSpPr>
            <p:nvPr/>
          </p:nvSpPr>
          <p:spPr bwMode="auto">
            <a:xfrm>
              <a:off x="3341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42</a:t>
              </a: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2400" y="1270000"/>
            <a:ext cx="3565525" cy="37179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287338" indent="-287338" eaLnBrk="1" hangingPunct="1">
              <a:lnSpc>
                <a:spcPct val="95000"/>
              </a:lnSpc>
              <a:spcBef>
                <a:spcPts val="600"/>
              </a:spcBef>
              <a:buFont typeface="Wingdings" pitchFamily="2" charset="2"/>
              <a:buChar char="q"/>
              <a:tabLst>
                <a:tab pos="857250" algn="l"/>
                <a:tab pos="1771650" algn="l"/>
                <a:tab pos="2686050" algn="l"/>
                <a:tab pos="3600450" algn="l"/>
                <a:tab pos="4514850" algn="l"/>
                <a:tab pos="5429250" algn="l"/>
                <a:tab pos="6343650" algn="l"/>
                <a:tab pos="7258050" algn="l"/>
                <a:tab pos="8172450" algn="l"/>
                <a:tab pos="9086850" algn="l"/>
                <a:tab pos="10001250" algn="l"/>
              </a:tabLst>
            </a:pPr>
            <a:r>
              <a:rPr lang="en-GB" sz="2400" b="1" smtClean="0">
                <a:solidFill>
                  <a:schemeClr val="bg1"/>
                </a:solidFill>
                <a:effectLst/>
              </a:rPr>
              <a:t>Move the last node onto the root.</a:t>
            </a:r>
          </a:p>
          <a:p>
            <a:pPr marL="287338" indent="-287338" eaLnBrk="1" hangingPunct="1">
              <a:spcBef>
                <a:spcPts val="600"/>
              </a:spcBef>
              <a:buFont typeface="Wingdings" pitchFamily="2" charset="2"/>
              <a:buChar char="q"/>
              <a:tabLst>
                <a:tab pos="857250" algn="l"/>
                <a:tab pos="1771650" algn="l"/>
                <a:tab pos="2686050" algn="l"/>
                <a:tab pos="3600450" algn="l"/>
                <a:tab pos="4514850" algn="l"/>
                <a:tab pos="5429250" algn="l"/>
                <a:tab pos="6343650" algn="l"/>
                <a:tab pos="7258050" algn="l"/>
                <a:tab pos="8172450" algn="l"/>
                <a:tab pos="9086850" algn="l"/>
                <a:tab pos="10001250" algn="l"/>
              </a:tabLst>
            </a:pPr>
            <a:r>
              <a:rPr lang="en-GB" sz="2400" b="1" smtClean="0">
                <a:solidFill>
                  <a:schemeClr val="bg1"/>
                </a:solidFill>
                <a:effectLst/>
              </a:rPr>
              <a:t>Push the out-of-place node downward, swapping with its larger child until the new node reaches an acceptable location.</a:t>
            </a:r>
          </a:p>
        </p:txBody>
      </p:sp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277813" y="152400"/>
            <a:ext cx="8551862" cy="876300"/>
          </a:xfrm>
        </p:spPr>
        <p:txBody>
          <a:bodyPr/>
          <a:lstStyle/>
          <a:p>
            <a:pPr eaLnBrk="1" fontAlgn="auto" hangingPunct="1">
              <a:lnSpc>
                <a:spcPct val="95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b="1" dirty="0" smtClean="0">
                <a:solidFill>
                  <a:schemeClr val="bg2">
                    <a:lumMod val="75000"/>
                  </a:schemeClr>
                </a:solidFill>
              </a:rPr>
              <a:t>Removing the Top of a Heap</a:t>
            </a:r>
          </a:p>
        </p:txBody>
      </p:sp>
      <p:sp>
        <p:nvSpPr>
          <p:cNvPr id="16388" name="Line 3"/>
          <p:cNvSpPr>
            <a:spLocks noChangeShapeType="1"/>
          </p:cNvSpPr>
          <p:nvPr/>
        </p:nvSpPr>
        <p:spPr bwMode="auto">
          <a:xfrm flipH="1">
            <a:off x="4511675" y="3883025"/>
            <a:ext cx="566738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389" name="Group 4"/>
          <p:cNvGrpSpPr>
            <a:grpSpLocks/>
          </p:cNvGrpSpPr>
          <p:nvPr/>
        </p:nvGrpSpPr>
        <p:grpSpPr bwMode="auto">
          <a:xfrm>
            <a:off x="3917950" y="4254500"/>
            <a:ext cx="793750" cy="731838"/>
            <a:chOff x="2468" y="2680"/>
            <a:chExt cx="500" cy="461"/>
          </a:xfrm>
        </p:grpSpPr>
        <p:sp>
          <p:nvSpPr>
            <p:cNvPr id="16417" name="AutoShape 5"/>
            <p:cNvSpPr>
              <a:spLocks noChangeArrowheads="1"/>
            </p:cNvSpPr>
            <p:nvPr/>
          </p:nvSpPr>
          <p:spPr bwMode="auto">
            <a:xfrm>
              <a:off x="2468" y="2680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8" name="AutoShape 6"/>
            <p:cNvSpPr>
              <a:spLocks noChangeArrowheads="1"/>
            </p:cNvSpPr>
            <p:nvPr/>
          </p:nvSpPr>
          <p:spPr bwMode="auto">
            <a:xfrm>
              <a:off x="2487" y="2699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19</a:t>
              </a:r>
            </a:p>
          </p:txBody>
        </p:sp>
      </p:grpSp>
      <p:sp>
        <p:nvSpPr>
          <p:cNvPr id="16390" name="Line 7"/>
          <p:cNvSpPr>
            <a:spLocks noChangeShapeType="1"/>
          </p:cNvSpPr>
          <p:nvPr/>
        </p:nvSpPr>
        <p:spPr bwMode="auto">
          <a:xfrm>
            <a:off x="7697788" y="2941638"/>
            <a:ext cx="563562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391" name="Group 8"/>
          <p:cNvGrpSpPr>
            <a:grpSpLocks/>
          </p:cNvGrpSpPr>
          <p:nvPr/>
        </p:nvGrpSpPr>
        <p:grpSpPr bwMode="auto">
          <a:xfrm>
            <a:off x="8061325" y="3313113"/>
            <a:ext cx="793750" cy="731837"/>
            <a:chOff x="5078" y="2087"/>
            <a:chExt cx="500" cy="461"/>
          </a:xfrm>
        </p:grpSpPr>
        <p:sp>
          <p:nvSpPr>
            <p:cNvPr id="16415" name="AutoShape 9"/>
            <p:cNvSpPr>
              <a:spLocks noChangeArrowheads="1"/>
            </p:cNvSpPr>
            <p:nvPr/>
          </p:nvSpPr>
          <p:spPr bwMode="auto">
            <a:xfrm>
              <a:off x="5078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6" name="AutoShape 10"/>
            <p:cNvSpPr>
              <a:spLocks noChangeArrowheads="1"/>
            </p:cNvSpPr>
            <p:nvPr/>
          </p:nvSpPr>
          <p:spPr bwMode="auto">
            <a:xfrm>
              <a:off x="509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16392" name="Line 11"/>
          <p:cNvSpPr>
            <a:spLocks noChangeShapeType="1"/>
          </p:cNvSpPr>
          <p:nvPr/>
        </p:nvSpPr>
        <p:spPr bwMode="auto">
          <a:xfrm flipH="1">
            <a:off x="7486650" y="29416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393" name="Group 12"/>
          <p:cNvGrpSpPr>
            <a:grpSpLocks/>
          </p:cNvGrpSpPr>
          <p:nvPr/>
        </p:nvGrpSpPr>
        <p:grpSpPr bwMode="auto">
          <a:xfrm>
            <a:off x="6892925" y="3313113"/>
            <a:ext cx="793750" cy="731837"/>
            <a:chOff x="4342" y="2087"/>
            <a:chExt cx="500" cy="461"/>
          </a:xfrm>
        </p:grpSpPr>
        <p:sp>
          <p:nvSpPr>
            <p:cNvPr id="16413" name="AutoShape 13"/>
            <p:cNvSpPr>
              <a:spLocks noChangeArrowheads="1"/>
            </p:cNvSpPr>
            <p:nvPr/>
          </p:nvSpPr>
          <p:spPr bwMode="auto">
            <a:xfrm>
              <a:off x="4342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4" name="AutoShape 14"/>
            <p:cNvSpPr>
              <a:spLocks noChangeArrowheads="1"/>
            </p:cNvSpPr>
            <p:nvPr/>
          </p:nvSpPr>
          <p:spPr bwMode="auto">
            <a:xfrm>
              <a:off x="4361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22</a:t>
              </a:r>
            </a:p>
          </p:txBody>
        </p:sp>
      </p:grpSp>
      <p:sp>
        <p:nvSpPr>
          <p:cNvPr id="16394" name="Line 15"/>
          <p:cNvSpPr>
            <a:spLocks noChangeShapeType="1"/>
          </p:cNvSpPr>
          <p:nvPr/>
        </p:nvSpPr>
        <p:spPr bwMode="auto">
          <a:xfrm>
            <a:off x="5516563" y="2941638"/>
            <a:ext cx="563562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395" name="Group 16"/>
          <p:cNvGrpSpPr>
            <a:grpSpLocks/>
          </p:cNvGrpSpPr>
          <p:nvPr/>
        </p:nvGrpSpPr>
        <p:grpSpPr bwMode="auto">
          <a:xfrm>
            <a:off x="5880100" y="3313113"/>
            <a:ext cx="793750" cy="731837"/>
            <a:chOff x="3704" y="2087"/>
            <a:chExt cx="500" cy="461"/>
          </a:xfrm>
        </p:grpSpPr>
        <p:sp>
          <p:nvSpPr>
            <p:cNvPr id="16411" name="AutoShape 17"/>
            <p:cNvSpPr>
              <a:spLocks noChangeArrowheads="1"/>
            </p:cNvSpPr>
            <p:nvPr/>
          </p:nvSpPr>
          <p:spPr bwMode="auto">
            <a:xfrm>
              <a:off x="3704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2" name="AutoShape 18"/>
            <p:cNvSpPr>
              <a:spLocks noChangeArrowheads="1"/>
            </p:cNvSpPr>
            <p:nvPr/>
          </p:nvSpPr>
          <p:spPr bwMode="auto">
            <a:xfrm>
              <a:off x="3723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21</a:t>
              </a:r>
            </a:p>
          </p:txBody>
        </p:sp>
      </p:grpSp>
      <p:sp>
        <p:nvSpPr>
          <p:cNvPr id="16396" name="Line 19"/>
          <p:cNvSpPr>
            <a:spLocks noChangeShapeType="1"/>
          </p:cNvSpPr>
          <p:nvPr/>
        </p:nvSpPr>
        <p:spPr bwMode="auto">
          <a:xfrm flipH="1">
            <a:off x="5273675" y="29416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397" name="Group 20"/>
          <p:cNvGrpSpPr>
            <a:grpSpLocks/>
          </p:cNvGrpSpPr>
          <p:nvPr/>
        </p:nvGrpSpPr>
        <p:grpSpPr bwMode="auto">
          <a:xfrm>
            <a:off x="4679950" y="3313113"/>
            <a:ext cx="793750" cy="731837"/>
            <a:chOff x="2948" y="2087"/>
            <a:chExt cx="500" cy="461"/>
          </a:xfrm>
        </p:grpSpPr>
        <p:sp>
          <p:nvSpPr>
            <p:cNvPr id="16409" name="AutoShape 21"/>
            <p:cNvSpPr>
              <a:spLocks noChangeArrowheads="1"/>
            </p:cNvSpPr>
            <p:nvPr/>
          </p:nvSpPr>
          <p:spPr bwMode="auto">
            <a:xfrm>
              <a:off x="2948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0" name="AutoShape 22"/>
            <p:cNvSpPr>
              <a:spLocks noChangeArrowheads="1"/>
            </p:cNvSpPr>
            <p:nvPr/>
          </p:nvSpPr>
          <p:spPr bwMode="auto">
            <a:xfrm>
              <a:off x="296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35</a:t>
              </a:r>
            </a:p>
          </p:txBody>
        </p:sp>
      </p:grpSp>
      <p:sp>
        <p:nvSpPr>
          <p:cNvPr id="16398" name="Line 23"/>
          <p:cNvSpPr>
            <a:spLocks noChangeShapeType="1"/>
          </p:cNvSpPr>
          <p:nvPr/>
        </p:nvSpPr>
        <p:spPr bwMode="auto">
          <a:xfrm>
            <a:off x="7102475" y="1981200"/>
            <a:ext cx="563563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399" name="Group 24"/>
          <p:cNvGrpSpPr>
            <a:grpSpLocks/>
          </p:cNvGrpSpPr>
          <p:nvPr/>
        </p:nvGrpSpPr>
        <p:grpSpPr bwMode="auto">
          <a:xfrm>
            <a:off x="7437438" y="2398713"/>
            <a:ext cx="793750" cy="731837"/>
            <a:chOff x="4685" y="1511"/>
            <a:chExt cx="500" cy="461"/>
          </a:xfrm>
        </p:grpSpPr>
        <p:sp>
          <p:nvSpPr>
            <p:cNvPr id="16407" name="AutoShape 25"/>
            <p:cNvSpPr>
              <a:spLocks noChangeArrowheads="1"/>
            </p:cNvSpPr>
            <p:nvPr/>
          </p:nvSpPr>
          <p:spPr bwMode="auto">
            <a:xfrm>
              <a:off x="4685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8" name="AutoShape 26"/>
            <p:cNvSpPr>
              <a:spLocks noChangeArrowheads="1"/>
            </p:cNvSpPr>
            <p:nvPr/>
          </p:nvSpPr>
          <p:spPr bwMode="auto">
            <a:xfrm>
              <a:off x="4704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23</a:t>
              </a:r>
            </a:p>
          </p:txBody>
        </p:sp>
      </p:grpSp>
      <p:sp>
        <p:nvSpPr>
          <p:cNvPr id="16400" name="Line 27"/>
          <p:cNvSpPr>
            <a:spLocks noChangeShapeType="1"/>
          </p:cNvSpPr>
          <p:nvPr/>
        </p:nvSpPr>
        <p:spPr bwMode="auto">
          <a:xfrm flipH="1">
            <a:off x="5867400" y="20272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401" name="Group 28"/>
          <p:cNvGrpSpPr>
            <a:grpSpLocks/>
          </p:cNvGrpSpPr>
          <p:nvPr/>
        </p:nvGrpSpPr>
        <p:grpSpPr bwMode="auto">
          <a:xfrm>
            <a:off x="6376988" y="1331913"/>
            <a:ext cx="793750" cy="731837"/>
            <a:chOff x="4017" y="839"/>
            <a:chExt cx="500" cy="461"/>
          </a:xfrm>
        </p:grpSpPr>
        <p:sp>
          <p:nvSpPr>
            <p:cNvPr id="16405" name="AutoShape 29"/>
            <p:cNvSpPr>
              <a:spLocks noChangeArrowheads="1"/>
            </p:cNvSpPr>
            <p:nvPr/>
          </p:nvSpPr>
          <p:spPr bwMode="auto">
            <a:xfrm>
              <a:off x="4017" y="839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6" name="AutoShape 30"/>
            <p:cNvSpPr>
              <a:spLocks noChangeArrowheads="1"/>
            </p:cNvSpPr>
            <p:nvPr/>
          </p:nvSpPr>
          <p:spPr bwMode="auto">
            <a:xfrm>
              <a:off x="4036" y="858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42</a:t>
              </a:r>
            </a:p>
          </p:txBody>
        </p:sp>
      </p:grpSp>
      <p:grpSp>
        <p:nvGrpSpPr>
          <p:cNvPr id="16402" name="Group 31"/>
          <p:cNvGrpSpPr>
            <a:grpSpLocks/>
          </p:cNvGrpSpPr>
          <p:nvPr/>
        </p:nvGrpSpPr>
        <p:grpSpPr bwMode="auto">
          <a:xfrm>
            <a:off x="5273675" y="2398713"/>
            <a:ext cx="793750" cy="731837"/>
            <a:chOff x="3322" y="1511"/>
            <a:chExt cx="500" cy="461"/>
          </a:xfrm>
        </p:grpSpPr>
        <p:sp>
          <p:nvSpPr>
            <p:cNvPr id="16403" name="AutoShape 32"/>
            <p:cNvSpPr>
              <a:spLocks noChangeArrowheads="1"/>
            </p:cNvSpPr>
            <p:nvPr/>
          </p:nvSpPr>
          <p:spPr bwMode="auto">
            <a:xfrm>
              <a:off x="3322" y="1511"/>
              <a:ext cx="501" cy="462"/>
            </a:xfrm>
            <a:prstGeom prst="roundRect">
              <a:avLst>
                <a:gd name="adj" fmla="val 12551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12600">
              <a:solidFill>
                <a:srgbClr val="FF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" name="AutoShape 33"/>
            <p:cNvSpPr>
              <a:spLocks noChangeArrowheads="1"/>
            </p:cNvSpPr>
            <p:nvPr/>
          </p:nvSpPr>
          <p:spPr bwMode="auto">
            <a:xfrm>
              <a:off x="3341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FF8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rgbClr val="FF8000"/>
                  </a:solidFill>
                </a:rPr>
                <a:t>27</a:t>
              </a:r>
            </a:p>
          </p:txBody>
        </p:sp>
      </p:grp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2400" y="1235075"/>
            <a:ext cx="3565525" cy="37179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287338" indent="-287338" eaLnBrk="1" hangingPunct="1">
              <a:lnSpc>
                <a:spcPct val="95000"/>
              </a:lnSpc>
              <a:spcBef>
                <a:spcPts val="600"/>
              </a:spcBef>
              <a:buFont typeface="Wingdings" pitchFamily="2" charset="2"/>
              <a:buChar char="q"/>
              <a:tabLst>
                <a:tab pos="857250" algn="l"/>
                <a:tab pos="1771650" algn="l"/>
                <a:tab pos="2686050" algn="l"/>
                <a:tab pos="3600450" algn="l"/>
                <a:tab pos="4514850" algn="l"/>
                <a:tab pos="5429250" algn="l"/>
                <a:tab pos="6343650" algn="l"/>
                <a:tab pos="7258050" algn="l"/>
                <a:tab pos="8172450" algn="l"/>
                <a:tab pos="9086850" algn="l"/>
                <a:tab pos="10001250" algn="l"/>
              </a:tabLst>
            </a:pPr>
            <a:r>
              <a:rPr lang="en-GB" sz="2400" b="1" smtClean="0">
                <a:solidFill>
                  <a:schemeClr val="bg1"/>
                </a:solidFill>
                <a:effectLst/>
              </a:rPr>
              <a:t>Move the last node onto the root.</a:t>
            </a:r>
          </a:p>
          <a:p>
            <a:pPr marL="287338" indent="-287338" eaLnBrk="1" hangingPunct="1">
              <a:spcBef>
                <a:spcPts val="600"/>
              </a:spcBef>
              <a:buFont typeface="Wingdings" pitchFamily="2" charset="2"/>
              <a:buChar char="q"/>
              <a:tabLst>
                <a:tab pos="857250" algn="l"/>
                <a:tab pos="1771650" algn="l"/>
                <a:tab pos="2686050" algn="l"/>
                <a:tab pos="3600450" algn="l"/>
                <a:tab pos="4514850" algn="l"/>
                <a:tab pos="5429250" algn="l"/>
                <a:tab pos="6343650" algn="l"/>
                <a:tab pos="7258050" algn="l"/>
                <a:tab pos="8172450" algn="l"/>
                <a:tab pos="9086850" algn="l"/>
                <a:tab pos="10001250" algn="l"/>
              </a:tabLst>
            </a:pPr>
            <a:r>
              <a:rPr lang="en-GB" sz="2400" b="1" smtClean="0">
                <a:solidFill>
                  <a:schemeClr val="bg1"/>
                </a:solidFill>
                <a:effectLst/>
              </a:rPr>
              <a:t>Push the out-of-place node downward, swapping with its larger child until the new node reaches an acceptable location.</a:t>
            </a:r>
          </a:p>
        </p:txBody>
      </p:sp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238125" y="152400"/>
            <a:ext cx="8686800" cy="876300"/>
          </a:xfrm>
        </p:spPr>
        <p:txBody>
          <a:bodyPr/>
          <a:lstStyle/>
          <a:p>
            <a:pPr eaLnBrk="1" fontAlgn="auto" hangingPunct="1">
              <a:lnSpc>
                <a:spcPct val="95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b="1" dirty="0" smtClean="0">
                <a:solidFill>
                  <a:schemeClr val="bg2">
                    <a:lumMod val="75000"/>
                  </a:schemeClr>
                </a:solidFill>
              </a:rPr>
              <a:t>Removing the Top of a Heap</a:t>
            </a:r>
          </a:p>
        </p:txBody>
      </p:sp>
      <p:sp>
        <p:nvSpPr>
          <p:cNvPr id="17412" name="Line 3"/>
          <p:cNvSpPr>
            <a:spLocks noChangeShapeType="1"/>
          </p:cNvSpPr>
          <p:nvPr/>
        </p:nvSpPr>
        <p:spPr bwMode="auto">
          <a:xfrm flipH="1">
            <a:off x="4511675" y="3883025"/>
            <a:ext cx="566738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413" name="Group 4"/>
          <p:cNvGrpSpPr>
            <a:grpSpLocks/>
          </p:cNvGrpSpPr>
          <p:nvPr/>
        </p:nvGrpSpPr>
        <p:grpSpPr bwMode="auto">
          <a:xfrm>
            <a:off x="3917950" y="4254500"/>
            <a:ext cx="793750" cy="731838"/>
            <a:chOff x="2468" y="2680"/>
            <a:chExt cx="500" cy="461"/>
          </a:xfrm>
        </p:grpSpPr>
        <p:sp>
          <p:nvSpPr>
            <p:cNvPr id="17441" name="AutoShape 5"/>
            <p:cNvSpPr>
              <a:spLocks noChangeArrowheads="1"/>
            </p:cNvSpPr>
            <p:nvPr/>
          </p:nvSpPr>
          <p:spPr bwMode="auto">
            <a:xfrm>
              <a:off x="2468" y="2680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2" name="AutoShape 6"/>
            <p:cNvSpPr>
              <a:spLocks noChangeArrowheads="1"/>
            </p:cNvSpPr>
            <p:nvPr/>
          </p:nvSpPr>
          <p:spPr bwMode="auto">
            <a:xfrm>
              <a:off x="2487" y="2699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19</a:t>
              </a:r>
            </a:p>
          </p:txBody>
        </p:sp>
      </p:grpSp>
      <p:sp>
        <p:nvSpPr>
          <p:cNvPr id="17414" name="Line 7"/>
          <p:cNvSpPr>
            <a:spLocks noChangeShapeType="1"/>
          </p:cNvSpPr>
          <p:nvPr/>
        </p:nvSpPr>
        <p:spPr bwMode="auto">
          <a:xfrm>
            <a:off x="7697788" y="2941638"/>
            <a:ext cx="563562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415" name="Group 8"/>
          <p:cNvGrpSpPr>
            <a:grpSpLocks/>
          </p:cNvGrpSpPr>
          <p:nvPr/>
        </p:nvGrpSpPr>
        <p:grpSpPr bwMode="auto">
          <a:xfrm>
            <a:off x="8061325" y="3313113"/>
            <a:ext cx="793750" cy="731837"/>
            <a:chOff x="5078" y="2087"/>
            <a:chExt cx="500" cy="461"/>
          </a:xfrm>
        </p:grpSpPr>
        <p:sp>
          <p:nvSpPr>
            <p:cNvPr id="17439" name="AutoShape 9"/>
            <p:cNvSpPr>
              <a:spLocks noChangeArrowheads="1"/>
            </p:cNvSpPr>
            <p:nvPr/>
          </p:nvSpPr>
          <p:spPr bwMode="auto">
            <a:xfrm>
              <a:off x="5078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0" name="AutoShape 10"/>
            <p:cNvSpPr>
              <a:spLocks noChangeArrowheads="1"/>
            </p:cNvSpPr>
            <p:nvPr/>
          </p:nvSpPr>
          <p:spPr bwMode="auto">
            <a:xfrm>
              <a:off x="509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17416" name="Line 11"/>
          <p:cNvSpPr>
            <a:spLocks noChangeShapeType="1"/>
          </p:cNvSpPr>
          <p:nvPr/>
        </p:nvSpPr>
        <p:spPr bwMode="auto">
          <a:xfrm flipH="1">
            <a:off x="7486650" y="29416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417" name="Group 12"/>
          <p:cNvGrpSpPr>
            <a:grpSpLocks/>
          </p:cNvGrpSpPr>
          <p:nvPr/>
        </p:nvGrpSpPr>
        <p:grpSpPr bwMode="auto">
          <a:xfrm>
            <a:off x="6892925" y="3313113"/>
            <a:ext cx="793750" cy="731837"/>
            <a:chOff x="4342" y="2087"/>
            <a:chExt cx="500" cy="461"/>
          </a:xfrm>
        </p:grpSpPr>
        <p:sp>
          <p:nvSpPr>
            <p:cNvPr id="17437" name="AutoShape 13"/>
            <p:cNvSpPr>
              <a:spLocks noChangeArrowheads="1"/>
            </p:cNvSpPr>
            <p:nvPr/>
          </p:nvSpPr>
          <p:spPr bwMode="auto">
            <a:xfrm>
              <a:off x="4342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8" name="AutoShape 14"/>
            <p:cNvSpPr>
              <a:spLocks noChangeArrowheads="1"/>
            </p:cNvSpPr>
            <p:nvPr/>
          </p:nvSpPr>
          <p:spPr bwMode="auto">
            <a:xfrm>
              <a:off x="4361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22</a:t>
              </a:r>
            </a:p>
          </p:txBody>
        </p:sp>
      </p:grpSp>
      <p:sp>
        <p:nvSpPr>
          <p:cNvPr id="17418" name="Line 15"/>
          <p:cNvSpPr>
            <a:spLocks noChangeShapeType="1"/>
          </p:cNvSpPr>
          <p:nvPr/>
        </p:nvSpPr>
        <p:spPr bwMode="auto">
          <a:xfrm>
            <a:off x="5516563" y="2941638"/>
            <a:ext cx="563562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419" name="Group 16"/>
          <p:cNvGrpSpPr>
            <a:grpSpLocks/>
          </p:cNvGrpSpPr>
          <p:nvPr/>
        </p:nvGrpSpPr>
        <p:grpSpPr bwMode="auto">
          <a:xfrm>
            <a:off x="5880100" y="3313113"/>
            <a:ext cx="793750" cy="731837"/>
            <a:chOff x="3704" y="2087"/>
            <a:chExt cx="500" cy="461"/>
          </a:xfrm>
        </p:grpSpPr>
        <p:sp>
          <p:nvSpPr>
            <p:cNvPr id="17435" name="AutoShape 17"/>
            <p:cNvSpPr>
              <a:spLocks noChangeArrowheads="1"/>
            </p:cNvSpPr>
            <p:nvPr/>
          </p:nvSpPr>
          <p:spPr bwMode="auto">
            <a:xfrm>
              <a:off x="3704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AutoShape 18"/>
            <p:cNvSpPr>
              <a:spLocks noChangeArrowheads="1"/>
            </p:cNvSpPr>
            <p:nvPr/>
          </p:nvSpPr>
          <p:spPr bwMode="auto">
            <a:xfrm>
              <a:off x="3723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21</a:t>
              </a:r>
            </a:p>
          </p:txBody>
        </p:sp>
      </p:grpSp>
      <p:sp>
        <p:nvSpPr>
          <p:cNvPr id="17420" name="Line 19"/>
          <p:cNvSpPr>
            <a:spLocks noChangeShapeType="1"/>
          </p:cNvSpPr>
          <p:nvPr/>
        </p:nvSpPr>
        <p:spPr bwMode="auto">
          <a:xfrm flipH="1">
            <a:off x="5273675" y="29416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421" name="Group 20"/>
          <p:cNvGrpSpPr>
            <a:grpSpLocks/>
          </p:cNvGrpSpPr>
          <p:nvPr/>
        </p:nvGrpSpPr>
        <p:grpSpPr bwMode="auto">
          <a:xfrm>
            <a:off x="4679950" y="3313113"/>
            <a:ext cx="793750" cy="731837"/>
            <a:chOff x="2948" y="2087"/>
            <a:chExt cx="500" cy="461"/>
          </a:xfrm>
        </p:grpSpPr>
        <p:sp>
          <p:nvSpPr>
            <p:cNvPr id="17433" name="AutoShape 21"/>
            <p:cNvSpPr>
              <a:spLocks noChangeArrowheads="1"/>
            </p:cNvSpPr>
            <p:nvPr/>
          </p:nvSpPr>
          <p:spPr bwMode="auto">
            <a:xfrm>
              <a:off x="2948" y="2087"/>
              <a:ext cx="501" cy="462"/>
            </a:xfrm>
            <a:prstGeom prst="roundRect">
              <a:avLst>
                <a:gd name="adj" fmla="val 12551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12600">
              <a:solidFill>
                <a:srgbClr val="FF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AutoShape 22"/>
            <p:cNvSpPr>
              <a:spLocks noChangeArrowheads="1"/>
            </p:cNvSpPr>
            <p:nvPr/>
          </p:nvSpPr>
          <p:spPr bwMode="auto">
            <a:xfrm>
              <a:off x="296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FF8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rgbClr val="FF8000"/>
                  </a:solidFill>
                </a:rPr>
                <a:t>27</a:t>
              </a:r>
            </a:p>
          </p:txBody>
        </p:sp>
      </p:grpSp>
      <p:sp>
        <p:nvSpPr>
          <p:cNvPr id="17422" name="Line 23"/>
          <p:cNvSpPr>
            <a:spLocks noChangeShapeType="1"/>
          </p:cNvSpPr>
          <p:nvPr/>
        </p:nvSpPr>
        <p:spPr bwMode="auto">
          <a:xfrm>
            <a:off x="7102475" y="1981200"/>
            <a:ext cx="563563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423" name="Group 24"/>
          <p:cNvGrpSpPr>
            <a:grpSpLocks/>
          </p:cNvGrpSpPr>
          <p:nvPr/>
        </p:nvGrpSpPr>
        <p:grpSpPr bwMode="auto">
          <a:xfrm>
            <a:off x="7437438" y="2398713"/>
            <a:ext cx="793750" cy="731837"/>
            <a:chOff x="4685" y="1511"/>
            <a:chExt cx="500" cy="461"/>
          </a:xfrm>
        </p:grpSpPr>
        <p:sp>
          <p:nvSpPr>
            <p:cNvPr id="17431" name="AutoShape 25"/>
            <p:cNvSpPr>
              <a:spLocks noChangeArrowheads="1"/>
            </p:cNvSpPr>
            <p:nvPr/>
          </p:nvSpPr>
          <p:spPr bwMode="auto">
            <a:xfrm>
              <a:off x="4685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2" name="AutoShape 26"/>
            <p:cNvSpPr>
              <a:spLocks noChangeArrowheads="1"/>
            </p:cNvSpPr>
            <p:nvPr/>
          </p:nvSpPr>
          <p:spPr bwMode="auto">
            <a:xfrm>
              <a:off x="4704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23</a:t>
              </a:r>
            </a:p>
          </p:txBody>
        </p:sp>
      </p:grpSp>
      <p:sp>
        <p:nvSpPr>
          <p:cNvPr id="17424" name="Line 27"/>
          <p:cNvSpPr>
            <a:spLocks noChangeShapeType="1"/>
          </p:cNvSpPr>
          <p:nvPr/>
        </p:nvSpPr>
        <p:spPr bwMode="auto">
          <a:xfrm flipH="1">
            <a:off x="5867400" y="20272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425" name="Group 28"/>
          <p:cNvGrpSpPr>
            <a:grpSpLocks/>
          </p:cNvGrpSpPr>
          <p:nvPr/>
        </p:nvGrpSpPr>
        <p:grpSpPr bwMode="auto">
          <a:xfrm>
            <a:off x="6376988" y="1331913"/>
            <a:ext cx="793750" cy="731837"/>
            <a:chOff x="4017" y="839"/>
            <a:chExt cx="500" cy="461"/>
          </a:xfrm>
        </p:grpSpPr>
        <p:sp>
          <p:nvSpPr>
            <p:cNvPr id="17429" name="AutoShape 29"/>
            <p:cNvSpPr>
              <a:spLocks noChangeArrowheads="1"/>
            </p:cNvSpPr>
            <p:nvPr/>
          </p:nvSpPr>
          <p:spPr bwMode="auto">
            <a:xfrm>
              <a:off x="4017" y="839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AutoShape 30"/>
            <p:cNvSpPr>
              <a:spLocks noChangeArrowheads="1"/>
            </p:cNvSpPr>
            <p:nvPr/>
          </p:nvSpPr>
          <p:spPr bwMode="auto">
            <a:xfrm>
              <a:off x="4036" y="858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42</a:t>
              </a:r>
            </a:p>
          </p:txBody>
        </p:sp>
      </p:grpSp>
      <p:grpSp>
        <p:nvGrpSpPr>
          <p:cNvPr id="17426" name="Group 31"/>
          <p:cNvGrpSpPr>
            <a:grpSpLocks/>
          </p:cNvGrpSpPr>
          <p:nvPr/>
        </p:nvGrpSpPr>
        <p:grpSpPr bwMode="auto">
          <a:xfrm>
            <a:off x="5273675" y="2398713"/>
            <a:ext cx="793750" cy="731837"/>
            <a:chOff x="3322" y="1511"/>
            <a:chExt cx="500" cy="461"/>
          </a:xfrm>
        </p:grpSpPr>
        <p:sp>
          <p:nvSpPr>
            <p:cNvPr id="17427" name="AutoShape 32"/>
            <p:cNvSpPr>
              <a:spLocks noChangeArrowheads="1"/>
            </p:cNvSpPr>
            <p:nvPr/>
          </p:nvSpPr>
          <p:spPr bwMode="auto">
            <a:xfrm>
              <a:off x="3322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AutoShape 33"/>
            <p:cNvSpPr>
              <a:spLocks noChangeArrowheads="1"/>
            </p:cNvSpPr>
            <p:nvPr/>
          </p:nvSpPr>
          <p:spPr bwMode="auto">
            <a:xfrm>
              <a:off x="3341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35</a:t>
              </a:r>
            </a:p>
          </p:txBody>
        </p:sp>
      </p:grp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152400" y="1214438"/>
            <a:ext cx="3581400" cy="3833812"/>
          </a:xfrm>
        </p:spPr>
        <p:txBody>
          <a:bodyPr/>
          <a:lstStyle/>
          <a:p>
            <a:pPr marL="287338" indent="-287338" eaLnBrk="1" fontAlgn="auto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00FF00"/>
              </a:buClr>
              <a:buFont typeface="Wingdings" pitchFamily="2" charset="2"/>
              <a:buChar char="q"/>
              <a:tabLst>
                <a:tab pos="857250" algn="l"/>
                <a:tab pos="1771650" algn="l"/>
                <a:tab pos="2686050" algn="l"/>
                <a:tab pos="3600450" algn="l"/>
                <a:tab pos="4514850" algn="l"/>
                <a:tab pos="5429250" algn="l"/>
                <a:tab pos="6343650" algn="l"/>
                <a:tab pos="7258050" algn="l"/>
                <a:tab pos="8172450" algn="l"/>
                <a:tab pos="9086850" algn="l"/>
                <a:tab pos="10001250" algn="l"/>
              </a:tabLst>
              <a:defRPr/>
            </a:pPr>
            <a:r>
              <a:rPr lang="en-GB" sz="2400" b="1" dirty="0" smtClean="0">
                <a:solidFill>
                  <a:schemeClr val="bg1"/>
                </a:solidFill>
                <a:effectLst/>
              </a:rPr>
              <a:t>The children all have keys &lt;= the out-of-place node, or the node reaches the leaf.</a:t>
            </a:r>
          </a:p>
          <a:p>
            <a:pPr marL="287338" indent="-287338" eaLnBrk="1" fontAlgn="auto" hangingPunct="1">
              <a:spcBef>
                <a:spcPts val="600"/>
              </a:spcBef>
              <a:spcAft>
                <a:spcPts val="0"/>
              </a:spcAft>
              <a:buClr>
                <a:srgbClr val="00FF00"/>
              </a:buClr>
              <a:buFont typeface="Wingdings" pitchFamily="2" charset="2"/>
              <a:buChar char="q"/>
              <a:tabLst>
                <a:tab pos="857250" algn="l"/>
                <a:tab pos="1771650" algn="l"/>
                <a:tab pos="2686050" algn="l"/>
                <a:tab pos="3600450" algn="l"/>
                <a:tab pos="4514850" algn="l"/>
                <a:tab pos="5429250" algn="l"/>
                <a:tab pos="6343650" algn="l"/>
                <a:tab pos="7258050" algn="l"/>
                <a:tab pos="8172450" algn="l"/>
                <a:tab pos="9086850" algn="l"/>
                <a:tab pos="10001250" algn="l"/>
              </a:tabLst>
              <a:defRPr/>
            </a:pPr>
            <a:r>
              <a:rPr lang="en-GB" sz="2400" b="1" dirty="0" smtClean="0">
                <a:solidFill>
                  <a:schemeClr val="bg1"/>
                </a:solidFill>
                <a:effectLst/>
              </a:rPr>
              <a:t>The process of pushing the new node downward is called                       </a:t>
            </a:r>
            <a:r>
              <a:rPr lang="en-GB" sz="2400" b="1" u="sng" dirty="0" smtClean="0">
                <a:solidFill>
                  <a:srgbClr val="FFFF00"/>
                </a:solidFill>
              </a:rPr>
              <a:t>re-</a:t>
            </a:r>
            <a:r>
              <a:rPr lang="en-GB" sz="2400" b="1" u="sng" dirty="0" err="1" smtClean="0">
                <a:solidFill>
                  <a:srgbClr val="FFFF00"/>
                </a:solidFill>
              </a:rPr>
              <a:t>heapification</a:t>
            </a:r>
            <a:r>
              <a:rPr lang="en-GB" sz="2400" b="1" dirty="0" smtClean="0">
                <a:solidFill>
                  <a:srgbClr val="FFFF00"/>
                </a:solidFill>
                <a:effectLst/>
              </a:rPr>
              <a:t>          </a:t>
            </a:r>
            <a:r>
              <a:rPr lang="en-GB" sz="2400" b="1" u="sng" dirty="0" smtClean="0">
                <a:solidFill>
                  <a:srgbClr val="FFFF00"/>
                </a:solidFill>
                <a:effectLst/>
              </a:rPr>
              <a:t>downward</a:t>
            </a:r>
            <a:r>
              <a:rPr lang="en-GB" sz="2400" b="1" dirty="0" smtClean="0">
                <a:solidFill>
                  <a:srgbClr val="FFFF00"/>
                </a:solidFill>
                <a:effectLst/>
              </a:rPr>
              <a:t>.</a:t>
            </a:r>
          </a:p>
        </p:txBody>
      </p:sp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51863" cy="876300"/>
          </a:xfrm>
        </p:spPr>
        <p:txBody>
          <a:bodyPr/>
          <a:lstStyle/>
          <a:p>
            <a:pPr eaLnBrk="1" fontAlgn="auto" hangingPunct="1">
              <a:lnSpc>
                <a:spcPct val="95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b="1" dirty="0" smtClean="0">
                <a:solidFill>
                  <a:schemeClr val="bg2">
                    <a:lumMod val="75000"/>
                  </a:schemeClr>
                </a:solidFill>
              </a:rPr>
              <a:t>Removing the Top of a Heap</a:t>
            </a:r>
          </a:p>
        </p:txBody>
      </p:sp>
      <p:sp>
        <p:nvSpPr>
          <p:cNvPr id="18436" name="Line 3"/>
          <p:cNvSpPr>
            <a:spLocks noChangeShapeType="1"/>
          </p:cNvSpPr>
          <p:nvPr/>
        </p:nvSpPr>
        <p:spPr bwMode="auto">
          <a:xfrm flipH="1">
            <a:off x="4511675" y="3883025"/>
            <a:ext cx="566738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37" name="Group 4"/>
          <p:cNvGrpSpPr>
            <a:grpSpLocks/>
          </p:cNvGrpSpPr>
          <p:nvPr/>
        </p:nvGrpSpPr>
        <p:grpSpPr bwMode="auto">
          <a:xfrm>
            <a:off x="3917950" y="4254500"/>
            <a:ext cx="793750" cy="731838"/>
            <a:chOff x="2468" y="2680"/>
            <a:chExt cx="500" cy="461"/>
          </a:xfrm>
        </p:grpSpPr>
        <p:sp>
          <p:nvSpPr>
            <p:cNvPr id="18465" name="AutoShape 5"/>
            <p:cNvSpPr>
              <a:spLocks noChangeArrowheads="1"/>
            </p:cNvSpPr>
            <p:nvPr/>
          </p:nvSpPr>
          <p:spPr bwMode="auto">
            <a:xfrm>
              <a:off x="2468" y="2680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6" name="AutoShape 6"/>
            <p:cNvSpPr>
              <a:spLocks noChangeArrowheads="1"/>
            </p:cNvSpPr>
            <p:nvPr/>
          </p:nvSpPr>
          <p:spPr bwMode="auto">
            <a:xfrm>
              <a:off x="2487" y="2699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19</a:t>
              </a:r>
            </a:p>
          </p:txBody>
        </p:sp>
      </p:grpSp>
      <p:sp>
        <p:nvSpPr>
          <p:cNvPr id="18438" name="Line 7"/>
          <p:cNvSpPr>
            <a:spLocks noChangeShapeType="1"/>
          </p:cNvSpPr>
          <p:nvPr/>
        </p:nvSpPr>
        <p:spPr bwMode="auto">
          <a:xfrm>
            <a:off x="7697788" y="2941638"/>
            <a:ext cx="563562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39" name="Group 8"/>
          <p:cNvGrpSpPr>
            <a:grpSpLocks/>
          </p:cNvGrpSpPr>
          <p:nvPr/>
        </p:nvGrpSpPr>
        <p:grpSpPr bwMode="auto">
          <a:xfrm>
            <a:off x="8061325" y="3313113"/>
            <a:ext cx="793750" cy="731837"/>
            <a:chOff x="5078" y="2087"/>
            <a:chExt cx="500" cy="461"/>
          </a:xfrm>
        </p:grpSpPr>
        <p:sp>
          <p:nvSpPr>
            <p:cNvPr id="18463" name="AutoShape 9"/>
            <p:cNvSpPr>
              <a:spLocks noChangeArrowheads="1"/>
            </p:cNvSpPr>
            <p:nvPr/>
          </p:nvSpPr>
          <p:spPr bwMode="auto">
            <a:xfrm>
              <a:off x="5078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AutoShape 10"/>
            <p:cNvSpPr>
              <a:spLocks noChangeArrowheads="1"/>
            </p:cNvSpPr>
            <p:nvPr/>
          </p:nvSpPr>
          <p:spPr bwMode="auto">
            <a:xfrm>
              <a:off x="509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18440" name="Line 11"/>
          <p:cNvSpPr>
            <a:spLocks noChangeShapeType="1"/>
          </p:cNvSpPr>
          <p:nvPr/>
        </p:nvSpPr>
        <p:spPr bwMode="auto">
          <a:xfrm flipH="1">
            <a:off x="7486650" y="29416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41" name="Group 12"/>
          <p:cNvGrpSpPr>
            <a:grpSpLocks/>
          </p:cNvGrpSpPr>
          <p:nvPr/>
        </p:nvGrpSpPr>
        <p:grpSpPr bwMode="auto">
          <a:xfrm>
            <a:off x="6892925" y="3313113"/>
            <a:ext cx="793750" cy="731837"/>
            <a:chOff x="4342" y="2087"/>
            <a:chExt cx="500" cy="461"/>
          </a:xfrm>
        </p:grpSpPr>
        <p:sp>
          <p:nvSpPr>
            <p:cNvPr id="18461" name="AutoShape 13"/>
            <p:cNvSpPr>
              <a:spLocks noChangeArrowheads="1"/>
            </p:cNvSpPr>
            <p:nvPr/>
          </p:nvSpPr>
          <p:spPr bwMode="auto">
            <a:xfrm>
              <a:off x="4342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2" name="AutoShape 14"/>
            <p:cNvSpPr>
              <a:spLocks noChangeArrowheads="1"/>
            </p:cNvSpPr>
            <p:nvPr/>
          </p:nvSpPr>
          <p:spPr bwMode="auto">
            <a:xfrm>
              <a:off x="4361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22</a:t>
              </a:r>
            </a:p>
          </p:txBody>
        </p:sp>
      </p:grpSp>
      <p:sp>
        <p:nvSpPr>
          <p:cNvPr id="18442" name="Line 15"/>
          <p:cNvSpPr>
            <a:spLocks noChangeShapeType="1"/>
          </p:cNvSpPr>
          <p:nvPr/>
        </p:nvSpPr>
        <p:spPr bwMode="auto">
          <a:xfrm>
            <a:off x="5516563" y="2941638"/>
            <a:ext cx="563562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43" name="Group 16"/>
          <p:cNvGrpSpPr>
            <a:grpSpLocks/>
          </p:cNvGrpSpPr>
          <p:nvPr/>
        </p:nvGrpSpPr>
        <p:grpSpPr bwMode="auto">
          <a:xfrm>
            <a:off x="5880100" y="3313113"/>
            <a:ext cx="793750" cy="731837"/>
            <a:chOff x="3704" y="2087"/>
            <a:chExt cx="500" cy="461"/>
          </a:xfrm>
        </p:grpSpPr>
        <p:sp>
          <p:nvSpPr>
            <p:cNvPr id="18459" name="AutoShape 17"/>
            <p:cNvSpPr>
              <a:spLocks noChangeArrowheads="1"/>
            </p:cNvSpPr>
            <p:nvPr/>
          </p:nvSpPr>
          <p:spPr bwMode="auto">
            <a:xfrm>
              <a:off x="3704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0" name="AutoShape 18"/>
            <p:cNvSpPr>
              <a:spLocks noChangeArrowheads="1"/>
            </p:cNvSpPr>
            <p:nvPr/>
          </p:nvSpPr>
          <p:spPr bwMode="auto">
            <a:xfrm>
              <a:off x="3723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21</a:t>
              </a:r>
            </a:p>
          </p:txBody>
        </p:sp>
      </p:grpSp>
      <p:sp>
        <p:nvSpPr>
          <p:cNvPr id="18444" name="Line 19"/>
          <p:cNvSpPr>
            <a:spLocks noChangeShapeType="1"/>
          </p:cNvSpPr>
          <p:nvPr/>
        </p:nvSpPr>
        <p:spPr bwMode="auto">
          <a:xfrm flipH="1">
            <a:off x="5273675" y="29416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45" name="Group 20"/>
          <p:cNvGrpSpPr>
            <a:grpSpLocks/>
          </p:cNvGrpSpPr>
          <p:nvPr/>
        </p:nvGrpSpPr>
        <p:grpSpPr bwMode="auto">
          <a:xfrm>
            <a:off x="4679950" y="3313113"/>
            <a:ext cx="793750" cy="731837"/>
            <a:chOff x="2948" y="2087"/>
            <a:chExt cx="500" cy="461"/>
          </a:xfrm>
        </p:grpSpPr>
        <p:sp>
          <p:nvSpPr>
            <p:cNvPr id="18457" name="AutoShape 21"/>
            <p:cNvSpPr>
              <a:spLocks noChangeArrowheads="1"/>
            </p:cNvSpPr>
            <p:nvPr/>
          </p:nvSpPr>
          <p:spPr bwMode="auto">
            <a:xfrm>
              <a:off x="2948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8" name="AutoShape 22"/>
            <p:cNvSpPr>
              <a:spLocks noChangeArrowheads="1"/>
            </p:cNvSpPr>
            <p:nvPr/>
          </p:nvSpPr>
          <p:spPr bwMode="auto">
            <a:xfrm>
              <a:off x="296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27</a:t>
              </a:r>
            </a:p>
          </p:txBody>
        </p:sp>
      </p:grpSp>
      <p:sp>
        <p:nvSpPr>
          <p:cNvPr id="18446" name="Line 23"/>
          <p:cNvSpPr>
            <a:spLocks noChangeShapeType="1"/>
          </p:cNvSpPr>
          <p:nvPr/>
        </p:nvSpPr>
        <p:spPr bwMode="auto">
          <a:xfrm>
            <a:off x="7102475" y="1981200"/>
            <a:ext cx="563563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47" name="Group 24"/>
          <p:cNvGrpSpPr>
            <a:grpSpLocks/>
          </p:cNvGrpSpPr>
          <p:nvPr/>
        </p:nvGrpSpPr>
        <p:grpSpPr bwMode="auto">
          <a:xfrm>
            <a:off x="7437438" y="2398713"/>
            <a:ext cx="793750" cy="731837"/>
            <a:chOff x="4685" y="1511"/>
            <a:chExt cx="500" cy="461"/>
          </a:xfrm>
        </p:grpSpPr>
        <p:sp>
          <p:nvSpPr>
            <p:cNvPr id="18455" name="AutoShape 25"/>
            <p:cNvSpPr>
              <a:spLocks noChangeArrowheads="1"/>
            </p:cNvSpPr>
            <p:nvPr/>
          </p:nvSpPr>
          <p:spPr bwMode="auto">
            <a:xfrm>
              <a:off x="4685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6" name="AutoShape 26"/>
            <p:cNvSpPr>
              <a:spLocks noChangeArrowheads="1"/>
            </p:cNvSpPr>
            <p:nvPr/>
          </p:nvSpPr>
          <p:spPr bwMode="auto">
            <a:xfrm>
              <a:off x="4704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23</a:t>
              </a:r>
            </a:p>
          </p:txBody>
        </p:sp>
      </p:grpSp>
      <p:sp>
        <p:nvSpPr>
          <p:cNvPr id="18448" name="Line 27"/>
          <p:cNvSpPr>
            <a:spLocks noChangeShapeType="1"/>
          </p:cNvSpPr>
          <p:nvPr/>
        </p:nvSpPr>
        <p:spPr bwMode="auto">
          <a:xfrm flipH="1">
            <a:off x="5867400" y="20272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49" name="Group 28"/>
          <p:cNvGrpSpPr>
            <a:grpSpLocks/>
          </p:cNvGrpSpPr>
          <p:nvPr/>
        </p:nvGrpSpPr>
        <p:grpSpPr bwMode="auto">
          <a:xfrm>
            <a:off x="6376988" y="1331913"/>
            <a:ext cx="793750" cy="731837"/>
            <a:chOff x="4017" y="839"/>
            <a:chExt cx="500" cy="461"/>
          </a:xfrm>
        </p:grpSpPr>
        <p:sp>
          <p:nvSpPr>
            <p:cNvPr id="18453" name="AutoShape 29"/>
            <p:cNvSpPr>
              <a:spLocks noChangeArrowheads="1"/>
            </p:cNvSpPr>
            <p:nvPr/>
          </p:nvSpPr>
          <p:spPr bwMode="auto">
            <a:xfrm>
              <a:off x="4017" y="839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AutoShape 30"/>
            <p:cNvSpPr>
              <a:spLocks noChangeArrowheads="1"/>
            </p:cNvSpPr>
            <p:nvPr/>
          </p:nvSpPr>
          <p:spPr bwMode="auto">
            <a:xfrm>
              <a:off x="4036" y="858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42</a:t>
              </a:r>
            </a:p>
          </p:txBody>
        </p:sp>
      </p:grpSp>
      <p:grpSp>
        <p:nvGrpSpPr>
          <p:cNvPr id="18450" name="Group 31"/>
          <p:cNvGrpSpPr>
            <a:grpSpLocks/>
          </p:cNvGrpSpPr>
          <p:nvPr/>
        </p:nvGrpSpPr>
        <p:grpSpPr bwMode="auto">
          <a:xfrm>
            <a:off x="5273675" y="2398713"/>
            <a:ext cx="793750" cy="731837"/>
            <a:chOff x="3322" y="1511"/>
            <a:chExt cx="500" cy="461"/>
          </a:xfrm>
        </p:grpSpPr>
        <p:sp>
          <p:nvSpPr>
            <p:cNvPr id="18451" name="AutoShape 32"/>
            <p:cNvSpPr>
              <a:spLocks noChangeArrowheads="1"/>
            </p:cNvSpPr>
            <p:nvPr/>
          </p:nvSpPr>
          <p:spPr bwMode="auto">
            <a:xfrm>
              <a:off x="3322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2" name="AutoShape 33"/>
            <p:cNvSpPr>
              <a:spLocks noChangeArrowheads="1"/>
            </p:cNvSpPr>
            <p:nvPr/>
          </p:nvSpPr>
          <p:spPr bwMode="auto">
            <a:xfrm>
              <a:off x="3341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35</a:t>
              </a:r>
            </a:p>
          </p:txBody>
        </p:sp>
      </p:grp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1"/>
          <p:cNvGrpSpPr>
            <a:grpSpLocks/>
          </p:cNvGrpSpPr>
          <p:nvPr/>
        </p:nvGrpSpPr>
        <p:grpSpPr bwMode="auto">
          <a:xfrm>
            <a:off x="2844800" y="2516188"/>
            <a:ext cx="4021138" cy="2741612"/>
            <a:chOff x="1422" y="1123"/>
            <a:chExt cx="2533" cy="1727"/>
          </a:xfrm>
        </p:grpSpPr>
        <p:sp>
          <p:nvSpPr>
            <p:cNvPr id="19490" name="AutoShape 2"/>
            <p:cNvSpPr>
              <a:spLocks noChangeArrowheads="1"/>
            </p:cNvSpPr>
            <p:nvPr/>
          </p:nvSpPr>
          <p:spPr bwMode="auto">
            <a:xfrm>
              <a:off x="1422" y="1123"/>
              <a:ext cx="2534" cy="1728"/>
            </a:xfrm>
            <a:prstGeom prst="roundRect">
              <a:avLst>
                <a:gd name="adj" fmla="val 56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320">
                  <a:solidFill>
                    <a:srgbClr val="000000"/>
                  </a:solidFill>
                  <a:round/>
                  <a:headEnd type="triangle" w="med" len="med"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1" name="Freeform 3"/>
            <p:cNvSpPr>
              <a:spLocks/>
            </p:cNvSpPr>
            <p:nvPr/>
          </p:nvSpPr>
          <p:spPr bwMode="auto">
            <a:xfrm>
              <a:off x="1422" y="1123"/>
              <a:ext cx="2534" cy="1728"/>
            </a:xfrm>
            <a:custGeom>
              <a:avLst/>
              <a:gdLst>
                <a:gd name="T0" fmla="*/ 130 w 11175"/>
                <a:gd name="T1" fmla="*/ 0 h 7621"/>
                <a:gd name="T2" fmla="*/ 127 w 11175"/>
                <a:gd name="T3" fmla="*/ 0 h 7621"/>
                <a:gd name="T4" fmla="*/ 124 w 11175"/>
                <a:gd name="T5" fmla="*/ 0 h 7621"/>
                <a:gd name="T6" fmla="*/ 120 w 11175"/>
                <a:gd name="T7" fmla="*/ 0 h 7621"/>
                <a:gd name="T8" fmla="*/ 117 w 11175"/>
                <a:gd name="T9" fmla="*/ 0 h 7621"/>
                <a:gd name="T10" fmla="*/ 114 w 11175"/>
                <a:gd name="T11" fmla="*/ 1 h 7621"/>
                <a:gd name="T12" fmla="*/ 111 w 11175"/>
                <a:gd name="T13" fmla="*/ 1 h 7621"/>
                <a:gd name="T14" fmla="*/ 107 w 11175"/>
                <a:gd name="T15" fmla="*/ 1 h 7621"/>
                <a:gd name="T16" fmla="*/ 104 w 11175"/>
                <a:gd name="T17" fmla="*/ 2 h 7621"/>
                <a:gd name="T18" fmla="*/ 101 w 11175"/>
                <a:gd name="T19" fmla="*/ 2 h 7621"/>
                <a:gd name="T20" fmla="*/ 98 w 11175"/>
                <a:gd name="T21" fmla="*/ 3 h 7621"/>
                <a:gd name="T22" fmla="*/ 95 w 11175"/>
                <a:gd name="T23" fmla="*/ 3 h 7621"/>
                <a:gd name="T24" fmla="*/ 91 w 11175"/>
                <a:gd name="T25" fmla="*/ 4 h 7621"/>
                <a:gd name="T26" fmla="*/ 88 w 11175"/>
                <a:gd name="T27" fmla="*/ 5 h 7621"/>
                <a:gd name="T28" fmla="*/ 85 w 11175"/>
                <a:gd name="T29" fmla="*/ 5 h 7621"/>
                <a:gd name="T30" fmla="*/ 82 w 11175"/>
                <a:gd name="T31" fmla="*/ 6 h 7621"/>
                <a:gd name="T32" fmla="*/ 79 w 11175"/>
                <a:gd name="T33" fmla="*/ 7 h 7621"/>
                <a:gd name="T34" fmla="*/ 76 w 11175"/>
                <a:gd name="T35" fmla="*/ 8 h 7621"/>
                <a:gd name="T36" fmla="*/ 73 w 11175"/>
                <a:gd name="T37" fmla="*/ 9 h 7621"/>
                <a:gd name="T38" fmla="*/ 70 w 11175"/>
                <a:gd name="T39" fmla="*/ 10 h 7621"/>
                <a:gd name="T40" fmla="*/ 67 w 11175"/>
                <a:gd name="T41" fmla="*/ 11 h 7621"/>
                <a:gd name="T42" fmla="*/ 64 w 11175"/>
                <a:gd name="T43" fmla="*/ 12 h 7621"/>
                <a:gd name="T44" fmla="*/ 61 w 11175"/>
                <a:gd name="T45" fmla="*/ 13 h 7621"/>
                <a:gd name="T46" fmla="*/ 59 w 11175"/>
                <a:gd name="T47" fmla="*/ 15 h 7621"/>
                <a:gd name="T48" fmla="*/ 56 w 11175"/>
                <a:gd name="T49" fmla="*/ 16 h 7621"/>
                <a:gd name="T50" fmla="*/ 53 w 11175"/>
                <a:gd name="T51" fmla="*/ 17 h 7621"/>
                <a:gd name="T52" fmla="*/ 51 w 11175"/>
                <a:gd name="T53" fmla="*/ 19 h 7621"/>
                <a:gd name="T54" fmla="*/ 48 w 11175"/>
                <a:gd name="T55" fmla="*/ 20 h 7621"/>
                <a:gd name="T56" fmla="*/ 45 w 11175"/>
                <a:gd name="T57" fmla="*/ 22 h 7621"/>
                <a:gd name="T58" fmla="*/ 43 w 11175"/>
                <a:gd name="T59" fmla="*/ 23 h 7621"/>
                <a:gd name="T60" fmla="*/ 41 w 11175"/>
                <a:gd name="T61" fmla="*/ 24 h 7621"/>
                <a:gd name="T62" fmla="*/ 38 w 11175"/>
                <a:gd name="T63" fmla="*/ 26 h 7621"/>
                <a:gd name="T64" fmla="*/ 36 w 11175"/>
                <a:gd name="T65" fmla="*/ 28 h 7621"/>
                <a:gd name="T66" fmla="*/ 34 w 11175"/>
                <a:gd name="T67" fmla="*/ 29 h 7621"/>
                <a:gd name="T68" fmla="*/ 32 w 11175"/>
                <a:gd name="T69" fmla="*/ 31 h 7621"/>
                <a:gd name="T70" fmla="*/ 29 w 11175"/>
                <a:gd name="T71" fmla="*/ 33 h 7621"/>
                <a:gd name="T72" fmla="*/ 27 w 11175"/>
                <a:gd name="T73" fmla="*/ 34 h 7621"/>
                <a:gd name="T74" fmla="*/ 25 w 11175"/>
                <a:gd name="T75" fmla="*/ 36 h 7621"/>
                <a:gd name="T76" fmla="*/ 23 w 11175"/>
                <a:gd name="T77" fmla="*/ 38 h 7621"/>
                <a:gd name="T78" fmla="*/ 22 w 11175"/>
                <a:gd name="T79" fmla="*/ 40 h 7621"/>
                <a:gd name="T80" fmla="*/ 20 w 11175"/>
                <a:gd name="T81" fmla="*/ 42 h 7621"/>
                <a:gd name="T82" fmla="*/ 18 w 11175"/>
                <a:gd name="T83" fmla="*/ 44 h 7621"/>
                <a:gd name="T84" fmla="*/ 16 w 11175"/>
                <a:gd name="T85" fmla="*/ 46 h 7621"/>
                <a:gd name="T86" fmla="*/ 15 w 11175"/>
                <a:gd name="T87" fmla="*/ 48 h 7621"/>
                <a:gd name="T88" fmla="*/ 13 w 11175"/>
                <a:gd name="T89" fmla="*/ 50 h 7621"/>
                <a:gd name="T90" fmla="*/ 12 w 11175"/>
                <a:gd name="T91" fmla="*/ 52 h 7621"/>
                <a:gd name="T92" fmla="*/ 10 w 11175"/>
                <a:gd name="T93" fmla="*/ 54 h 7621"/>
                <a:gd name="T94" fmla="*/ 9 w 11175"/>
                <a:gd name="T95" fmla="*/ 56 h 7621"/>
                <a:gd name="T96" fmla="*/ 8 w 11175"/>
                <a:gd name="T97" fmla="*/ 58 h 7621"/>
                <a:gd name="T98" fmla="*/ 7 w 11175"/>
                <a:gd name="T99" fmla="*/ 60 h 7621"/>
                <a:gd name="T100" fmla="*/ 6 w 11175"/>
                <a:gd name="T101" fmla="*/ 62 h 7621"/>
                <a:gd name="T102" fmla="*/ 5 w 11175"/>
                <a:gd name="T103" fmla="*/ 64 h 7621"/>
                <a:gd name="T104" fmla="*/ 4 w 11175"/>
                <a:gd name="T105" fmla="*/ 67 h 7621"/>
                <a:gd name="T106" fmla="*/ 3 w 11175"/>
                <a:gd name="T107" fmla="*/ 69 h 7621"/>
                <a:gd name="T108" fmla="*/ 3 w 11175"/>
                <a:gd name="T109" fmla="*/ 71 h 7621"/>
                <a:gd name="T110" fmla="*/ 2 w 11175"/>
                <a:gd name="T111" fmla="*/ 73 h 7621"/>
                <a:gd name="T112" fmla="*/ 2 w 11175"/>
                <a:gd name="T113" fmla="*/ 75 h 7621"/>
                <a:gd name="T114" fmla="*/ 1 w 11175"/>
                <a:gd name="T115" fmla="*/ 78 h 7621"/>
                <a:gd name="T116" fmla="*/ 1 w 11175"/>
                <a:gd name="T117" fmla="*/ 80 h 7621"/>
                <a:gd name="T118" fmla="*/ 0 w 11175"/>
                <a:gd name="T119" fmla="*/ 82 h 7621"/>
                <a:gd name="T120" fmla="*/ 0 w 11175"/>
                <a:gd name="T121" fmla="*/ 84 h 7621"/>
                <a:gd name="T122" fmla="*/ 0 w 11175"/>
                <a:gd name="T123" fmla="*/ 87 h 7621"/>
                <a:gd name="T124" fmla="*/ 0 w 11175"/>
                <a:gd name="T125" fmla="*/ 89 h 76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1175"/>
                <a:gd name="T190" fmla="*/ 0 h 7621"/>
                <a:gd name="T191" fmla="*/ 11175 w 11175"/>
                <a:gd name="T192" fmla="*/ 7621 h 76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1175" h="7621">
                  <a:moveTo>
                    <a:pt x="11174" y="0"/>
                  </a:moveTo>
                  <a:lnTo>
                    <a:pt x="10891" y="2"/>
                  </a:lnTo>
                  <a:lnTo>
                    <a:pt x="10608" y="10"/>
                  </a:lnTo>
                  <a:lnTo>
                    <a:pt x="10326" y="22"/>
                  </a:lnTo>
                  <a:lnTo>
                    <a:pt x="10044" y="39"/>
                  </a:lnTo>
                  <a:lnTo>
                    <a:pt x="9762" y="61"/>
                  </a:lnTo>
                  <a:lnTo>
                    <a:pt x="9482" y="88"/>
                  </a:lnTo>
                  <a:lnTo>
                    <a:pt x="9203" y="120"/>
                  </a:lnTo>
                  <a:lnTo>
                    <a:pt x="8925" y="156"/>
                  </a:lnTo>
                  <a:lnTo>
                    <a:pt x="8648" y="197"/>
                  </a:lnTo>
                  <a:lnTo>
                    <a:pt x="8373" y="243"/>
                  </a:lnTo>
                  <a:lnTo>
                    <a:pt x="8100" y="294"/>
                  </a:lnTo>
                  <a:lnTo>
                    <a:pt x="7829" y="349"/>
                  </a:lnTo>
                  <a:lnTo>
                    <a:pt x="7560" y="410"/>
                  </a:lnTo>
                  <a:lnTo>
                    <a:pt x="7293" y="474"/>
                  </a:lnTo>
                  <a:lnTo>
                    <a:pt x="7029" y="544"/>
                  </a:lnTo>
                  <a:lnTo>
                    <a:pt x="6767" y="618"/>
                  </a:lnTo>
                  <a:lnTo>
                    <a:pt x="6509" y="696"/>
                  </a:lnTo>
                  <a:lnTo>
                    <a:pt x="6253" y="779"/>
                  </a:lnTo>
                  <a:lnTo>
                    <a:pt x="6000" y="866"/>
                  </a:lnTo>
                  <a:lnTo>
                    <a:pt x="5751" y="957"/>
                  </a:lnTo>
                  <a:lnTo>
                    <a:pt x="5505" y="1053"/>
                  </a:lnTo>
                  <a:lnTo>
                    <a:pt x="5263" y="1153"/>
                  </a:lnTo>
                  <a:lnTo>
                    <a:pt x="5025" y="1258"/>
                  </a:lnTo>
                  <a:lnTo>
                    <a:pt x="4791" y="1366"/>
                  </a:lnTo>
                  <a:lnTo>
                    <a:pt x="4560" y="1478"/>
                  </a:lnTo>
                  <a:lnTo>
                    <a:pt x="4334" y="1594"/>
                  </a:lnTo>
                  <a:lnTo>
                    <a:pt x="4113" y="1714"/>
                  </a:lnTo>
                  <a:lnTo>
                    <a:pt x="3896" y="1838"/>
                  </a:lnTo>
                  <a:lnTo>
                    <a:pt x="3683" y="1966"/>
                  </a:lnTo>
                  <a:lnTo>
                    <a:pt x="3475" y="2097"/>
                  </a:lnTo>
                  <a:lnTo>
                    <a:pt x="3273" y="2232"/>
                  </a:lnTo>
                  <a:lnTo>
                    <a:pt x="3075" y="2370"/>
                  </a:lnTo>
                  <a:lnTo>
                    <a:pt x="2883" y="2512"/>
                  </a:lnTo>
                  <a:lnTo>
                    <a:pt x="2696" y="2657"/>
                  </a:lnTo>
                  <a:lnTo>
                    <a:pt x="2514" y="2805"/>
                  </a:lnTo>
                  <a:lnTo>
                    <a:pt x="2338" y="2956"/>
                  </a:lnTo>
                  <a:lnTo>
                    <a:pt x="2167" y="3110"/>
                  </a:lnTo>
                  <a:lnTo>
                    <a:pt x="2003" y="3267"/>
                  </a:lnTo>
                  <a:lnTo>
                    <a:pt x="1844" y="3427"/>
                  </a:lnTo>
                  <a:lnTo>
                    <a:pt x="1691" y="3589"/>
                  </a:lnTo>
                  <a:lnTo>
                    <a:pt x="1545" y="3754"/>
                  </a:lnTo>
                  <a:lnTo>
                    <a:pt x="1404" y="3922"/>
                  </a:lnTo>
                  <a:lnTo>
                    <a:pt x="1270" y="4092"/>
                  </a:lnTo>
                  <a:lnTo>
                    <a:pt x="1142" y="4264"/>
                  </a:lnTo>
                  <a:lnTo>
                    <a:pt x="1020" y="4439"/>
                  </a:lnTo>
                  <a:lnTo>
                    <a:pt x="906" y="4615"/>
                  </a:lnTo>
                  <a:lnTo>
                    <a:pt x="797" y="4793"/>
                  </a:lnTo>
                  <a:lnTo>
                    <a:pt x="696" y="4974"/>
                  </a:lnTo>
                  <a:lnTo>
                    <a:pt x="601" y="5155"/>
                  </a:lnTo>
                  <a:lnTo>
                    <a:pt x="512" y="5339"/>
                  </a:lnTo>
                  <a:lnTo>
                    <a:pt x="431" y="5524"/>
                  </a:lnTo>
                  <a:lnTo>
                    <a:pt x="357" y="5710"/>
                  </a:lnTo>
                  <a:lnTo>
                    <a:pt x="289" y="5898"/>
                  </a:lnTo>
                  <a:lnTo>
                    <a:pt x="229" y="6086"/>
                  </a:lnTo>
                  <a:lnTo>
                    <a:pt x="175" y="6276"/>
                  </a:lnTo>
                  <a:lnTo>
                    <a:pt x="129" y="6466"/>
                  </a:lnTo>
                  <a:lnTo>
                    <a:pt x="90" y="6657"/>
                  </a:lnTo>
                  <a:lnTo>
                    <a:pt x="57" y="6849"/>
                  </a:lnTo>
                  <a:lnTo>
                    <a:pt x="32" y="7041"/>
                  </a:lnTo>
                  <a:lnTo>
                    <a:pt x="14" y="7234"/>
                  </a:lnTo>
                  <a:lnTo>
                    <a:pt x="4" y="7427"/>
                  </a:lnTo>
                  <a:lnTo>
                    <a:pt x="0" y="7620"/>
                  </a:lnTo>
                </a:path>
              </a:pathLst>
            </a:custGeom>
            <a:noFill/>
            <a:ln w="76320">
              <a:solidFill>
                <a:srgbClr val="FF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>
          <a:xfrm>
            <a:off x="674688" y="152400"/>
            <a:ext cx="7772400" cy="876300"/>
          </a:xfrm>
        </p:spPr>
        <p:txBody>
          <a:bodyPr/>
          <a:lstStyle/>
          <a:p>
            <a:pPr algn="ctr" eaLnBrk="1" fontAlgn="auto" hangingPunct="1">
              <a:lnSpc>
                <a:spcPct val="95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b="1" dirty="0" smtClean="0">
                <a:solidFill>
                  <a:schemeClr val="bg2">
                    <a:lumMod val="75000"/>
                  </a:schemeClr>
                </a:solidFill>
              </a:rPr>
              <a:t>Implementing a Heap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sz="quarter" idx="13"/>
          </p:nvPr>
        </p:nvSpPr>
        <p:spPr>
          <a:xfrm>
            <a:off x="136525" y="1127125"/>
            <a:ext cx="3597275" cy="2544763"/>
          </a:xfrm>
        </p:spPr>
        <p:txBody>
          <a:bodyPr>
            <a:noAutofit/>
          </a:bodyPr>
          <a:lstStyle/>
          <a:p>
            <a:pPr marL="361188" indent="-342900" eaLnBrk="1" fontAlgn="auto" hangingPunct="1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>
                <a:solidFill>
                  <a:schemeClr val="bg1"/>
                </a:solidFill>
              </a:rPr>
              <a:t>We will store the data from the nodes in a partially-filled array.</a:t>
            </a:r>
          </a:p>
          <a:p>
            <a:pPr marL="361188" indent="-342900" eaLnBrk="1" fontAlgn="auto" hangingPunct="1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smtClean="0">
                <a:solidFill>
                  <a:schemeClr val="bg1"/>
                </a:solidFill>
              </a:rPr>
              <a:t>Data from the root goes in the</a:t>
            </a:r>
            <a:r>
              <a:rPr lang="en-GB" sz="2400" dirty="0" smtClean="0">
                <a:solidFill>
                  <a:schemeClr val="bg1"/>
                </a:solidFill>
                <a:effectLst/>
              </a:rPr>
              <a:t> </a:t>
            </a:r>
            <a:r>
              <a:rPr lang="en-GB" sz="2400" dirty="0" smtClean="0">
                <a:solidFill>
                  <a:schemeClr val="bg1"/>
                </a:solidFill>
              </a:rPr>
              <a:t>first location of the array.</a:t>
            </a:r>
          </a:p>
        </p:txBody>
      </p:sp>
      <p:sp>
        <p:nvSpPr>
          <p:cNvPr id="19461" name="AutoShape 6"/>
          <p:cNvSpPr>
            <a:spLocks noChangeArrowheads="1"/>
          </p:cNvSpPr>
          <p:nvPr/>
        </p:nvSpPr>
        <p:spPr bwMode="auto">
          <a:xfrm>
            <a:off x="2295525" y="5403850"/>
            <a:ext cx="6046788" cy="785813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Line 7"/>
          <p:cNvSpPr>
            <a:spLocks noChangeShapeType="1"/>
          </p:cNvSpPr>
          <p:nvPr/>
        </p:nvSpPr>
        <p:spPr bwMode="auto">
          <a:xfrm>
            <a:off x="3208338" y="5400675"/>
            <a:ext cx="1587" cy="792163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3" name="Line 8"/>
          <p:cNvSpPr>
            <a:spLocks noChangeShapeType="1"/>
          </p:cNvSpPr>
          <p:nvPr/>
        </p:nvSpPr>
        <p:spPr bwMode="auto">
          <a:xfrm>
            <a:off x="4122738" y="5400675"/>
            <a:ext cx="1587" cy="792163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4" name="Line 9"/>
          <p:cNvSpPr>
            <a:spLocks noChangeShapeType="1"/>
          </p:cNvSpPr>
          <p:nvPr/>
        </p:nvSpPr>
        <p:spPr bwMode="auto">
          <a:xfrm>
            <a:off x="5035550" y="5400675"/>
            <a:ext cx="1588" cy="792163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Line 10"/>
          <p:cNvSpPr>
            <a:spLocks noChangeShapeType="1"/>
          </p:cNvSpPr>
          <p:nvPr/>
        </p:nvSpPr>
        <p:spPr bwMode="auto">
          <a:xfrm>
            <a:off x="5951538" y="5403850"/>
            <a:ext cx="1587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Line 11"/>
          <p:cNvSpPr>
            <a:spLocks noChangeShapeType="1"/>
          </p:cNvSpPr>
          <p:nvPr/>
        </p:nvSpPr>
        <p:spPr bwMode="auto">
          <a:xfrm>
            <a:off x="6865938" y="5403850"/>
            <a:ext cx="1587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Line 12"/>
          <p:cNvSpPr>
            <a:spLocks noChangeShapeType="1"/>
          </p:cNvSpPr>
          <p:nvPr/>
        </p:nvSpPr>
        <p:spPr bwMode="auto">
          <a:xfrm>
            <a:off x="7780338" y="5399088"/>
            <a:ext cx="1587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AutoShape 13"/>
          <p:cNvSpPr>
            <a:spLocks noChangeArrowheads="1"/>
          </p:cNvSpPr>
          <p:nvPr/>
        </p:nvSpPr>
        <p:spPr bwMode="auto">
          <a:xfrm>
            <a:off x="1684338" y="6299200"/>
            <a:ext cx="2189162" cy="433388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/>
              <a:t>An array of data</a:t>
            </a:r>
          </a:p>
        </p:txBody>
      </p:sp>
      <p:sp>
        <p:nvSpPr>
          <p:cNvPr id="19469" name="Freeform 14"/>
          <p:cNvSpPr>
            <a:spLocks noChangeArrowheads="1"/>
          </p:cNvSpPr>
          <p:nvPr/>
        </p:nvSpPr>
        <p:spPr bwMode="auto">
          <a:xfrm>
            <a:off x="8051800" y="4894263"/>
            <a:ext cx="982663" cy="1725612"/>
          </a:xfrm>
          <a:custGeom>
            <a:avLst/>
            <a:gdLst>
              <a:gd name="T0" fmla="*/ 2147483647 w 2731"/>
              <a:gd name="T1" fmla="*/ 0 h 4795"/>
              <a:gd name="T2" fmla="*/ 0 w 2731"/>
              <a:gd name="T3" fmla="*/ 2147483647 h 4795"/>
              <a:gd name="T4" fmla="*/ 2147483647 w 2731"/>
              <a:gd name="T5" fmla="*/ 2147483647 h 4795"/>
              <a:gd name="T6" fmla="*/ 2147483647 w 2731"/>
              <a:gd name="T7" fmla="*/ 2147483647 h 4795"/>
              <a:gd name="T8" fmla="*/ 2147483647 w 2731"/>
              <a:gd name="T9" fmla="*/ 2147483647 h 4795"/>
              <a:gd name="T10" fmla="*/ 2147483647 w 2731"/>
              <a:gd name="T11" fmla="*/ 2147483647 h 4795"/>
              <a:gd name="T12" fmla="*/ 2147483647 w 2731"/>
              <a:gd name="T13" fmla="*/ 0 h 479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31"/>
              <a:gd name="T22" fmla="*/ 0 h 4795"/>
              <a:gd name="T23" fmla="*/ 2731 w 2731"/>
              <a:gd name="T24" fmla="*/ 4795 h 479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31" h="4795">
                <a:moveTo>
                  <a:pt x="1588" y="0"/>
                </a:moveTo>
                <a:lnTo>
                  <a:pt x="0" y="1971"/>
                </a:lnTo>
                <a:lnTo>
                  <a:pt x="445" y="2677"/>
                </a:lnTo>
                <a:lnTo>
                  <a:pt x="189" y="3171"/>
                </a:lnTo>
                <a:lnTo>
                  <a:pt x="886" y="4794"/>
                </a:lnTo>
                <a:lnTo>
                  <a:pt x="2730" y="4230"/>
                </a:lnTo>
                <a:lnTo>
                  <a:pt x="15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0" name="Line 15"/>
          <p:cNvSpPr>
            <a:spLocks noChangeShapeType="1"/>
          </p:cNvSpPr>
          <p:nvPr/>
        </p:nvSpPr>
        <p:spPr bwMode="auto">
          <a:xfrm>
            <a:off x="6103938" y="3675063"/>
            <a:ext cx="563562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471" name="Group 16"/>
          <p:cNvGrpSpPr>
            <a:grpSpLocks/>
          </p:cNvGrpSpPr>
          <p:nvPr/>
        </p:nvGrpSpPr>
        <p:grpSpPr bwMode="auto">
          <a:xfrm>
            <a:off x="6467475" y="4046538"/>
            <a:ext cx="793750" cy="731837"/>
            <a:chOff x="3704" y="2087"/>
            <a:chExt cx="500" cy="461"/>
          </a:xfrm>
        </p:grpSpPr>
        <p:sp>
          <p:nvSpPr>
            <p:cNvPr id="19488" name="AutoShape 17"/>
            <p:cNvSpPr>
              <a:spLocks noChangeArrowheads="1"/>
            </p:cNvSpPr>
            <p:nvPr/>
          </p:nvSpPr>
          <p:spPr bwMode="auto">
            <a:xfrm>
              <a:off x="3704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9" name="AutoShape 18"/>
            <p:cNvSpPr>
              <a:spLocks noChangeArrowheads="1"/>
            </p:cNvSpPr>
            <p:nvPr/>
          </p:nvSpPr>
          <p:spPr bwMode="auto">
            <a:xfrm>
              <a:off x="3723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21</a:t>
              </a:r>
            </a:p>
          </p:txBody>
        </p:sp>
      </p:grpSp>
      <p:sp>
        <p:nvSpPr>
          <p:cNvPr id="19472" name="Line 19"/>
          <p:cNvSpPr>
            <a:spLocks noChangeShapeType="1"/>
          </p:cNvSpPr>
          <p:nvPr/>
        </p:nvSpPr>
        <p:spPr bwMode="auto">
          <a:xfrm flipH="1">
            <a:off x="5861050" y="3675063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473" name="Group 20"/>
          <p:cNvGrpSpPr>
            <a:grpSpLocks/>
          </p:cNvGrpSpPr>
          <p:nvPr/>
        </p:nvGrpSpPr>
        <p:grpSpPr bwMode="auto">
          <a:xfrm>
            <a:off x="5267325" y="4046538"/>
            <a:ext cx="793750" cy="731837"/>
            <a:chOff x="2948" y="2087"/>
            <a:chExt cx="500" cy="461"/>
          </a:xfrm>
        </p:grpSpPr>
        <p:sp>
          <p:nvSpPr>
            <p:cNvPr id="19486" name="AutoShape 21"/>
            <p:cNvSpPr>
              <a:spLocks noChangeArrowheads="1"/>
            </p:cNvSpPr>
            <p:nvPr/>
          </p:nvSpPr>
          <p:spPr bwMode="auto">
            <a:xfrm>
              <a:off x="2948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7" name="AutoShape 22"/>
            <p:cNvSpPr>
              <a:spLocks noChangeArrowheads="1"/>
            </p:cNvSpPr>
            <p:nvPr/>
          </p:nvSpPr>
          <p:spPr bwMode="auto">
            <a:xfrm>
              <a:off x="296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27</a:t>
              </a:r>
            </a:p>
          </p:txBody>
        </p:sp>
      </p:grpSp>
      <p:sp>
        <p:nvSpPr>
          <p:cNvPr id="19474" name="Line 23"/>
          <p:cNvSpPr>
            <a:spLocks noChangeShapeType="1"/>
          </p:cNvSpPr>
          <p:nvPr/>
        </p:nvSpPr>
        <p:spPr bwMode="auto">
          <a:xfrm>
            <a:off x="7689850" y="2714625"/>
            <a:ext cx="563563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475" name="Group 24"/>
          <p:cNvGrpSpPr>
            <a:grpSpLocks/>
          </p:cNvGrpSpPr>
          <p:nvPr/>
        </p:nvGrpSpPr>
        <p:grpSpPr bwMode="auto">
          <a:xfrm>
            <a:off x="8024813" y="3132138"/>
            <a:ext cx="793750" cy="731837"/>
            <a:chOff x="4685" y="1511"/>
            <a:chExt cx="500" cy="461"/>
          </a:xfrm>
        </p:grpSpPr>
        <p:sp>
          <p:nvSpPr>
            <p:cNvPr id="19484" name="AutoShape 25"/>
            <p:cNvSpPr>
              <a:spLocks noChangeArrowheads="1"/>
            </p:cNvSpPr>
            <p:nvPr/>
          </p:nvSpPr>
          <p:spPr bwMode="auto">
            <a:xfrm>
              <a:off x="4685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5" name="AutoShape 26"/>
            <p:cNvSpPr>
              <a:spLocks noChangeArrowheads="1"/>
            </p:cNvSpPr>
            <p:nvPr/>
          </p:nvSpPr>
          <p:spPr bwMode="auto">
            <a:xfrm>
              <a:off x="4704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23</a:t>
              </a:r>
            </a:p>
          </p:txBody>
        </p:sp>
      </p:grpSp>
      <p:sp>
        <p:nvSpPr>
          <p:cNvPr id="19476" name="Line 27"/>
          <p:cNvSpPr>
            <a:spLocks noChangeShapeType="1"/>
          </p:cNvSpPr>
          <p:nvPr/>
        </p:nvSpPr>
        <p:spPr bwMode="auto">
          <a:xfrm flipH="1">
            <a:off x="6454775" y="2760663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477" name="Group 28"/>
          <p:cNvGrpSpPr>
            <a:grpSpLocks/>
          </p:cNvGrpSpPr>
          <p:nvPr/>
        </p:nvGrpSpPr>
        <p:grpSpPr bwMode="auto">
          <a:xfrm>
            <a:off x="6964363" y="2065338"/>
            <a:ext cx="793750" cy="731837"/>
            <a:chOff x="4017" y="839"/>
            <a:chExt cx="500" cy="461"/>
          </a:xfrm>
        </p:grpSpPr>
        <p:sp>
          <p:nvSpPr>
            <p:cNvPr id="19482" name="AutoShape 29"/>
            <p:cNvSpPr>
              <a:spLocks noChangeArrowheads="1"/>
            </p:cNvSpPr>
            <p:nvPr/>
          </p:nvSpPr>
          <p:spPr bwMode="auto">
            <a:xfrm>
              <a:off x="4017" y="839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3" name="AutoShape 30"/>
            <p:cNvSpPr>
              <a:spLocks noChangeArrowheads="1"/>
            </p:cNvSpPr>
            <p:nvPr/>
          </p:nvSpPr>
          <p:spPr bwMode="auto">
            <a:xfrm>
              <a:off x="4036" y="858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42</a:t>
              </a:r>
            </a:p>
          </p:txBody>
        </p:sp>
      </p:grpSp>
      <p:grpSp>
        <p:nvGrpSpPr>
          <p:cNvPr id="19478" name="Group 31"/>
          <p:cNvGrpSpPr>
            <a:grpSpLocks/>
          </p:cNvGrpSpPr>
          <p:nvPr/>
        </p:nvGrpSpPr>
        <p:grpSpPr bwMode="auto">
          <a:xfrm>
            <a:off x="5861050" y="3132138"/>
            <a:ext cx="793750" cy="731837"/>
            <a:chOff x="3322" y="1511"/>
            <a:chExt cx="500" cy="461"/>
          </a:xfrm>
        </p:grpSpPr>
        <p:sp>
          <p:nvSpPr>
            <p:cNvPr id="19480" name="AutoShape 32"/>
            <p:cNvSpPr>
              <a:spLocks noChangeArrowheads="1"/>
            </p:cNvSpPr>
            <p:nvPr/>
          </p:nvSpPr>
          <p:spPr bwMode="auto">
            <a:xfrm>
              <a:off x="3322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1" name="AutoShape 33"/>
            <p:cNvSpPr>
              <a:spLocks noChangeArrowheads="1"/>
            </p:cNvSpPr>
            <p:nvPr/>
          </p:nvSpPr>
          <p:spPr bwMode="auto">
            <a:xfrm>
              <a:off x="3341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35</a:t>
              </a:r>
            </a:p>
          </p:txBody>
        </p:sp>
      </p:grpSp>
      <p:sp>
        <p:nvSpPr>
          <p:cNvPr id="19479" name="AutoShape 34"/>
          <p:cNvSpPr>
            <a:spLocks noChangeArrowheads="1"/>
          </p:cNvSpPr>
          <p:nvPr/>
        </p:nvSpPr>
        <p:spPr bwMode="auto">
          <a:xfrm>
            <a:off x="2501900" y="5594350"/>
            <a:ext cx="488950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5000"/>
              </a:lnSpc>
              <a:buClr>
                <a:srgbClr val="E0E0E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solidFill>
                  <a:schemeClr val="tx1"/>
                </a:solidFill>
              </a:rPr>
              <a:t>42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1"/>
          <p:cNvGrpSpPr>
            <a:grpSpLocks/>
          </p:cNvGrpSpPr>
          <p:nvPr/>
        </p:nvGrpSpPr>
        <p:grpSpPr bwMode="auto">
          <a:xfrm>
            <a:off x="3001963" y="2743200"/>
            <a:ext cx="2406650" cy="1903413"/>
            <a:chOff x="1891" y="1728"/>
            <a:chExt cx="1516" cy="1199"/>
          </a:xfrm>
          <a:noFill/>
        </p:grpSpPr>
        <p:sp>
          <p:nvSpPr>
            <p:cNvPr id="20519" name="AutoShape 2"/>
            <p:cNvSpPr>
              <a:spLocks noChangeArrowheads="1"/>
            </p:cNvSpPr>
            <p:nvPr/>
          </p:nvSpPr>
          <p:spPr bwMode="auto">
            <a:xfrm>
              <a:off x="1891" y="1728"/>
              <a:ext cx="1517" cy="1200"/>
            </a:xfrm>
            <a:prstGeom prst="roundRect">
              <a:avLst>
                <a:gd name="adj" fmla="val 83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76320">
                  <a:solidFill>
                    <a:srgbClr val="000000"/>
                  </a:solidFill>
                  <a:round/>
                  <a:headEnd type="triangle" w="med" len="med"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itchFamily="16" charset="0"/>
                <a:ea typeface="+mn-ea"/>
                <a:cs typeface="Arial Unicode MS" charset="0"/>
              </a:endParaRPr>
            </a:p>
          </p:txBody>
        </p:sp>
        <p:sp>
          <p:nvSpPr>
            <p:cNvPr id="20520" name="Freeform 3"/>
            <p:cNvSpPr>
              <a:spLocks/>
            </p:cNvSpPr>
            <p:nvPr/>
          </p:nvSpPr>
          <p:spPr bwMode="auto">
            <a:xfrm>
              <a:off x="1891" y="1728"/>
              <a:ext cx="1517" cy="1200"/>
            </a:xfrm>
            <a:custGeom>
              <a:avLst/>
              <a:gdLst>
                <a:gd name="T0" fmla="*/ 1517 w 6690"/>
                <a:gd name="T1" fmla="*/ 0 h 5293"/>
                <a:gd name="T2" fmla="*/ 1478 w 6690"/>
                <a:gd name="T3" fmla="*/ 0 h 5293"/>
                <a:gd name="T4" fmla="*/ 1440 w 6690"/>
                <a:gd name="T5" fmla="*/ 2 h 5293"/>
                <a:gd name="T6" fmla="*/ 1402 w 6690"/>
                <a:gd name="T7" fmla="*/ 3 h 5293"/>
                <a:gd name="T8" fmla="*/ 1363 w 6690"/>
                <a:gd name="T9" fmla="*/ 6 h 5293"/>
                <a:gd name="T10" fmla="*/ 1325 w 6690"/>
                <a:gd name="T11" fmla="*/ 10 h 5293"/>
                <a:gd name="T12" fmla="*/ 1287 w 6690"/>
                <a:gd name="T13" fmla="*/ 14 h 5293"/>
                <a:gd name="T14" fmla="*/ 1249 w 6690"/>
                <a:gd name="T15" fmla="*/ 19 h 5293"/>
                <a:gd name="T16" fmla="*/ 1212 w 6690"/>
                <a:gd name="T17" fmla="*/ 24 h 5293"/>
                <a:gd name="T18" fmla="*/ 1174 w 6690"/>
                <a:gd name="T19" fmla="*/ 31 h 5293"/>
                <a:gd name="T20" fmla="*/ 1137 w 6690"/>
                <a:gd name="T21" fmla="*/ 38 h 5293"/>
                <a:gd name="T22" fmla="*/ 1100 w 6690"/>
                <a:gd name="T23" fmla="*/ 46 h 5293"/>
                <a:gd name="T24" fmla="*/ 1063 w 6690"/>
                <a:gd name="T25" fmla="*/ 55 h 5293"/>
                <a:gd name="T26" fmla="*/ 1026 w 6690"/>
                <a:gd name="T27" fmla="*/ 64 h 5293"/>
                <a:gd name="T28" fmla="*/ 990 w 6690"/>
                <a:gd name="T29" fmla="*/ 75 h 5293"/>
                <a:gd name="T30" fmla="*/ 954 w 6690"/>
                <a:gd name="T31" fmla="*/ 86 h 5293"/>
                <a:gd name="T32" fmla="*/ 919 w 6690"/>
                <a:gd name="T33" fmla="*/ 97 h 5293"/>
                <a:gd name="T34" fmla="*/ 883 w 6690"/>
                <a:gd name="T35" fmla="*/ 110 h 5293"/>
                <a:gd name="T36" fmla="*/ 849 w 6690"/>
                <a:gd name="T37" fmla="*/ 123 h 5293"/>
                <a:gd name="T38" fmla="*/ 815 w 6690"/>
                <a:gd name="T39" fmla="*/ 136 h 5293"/>
                <a:gd name="T40" fmla="*/ 781 w 6690"/>
                <a:gd name="T41" fmla="*/ 151 h 5293"/>
                <a:gd name="T42" fmla="*/ 747 w 6690"/>
                <a:gd name="T43" fmla="*/ 166 h 5293"/>
                <a:gd name="T44" fmla="*/ 715 w 6690"/>
                <a:gd name="T45" fmla="*/ 182 h 5293"/>
                <a:gd name="T46" fmla="*/ 682 w 6690"/>
                <a:gd name="T47" fmla="*/ 198 h 5293"/>
                <a:gd name="T48" fmla="*/ 650 w 6690"/>
                <a:gd name="T49" fmla="*/ 215 h 5293"/>
                <a:gd name="T50" fmla="*/ 619 w 6690"/>
                <a:gd name="T51" fmla="*/ 233 h 5293"/>
                <a:gd name="T52" fmla="*/ 588 w 6690"/>
                <a:gd name="T53" fmla="*/ 251 h 5293"/>
                <a:gd name="T54" fmla="*/ 558 w 6690"/>
                <a:gd name="T55" fmla="*/ 270 h 5293"/>
                <a:gd name="T56" fmla="*/ 529 w 6690"/>
                <a:gd name="T57" fmla="*/ 290 h 5293"/>
                <a:gd name="T58" fmla="*/ 500 w 6690"/>
                <a:gd name="T59" fmla="*/ 309 h 5293"/>
                <a:gd name="T60" fmla="*/ 472 w 6690"/>
                <a:gd name="T61" fmla="*/ 330 h 5293"/>
                <a:gd name="T62" fmla="*/ 444 w 6690"/>
                <a:gd name="T63" fmla="*/ 351 h 5293"/>
                <a:gd name="T64" fmla="*/ 417 w 6690"/>
                <a:gd name="T65" fmla="*/ 373 h 5293"/>
                <a:gd name="T66" fmla="*/ 391 w 6690"/>
                <a:gd name="T67" fmla="*/ 395 h 5293"/>
                <a:gd name="T68" fmla="*/ 366 w 6690"/>
                <a:gd name="T69" fmla="*/ 418 h 5293"/>
                <a:gd name="T70" fmla="*/ 341 w 6690"/>
                <a:gd name="T71" fmla="*/ 442 h 5293"/>
                <a:gd name="T72" fmla="*/ 317 w 6690"/>
                <a:gd name="T73" fmla="*/ 465 h 5293"/>
                <a:gd name="T74" fmla="*/ 294 w 6690"/>
                <a:gd name="T75" fmla="*/ 490 h 5293"/>
                <a:gd name="T76" fmla="*/ 272 w 6690"/>
                <a:gd name="T77" fmla="*/ 514 h 5293"/>
                <a:gd name="T78" fmla="*/ 250 w 6690"/>
                <a:gd name="T79" fmla="*/ 540 h 5293"/>
                <a:gd name="T80" fmla="*/ 229 w 6690"/>
                <a:gd name="T81" fmla="*/ 565 h 5293"/>
                <a:gd name="T82" fmla="*/ 210 w 6690"/>
                <a:gd name="T83" fmla="*/ 591 h 5293"/>
                <a:gd name="T84" fmla="*/ 190 w 6690"/>
                <a:gd name="T85" fmla="*/ 618 h 5293"/>
                <a:gd name="T86" fmla="*/ 172 w 6690"/>
                <a:gd name="T87" fmla="*/ 644 h 5293"/>
                <a:gd name="T88" fmla="*/ 155 w 6690"/>
                <a:gd name="T89" fmla="*/ 671 h 5293"/>
                <a:gd name="T90" fmla="*/ 139 w 6690"/>
                <a:gd name="T91" fmla="*/ 699 h 5293"/>
                <a:gd name="T92" fmla="*/ 123 w 6690"/>
                <a:gd name="T93" fmla="*/ 727 h 5293"/>
                <a:gd name="T94" fmla="*/ 108 w 6690"/>
                <a:gd name="T95" fmla="*/ 755 h 5293"/>
                <a:gd name="T96" fmla="*/ 94 w 6690"/>
                <a:gd name="T97" fmla="*/ 783 h 5293"/>
                <a:gd name="T98" fmla="*/ 82 w 6690"/>
                <a:gd name="T99" fmla="*/ 812 h 5293"/>
                <a:gd name="T100" fmla="*/ 70 w 6690"/>
                <a:gd name="T101" fmla="*/ 841 h 5293"/>
                <a:gd name="T102" fmla="*/ 59 w 6690"/>
                <a:gd name="T103" fmla="*/ 870 h 5293"/>
                <a:gd name="T104" fmla="*/ 49 w 6690"/>
                <a:gd name="T105" fmla="*/ 899 h 5293"/>
                <a:gd name="T106" fmla="*/ 39 w 6690"/>
                <a:gd name="T107" fmla="*/ 929 h 5293"/>
                <a:gd name="T108" fmla="*/ 31 w 6690"/>
                <a:gd name="T109" fmla="*/ 958 h 5293"/>
                <a:gd name="T110" fmla="*/ 24 w 6690"/>
                <a:gd name="T111" fmla="*/ 988 h 5293"/>
                <a:gd name="T112" fmla="*/ 17 w 6690"/>
                <a:gd name="T113" fmla="*/ 1018 h 5293"/>
                <a:gd name="T114" fmla="*/ 12 w 6690"/>
                <a:gd name="T115" fmla="*/ 1048 h 5293"/>
                <a:gd name="T116" fmla="*/ 8 w 6690"/>
                <a:gd name="T117" fmla="*/ 1078 h 5293"/>
                <a:gd name="T118" fmla="*/ 4 w 6690"/>
                <a:gd name="T119" fmla="*/ 1109 h 5293"/>
                <a:gd name="T120" fmla="*/ 2 w 6690"/>
                <a:gd name="T121" fmla="*/ 1139 h 5293"/>
                <a:gd name="T122" fmla="*/ 0 w 6690"/>
                <a:gd name="T123" fmla="*/ 1169 h 5293"/>
                <a:gd name="T124" fmla="*/ 0 w 6690"/>
                <a:gd name="T125" fmla="*/ 1200 h 52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6690"/>
                <a:gd name="T190" fmla="*/ 0 h 5293"/>
                <a:gd name="T191" fmla="*/ 6690 w 6690"/>
                <a:gd name="T192" fmla="*/ 5293 h 52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6690" h="5293">
                  <a:moveTo>
                    <a:pt x="6689" y="0"/>
                  </a:moveTo>
                  <a:lnTo>
                    <a:pt x="6520" y="2"/>
                  </a:lnTo>
                  <a:lnTo>
                    <a:pt x="6350" y="7"/>
                  </a:lnTo>
                  <a:lnTo>
                    <a:pt x="6181" y="15"/>
                  </a:lnTo>
                  <a:lnTo>
                    <a:pt x="6012" y="27"/>
                  </a:lnTo>
                  <a:lnTo>
                    <a:pt x="5844" y="42"/>
                  </a:lnTo>
                  <a:lnTo>
                    <a:pt x="5676" y="61"/>
                  </a:lnTo>
                  <a:lnTo>
                    <a:pt x="5509" y="83"/>
                  </a:lnTo>
                  <a:lnTo>
                    <a:pt x="5343" y="108"/>
                  </a:lnTo>
                  <a:lnTo>
                    <a:pt x="5177" y="137"/>
                  </a:lnTo>
                  <a:lnTo>
                    <a:pt x="5012" y="169"/>
                  </a:lnTo>
                  <a:lnTo>
                    <a:pt x="4849" y="204"/>
                  </a:lnTo>
                  <a:lnTo>
                    <a:pt x="4687" y="243"/>
                  </a:lnTo>
                  <a:lnTo>
                    <a:pt x="4526" y="284"/>
                  </a:lnTo>
                  <a:lnTo>
                    <a:pt x="4366" y="329"/>
                  </a:lnTo>
                  <a:lnTo>
                    <a:pt x="4208" y="378"/>
                  </a:lnTo>
                  <a:lnTo>
                    <a:pt x="4051" y="429"/>
                  </a:lnTo>
                  <a:lnTo>
                    <a:pt x="3896" y="483"/>
                  </a:lnTo>
                  <a:lnTo>
                    <a:pt x="3743" y="541"/>
                  </a:lnTo>
                  <a:lnTo>
                    <a:pt x="3592" y="601"/>
                  </a:lnTo>
                  <a:lnTo>
                    <a:pt x="3443" y="665"/>
                  </a:lnTo>
                  <a:lnTo>
                    <a:pt x="3296" y="732"/>
                  </a:lnTo>
                  <a:lnTo>
                    <a:pt x="3151" y="801"/>
                  </a:lnTo>
                  <a:lnTo>
                    <a:pt x="3008" y="873"/>
                  </a:lnTo>
                  <a:lnTo>
                    <a:pt x="2868" y="949"/>
                  </a:lnTo>
                  <a:lnTo>
                    <a:pt x="2730" y="1026"/>
                  </a:lnTo>
                  <a:lnTo>
                    <a:pt x="2595" y="1107"/>
                  </a:lnTo>
                  <a:lnTo>
                    <a:pt x="2462" y="1191"/>
                  </a:lnTo>
                  <a:lnTo>
                    <a:pt x="2332" y="1277"/>
                  </a:lnTo>
                  <a:lnTo>
                    <a:pt x="2205" y="1365"/>
                  </a:lnTo>
                  <a:lnTo>
                    <a:pt x="2081" y="1456"/>
                  </a:lnTo>
                  <a:lnTo>
                    <a:pt x="1959" y="1550"/>
                  </a:lnTo>
                  <a:lnTo>
                    <a:pt x="1841" y="1646"/>
                  </a:lnTo>
                  <a:lnTo>
                    <a:pt x="1726" y="1744"/>
                  </a:lnTo>
                  <a:lnTo>
                    <a:pt x="1614" y="1845"/>
                  </a:lnTo>
                  <a:lnTo>
                    <a:pt x="1505" y="1948"/>
                  </a:lnTo>
                  <a:lnTo>
                    <a:pt x="1400" y="2053"/>
                  </a:lnTo>
                  <a:lnTo>
                    <a:pt x="1297" y="2160"/>
                  </a:lnTo>
                  <a:lnTo>
                    <a:pt x="1199" y="2269"/>
                  </a:lnTo>
                  <a:lnTo>
                    <a:pt x="1104" y="2380"/>
                  </a:lnTo>
                  <a:lnTo>
                    <a:pt x="1012" y="2493"/>
                  </a:lnTo>
                  <a:lnTo>
                    <a:pt x="925" y="2607"/>
                  </a:lnTo>
                  <a:lnTo>
                    <a:pt x="840" y="2724"/>
                  </a:lnTo>
                  <a:lnTo>
                    <a:pt x="760" y="2842"/>
                  </a:lnTo>
                  <a:lnTo>
                    <a:pt x="684" y="2961"/>
                  </a:lnTo>
                  <a:lnTo>
                    <a:pt x="611" y="3083"/>
                  </a:lnTo>
                  <a:lnTo>
                    <a:pt x="542" y="3205"/>
                  </a:lnTo>
                  <a:lnTo>
                    <a:pt x="477" y="3329"/>
                  </a:lnTo>
                  <a:lnTo>
                    <a:pt x="416" y="3454"/>
                  </a:lnTo>
                  <a:lnTo>
                    <a:pt x="360" y="3580"/>
                  </a:lnTo>
                  <a:lnTo>
                    <a:pt x="307" y="3708"/>
                  </a:lnTo>
                  <a:lnTo>
                    <a:pt x="258" y="3836"/>
                  </a:lnTo>
                  <a:lnTo>
                    <a:pt x="214" y="3966"/>
                  </a:lnTo>
                  <a:lnTo>
                    <a:pt x="173" y="4096"/>
                  </a:lnTo>
                  <a:lnTo>
                    <a:pt x="137" y="4227"/>
                  </a:lnTo>
                  <a:lnTo>
                    <a:pt x="105" y="4358"/>
                  </a:lnTo>
                  <a:lnTo>
                    <a:pt x="77" y="4491"/>
                  </a:lnTo>
                  <a:lnTo>
                    <a:pt x="54" y="4623"/>
                  </a:lnTo>
                  <a:lnTo>
                    <a:pt x="34" y="4757"/>
                  </a:lnTo>
                  <a:lnTo>
                    <a:pt x="19" y="4890"/>
                  </a:lnTo>
                  <a:lnTo>
                    <a:pt x="9" y="5024"/>
                  </a:lnTo>
                  <a:lnTo>
                    <a:pt x="2" y="5158"/>
                  </a:lnTo>
                  <a:lnTo>
                    <a:pt x="0" y="5292"/>
                  </a:lnTo>
                </a:path>
              </a:pathLst>
            </a:custGeom>
            <a:grpFill/>
            <a:ln w="76320">
              <a:solidFill>
                <a:srgbClr val="FF8000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Times New Roman" pitchFamily="16" charset="0"/>
                <a:ea typeface="+mn-ea"/>
                <a:cs typeface="Arial Unicode MS" charset="0"/>
              </a:endParaRPr>
            </a:p>
          </p:txBody>
        </p:sp>
      </p:grpSp>
      <p:sp>
        <p:nvSpPr>
          <p:cNvPr id="26627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00100"/>
          </a:xfrm>
        </p:spPr>
        <p:txBody>
          <a:bodyPr/>
          <a:lstStyle/>
          <a:p>
            <a:pPr algn="ctr" eaLnBrk="1" fontAlgn="auto" hangingPunct="1">
              <a:lnSpc>
                <a:spcPct val="95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b="1" dirty="0" smtClean="0">
                <a:solidFill>
                  <a:schemeClr val="bg2">
                    <a:lumMod val="75000"/>
                  </a:schemeClr>
                </a:solidFill>
              </a:rPr>
              <a:t>Implementing a Heap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sz="quarter" idx="13"/>
          </p:nvPr>
        </p:nvSpPr>
        <p:spPr>
          <a:xfrm>
            <a:off x="528638" y="1311275"/>
            <a:ext cx="3398837" cy="2027238"/>
          </a:xfrm>
        </p:spPr>
        <p:txBody>
          <a:bodyPr/>
          <a:lstStyle/>
          <a:p>
            <a:pPr marL="361188" indent="-342900" eaLnBrk="1" fontAlgn="auto" hangingPunct="1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b="1" dirty="0" smtClean="0">
                <a:solidFill>
                  <a:schemeClr val="bg1"/>
                </a:solidFill>
              </a:rPr>
              <a:t>Data from the next row goes</a:t>
            </a:r>
            <a:r>
              <a:rPr lang="en-GB" sz="2400" b="1" dirty="0" smtClean="0">
                <a:solidFill>
                  <a:schemeClr val="bg1"/>
                </a:solidFill>
                <a:effectLst/>
              </a:rPr>
              <a:t> </a:t>
            </a:r>
            <a:r>
              <a:rPr lang="en-GB" sz="2400" b="1" dirty="0" smtClean="0">
                <a:solidFill>
                  <a:schemeClr val="bg1"/>
                </a:solidFill>
              </a:rPr>
              <a:t>in the </a:t>
            </a:r>
            <a:r>
              <a:rPr lang="en-GB" sz="2400" b="1" dirty="0" smtClean="0">
                <a:solidFill>
                  <a:schemeClr val="bg1"/>
                </a:solidFill>
                <a:effectLst/>
              </a:rPr>
              <a:t>next two array locations.                  </a:t>
            </a:r>
          </a:p>
        </p:txBody>
      </p:sp>
      <p:sp>
        <p:nvSpPr>
          <p:cNvPr id="20485" name="AutoShape 6"/>
          <p:cNvSpPr>
            <a:spLocks noChangeArrowheads="1"/>
          </p:cNvSpPr>
          <p:nvPr/>
        </p:nvSpPr>
        <p:spPr bwMode="auto">
          <a:xfrm>
            <a:off x="1708150" y="4670425"/>
            <a:ext cx="6046788" cy="785813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Line 7"/>
          <p:cNvSpPr>
            <a:spLocks noChangeShapeType="1"/>
          </p:cNvSpPr>
          <p:nvPr/>
        </p:nvSpPr>
        <p:spPr bwMode="auto">
          <a:xfrm>
            <a:off x="2620963" y="4667250"/>
            <a:ext cx="1587" cy="792163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Line 8"/>
          <p:cNvSpPr>
            <a:spLocks noChangeShapeType="1"/>
          </p:cNvSpPr>
          <p:nvPr/>
        </p:nvSpPr>
        <p:spPr bwMode="auto">
          <a:xfrm>
            <a:off x="3535363" y="4667250"/>
            <a:ext cx="1587" cy="792163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Line 9"/>
          <p:cNvSpPr>
            <a:spLocks noChangeShapeType="1"/>
          </p:cNvSpPr>
          <p:nvPr/>
        </p:nvSpPr>
        <p:spPr bwMode="auto">
          <a:xfrm>
            <a:off x="4448175" y="4667250"/>
            <a:ext cx="1588" cy="792163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9" name="Line 10"/>
          <p:cNvSpPr>
            <a:spLocks noChangeShapeType="1"/>
          </p:cNvSpPr>
          <p:nvPr/>
        </p:nvSpPr>
        <p:spPr bwMode="auto">
          <a:xfrm>
            <a:off x="5364163" y="4670425"/>
            <a:ext cx="1587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Line 11"/>
          <p:cNvSpPr>
            <a:spLocks noChangeShapeType="1"/>
          </p:cNvSpPr>
          <p:nvPr/>
        </p:nvSpPr>
        <p:spPr bwMode="auto">
          <a:xfrm>
            <a:off x="6278563" y="4670425"/>
            <a:ext cx="1587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Line 12"/>
          <p:cNvSpPr>
            <a:spLocks noChangeShapeType="1"/>
          </p:cNvSpPr>
          <p:nvPr/>
        </p:nvSpPr>
        <p:spPr bwMode="auto">
          <a:xfrm>
            <a:off x="7192963" y="4665663"/>
            <a:ext cx="1587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AutoShape 13"/>
          <p:cNvSpPr>
            <a:spLocks noChangeArrowheads="1"/>
          </p:cNvSpPr>
          <p:nvPr/>
        </p:nvSpPr>
        <p:spPr bwMode="auto">
          <a:xfrm>
            <a:off x="1096963" y="5565775"/>
            <a:ext cx="2189162" cy="433388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/>
              <a:t>An array of data</a:t>
            </a:r>
          </a:p>
        </p:txBody>
      </p:sp>
      <p:sp>
        <p:nvSpPr>
          <p:cNvPr id="20493" name="Freeform 14"/>
          <p:cNvSpPr>
            <a:spLocks noChangeArrowheads="1"/>
          </p:cNvSpPr>
          <p:nvPr/>
        </p:nvSpPr>
        <p:spPr bwMode="auto">
          <a:xfrm>
            <a:off x="7464425" y="4160838"/>
            <a:ext cx="982663" cy="1725612"/>
          </a:xfrm>
          <a:custGeom>
            <a:avLst/>
            <a:gdLst>
              <a:gd name="T0" fmla="*/ 2147483647 w 2731"/>
              <a:gd name="T1" fmla="*/ 0 h 4795"/>
              <a:gd name="T2" fmla="*/ 0 w 2731"/>
              <a:gd name="T3" fmla="*/ 2147483647 h 4795"/>
              <a:gd name="T4" fmla="*/ 2147483647 w 2731"/>
              <a:gd name="T5" fmla="*/ 2147483647 h 4795"/>
              <a:gd name="T6" fmla="*/ 2147483647 w 2731"/>
              <a:gd name="T7" fmla="*/ 2147483647 h 4795"/>
              <a:gd name="T8" fmla="*/ 2147483647 w 2731"/>
              <a:gd name="T9" fmla="*/ 2147483647 h 4795"/>
              <a:gd name="T10" fmla="*/ 2147483647 w 2731"/>
              <a:gd name="T11" fmla="*/ 2147483647 h 4795"/>
              <a:gd name="T12" fmla="*/ 2147483647 w 2731"/>
              <a:gd name="T13" fmla="*/ 0 h 479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31"/>
              <a:gd name="T22" fmla="*/ 0 h 4795"/>
              <a:gd name="T23" fmla="*/ 2731 w 2731"/>
              <a:gd name="T24" fmla="*/ 4795 h 479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31" h="4795">
                <a:moveTo>
                  <a:pt x="1588" y="0"/>
                </a:moveTo>
                <a:lnTo>
                  <a:pt x="0" y="1971"/>
                </a:lnTo>
                <a:lnTo>
                  <a:pt x="445" y="2677"/>
                </a:lnTo>
                <a:lnTo>
                  <a:pt x="189" y="3171"/>
                </a:lnTo>
                <a:lnTo>
                  <a:pt x="886" y="4794"/>
                </a:lnTo>
                <a:lnTo>
                  <a:pt x="2730" y="4230"/>
                </a:lnTo>
                <a:lnTo>
                  <a:pt x="15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4" name="Line 15"/>
          <p:cNvSpPr>
            <a:spLocks noChangeShapeType="1"/>
          </p:cNvSpPr>
          <p:nvPr/>
        </p:nvSpPr>
        <p:spPr bwMode="auto">
          <a:xfrm>
            <a:off x="5516563" y="2941638"/>
            <a:ext cx="563562" cy="639762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495" name="Group 16"/>
          <p:cNvGrpSpPr>
            <a:grpSpLocks/>
          </p:cNvGrpSpPr>
          <p:nvPr/>
        </p:nvGrpSpPr>
        <p:grpSpPr bwMode="auto">
          <a:xfrm>
            <a:off x="5880100" y="3313113"/>
            <a:ext cx="793750" cy="731837"/>
            <a:chOff x="3704" y="2087"/>
            <a:chExt cx="500" cy="461"/>
          </a:xfrm>
        </p:grpSpPr>
        <p:sp>
          <p:nvSpPr>
            <p:cNvPr id="20515" name="AutoShape 17"/>
            <p:cNvSpPr>
              <a:spLocks noChangeArrowheads="1"/>
            </p:cNvSpPr>
            <p:nvPr/>
          </p:nvSpPr>
          <p:spPr bwMode="auto">
            <a:xfrm>
              <a:off x="3704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6" name="AutoShape 18"/>
            <p:cNvSpPr>
              <a:spLocks noChangeArrowheads="1"/>
            </p:cNvSpPr>
            <p:nvPr/>
          </p:nvSpPr>
          <p:spPr bwMode="auto">
            <a:xfrm>
              <a:off x="3723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21</a:t>
              </a:r>
            </a:p>
          </p:txBody>
        </p:sp>
      </p:grpSp>
      <p:sp>
        <p:nvSpPr>
          <p:cNvPr id="20496" name="Line 19"/>
          <p:cNvSpPr>
            <a:spLocks noChangeShapeType="1"/>
          </p:cNvSpPr>
          <p:nvPr/>
        </p:nvSpPr>
        <p:spPr bwMode="auto">
          <a:xfrm flipH="1">
            <a:off x="5273675" y="2941638"/>
            <a:ext cx="566738" cy="639762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497" name="Group 20"/>
          <p:cNvGrpSpPr>
            <a:grpSpLocks/>
          </p:cNvGrpSpPr>
          <p:nvPr/>
        </p:nvGrpSpPr>
        <p:grpSpPr bwMode="auto">
          <a:xfrm>
            <a:off x="4679950" y="3313113"/>
            <a:ext cx="793750" cy="731837"/>
            <a:chOff x="2948" y="2087"/>
            <a:chExt cx="500" cy="461"/>
          </a:xfrm>
        </p:grpSpPr>
        <p:sp>
          <p:nvSpPr>
            <p:cNvPr id="20513" name="AutoShape 21"/>
            <p:cNvSpPr>
              <a:spLocks noChangeArrowheads="1"/>
            </p:cNvSpPr>
            <p:nvPr/>
          </p:nvSpPr>
          <p:spPr bwMode="auto">
            <a:xfrm>
              <a:off x="2948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4" name="AutoShape 22"/>
            <p:cNvSpPr>
              <a:spLocks noChangeArrowheads="1"/>
            </p:cNvSpPr>
            <p:nvPr/>
          </p:nvSpPr>
          <p:spPr bwMode="auto">
            <a:xfrm>
              <a:off x="296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27</a:t>
              </a:r>
            </a:p>
          </p:txBody>
        </p:sp>
      </p:grpSp>
      <p:sp>
        <p:nvSpPr>
          <p:cNvPr id="20498" name="Line 23"/>
          <p:cNvSpPr>
            <a:spLocks noChangeShapeType="1"/>
          </p:cNvSpPr>
          <p:nvPr/>
        </p:nvSpPr>
        <p:spPr bwMode="auto">
          <a:xfrm>
            <a:off x="7102475" y="1981200"/>
            <a:ext cx="563563" cy="639763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499" name="Group 24"/>
          <p:cNvGrpSpPr>
            <a:grpSpLocks/>
          </p:cNvGrpSpPr>
          <p:nvPr/>
        </p:nvGrpSpPr>
        <p:grpSpPr bwMode="auto">
          <a:xfrm>
            <a:off x="7437438" y="2398713"/>
            <a:ext cx="793750" cy="731837"/>
            <a:chOff x="4685" y="1511"/>
            <a:chExt cx="500" cy="461"/>
          </a:xfrm>
        </p:grpSpPr>
        <p:sp>
          <p:nvSpPr>
            <p:cNvPr id="20511" name="AutoShape 25"/>
            <p:cNvSpPr>
              <a:spLocks noChangeArrowheads="1"/>
            </p:cNvSpPr>
            <p:nvPr/>
          </p:nvSpPr>
          <p:spPr bwMode="auto">
            <a:xfrm>
              <a:off x="4685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2" name="AutoShape 26"/>
            <p:cNvSpPr>
              <a:spLocks noChangeArrowheads="1"/>
            </p:cNvSpPr>
            <p:nvPr/>
          </p:nvSpPr>
          <p:spPr bwMode="auto">
            <a:xfrm>
              <a:off x="4704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23</a:t>
              </a:r>
            </a:p>
          </p:txBody>
        </p:sp>
      </p:grpSp>
      <p:sp>
        <p:nvSpPr>
          <p:cNvPr id="20500" name="Line 27"/>
          <p:cNvSpPr>
            <a:spLocks noChangeShapeType="1"/>
          </p:cNvSpPr>
          <p:nvPr/>
        </p:nvSpPr>
        <p:spPr bwMode="auto">
          <a:xfrm flipH="1">
            <a:off x="5867400" y="2027238"/>
            <a:ext cx="566738" cy="639762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501" name="Group 28"/>
          <p:cNvGrpSpPr>
            <a:grpSpLocks/>
          </p:cNvGrpSpPr>
          <p:nvPr/>
        </p:nvGrpSpPr>
        <p:grpSpPr bwMode="auto">
          <a:xfrm>
            <a:off x="6376988" y="1331913"/>
            <a:ext cx="793750" cy="731837"/>
            <a:chOff x="4017" y="839"/>
            <a:chExt cx="500" cy="461"/>
          </a:xfrm>
        </p:grpSpPr>
        <p:sp>
          <p:nvSpPr>
            <p:cNvPr id="20509" name="AutoShape 29"/>
            <p:cNvSpPr>
              <a:spLocks noChangeArrowheads="1"/>
            </p:cNvSpPr>
            <p:nvPr/>
          </p:nvSpPr>
          <p:spPr bwMode="auto">
            <a:xfrm>
              <a:off x="4017" y="839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0" name="AutoShape 30"/>
            <p:cNvSpPr>
              <a:spLocks noChangeArrowheads="1"/>
            </p:cNvSpPr>
            <p:nvPr/>
          </p:nvSpPr>
          <p:spPr bwMode="auto">
            <a:xfrm>
              <a:off x="4036" y="858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42</a:t>
              </a:r>
            </a:p>
          </p:txBody>
        </p:sp>
      </p:grpSp>
      <p:grpSp>
        <p:nvGrpSpPr>
          <p:cNvPr id="20502" name="Group 31"/>
          <p:cNvGrpSpPr>
            <a:grpSpLocks/>
          </p:cNvGrpSpPr>
          <p:nvPr/>
        </p:nvGrpSpPr>
        <p:grpSpPr bwMode="auto">
          <a:xfrm>
            <a:off x="5273675" y="2398713"/>
            <a:ext cx="793750" cy="731837"/>
            <a:chOff x="3322" y="1511"/>
            <a:chExt cx="500" cy="461"/>
          </a:xfrm>
        </p:grpSpPr>
        <p:sp>
          <p:nvSpPr>
            <p:cNvPr id="2" name="AutoShape 32"/>
            <p:cNvSpPr>
              <a:spLocks noChangeArrowheads="1"/>
            </p:cNvSpPr>
            <p:nvPr/>
          </p:nvSpPr>
          <p:spPr bwMode="auto">
            <a:xfrm>
              <a:off x="3322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" name="AutoShape 33"/>
            <p:cNvSpPr>
              <a:spLocks noChangeArrowheads="1"/>
            </p:cNvSpPr>
            <p:nvPr/>
          </p:nvSpPr>
          <p:spPr bwMode="auto">
            <a:xfrm>
              <a:off x="3341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35</a:t>
              </a:r>
            </a:p>
          </p:txBody>
        </p:sp>
      </p:grpSp>
      <p:sp>
        <p:nvSpPr>
          <p:cNvPr id="20503" name="AutoShape 34"/>
          <p:cNvSpPr>
            <a:spLocks noChangeArrowheads="1"/>
          </p:cNvSpPr>
          <p:nvPr/>
        </p:nvSpPr>
        <p:spPr bwMode="auto">
          <a:xfrm>
            <a:off x="1914525" y="4860925"/>
            <a:ext cx="488950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5000"/>
              </a:lnSpc>
              <a:buClr>
                <a:srgbClr val="E0E0E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solidFill>
                  <a:schemeClr val="tx1"/>
                </a:solidFill>
              </a:rPr>
              <a:t>42</a:t>
            </a:r>
          </a:p>
        </p:txBody>
      </p:sp>
      <p:grpSp>
        <p:nvGrpSpPr>
          <p:cNvPr id="20504" name="Group 35"/>
          <p:cNvGrpSpPr>
            <a:grpSpLocks/>
          </p:cNvGrpSpPr>
          <p:nvPr/>
        </p:nvGrpSpPr>
        <p:grpSpPr bwMode="auto">
          <a:xfrm>
            <a:off x="4171950" y="3108324"/>
            <a:ext cx="3579813" cy="2073275"/>
            <a:chOff x="2793" y="1958"/>
            <a:chExt cx="2090" cy="1201"/>
          </a:xfrm>
          <a:noFill/>
        </p:grpSpPr>
        <p:sp>
          <p:nvSpPr>
            <p:cNvPr id="20507" name="AutoShape 36"/>
            <p:cNvSpPr>
              <a:spLocks noChangeArrowheads="1"/>
            </p:cNvSpPr>
            <p:nvPr/>
          </p:nvSpPr>
          <p:spPr bwMode="auto">
            <a:xfrm rot="5400000">
              <a:off x="3240" y="1514"/>
              <a:ext cx="1202" cy="2091"/>
            </a:xfrm>
            <a:prstGeom prst="roundRect">
              <a:avLst>
                <a:gd name="adj" fmla="val 79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7632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itchFamily="16" charset="0"/>
                <a:ea typeface="+mn-ea"/>
                <a:cs typeface="Arial Unicode MS" charset="0"/>
              </a:endParaRPr>
            </a:p>
          </p:txBody>
        </p:sp>
        <p:sp>
          <p:nvSpPr>
            <p:cNvPr id="20508" name="Freeform 37"/>
            <p:cNvSpPr>
              <a:spLocks/>
            </p:cNvSpPr>
            <p:nvPr/>
          </p:nvSpPr>
          <p:spPr bwMode="auto">
            <a:xfrm>
              <a:off x="2793" y="1958"/>
              <a:ext cx="2091" cy="1202"/>
            </a:xfrm>
            <a:custGeom>
              <a:avLst/>
              <a:gdLst>
                <a:gd name="T0" fmla="*/ 0 w 9222"/>
                <a:gd name="T1" fmla="*/ 1202 h 5302"/>
                <a:gd name="T2" fmla="*/ 53 w 9222"/>
                <a:gd name="T3" fmla="*/ 1201 h 5302"/>
                <a:gd name="T4" fmla="*/ 106 w 9222"/>
                <a:gd name="T5" fmla="*/ 1200 h 5302"/>
                <a:gd name="T6" fmla="*/ 159 w 9222"/>
                <a:gd name="T7" fmla="*/ 1198 h 5302"/>
                <a:gd name="T8" fmla="*/ 212 w 9222"/>
                <a:gd name="T9" fmla="*/ 1196 h 5302"/>
                <a:gd name="T10" fmla="*/ 264 w 9222"/>
                <a:gd name="T11" fmla="*/ 1192 h 5302"/>
                <a:gd name="T12" fmla="*/ 317 w 9222"/>
                <a:gd name="T13" fmla="*/ 1188 h 5302"/>
                <a:gd name="T14" fmla="*/ 369 w 9222"/>
                <a:gd name="T15" fmla="*/ 1183 h 5302"/>
                <a:gd name="T16" fmla="*/ 421 w 9222"/>
                <a:gd name="T17" fmla="*/ 1177 h 5302"/>
                <a:gd name="T18" fmla="*/ 473 w 9222"/>
                <a:gd name="T19" fmla="*/ 1171 h 5302"/>
                <a:gd name="T20" fmla="*/ 524 w 9222"/>
                <a:gd name="T21" fmla="*/ 1163 h 5302"/>
                <a:gd name="T22" fmla="*/ 575 w 9222"/>
                <a:gd name="T23" fmla="*/ 1155 h 5302"/>
                <a:gd name="T24" fmla="*/ 626 w 9222"/>
                <a:gd name="T25" fmla="*/ 1147 h 5302"/>
                <a:gd name="T26" fmla="*/ 676 w 9222"/>
                <a:gd name="T27" fmla="*/ 1137 h 5302"/>
                <a:gd name="T28" fmla="*/ 726 w 9222"/>
                <a:gd name="T29" fmla="*/ 1127 h 5302"/>
                <a:gd name="T30" fmla="*/ 776 w 9222"/>
                <a:gd name="T31" fmla="*/ 1116 h 5302"/>
                <a:gd name="T32" fmla="*/ 824 w 9222"/>
                <a:gd name="T33" fmla="*/ 1104 h 5302"/>
                <a:gd name="T34" fmla="*/ 873 w 9222"/>
                <a:gd name="T35" fmla="*/ 1092 h 5302"/>
                <a:gd name="T36" fmla="*/ 921 w 9222"/>
                <a:gd name="T37" fmla="*/ 1079 h 5302"/>
                <a:gd name="T38" fmla="*/ 968 w 9222"/>
                <a:gd name="T39" fmla="*/ 1065 h 5302"/>
                <a:gd name="T40" fmla="*/ 1015 w 9222"/>
                <a:gd name="T41" fmla="*/ 1051 h 5302"/>
                <a:gd name="T42" fmla="*/ 1061 w 9222"/>
                <a:gd name="T43" fmla="*/ 1036 h 5302"/>
                <a:gd name="T44" fmla="*/ 1106 w 9222"/>
                <a:gd name="T45" fmla="*/ 1020 h 5302"/>
                <a:gd name="T46" fmla="*/ 1150 w 9222"/>
                <a:gd name="T47" fmla="*/ 1003 h 5302"/>
                <a:gd name="T48" fmla="*/ 1194 w 9222"/>
                <a:gd name="T49" fmla="*/ 986 h 5302"/>
                <a:gd name="T50" fmla="*/ 1238 w 9222"/>
                <a:gd name="T51" fmla="*/ 969 h 5302"/>
                <a:gd name="T52" fmla="*/ 1280 w 9222"/>
                <a:gd name="T53" fmla="*/ 950 h 5302"/>
                <a:gd name="T54" fmla="*/ 1321 w 9222"/>
                <a:gd name="T55" fmla="*/ 931 h 5302"/>
                <a:gd name="T56" fmla="*/ 1362 w 9222"/>
                <a:gd name="T57" fmla="*/ 912 h 5302"/>
                <a:gd name="T58" fmla="*/ 1402 w 9222"/>
                <a:gd name="T59" fmla="*/ 892 h 5302"/>
                <a:gd name="T60" fmla="*/ 1440 w 9222"/>
                <a:gd name="T61" fmla="*/ 871 h 5302"/>
                <a:gd name="T62" fmla="*/ 1478 w 9222"/>
                <a:gd name="T63" fmla="*/ 850 h 5302"/>
                <a:gd name="T64" fmla="*/ 1515 w 9222"/>
                <a:gd name="T65" fmla="*/ 828 h 5302"/>
                <a:gd name="T66" fmla="*/ 1551 w 9222"/>
                <a:gd name="T67" fmla="*/ 806 h 5302"/>
                <a:gd name="T68" fmla="*/ 1587 w 9222"/>
                <a:gd name="T69" fmla="*/ 783 h 5302"/>
                <a:gd name="T70" fmla="*/ 1620 w 9222"/>
                <a:gd name="T71" fmla="*/ 759 h 5302"/>
                <a:gd name="T72" fmla="*/ 1653 w 9222"/>
                <a:gd name="T73" fmla="*/ 736 h 5302"/>
                <a:gd name="T74" fmla="*/ 1685 w 9222"/>
                <a:gd name="T75" fmla="*/ 711 h 5302"/>
                <a:gd name="T76" fmla="*/ 1716 w 9222"/>
                <a:gd name="T77" fmla="*/ 686 h 5302"/>
                <a:gd name="T78" fmla="*/ 1746 w 9222"/>
                <a:gd name="T79" fmla="*/ 661 h 5302"/>
                <a:gd name="T80" fmla="*/ 1774 w 9222"/>
                <a:gd name="T81" fmla="*/ 636 h 5302"/>
                <a:gd name="T82" fmla="*/ 1802 w 9222"/>
                <a:gd name="T83" fmla="*/ 610 h 5302"/>
                <a:gd name="T84" fmla="*/ 1828 w 9222"/>
                <a:gd name="T85" fmla="*/ 583 h 5302"/>
                <a:gd name="T86" fmla="*/ 1853 w 9222"/>
                <a:gd name="T87" fmla="*/ 556 h 5302"/>
                <a:gd name="T88" fmla="*/ 1877 w 9222"/>
                <a:gd name="T89" fmla="*/ 529 h 5302"/>
                <a:gd name="T90" fmla="*/ 1900 w 9222"/>
                <a:gd name="T91" fmla="*/ 502 h 5302"/>
                <a:gd name="T92" fmla="*/ 1921 w 9222"/>
                <a:gd name="T93" fmla="*/ 474 h 5302"/>
                <a:gd name="T94" fmla="*/ 1942 w 9222"/>
                <a:gd name="T95" fmla="*/ 446 h 5302"/>
                <a:gd name="T96" fmla="*/ 1961 w 9222"/>
                <a:gd name="T97" fmla="*/ 417 h 5302"/>
                <a:gd name="T98" fmla="*/ 1978 w 9222"/>
                <a:gd name="T99" fmla="*/ 389 h 5302"/>
                <a:gd name="T100" fmla="*/ 1995 w 9222"/>
                <a:gd name="T101" fmla="*/ 360 h 5302"/>
                <a:gd name="T102" fmla="*/ 2010 w 9222"/>
                <a:gd name="T103" fmla="*/ 331 h 5302"/>
                <a:gd name="T104" fmla="*/ 2024 w 9222"/>
                <a:gd name="T105" fmla="*/ 301 h 5302"/>
                <a:gd name="T106" fmla="*/ 2037 w 9222"/>
                <a:gd name="T107" fmla="*/ 272 h 5302"/>
                <a:gd name="T108" fmla="*/ 2048 w 9222"/>
                <a:gd name="T109" fmla="*/ 242 h 5302"/>
                <a:gd name="T110" fmla="*/ 2058 w 9222"/>
                <a:gd name="T111" fmla="*/ 212 h 5302"/>
                <a:gd name="T112" fmla="*/ 2067 w 9222"/>
                <a:gd name="T113" fmla="*/ 182 h 5302"/>
                <a:gd name="T114" fmla="*/ 2074 w 9222"/>
                <a:gd name="T115" fmla="*/ 152 h 5302"/>
                <a:gd name="T116" fmla="*/ 2080 w 9222"/>
                <a:gd name="T117" fmla="*/ 122 h 5302"/>
                <a:gd name="T118" fmla="*/ 2085 w 9222"/>
                <a:gd name="T119" fmla="*/ 91 h 5302"/>
                <a:gd name="T120" fmla="*/ 2088 w 9222"/>
                <a:gd name="T121" fmla="*/ 61 h 5302"/>
                <a:gd name="T122" fmla="*/ 2090 w 9222"/>
                <a:gd name="T123" fmla="*/ 30 h 5302"/>
                <a:gd name="T124" fmla="*/ 2091 w 9222"/>
                <a:gd name="T125" fmla="*/ 0 h 530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22"/>
                <a:gd name="T190" fmla="*/ 0 h 5302"/>
                <a:gd name="T191" fmla="*/ 9222 w 9222"/>
                <a:gd name="T192" fmla="*/ 5302 h 530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22" h="5302">
                  <a:moveTo>
                    <a:pt x="0" y="5301"/>
                  </a:moveTo>
                  <a:lnTo>
                    <a:pt x="234" y="5299"/>
                  </a:lnTo>
                  <a:lnTo>
                    <a:pt x="467" y="5294"/>
                  </a:lnTo>
                  <a:lnTo>
                    <a:pt x="700" y="5286"/>
                  </a:lnTo>
                  <a:lnTo>
                    <a:pt x="933" y="5274"/>
                  </a:lnTo>
                  <a:lnTo>
                    <a:pt x="1165" y="5259"/>
                  </a:lnTo>
                  <a:lnTo>
                    <a:pt x="1396" y="5240"/>
                  </a:lnTo>
                  <a:lnTo>
                    <a:pt x="1627" y="5218"/>
                  </a:lnTo>
                  <a:lnTo>
                    <a:pt x="1856" y="5192"/>
                  </a:lnTo>
                  <a:lnTo>
                    <a:pt x="2084" y="5164"/>
                  </a:lnTo>
                  <a:lnTo>
                    <a:pt x="2311" y="5132"/>
                  </a:lnTo>
                  <a:lnTo>
                    <a:pt x="2537" y="5096"/>
                  </a:lnTo>
                  <a:lnTo>
                    <a:pt x="2760" y="5058"/>
                  </a:lnTo>
                  <a:lnTo>
                    <a:pt x="2982" y="5016"/>
                  </a:lnTo>
                  <a:lnTo>
                    <a:pt x="3203" y="4971"/>
                  </a:lnTo>
                  <a:lnTo>
                    <a:pt x="3421" y="4923"/>
                  </a:lnTo>
                  <a:lnTo>
                    <a:pt x="3636" y="4871"/>
                  </a:lnTo>
                  <a:lnTo>
                    <a:pt x="3850" y="4817"/>
                  </a:lnTo>
                  <a:lnTo>
                    <a:pt x="4061" y="4759"/>
                  </a:lnTo>
                  <a:lnTo>
                    <a:pt x="4269" y="4699"/>
                  </a:lnTo>
                  <a:lnTo>
                    <a:pt x="4475" y="4635"/>
                  </a:lnTo>
                  <a:lnTo>
                    <a:pt x="4678" y="4568"/>
                  </a:lnTo>
                  <a:lnTo>
                    <a:pt x="4878" y="4499"/>
                  </a:lnTo>
                  <a:lnTo>
                    <a:pt x="5074" y="4426"/>
                  </a:lnTo>
                  <a:lnTo>
                    <a:pt x="5268" y="4351"/>
                  </a:lnTo>
                  <a:lnTo>
                    <a:pt x="5458" y="4273"/>
                  </a:lnTo>
                  <a:lnTo>
                    <a:pt x="5644" y="4192"/>
                  </a:lnTo>
                  <a:lnTo>
                    <a:pt x="5827" y="4108"/>
                  </a:lnTo>
                  <a:lnTo>
                    <a:pt x="6006" y="4022"/>
                  </a:lnTo>
                  <a:lnTo>
                    <a:pt x="6182" y="3933"/>
                  </a:lnTo>
                  <a:lnTo>
                    <a:pt x="6353" y="3842"/>
                  </a:lnTo>
                  <a:lnTo>
                    <a:pt x="6520" y="3748"/>
                  </a:lnTo>
                  <a:lnTo>
                    <a:pt x="6683" y="3652"/>
                  </a:lnTo>
                  <a:lnTo>
                    <a:pt x="6842" y="3554"/>
                  </a:lnTo>
                  <a:lnTo>
                    <a:pt x="6997" y="3453"/>
                  </a:lnTo>
                  <a:lnTo>
                    <a:pt x="7146" y="3350"/>
                  </a:lnTo>
                  <a:lnTo>
                    <a:pt x="7292" y="3245"/>
                  </a:lnTo>
                  <a:lnTo>
                    <a:pt x="7432" y="3138"/>
                  </a:lnTo>
                  <a:lnTo>
                    <a:pt x="7568" y="3028"/>
                  </a:lnTo>
                  <a:lnTo>
                    <a:pt x="7699" y="2917"/>
                  </a:lnTo>
                  <a:lnTo>
                    <a:pt x="7825" y="2804"/>
                  </a:lnTo>
                  <a:lnTo>
                    <a:pt x="7946" y="2689"/>
                  </a:lnTo>
                  <a:lnTo>
                    <a:pt x="8062" y="2573"/>
                  </a:lnTo>
                  <a:lnTo>
                    <a:pt x="8173" y="2454"/>
                  </a:lnTo>
                  <a:lnTo>
                    <a:pt x="8279" y="2335"/>
                  </a:lnTo>
                  <a:lnTo>
                    <a:pt x="8379" y="2213"/>
                  </a:lnTo>
                  <a:lnTo>
                    <a:pt x="8474" y="2090"/>
                  </a:lnTo>
                  <a:lnTo>
                    <a:pt x="8563" y="1966"/>
                  </a:lnTo>
                  <a:lnTo>
                    <a:pt x="8647" y="1841"/>
                  </a:lnTo>
                  <a:lnTo>
                    <a:pt x="8725" y="1715"/>
                  </a:lnTo>
                  <a:lnTo>
                    <a:pt x="8798" y="1587"/>
                  </a:lnTo>
                  <a:lnTo>
                    <a:pt x="8865" y="1458"/>
                  </a:lnTo>
                  <a:lnTo>
                    <a:pt x="8927" y="1329"/>
                  </a:lnTo>
                  <a:lnTo>
                    <a:pt x="8982" y="1198"/>
                  </a:lnTo>
                  <a:lnTo>
                    <a:pt x="9032" y="1067"/>
                  </a:lnTo>
                  <a:lnTo>
                    <a:pt x="9076" y="935"/>
                  </a:lnTo>
                  <a:lnTo>
                    <a:pt x="9115" y="803"/>
                  </a:lnTo>
                  <a:lnTo>
                    <a:pt x="9147" y="670"/>
                  </a:lnTo>
                  <a:lnTo>
                    <a:pt x="9174" y="536"/>
                  </a:lnTo>
                  <a:lnTo>
                    <a:pt x="9194" y="403"/>
                  </a:lnTo>
                  <a:lnTo>
                    <a:pt x="9209" y="268"/>
                  </a:lnTo>
                  <a:lnTo>
                    <a:pt x="9218" y="134"/>
                  </a:lnTo>
                  <a:lnTo>
                    <a:pt x="9221" y="0"/>
                  </a:lnTo>
                </a:path>
              </a:pathLst>
            </a:custGeom>
            <a:grpFill/>
            <a:ln w="76320">
              <a:solidFill>
                <a:srgbClr val="FF8000"/>
              </a:solidFill>
              <a:round/>
              <a:headEnd type="triangle" w="med" len="med"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Times New Roman" pitchFamily="16" charset="0"/>
                <a:ea typeface="+mn-ea"/>
                <a:cs typeface="Arial Unicode MS" charset="0"/>
              </a:endParaRPr>
            </a:p>
          </p:txBody>
        </p:sp>
      </p:grpSp>
      <p:sp>
        <p:nvSpPr>
          <p:cNvPr id="20505" name="AutoShape 38"/>
          <p:cNvSpPr>
            <a:spLocks noChangeArrowheads="1"/>
          </p:cNvSpPr>
          <p:nvPr/>
        </p:nvSpPr>
        <p:spPr bwMode="auto">
          <a:xfrm>
            <a:off x="2798763" y="4860925"/>
            <a:ext cx="488950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5000"/>
              </a:lnSpc>
              <a:buClr>
                <a:srgbClr val="E0E0E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20506" name="AutoShape 39"/>
          <p:cNvSpPr>
            <a:spLocks noChangeArrowheads="1"/>
          </p:cNvSpPr>
          <p:nvPr/>
        </p:nvSpPr>
        <p:spPr bwMode="auto">
          <a:xfrm>
            <a:off x="3683000" y="4860925"/>
            <a:ext cx="488950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5000"/>
              </a:lnSpc>
              <a:buClr>
                <a:srgbClr val="E0E0E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solidFill>
                  <a:schemeClr val="tx1"/>
                </a:solidFill>
              </a:rPr>
              <a:t>23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515938" y="228600"/>
            <a:ext cx="7772400" cy="800100"/>
          </a:xfrm>
        </p:spPr>
        <p:txBody>
          <a:bodyPr/>
          <a:lstStyle/>
          <a:p>
            <a:pPr algn="ctr" eaLnBrk="1" fontAlgn="auto" hangingPunct="1">
              <a:lnSpc>
                <a:spcPct val="95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b="1" dirty="0" smtClean="0">
                <a:solidFill>
                  <a:schemeClr val="bg2">
                    <a:lumMod val="75000"/>
                  </a:schemeClr>
                </a:solidFill>
              </a:rPr>
              <a:t>Implementing a Heap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457200" y="1419225"/>
            <a:ext cx="3398838" cy="1763713"/>
          </a:xfrm>
        </p:spPr>
        <p:txBody>
          <a:bodyPr/>
          <a:lstStyle/>
          <a:p>
            <a:pPr marL="361188" indent="-342900" eaLnBrk="1" fontAlgn="auto" hangingPunct="1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smtClean="0">
                <a:solidFill>
                  <a:schemeClr val="bg1"/>
                </a:solidFill>
              </a:rPr>
              <a:t>Data from the next row goes</a:t>
            </a:r>
            <a:r>
              <a:rPr lang="en-GB" sz="2400" dirty="0" smtClean="0">
                <a:solidFill>
                  <a:schemeClr val="bg1"/>
                </a:solidFill>
                <a:effectLst/>
              </a:rPr>
              <a:t> </a:t>
            </a:r>
            <a:r>
              <a:rPr lang="en-GB" sz="2400" dirty="0" smtClean="0">
                <a:solidFill>
                  <a:schemeClr val="bg1"/>
                </a:solidFill>
              </a:rPr>
              <a:t>in the </a:t>
            </a:r>
            <a:r>
              <a:rPr lang="en-GB" sz="2400" dirty="0" smtClean="0">
                <a:solidFill>
                  <a:schemeClr val="bg1"/>
                </a:solidFill>
                <a:effectLst/>
              </a:rPr>
              <a:t>next two array locations.                  </a:t>
            </a:r>
          </a:p>
        </p:txBody>
      </p:sp>
      <p:sp>
        <p:nvSpPr>
          <p:cNvPr id="21508" name="AutoShape 3"/>
          <p:cNvSpPr>
            <a:spLocks noChangeArrowheads="1"/>
          </p:cNvSpPr>
          <p:nvPr/>
        </p:nvSpPr>
        <p:spPr bwMode="auto">
          <a:xfrm>
            <a:off x="1708150" y="4670425"/>
            <a:ext cx="6046788" cy="785813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Line 4"/>
          <p:cNvSpPr>
            <a:spLocks noChangeShapeType="1"/>
          </p:cNvSpPr>
          <p:nvPr/>
        </p:nvSpPr>
        <p:spPr bwMode="auto">
          <a:xfrm>
            <a:off x="2620963" y="4667250"/>
            <a:ext cx="1587" cy="792163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0" name="Line 5"/>
          <p:cNvSpPr>
            <a:spLocks noChangeShapeType="1"/>
          </p:cNvSpPr>
          <p:nvPr/>
        </p:nvSpPr>
        <p:spPr bwMode="auto">
          <a:xfrm>
            <a:off x="3535363" y="4667250"/>
            <a:ext cx="1587" cy="792163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Line 6"/>
          <p:cNvSpPr>
            <a:spLocks noChangeShapeType="1"/>
          </p:cNvSpPr>
          <p:nvPr/>
        </p:nvSpPr>
        <p:spPr bwMode="auto">
          <a:xfrm>
            <a:off x="4448175" y="4667250"/>
            <a:ext cx="1588" cy="792163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2" name="Line 7"/>
          <p:cNvSpPr>
            <a:spLocks noChangeShapeType="1"/>
          </p:cNvSpPr>
          <p:nvPr/>
        </p:nvSpPr>
        <p:spPr bwMode="auto">
          <a:xfrm>
            <a:off x="5364163" y="4670425"/>
            <a:ext cx="1587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Line 8"/>
          <p:cNvSpPr>
            <a:spLocks noChangeShapeType="1"/>
          </p:cNvSpPr>
          <p:nvPr/>
        </p:nvSpPr>
        <p:spPr bwMode="auto">
          <a:xfrm>
            <a:off x="6278563" y="4670425"/>
            <a:ext cx="1587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Line 9"/>
          <p:cNvSpPr>
            <a:spLocks noChangeShapeType="1"/>
          </p:cNvSpPr>
          <p:nvPr/>
        </p:nvSpPr>
        <p:spPr bwMode="auto">
          <a:xfrm>
            <a:off x="7192963" y="4665663"/>
            <a:ext cx="1587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5" name="AutoShape 10"/>
          <p:cNvSpPr>
            <a:spLocks noChangeArrowheads="1"/>
          </p:cNvSpPr>
          <p:nvPr/>
        </p:nvSpPr>
        <p:spPr bwMode="auto">
          <a:xfrm>
            <a:off x="1096963" y="5565775"/>
            <a:ext cx="2189162" cy="433388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/>
              <a:t>An array of data</a:t>
            </a:r>
          </a:p>
        </p:txBody>
      </p:sp>
      <p:sp>
        <p:nvSpPr>
          <p:cNvPr id="21516" name="Freeform 11"/>
          <p:cNvSpPr>
            <a:spLocks noChangeArrowheads="1"/>
          </p:cNvSpPr>
          <p:nvPr/>
        </p:nvSpPr>
        <p:spPr bwMode="auto">
          <a:xfrm>
            <a:off x="7464425" y="4160838"/>
            <a:ext cx="982663" cy="1725612"/>
          </a:xfrm>
          <a:custGeom>
            <a:avLst/>
            <a:gdLst>
              <a:gd name="T0" fmla="*/ 2147483647 w 2731"/>
              <a:gd name="T1" fmla="*/ 0 h 4795"/>
              <a:gd name="T2" fmla="*/ 0 w 2731"/>
              <a:gd name="T3" fmla="*/ 2147483647 h 4795"/>
              <a:gd name="T4" fmla="*/ 2147483647 w 2731"/>
              <a:gd name="T5" fmla="*/ 2147483647 h 4795"/>
              <a:gd name="T6" fmla="*/ 2147483647 w 2731"/>
              <a:gd name="T7" fmla="*/ 2147483647 h 4795"/>
              <a:gd name="T8" fmla="*/ 2147483647 w 2731"/>
              <a:gd name="T9" fmla="*/ 2147483647 h 4795"/>
              <a:gd name="T10" fmla="*/ 2147483647 w 2731"/>
              <a:gd name="T11" fmla="*/ 2147483647 h 4795"/>
              <a:gd name="T12" fmla="*/ 2147483647 w 2731"/>
              <a:gd name="T13" fmla="*/ 0 h 479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31"/>
              <a:gd name="T22" fmla="*/ 0 h 4795"/>
              <a:gd name="T23" fmla="*/ 2731 w 2731"/>
              <a:gd name="T24" fmla="*/ 4795 h 479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31" h="4795">
                <a:moveTo>
                  <a:pt x="1588" y="0"/>
                </a:moveTo>
                <a:lnTo>
                  <a:pt x="0" y="1971"/>
                </a:lnTo>
                <a:lnTo>
                  <a:pt x="445" y="2677"/>
                </a:lnTo>
                <a:lnTo>
                  <a:pt x="189" y="3171"/>
                </a:lnTo>
                <a:lnTo>
                  <a:pt x="886" y="4794"/>
                </a:lnTo>
                <a:lnTo>
                  <a:pt x="2730" y="4230"/>
                </a:lnTo>
                <a:lnTo>
                  <a:pt x="15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>
            <a:off x="5516563" y="2941638"/>
            <a:ext cx="563562" cy="639762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518" name="Group 13"/>
          <p:cNvGrpSpPr>
            <a:grpSpLocks/>
          </p:cNvGrpSpPr>
          <p:nvPr/>
        </p:nvGrpSpPr>
        <p:grpSpPr bwMode="auto">
          <a:xfrm>
            <a:off x="5880100" y="3313113"/>
            <a:ext cx="793750" cy="731837"/>
            <a:chOff x="3704" y="2087"/>
            <a:chExt cx="500" cy="461"/>
          </a:xfrm>
        </p:grpSpPr>
        <p:sp>
          <p:nvSpPr>
            <p:cNvPr id="21543" name="AutoShape 14"/>
            <p:cNvSpPr>
              <a:spLocks noChangeArrowheads="1"/>
            </p:cNvSpPr>
            <p:nvPr/>
          </p:nvSpPr>
          <p:spPr bwMode="auto">
            <a:xfrm>
              <a:off x="3704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4" name="AutoShape 15"/>
            <p:cNvSpPr>
              <a:spLocks noChangeArrowheads="1"/>
            </p:cNvSpPr>
            <p:nvPr/>
          </p:nvSpPr>
          <p:spPr bwMode="auto">
            <a:xfrm>
              <a:off x="3723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21</a:t>
              </a:r>
            </a:p>
          </p:txBody>
        </p:sp>
      </p:grpSp>
      <p:sp>
        <p:nvSpPr>
          <p:cNvPr id="21519" name="Line 16"/>
          <p:cNvSpPr>
            <a:spLocks noChangeShapeType="1"/>
          </p:cNvSpPr>
          <p:nvPr/>
        </p:nvSpPr>
        <p:spPr bwMode="auto">
          <a:xfrm flipH="1">
            <a:off x="5273675" y="2941638"/>
            <a:ext cx="566738" cy="639762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520" name="Group 17"/>
          <p:cNvGrpSpPr>
            <a:grpSpLocks/>
          </p:cNvGrpSpPr>
          <p:nvPr/>
        </p:nvGrpSpPr>
        <p:grpSpPr bwMode="auto">
          <a:xfrm>
            <a:off x="4679950" y="3313113"/>
            <a:ext cx="793750" cy="731837"/>
            <a:chOff x="2948" y="2087"/>
            <a:chExt cx="500" cy="461"/>
          </a:xfrm>
        </p:grpSpPr>
        <p:sp>
          <p:nvSpPr>
            <p:cNvPr id="21541" name="AutoShape 18"/>
            <p:cNvSpPr>
              <a:spLocks noChangeArrowheads="1"/>
            </p:cNvSpPr>
            <p:nvPr/>
          </p:nvSpPr>
          <p:spPr bwMode="auto">
            <a:xfrm>
              <a:off x="2948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2" name="AutoShape 19"/>
            <p:cNvSpPr>
              <a:spLocks noChangeArrowheads="1"/>
            </p:cNvSpPr>
            <p:nvPr/>
          </p:nvSpPr>
          <p:spPr bwMode="auto">
            <a:xfrm>
              <a:off x="296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27</a:t>
              </a:r>
            </a:p>
          </p:txBody>
        </p:sp>
      </p:grpSp>
      <p:sp>
        <p:nvSpPr>
          <p:cNvPr id="21521" name="Line 20"/>
          <p:cNvSpPr>
            <a:spLocks noChangeShapeType="1"/>
          </p:cNvSpPr>
          <p:nvPr/>
        </p:nvSpPr>
        <p:spPr bwMode="auto">
          <a:xfrm>
            <a:off x="7102475" y="1981200"/>
            <a:ext cx="563563" cy="639763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522" name="Group 21"/>
          <p:cNvGrpSpPr>
            <a:grpSpLocks/>
          </p:cNvGrpSpPr>
          <p:nvPr/>
        </p:nvGrpSpPr>
        <p:grpSpPr bwMode="auto">
          <a:xfrm>
            <a:off x="7437438" y="2398713"/>
            <a:ext cx="793750" cy="731837"/>
            <a:chOff x="4685" y="1511"/>
            <a:chExt cx="500" cy="461"/>
          </a:xfrm>
        </p:grpSpPr>
        <p:sp>
          <p:nvSpPr>
            <p:cNvPr id="21539" name="AutoShape 22"/>
            <p:cNvSpPr>
              <a:spLocks noChangeArrowheads="1"/>
            </p:cNvSpPr>
            <p:nvPr/>
          </p:nvSpPr>
          <p:spPr bwMode="auto">
            <a:xfrm>
              <a:off x="4685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0" name="AutoShape 23"/>
            <p:cNvSpPr>
              <a:spLocks noChangeArrowheads="1"/>
            </p:cNvSpPr>
            <p:nvPr/>
          </p:nvSpPr>
          <p:spPr bwMode="auto">
            <a:xfrm>
              <a:off x="4704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23</a:t>
              </a:r>
            </a:p>
          </p:txBody>
        </p:sp>
      </p:grpSp>
      <p:sp>
        <p:nvSpPr>
          <p:cNvPr id="21523" name="Line 24"/>
          <p:cNvSpPr>
            <a:spLocks noChangeShapeType="1"/>
          </p:cNvSpPr>
          <p:nvPr/>
        </p:nvSpPr>
        <p:spPr bwMode="auto">
          <a:xfrm flipH="1">
            <a:off x="5867400" y="2027238"/>
            <a:ext cx="566738" cy="639762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524" name="Group 25"/>
          <p:cNvGrpSpPr>
            <a:grpSpLocks/>
          </p:cNvGrpSpPr>
          <p:nvPr/>
        </p:nvGrpSpPr>
        <p:grpSpPr bwMode="auto">
          <a:xfrm>
            <a:off x="6376988" y="1331913"/>
            <a:ext cx="793750" cy="731837"/>
            <a:chOff x="4017" y="839"/>
            <a:chExt cx="500" cy="461"/>
          </a:xfrm>
        </p:grpSpPr>
        <p:sp>
          <p:nvSpPr>
            <p:cNvPr id="21537" name="AutoShape 26"/>
            <p:cNvSpPr>
              <a:spLocks noChangeArrowheads="1"/>
            </p:cNvSpPr>
            <p:nvPr/>
          </p:nvSpPr>
          <p:spPr bwMode="auto">
            <a:xfrm>
              <a:off x="4017" y="839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8" name="AutoShape 27"/>
            <p:cNvSpPr>
              <a:spLocks noChangeArrowheads="1"/>
            </p:cNvSpPr>
            <p:nvPr/>
          </p:nvSpPr>
          <p:spPr bwMode="auto">
            <a:xfrm>
              <a:off x="4036" y="858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42</a:t>
              </a:r>
            </a:p>
          </p:txBody>
        </p:sp>
      </p:grpSp>
      <p:grpSp>
        <p:nvGrpSpPr>
          <p:cNvPr id="21525" name="Group 28"/>
          <p:cNvGrpSpPr>
            <a:grpSpLocks/>
          </p:cNvGrpSpPr>
          <p:nvPr/>
        </p:nvGrpSpPr>
        <p:grpSpPr bwMode="auto">
          <a:xfrm>
            <a:off x="5273675" y="2398713"/>
            <a:ext cx="793750" cy="731837"/>
            <a:chOff x="3322" y="1511"/>
            <a:chExt cx="500" cy="461"/>
          </a:xfrm>
        </p:grpSpPr>
        <p:sp>
          <p:nvSpPr>
            <p:cNvPr id="21535" name="AutoShape 29"/>
            <p:cNvSpPr>
              <a:spLocks noChangeArrowheads="1"/>
            </p:cNvSpPr>
            <p:nvPr/>
          </p:nvSpPr>
          <p:spPr bwMode="auto">
            <a:xfrm>
              <a:off x="3322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6" name="AutoShape 30"/>
            <p:cNvSpPr>
              <a:spLocks noChangeArrowheads="1"/>
            </p:cNvSpPr>
            <p:nvPr/>
          </p:nvSpPr>
          <p:spPr bwMode="auto">
            <a:xfrm>
              <a:off x="3341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35</a:t>
              </a:r>
            </a:p>
          </p:txBody>
        </p:sp>
      </p:grpSp>
      <p:sp>
        <p:nvSpPr>
          <p:cNvPr id="21526" name="AutoShape 31"/>
          <p:cNvSpPr>
            <a:spLocks noChangeArrowheads="1"/>
          </p:cNvSpPr>
          <p:nvPr/>
        </p:nvSpPr>
        <p:spPr bwMode="auto">
          <a:xfrm>
            <a:off x="1914525" y="4860925"/>
            <a:ext cx="488950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5000"/>
              </a:lnSpc>
              <a:buClr>
                <a:srgbClr val="E0E0E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21527" name="AutoShape 32"/>
          <p:cNvSpPr>
            <a:spLocks noChangeArrowheads="1"/>
          </p:cNvSpPr>
          <p:nvPr/>
        </p:nvSpPr>
        <p:spPr bwMode="auto">
          <a:xfrm>
            <a:off x="2798763" y="4860925"/>
            <a:ext cx="488950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5000"/>
              </a:lnSpc>
              <a:buClr>
                <a:srgbClr val="E0E0E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21528" name="AutoShape 33"/>
          <p:cNvSpPr>
            <a:spLocks noChangeArrowheads="1"/>
          </p:cNvSpPr>
          <p:nvPr/>
        </p:nvSpPr>
        <p:spPr bwMode="auto">
          <a:xfrm>
            <a:off x="3683000" y="4860925"/>
            <a:ext cx="488950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5000"/>
              </a:lnSpc>
              <a:buClr>
                <a:srgbClr val="E0E0E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1529" name="Line 34"/>
          <p:cNvSpPr>
            <a:spLocks noChangeShapeType="1"/>
          </p:cNvSpPr>
          <p:nvPr/>
        </p:nvSpPr>
        <p:spPr bwMode="auto">
          <a:xfrm flipH="1">
            <a:off x="4891088" y="3856038"/>
            <a:ext cx="155575" cy="838200"/>
          </a:xfrm>
          <a:prstGeom prst="line">
            <a:avLst/>
          </a:prstGeom>
          <a:noFill/>
          <a:ln w="76320">
            <a:solidFill>
              <a:srgbClr val="FF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0" name="Line 35"/>
          <p:cNvSpPr>
            <a:spLocks noChangeShapeType="1"/>
          </p:cNvSpPr>
          <p:nvPr/>
        </p:nvSpPr>
        <p:spPr bwMode="auto">
          <a:xfrm flipH="1">
            <a:off x="5759450" y="3916363"/>
            <a:ext cx="612775" cy="914400"/>
          </a:xfrm>
          <a:prstGeom prst="line">
            <a:avLst/>
          </a:prstGeom>
          <a:noFill/>
          <a:ln w="76320">
            <a:solidFill>
              <a:srgbClr val="FF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1" name="AutoShape 36"/>
          <p:cNvSpPr>
            <a:spLocks noChangeArrowheads="1"/>
          </p:cNvSpPr>
          <p:nvPr/>
        </p:nvSpPr>
        <p:spPr bwMode="auto">
          <a:xfrm>
            <a:off x="4611688" y="4862513"/>
            <a:ext cx="488950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5000"/>
              </a:lnSpc>
              <a:buClr>
                <a:srgbClr val="E0E0E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21532" name="AutoShape 37"/>
          <p:cNvSpPr>
            <a:spLocks noChangeArrowheads="1"/>
          </p:cNvSpPr>
          <p:nvPr/>
        </p:nvSpPr>
        <p:spPr bwMode="auto">
          <a:xfrm>
            <a:off x="5495925" y="4862513"/>
            <a:ext cx="488950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5000"/>
              </a:lnSpc>
              <a:buClr>
                <a:srgbClr val="E0E0E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21533" name="Freeform 36"/>
          <p:cNvSpPr>
            <a:spLocks noChangeArrowheads="1"/>
          </p:cNvSpPr>
          <p:nvPr/>
        </p:nvSpPr>
        <p:spPr bwMode="auto">
          <a:xfrm>
            <a:off x="6288088" y="5464175"/>
            <a:ext cx="2606675" cy="422275"/>
          </a:xfrm>
          <a:custGeom>
            <a:avLst/>
            <a:gdLst>
              <a:gd name="T0" fmla="*/ 2147483647 w 8053"/>
              <a:gd name="T1" fmla="*/ 2147483647 h 1174"/>
              <a:gd name="T2" fmla="*/ 2147483647 w 8053"/>
              <a:gd name="T3" fmla="*/ 2147483647 h 1174"/>
              <a:gd name="T4" fmla="*/ 2147483647 w 8053"/>
              <a:gd name="T5" fmla="*/ 2147483647 h 1174"/>
              <a:gd name="T6" fmla="*/ 2147483647 w 8053"/>
              <a:gd name="T7" fmla="*/ 2147483647 h 1174"/>
              <a:gd name="T8" fmla="*/ 2147483647 w 8053"/>
              <a:gd name="T9" fmla="*/ 2147483647 h 1174"/>
              <a:gd name="T10" fmla="*/ 2147483647 w 8053"/>
              <a:gd name="T11" fmla="*/ 2147483647 h 1174"/>
              <a:gd name="T12" fmla="*/ 2147483647 w 8053"/>
              <a:gd name="T13" fmla="*/ 2147483647 h 1174"/>
              <a:gd name="T14" fmla="*/ 2147483647 w 8053"/>
              <a:gd name="T15" fmla="*/ 2147483647 h 1174"/>
              <a:gd name="T16" fmla="*/ 2147483647 w 8053"/>
              <a:gd name="T17" fmla="*/ 0 h 1174"/>
              <a:gd name="T18" fmla="*/ 2147483647 w 8053"/>
              <a:gd name="T19" fmla="*/ 2147483647 h 1174"/>
              <a:gd name="T20" fmla="*/ 2147483647 w 8053"/>
              <a:gd name="T21" fmla="*/ 2147483647 h 1174"/>
              <a:gd name="T22" fmla="*/ 2147483647 w 8053"/>
              <a:gd name="T23" fmla="*/ 2147483647 h 1174"/>
              <a:gd name="T24" fmla="*/ 2147483647 w 8053"/>
              <a:gd name="T25" fmla="*/ 2147483647 h 1174"/>
              <a:gd name="T26" fmla="*/ 2147483647 w 8053"/>
              <a:gd name="T27" fmla="*/ 2147483647 h 1174"/>
              <a:gd name="T28" fmla="*/ 2147483647 w 8053"/>
              <a:gd name="T29" fmla="*/ 2147483647 h 1174"/>
              <a:gd name="T30" fmla="*/ 2147483647 w 8053"/>
              <a:gd name="T31" fmla="*/ 2147483647 h 1174"/>
              <a:gd name="T32" fmla="*/ 2147483647 w 8053"/>
              <a:gd name="T33" fmla="*/ 2147483647 h 1174"/>
              <a:gd name="T34" fmla="*/ 2147483647 w 8053"/>
              <a:gd name="T35" fmla="*/ 2147483647 h 1174"/>
              <a:gd name="T36" fmla="*/ 2147483647 w 8053"/>
              <a:gd name="T37" fmla="*/ 2147483647 h 1174"/>
              <a:gd name="T38" fmla="*/ 2147483647 w 8053"/>
              <a:gd name="T39" fmla="*/ 2147483647 h 1174"/>
              <a:gd name="T40" fmla="*/ 2147483647 w 8053"/>
              <a:gd name="T41" fmla="*/ 2147483647 h 1174"/>
              <a:gd name="T42" fmla="*/ 2147483647 w 8053"/>
              <a:gd name="T43" fmla="*/ 2147483647 h 1174"/>
              <a:gd name="T44" fmla="*/ 2147483647 w 8053"/>
              <a:gd name="T45" fmla="*/ 2147483647 h 1174"/>
              <a:gd name="T46" fmla="*/ 1320062235 w 8053"/>
              <a:gd name="T47" fmla="*/ 2147483647 h 1174"/>
              <a:gd name="T48" fmla="*/ 0 w 8053"/>
              <a:gd name="T49" fmla="*/ 0 h 1174"/>
              <a:gd name="T50" fmla="*/ 490347839 w 8053"/>
              <a:gd name="T51" fmla="*/ 2147483647 h 1174"/>
              <a:gd name="T52" fmla="*/ 2147483647 w 8053"/>
              <a:gd name="T53" fmla="*/ 2147483647 h 1174"/>
              <a:gd name="T54" fmla="*/ 2147483647 w 8053"/>
              <a:gd name="T55" fmla="*/ 2147483647 h 1174"/>
              <a:gd name="T56" fmla="*/ 2147483647 w 8053"/>
              <a:gd name="T57" fmla="*/ 2147483647 h 1174"/>
              <a:gd name="T58" fmla="*/ 2147483647 w 8053"/>
              <a:gd name="T59" fmla="*/ 2147483647 h 1174"/>
              <a:gd name="T60" fmla="*/ 2147483647 w 8053"/>
              <a:gd name="T61" fmla="*/ 2147483647 h 1174"/>
              <a:gd name="T62" fmla="*/ 2147483647 w 8053"/>
              <a:gd name="T63" fmla="*/ 2147483647 h 1174"/>
              <a:gd name="T64" fmla="*/ 2147483647 w 8053"/>
              <a:gd name="T65" fmla="*/ 2147483647 h 1174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8053"/>
              <a:gd name="T100" fmla="*/ 0 h 1174"/>
              <a:gd name="T101" fmla="*/ 8053 w 8053"/>
              <a:gd name="T102" fmla="*/ 1174 h 1174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8053" h="1174">
                <a:moveTo>
                  <a:pt x="4021" y="1173"/>
                </a:moveTo>
                <a:lnTo>
                  <a:pt x="4145" y="666"/>
                </a:lnTo>
                <a:lnTo>
                  <a:pt x="7360" y="666"/>
                </a:lnTo>
                <a:lnTo>
                  <a:pt x="7430" y="666"/>
                </a:lnTo>
                <a:lnTo>
                  <a:pt x="7496" y="652"/>
                </a:lnTo>
                <a:lnTo>
                  <a:pt x="7571" y="635"/>
                </a:lnTo>
                <a:lnTo>
                  <a:pt x="7638" y="608"/>
                </a:lnTo>
                <a:lnTo>
                  <a:pt x="7708" y="586"/>
                </a:lnTo>
                <a:lnTo>
                  <a:pt x="7765" y="542"/>
                </a:lnTo>
                <a:lnTo>
                  <a:pt x="7827" y="498"/>
                </a:lnTo>
                <a:lnTo>
                  <a:pt x="7880" y="450"/>
                </a:lnTo>
                <a:lnTo>
                  <a:pt x="7915" y="397"/>
                </a:lnTo>
                <a:lnTo>
                  <a:pt x="7955" y="335"/>
                </a:lnTo>
                <a:lnTo>
                  <a:pt x="7990" y="273"/>
                </a:lnTo>
                <a:lnTo>
                  <a:pt x="8017" y="207"/>
                </a:lnTo>
                <a:lnTo>
                  <a:pt x="8039" y="136"/>
                </a:lnTo>
                <a:lnTo>
                  <a:pt x="8052" y="75"/>
                </a:lnTo>
                <a:lnTo>
                  <a:pt x="8052" y="0"/>
                </a:lnTo>
                <a:lnTo>
                  <a:pt x="8039" y="52"/>
                </a:lnTo>
                <a:lnTo>
                  <a:pt x="8017" y="119"/>
                </a:lnTo>
                <a:lnTo>
                  <a:pt x="7990" y="185"/>
                </a:lnTo>
                <a:lnTo>
                  <a:pt x="7955" y="247"/>
                </a:lnTo>
                <a:lnTo>
                  <a:pt x="7907" y="304"/>
                </a:lnTo>
                <a:lnTo>
                  <a:pt x="7867" y="357"/>
                </a:lnTo>
                <a:lnTo>
                  <a:pt x="7814" y="410"/>
                </a:lnTo>
                <a:lnTo>
                  <a:pt x="7757" y="436"/>
                </a:lnTo>
                <a:lnTo>
                  <a:pt x="7695" y="476"/>
                </a:lnTo>
                <a:lnTo>
                  <a:pt x="7629" y="502"/>
                </a:lnTo>
                <a:lnTo>
                  <a:pt x="7558" y="525"/>
                </a:lnTo>
                <a:lnTo>
                  <a:pt x="7492" y="538"/>
                </a:lnTo>
                <a:lnTo>
                  <a:pt x="7417" y="542"/>
                </a:lnTo>
                <a:lnTo>
                  <a:pt x="7355" y="542"/>
                </a:lnTo>
                <a:lnTo>
                  <a:pt x="4145" y="370"/>
                </a:lnTo>
                <a:lnTo>
                  <a:pt x="4021" y="666"/>
                </a:lnTo>
                <a:lnTo>
                  <a:pt x="3907" y="370"/>
                </a:lnTo>
                <a:lnTo>
                  <a:pt x="696" y="542"/>
                </a:lnTo>
                <a:lnTo>
                  <a:pt x="621" y="542"/>
                </a:lnTo>
                <a:lnTo>
                  <a:pt x="560" y="538"/>
                </a:lnTo>
                <a:lnTo>
                  <a:pt x="485" y="525"/>
                </a:lnTo>
                <a:lnTo>
                  <a:pt x="423" y="502"/>
                </a:lnTo>
                <a:lnTo>
                  <a:pt x="357" y="476"/>
                </a:lnTo>
                <a:lnTo>
                  <a:pt x="295" y="436"/>
                </a:lnTo>
                <a:lnTo>
                  <a:pt x="238" y="410"/>
                </a:lnTo>
                <a:lnTo>
                  <a:pt x="185" y="357"/>
                </a:lnTo>
                <a:lnTo>
                  <a:pt x="136" y="304"/>
                </a:lnTo>
                <a:lnTo>
                  <a:pt x="97" y="247"/>
                </a:lnTo>
                <a:lnTo>
                  <a:pt x="61" y="185"/>
                </a:lnTo>
                <a:lnTo>
                  <a:pt x="35" y="119"/>
                </a:lnTo>
                <a:lnTo>
                  <a:pt x="13" y="52"/>
                </a:lnTo>
                <a:lnTo>
                  <a:pt x="0" y="0"/>
                </a:lnTo>
                <a:lnTo>
                  <a:pt x="4" y="75"/>
                </a:lnTo>
                <a:lnTo>
                  <a:pt x="13" y="136"/>
                </a:lnTo>
                <a:lnTo>
                  <a:pt x="35" y="207"/>
                </a:lnTo>
                <a:lnTo>
                  <a:pt x="61" y="273"/>
                </a:lnTo>
                <a:lnTo>
                  <a:pt x="88" y="335"/>
                </a:lnTo>
                <a:lnTo>
                  <a:pt x="127" y="397"/>
                </a:lnTo>
                <a:lnTo>
                  <a:pt x="176" y="450"/>
                </a:lnTo>
                <a:lnTo>
                  <a:pt x="233" y="498"/>
                </a:lnTo>
                <a:lnTo>
                  <a:pt x="282" y="542"/>
                </a:lnTo>
                <a:lnTo>
                  <a:pt x="343" y="586"/>
                </a:lnTo>
                <a:lnTo>
                  <a:pt x="410" y="608"/>
                </a:lnTo>
                <a:lnTo>
                  <a:pt x="476" y="635"/>
                </a:lnTo>
                <a:lnTo>
                  <a:pt x="546" y="652"/>
                </a:lnTo>
                <a:lnTo>
                  <a:pt x="621" y="666"/>
                </a:lnTo>
                <a:lnTo>
                  <a:pt x="687" y="666"/>
                </a:lnTo>
                <a:lnTo>
                  <a:pt x="3907" y="666"/>
                </a:lnTo>
                <a:lnTo>
                  <a:pt x="4021" y="1173"/>
                </a:lnTo>
              </a:path>
            </a:pathLst>
          </a:custGeom>
          <a:solidFill>
            <a:srgbClr val="000000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435600" y="5997575"/>
            <a:ext cx="3643313" cy="8048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 b="1" dirty="0">
                <a:solidFill>
                  <a:srgbClr val="FFFF00"/>
                </a:solidFill>
                <a:latin typeface="Palatino Linotype" pitchFamily="18" charset="0"/>
                <a:ea typeface="+mn-ea"/>
                <a:cs typeface="Arial Unicode MS" charset="0"/>
              </a:rPr>
              <a:t>We don't care what's in</a:t>
            </a:r>
          </a:p>
          <a:p>
            <a:pPr algn="ctr">
              <a:buClr>
                <a:srgbClr val="E0E0E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 b="1" dirty="0">
                <a:solidFill>
                  <a:srgbClr val="FFFF00"/>
                </a:solidFill>
                <a:latin typeface="Palatino Linotype" pitchFamily="18" charset="0"/>
                <a:ea typeface="+mn-ea"/>
                <a:cs typeface="Arial Unicode MS" charset="0"/>
              </a:rPr>
              <a:t>this part of the array.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1"/>
          <p:cNvGrpSpPr>
            <a:grpSpLocks/>
          </p:cNvGrpSpPr>
          <p:nvPr/>
        </p:nvGrpSpPr>
        <p:grpSpPr bwMode="auto">
          <a:xfrm>
            <a:off x="3893344" y="4572000"/>
            <a:ext cx="1157288" cy="1103313"/>
            <a:chOff x="2468" y="2446"/>
            <a:chExt cx="729" cy="695"/>
          </a:xfrm>
        </p:grpSpPr>
        <p:sp>
          <p:nvSpPr>
            <p:cNvPr id="8214" name="Line 2"/>
            <p:cNvSpPr>
              <a:spLocks noChangeShapeType="1"/>
            </p:cNvSpPr>
            <p:nvPr/>
          </p:nvSpPr>
          <p:spPr bwMode="auto">
            <a:xfrm flipH="1">
              <a:off x="2842" y="2446"/>
              <a:ext cx="357" cy="403"/>
            </a:xfrm>
            <a:prstGeom prst="line">
              <a:avLst/>
            </a:prstGeom>
            <a:noFill/>
            <a:ln w="38100">
              <a:solidFill>
                <a:srgbClr val="FF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5" name="AutoShape 3"/>
            <p:cNvSpPr>
              <a:spLocks noChangeArrowheads="1"/>
            </p:cNvSpPr>
            <p:nvPr/>
          </p:nvSpPr>
          <p:spPr bwMode="auto">
            <a:xfrm>
              <a:off x="2468" y="2680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67" name="Group 4"/>
          <p:cNvGrpSpPr>
            <a:grpSpLocks/>
          </p:cNvGrpSpPr>
          <p:nvPr/>
        </p:nvGrpSpPr>
        <p:grpSpPr bwMode="auto">
          <a:xfrm>
            <a:off x="7673182" y="3630613"/>
            <a:ext cx="1157287" cy="1103312"/>
            <a:chOff x="4849" y="1853"/>
            <a:chExt cx="729" cy="695"/>
          </a:xfrm>
        </p:grpSpPr>
        <p:sp>
          <p:nvSpPr>
            <p:cNvPr id="8212" name="Line 5"/>
            <p:cNvSpPr>
              <a:spLocks noChangeShapeType="1"/>
            </p:cNvSpPr>
            <p:nvPr/>
          </p:nvSpPr>
          <p:spPr bwMode="auto">
            <a:xfrm>
              <a:off x="4849" y="1853"/>
              <a:ext cx="355" cy="403"/>
            </a:xfrm>
            <a:prstGeom prst="line">
              <a:avLst/>
            </a:prstGeom>
            <a:noFill/>
            <a:ln w="38100">
              <a:solidFill>
                <a:srgbClr val="FF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3" name="AutoShape 6"/>
            <p:cNvSpPr>
              <a:spLocks noChangeArrowheads="1"/>
            </p:cNvSpPr>
            <p:nvPr/>
          </p:nvSpPr>
          <p:spPr bwMode="auto">
            <a:xfrm>
              <a:off x="5078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69" name="Rectangle 8"/>
          <p:cNvSpPr>
            <a:spLocks noGrp="1" noChangeArrowheads="1"/>
          </p:cNvSpPr>
          <p:nvPr>
            <p:ph idx="1"/>
          </p:nvPr>
        </p:nvSpPr>
        <p:spPr>
          <a:xfrm>
            <a:off x="83344" y="1698625"/>
            <a:ext cx="3810000" cy="5006975"/>
          </a:xfrm>
        </p:spPr>
        <p:txBody>
          <a:bodyPr>
            <a:normAutofit lnSpcReduction="10000"/>
          </a:bodyPr>
          <a:lstStyle/>
          <a:p>
            <a:pPr marL="274320" indent="-256032" eaLnBrk="1" fontAlgn="auto" hangingPunct="1">
              <a:spcAft>
                <a:spcPts val="0"/>
              </a:spcAft>
              <a:buClr>
                <a:schemeClr val="bg1"/>
              </a:buClr>
              <a:buFont typeface="Wingdings" pitchFamily="2" charset="2"/>
              <a:buChar char="q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GB" sz="2400" dirty="0" smtClean="0">
                <a:solidFill>
                  <a:schemeClr val="bg1"/>
                </a:solidFill>
                <a:effectLst/>
              </a:rPr>
              <a:t>A </a:t>
            </a:r>
            <a:r>
              <a:rPr lang="en-GB" sz="2400" b="1" dirty="0" smtClean="0">
                <a:solidFill>
                  <a:srgbClr val="FFFF00"/>
                </a:solidFill>
                <a:effectLst/>
              </a:rPr>
              <a:t>heap</a:t>
            </a:r>
            <a:r>
              <a:rPr lang="en-GB" sz="2400" dirty="0" smtClean="0">
                <a:solidFill>
                  <a:schemeClr val="bg1"/>
                </a:solidFill>
                <a:effectLst/>
              </a:rPr>
              <a:t> is a certain kind of complete binary tree.</a:t>
            </a:r>
          </a:p>
          <a:p>
            <a:pPr marL="274320" indent="-256032" eaLnBrk="1" fontAlgn="auto" hangingPunct="1">
              <a:lnSpc>
                <a:spcPct val="93000"/>
              </a:lnSpc>
              <a:spcAft>
                <a:spcPts val="0"/>
              </a:spcAft>
              <a:buClr>
                <a:schemeClr val="bg1"/>
              </a:buClr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 dirty="0" smtClean="0">
                <a:solidFill>
                  <a:schemeClr val="bg1"/>
                </a:solidFill>
                <a:effectLst/>
              </a:rPr>
              <a:t>When a complete binary tree is built, its first node must be the root.</a:t>
            </a:r>
          </a:p>
          <a:p>
            <a:pPr marL="274320" indent="-256032" eaLnBrk="1" fontAlgn="auto" hangingPunct="1">
              <a:spcAft>
                <a:spcPts val="0"/>
              </a:spcAft>
              <a:buClr>
                <a:schemeClr val="bg1"/>
              </a:buClr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 dirty="0" smtClean="0">
                <a:solidFill>
                  <a:schemeClr val="bg1"/>
                </a:solidFill>
                <a:effectLst/>
                <a:cs typeface="Calibri" pitchFamily="34" charset="0"/>
              </a:rPr>
              <a:t>The second node is always the left child of the root.</a:t>
            </a:r>
          </a:p>
          <a:p>
            <a:pPr marL="274320" indent="-256032" eaLnBrk="1" fontAlgn="auto" hangingPunct="1">
              <a:lnSpc>
                <a:spcPct val="93000"/>
              </a:lnSpc>
              <a:spcAft>
                <a:spcPts val="0"/>
              </a:spcAft>
              <a:buClr>
                <a:schemeClr val="bg1"/>
              </a:buClr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 dirty="0" smtClean="0">
                <a:solidFill>
                  <a:schemeClr val="bg1"/>
                </a:solidFill>
                <a:effectLst/>
              </a:rPr>
              <a:t>The third node is always the right child of the root.</a:t>
            </a:r>
          </a:p>
          <a:p>
            <a:pPr marL="274320" indent="-256032" eaLnBrk="1" fontAlgn="auto" hangingPunct="1">
              <a:lnSpc>
                <a:spcPct val="93000"/>
              </a:lnSpc>
              <a:spcAft>
                <a:spcPts val="0"/>
              </a:spcAft>
              <a:buClr>
                <a:schemeClr val="bg1"/>
              </a:buClr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 dirty="0">
                <a:solidFill>
                  <a:schemeClr val="bg1"/>
                </a:solidFill>
                <a:effectLst/>
              </a:rPr>
              <a:t>The next </a:t>
            </a:r>
            <a:r>
              <a:rPr lang="en-GB" sz="2400" dirty="0" smtClean="0">
                <a:solidFill>
                  <a:schemeClr val="bg1"/>
                </a:solidFill>
                <a:effectLst/>
              </a:rPr>
              <a:t>nodes always </a:t>
            </a:r>
            <a:r>
              <a:rPr lang="en-GB" sz="2400" dirty="0">
                <a:solidFill>
                  <a:schemeClr val="bg1"/>
                </a:solidFill>
                <a:effectLst/>
              </a:rPr>
              <a:t>fill the </a:t>
            </a:r>
            <a:r>
              <a:rPr lang="en-GB" sz="2400" dirty="0" smtClean="0">
                <a:solidFill>
                  <a:schemeClr val="bg1"/>
                </a:solidFill>
                <a:effectLst/>
              </a:rPr>
              <a:t>next level </a:t>
            </a:r>
            <a:r>
              <a:rPr lang="en-GB" sz="2400" dirty="0">
                <a:solidFill>
                  <a:schemeClr val="bg1"/>
                </a:solidFill>
                <a:effectLst/>
              </a:rPr>
              <a:t>from left-to-right</a:t>
            </a:r>
            <a:r>
              <a:rPr lang="en-GB" sz="2400" dirty="0" smtClean="0">
                <a:solidFill>
                  <a:schemeClr val="bg1"/>
                </a:solidFill>
                <a:effectLst/>
              </a:rPr>
              <a:t>.</a:t>
            </a: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title"/>
          </p:nvPr>
        </p:nvSpPr>
        <p:spPr>
          <a:xfrm>
            <a:off x="152400" y="167482"/>
            <a:ext cx="1981200" cy="723900"/>
          </a:xfrm>
        </p:spPr>
        <p:txBody>
          <a:bodyPr/>
          <a:lstStyle/>
          <a:p>
            <a:pPr algn="ctr" eaLnBrk="1" fontAlgn="auto" hangingPunct="1">
              <a:lnSpc>
                <a:spcPct val="95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b="1" dirty="0" smtClean="0">
                <a:solidFill>
                  <a:schemeClr val="bg2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Heap</a:t>
            </a:r>
          </a:p>
        </p:txBody>
      </p:sp>
      <p:grpSp>
        <p:nvGrpSpPr>
          <p:cNvPr id="11270" name="Group 9"/>
          <p:cNvGrpSpPr>
            <a:grpSpLocks/>
          </p:cNvGrpSpPr>
          <p:nvPr/>
        </p:nvGrpSpPr>
        <p:grpSpPr bwMode="auto">
          <a:xfrm>
            <a:off x="6868319" y="3630613"/>
            <a:ext cx="1157288" cy="1103312"/>
            <a:chOff x="4342" y="1853"/>
            <a:chExt cx="729" cy="695"/>
          </a:xfrm>
        </p:grpSpPr>
        <p:sp>
          <p:nvSpPr>
            <p:cNvPr id="8210" name="Line 10"/>
            <p:cNvSpPr>
              <a:spLocks noChangeShapeType="1"/>
            </p:cNvSpPr>
            <p:nvPr/>
          </p:nvSpPr>
          <p:spPr bwMode="auto">
            <a:xfrm flipH="1">
              <a:off x="4716" y="1853"/>
              <a:ext cx="357" cy="403"/>
            </a:xfrm>
            <a:prstGeom prst="line">
              <a:avLst/>
            </a:prstGeom>
            <a:noFill/>
            <a:ln w="38100">
              <a:solidFill>
                <a:srgbClr val="FF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1" name="AutoShape 11"/>
            <p:cNvSpPr>
              <a:spLocks noChangeArrowheads="1"/>
            </p:cNvSpPr>
            <p:nvPr/>
          </p:nvSpPr>
          <p:spPr bwMode="auto">
            <a:xfrm>
              <a:off x="4342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1" name="Group 12"/>
          <p:cNvGrpSpPr>
            <a:grpSpLocks/>
          </p:cNvGrpSpPr>
          <p:nvPr/>
        </p:nvGrpSpPr>
        <p:grpSpPr bwMode="auto">
          <a:xfrm>
            <a:off x="5491957" y="3630613"/>
            <a:ext cx="1157287" cy="1103312"/>
            <a:chOff x="3475" y="1853"/>
            <a:chExt cx="729" cy="695"/>
          </a:xfrm>
        </p:grpSpPr>
        <p:sp>
          <p:nvSpPr>
            <p:cNvPr id="8208" name="Line 13"/>
            <p:cNvSpPr>
              <a:spLocks noChangeShapeType="1"/>
            </p:cNvSpPr>
            <p:nvPr/>
          </p:nvSpPr>
          <p:spPr bwMode="auto">
            <a:xfrm>
              <a:off x="3475" y="1853"/>
              <a:ext cx="355" cy="403"/>
            </a:xfrm>
            <a:prstGeom prst="line">
              <a:avLst/>
            </a:prstGeom>
            <a:noFill/>
            <a:ln w="38100">
              <a:solidFill>
                <a:srgbClr val="FF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9" name="AutoShape 14"/>
            <p:cNvSpPr>
              <a:spLocks noChangeArrowheads="1"/>
            </p:cNvSpPr>
            <p:nvPr/>
          </p:nvSpPr>
          <p:spPr bwMode="auto">
            <a:xfrm>
              <a:off x="3704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2" name="Group 15"/>
          <p:cNvGrpSpPr>
            <a:grpSpLocks/>
          </p:cNvGrpSpPr>
          <p:nvPr/>
        </p:nvGrpSpPr>
        <p:grpSpPr bwMode="auto">
          <a:xfrm>
            <a:off x="4655344" y="3630613"/>
            <a:ext cx="1157288" cy="1103312"/>
            <a:chOff x="2948" y="1853"/>
            <a:chExt cx="729" cy="695"/>
          </a:xfrm>
        </p:grpSpPr>
        <p:sp>
          <p:nvSpPr>
            <p:cNvPr id="8206" name="Line 16"/>
            <p:cNvSpPr>
              <a:spLocks noChangeShapeType="1"/>
            </p:cNvSpPr>
            <p:nvPr/>
          </p:nvSpPr>
          <p:spPr bwMode="auto">
            <a:xfrm flipH="1">
              <a:off x="3322" y="1853"/>
              <a:ext cx="357" cy="403"/>
            </a:xfrm>
            <a:prstGeom prst="line">
              <a:avLst/>
            </a:prstGeom>
            <a:noFill/>
            <a:ln w="38100">
              <a:solidFill>
                <a:srgbClr val="FF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7" name="AutoShape 17"/>
            <p:cNvSpPr>
              <a:spLocks noChangeArrowheads="1"/>
            </p:cNvSpPr>
            <p:nvPr/>
          </p:nvSpPr>
          <p:spPr bwMode="auto">
            <a:xfrm>
              <a:off x="2948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3" name="Line 18"/>
          <p:cNvSpPr>
            <a:spLocks noChangeShapeType="1"/>
          </p:cNvSpPr>
          <p:nvPr/>
        </p:nvSpPr>
        <p:spPr bwMode="auto">
          <a:xfrm>
            <a:off x="7077869" y="2670175"/>
            <a:ext cx="563563" cy="639763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AutoShape 19"/>
          <p:cNvSpPr>
            <a:spLocks noChangeArrowheads="1"/>
          </p:cNvSpPr>
          <p:nvPr/>
        </p:nvSpPr>
        <p:spPr bwMode="auto">
          <a:xfrm>
            <a:off x="7412832" y="3087688"/>
            <a:ext cx="795337" cy="733425"/>
          </a:xfrm>
          <a:prstGeom prst="roundRect">
            <a:avLst>
              <a:gd name="adj" fmla="val 12551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Line 20"/>
          <p:cNvSpPr>
            <a:spLocks noChangeShapeType="1"/>
          </p:cNvSpPr>
          <p:nvPr/>
        </p:nvSpPr>
        <p:spPr bwMode="auto">
          <a:xfrm flipH="1">
            <a:off x="5842794" y="2716213"/>
            <a:ext cx="566738" cy="639762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AutoShape 21"/>
          <p:cNvSpPr>
            <a:spLocks noChangeArrowheads="1"/>
          </p:cNvSpPr>
          <p:nvPr/>
        </p:nvSpPr>
        <p:spPr bwMode="auto">
          <a:xfrm>
            <a:off x="6352382" y="2020888"/>
            <a:ext cx="795337" cy="733425"/>
          </a:xfrm>
          <a:prstGeom prst="roundRect">
            <a:avLst>
              <a:gd name="adj" fmla="val 12551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AutoShape 22"/>
          <p:cNvSpPr>
            <a:spLocks noChangeArrowheads="1"/>
          </p:cNvSpPr>
          <p:nvPr/>
        </p:nvSpPr>
        <p:spPr bwMode="auto">
          <a:xfrm>
            <a:off x="5249069" y="3087688"/>
            <a:ext cx="795338" cy="733425"/>
          </a:xfrm>
          <a:prstGeom prst="roundRect">
            <a:avLst>
              <a:gd name="adj" fmla="val 12551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018379" y="256480"/>
            <a:ext cx="68646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b="1" dirty="0">
                <a:solidFill>
                  <a:srgbClr val="FFFF00"/>
                </a:solidFill>
              </a:rPr>
              <a:t>A balanced, left-justified binary tree in which no node has a value greater than the value in its </a:t>
            </a:r>
            <a:r>
              <a:rPr lang="en-US" sz="2800" b="1" dirty="0" smtClean="0">
                <a:solidFill>
                  <a:srgbClr val="FFFF00"/>
                </a:solidFill>
              </a:rPr>
              <a:t>parent.</a:t>
            </a:r>
            <a:endParaRPr lang="en-US" sz="32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3" grpId="0" animBg="1"/>
      <p:bldP spid="11274" grpId="0" animBg="1"/>
      <p:bldP spid="11275" grpId="0" animBg="1"/>
      <p:bldP spid="11276" grpId="0" animBg="1"/>
      <p:bldP spid="1127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1"/>
          <p:cNvSpPr>
            <a:spLocks noGrp="1"/>
          </p:cNvSpPr>
          <p:nvPr>
            <p:ph idx="1"/>
          </p:nvPr>
        </p:nvSpPr>
        <p:spPr bwMode="auto">
          <a:xfrm>
            <a:off x="228600" y="1295400"/>
            <a:ext cx="8534400" cy="5105400"/>
          </a:xfrm>
        </p:spPr>
        <p:txBody>
          <a:bodyPr wrap="square" numCol="1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sz="2800" b="1" dirty="0" smtClean="0">
                <a:solidFill>
                  <a:srgbClr val="FF0066"/>
                </a:solidFill>
                <a:effectLst/>
              </a:rPr>
              <a:t>Proposition: </a:t>
            </a:r>
            <a:r>
              <a:rPr lang="en-US" sz="2800" b="1" dirty="0" smtClean="0">
                <a:solidFill>
                  <a:schemeClr val="bg1"/>
                </a:solidFill>
                <a:effectLst/>
              </a:rPr>
              <a:t>A heap </a:t>
            </a:r>
            <a:r>
              <a:rPr lang="en-US" sz="2800" b="1" i="1" dirty="0" smtClean="0">
                <a:solidFill>
                  <a:schemeClr val="bg1"/>
                </a:solidFill>
                <a:effectLst/>
              </a:rPr>
              <a:t>H </a:t>
            </a:r>
            <a:r>
              <a:rPr lang="en-US" sz="2800" b="1" dirty="0" smtClean="0">
                <a:solidFill>
                  <a:schemeClr val="bg1"/>
                </a:solidFill>
                <a:effectLst/>
              </a:rPr>
              <a:t>storing </a:t>
            </a:r>
            <a:r>
              <a:rPr lang="en-US" sz="2800" b="1" i="1" dirty="0" smtClean="0">
                <a:solidFill>
                  <a:schemeClr val="bg1"/>
                </a:solidFill>
                <a:effectLst/>
              </a:rPr>
              <a:t>n </a:t>
            </a:r>
            <a:r>
              <a:rPr lang="en-US" sz="2800" b="1" dirty="0" smtClean="0">
                <a:solidFill>
                  <a:schemeClr val="bg1"/>
                </a:solidFill>
                <a:effectLst/>
              </a:rPr>
              <a:t>keys has height </a:t>
            </a:r>
          </a:p>
          <a:p>
            <a:pPr eaLnBrk="1" hangingPunct="1">
              <a:buFontTx/>
              <a:buNone/>
            </a:pPr>
            <a:r>
              <a:rPr lang="en-US" sz="2800" b="1" i="1" dirty="0" smtClean="0">
                <a:solidFill>
                  <a:schemeClr val="bg1"/>
                </a:solidFill>
                <a:effectLst/>
              </a:rPr>
              <a:t>			h </a:t>
            </a:r>
            <a:r>
              <a:rPr lang="en-US" sz="2800" b="1" dirty="0" smtClean="0">
                <a:solidFill>
                  <a:schemeClr val="bg1"/>
                </a:solidFill>
                <a:effectLst/>
              </a:rPr>
              <a:t>=   </a:t>
            </a:r>
            <a:r>
              <a:rPr lang="en-US" sz="2800" b="1" dirty="0" smtClean="0">
                <a:solidFill>
                  <a:schemeClr val="bg1"/>
                </a:solidFill>
                <a:effectLst/>
                <a:sym typeface="Symbol" pitchFamily="18" charset="2"/>
              </a:rPr>
              <a:t></a:t>
            </a:r>
            <a:r>
              <a:rPr lang="en-US" sz="2800" b="1" dirty="0" smtClean="0">
                <a:solidFill>
                  <a:schemeClr val="bg1"/>
                </a:solidFill>
                <a:effectLst/>
              </a:rPr>
              <a:t> log</a:t>
            </a:r>
            <a:r>
              <a:rPr lang="en-US" sz="2800" b="1" baseline="-25000" dirty="0" smtClean="0">
                <a:solidFill>
                  <a:schemeClr val="bg1"/>
                </a:solidFill>
                <a:effectLst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effectLst/>
              </a:rPr>
              <a:t>(n+1)</a:t>
            </a:r>
            <a:r>
              <a:rPr lang="en-US" sz="2800" b="1" dirty="0" smtClean="0">
                <a:solidFill>
                  <a:schemeClr val="bg1"/>
                </a:solidFill>
                <a:effectLst/>
                <a:latin typeface="Symbol" pitchFamily="18" charset="2"/>
              </a:rPr>
              <a:t>ù        ( </a:t>
            </a:r>
            <a:r>
              <a:rPr lang="en-US" sz="2800" b="1" dirty="0" smtClean="0">
                <a:solidFill>
                  <a:schemeClr val="bg1"/>
                </a:solidFill>
                <a:effectLst/>
              </a:rPr>
              <a:t>ceiling  function )</a:t>
            </a:r>
            <a:endParaRPr lang="en-US" sz="2800" b="1" dirty="0" smtClean="0">
              <a:solidFill>
                <a:schemeClr val="bg1"/>
              </a:solidFill>
              <a:effectLst/>
              <a:latin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sz="2800" b="1" dirty="0" smtClean="0">
                <a:solidFill>
                  <a:srgbClr val="FF0066"/>
                </a:solidFill>
                <a:effectLst/>
              </a:rPr>
              <a:t>Justification: </a:t>
            </a:r>
            <a:r>
              <a:rPr lang="en-US" sz="2800" b="1" dirty="0" smtClean="0">
                <a:solidFill>
                  <a:schemeClr val="bg1"/>
                </a:solidFill>
                <a:effectLst/>
              </a:rPr>
              <a:t>Due to </a:t>
            </a:r>
            <a:r>
              <a:rPr lang="en-US" sz="2800" b="1" i="1" dirty="0" smtClean="0">
                <a:solidFill>
                  <a:schemeClr val="bg1"/>
                </a:solidFill>
                <a:effectLst/>
              </a:rPr>
              <a:t>H </a:t>
            </a:r>
            <a:r>
              <a:rPr lang="en-US" sz="2800" b="1" dirty="0" smtClean="0">
                <a:solidFill>
                  <a:schemeClr val="bg1"/>
                </a:solidFill>
                <a:effectLst/>
              </a:rPr>
              <a:t>being complete, we know:</a:t>
            </a:r>
          </a:p>
          <a:p>
            <a:pPr eaLnBrk="1" hangingPunct="1">
              <a:buFontTx/>
              <a:buNone/>
            </a:pPr>
            <a:r>
              <a:rPr lang="en-US" sz="2800" b="1" i="1" dirty="0" smtClean="0">
                <a:solidFill>
                  <a:schemeClr val="bg1"/>
                </a:solidFill>
                <a:effectLst/>
              </a:rPr>
              <a:t>No. </a:t>
            </a:r>
            <a:r>
              <a:rPr lang="en-US" sz="2800" b="1" dirty="0" smtClean="0">
                <a:solidFill>
                  <a:schemeClr val="bg1"/>
                </a:solidFill>
                <a:effectLst/>
              </a:rPr>
              <a:t>of internal nodes is at least :</a:t>
            </a:r>
          </a:p>
          <a:p>
            <a:pPr eaLnBrk="1" hangingPunct="1"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effectLst/>
              </a:rPr>
              <a:t>        		1 + 2 + 4 + ... 2 </a:t>
            </a:r>
            <a:r>
              <a:rPr lang="en-US" sz="2800" b="1" baseline="30000" dirty="0" smtClean="0">
                <a:solidFill>
                  <a:schemeClr val="bg1"/>
                </a:solidFill>
                <a:effectLst/>
              </a:rPr>
              <a:t>h-2</a:t>
            </a:r>
            <a:r>
              <a:rPr lang="en-US" sz="2800" b="1" dirty="0" smtClean="0">
                <a:solidFill>
                  <a:schemeClr val="bg1"/>
                </a:solidFill>
                <a:effectLst/>
              </a:rPr>
              <a:t> + 1 = 2 </a:t>
            </a:r>
            <a:r>
              <a:rPr lang="en-US" sz="2800" b="1" baseline="30000" dirty="0" smtClean="0">
                <a:solidFill>
                  <a:schemeClr val="bg1"/>
                </a:solidFill>
                <a:effectLst/>
              </a:rPr>
              <a:t>h-1</a:t>
            </a:r>
            <a:r>
              <a:rPr lang="en-US" sz="2800" b="1" dirty="0" smtClean="0">
                <a:solidFill>
                  <a:schemeClr val="bg1"/>
                </a:solidFill>
                <a:effectLst/>
              </a:rPr>
              <a:t> -1 + 1 = 2 </a:t>
            </a:r>
            <a:r>
              <a:rPr lang="en-US" sz="2800" b="1" baseline="30000" dirty="0" smtClean="0">
                <a:solidFill>
                  <a:schemeClr val="bg1"/>
                </a:solidFill>
                <a:effectLst/>
              </a:rPr>
              <a:t>h-1</a:t>
            </a:r>
          </a:p>
          <a:p>
            <a:pPr eaLnBrk="1" hangingPunct="1">
              <a:buFontTx/>
              <a:buNone/>
            </a:pPr>
            <a:r>
              <a:rPr lang="en-US" sz="2800" b="1" i="1" dirty="0" smtClean="0">
                <a:solidFill>
                  <a:schemeClr val="bg1"/>
                </a:solidFill>
                <a:effectLst/>
              </a:rPr>
              <a:t>No. </a:t>
            </a:r>
            <a:r>
              <a:rPr lang="en-US" sz="2800" b="1" dirty="0" smtClean="0">
                <a:solidFill>
                  <a:schemeClr val="bg1"/>
                </a:solidFill>
                <a:effectLst/>
              </a:rPr>
              <a:t>of internal nodes is at most:</a:t>
            </a:r>
          </a:p>
          <a:p>
            <a:pPr eaLnBrk="1" hangingPunct="1"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effectLst/>
              </a:rPr>
              <a:t>         		1 + 2 + 4 + ... 2 </a:t>
            </a:r>
            <a:r>
              <a:rPr lang="en-US" sz="2800" b="1" baseline="30000" dirty="0" smtClean="0">
                <a:solidFill>
                  <a:schemeClr val="bg1"/>
                </a:solidFill>
                <a:effectLst/>
              </a:rPr>
              <a:t>h-1</a:t>
            </a:r>
            <a:r>
              <a:rPr lang="en-US" sz="2800" b="1" dirty="0" smtClean="0">
                <a:solidFill>
                  <a:schemeClr val="bg1"/>
                </a:solidFill>
                <a:effectLst/>
              </a:rPr>
              <a:t> = 2 </a:t>
            </a:r>
            <a:r>
              <a:rPr lang="en-US" sz="2800" b="1" baseline="30000" dirty="0" smtClean="0">
                <a:solidFill>
                  <a:schemeClr val="bg1"/>
                </a:solidFill>
                <a:effectLst/>
              </a:rPr>
              <a:t>h  </a:t>
            </a:r>
            <a:r>
              <a:rPr lang="en-US" sz="2800" b="1" dirty="0" smtClean="0">
                <a:solidFill>
                  <a:schemeClr val="bg1"/>
                </a:solidFill>
                <a:effectLst/>
              </a:rPr>
              <a:t>- 1</a:t>
            </a:r>
          </a:p>
          <a:p>
            <a:pPr eaLnBrk="1" hangingPunct="1"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effectLst/>
                <a:sym typeface="Symbol" pitchFamily="18" charset="2"/>
              </a:rPr>
              <a:t> </a:t>
            </a:r>
            <a:r>
              <a:rPr lang="en-US" sz="2800" b="1" dirty="0" smtClean="0">
                <a:solidFill>
                  <a:schemeClr val="bg1"/>
                </a:solidFill>
                <a:effectLst/>
              </a:rPr>
              <a:t>2 </a:t>
            </a:r>
            <a:r>
              <a:rPr lang="en-US" sz="2800" b="1" baseline="30000" dirty="0" smtClean="0">
                <a:solidFill>
                  <a:schemeClr val="bg1"/>
                </a:solidFill>
                <a:effectLst/>
              </a:rPr>
              <a:t>h-1</a:t>
            </a:r>
            <a:r>
              <a:rPr lang="en-US" sz="2800" b="1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effectLst/>
                <a:latin typeface="Symbol" pitchFamily="18" charset="2"/>
              </a:rPr>
              <a:t>£ </a:t>
            </a:r>
            <a:r>
              <a:rPr lang="en-US" sz="2800" b="1" i="1" dirty="0" smtClean="0">
                <a:solidFill>
                  <a:schemeClr val="bg1"/>
                </a:solidFill>
                <a:effectLst/>
              </a:rPr>
              <a:t>n </a:t>
            </a:r>
            <a:r>
              <a:rPr lang="en-US" sz="2800" b="1" dirty="0" smtClean="0">
                <a:solidFill>
                  <a:schemeClr val="bg1"/>
                </a:solidFill>
                <a:effectLst/>
              </a:rPr>
              <a:t>and </a:t>
            </a:r>
            <a:r>
              <a:rPr lang="en-US" sz="2800" b="1" i="1" dirty="0" smtClean="0">
                <a:solidFill>
                  <a:schemeClr val="bg1"/>
                </a:solidFill>
                <a:effectLst/>
              </a:rPr>
              <a:t>n </a:t>
            </a:r>
            <a:r>
              <a:rPr lang="en-US" sz="2800" b="1" dirty="0" smtClean="0">
                <a:solidFill>
                  <a:schemeClr val="bg1"/>
                </a:solidFill>
                <a:effectLst/>
                <a:latin typeface="Symbol" pitchFamily="18" charset="2"/>
              </a:rPr>
              <a:t>£ </a:t>
            </a:r>
            <a:r>
              <a:rPr lang="en-US" sz="2800" b="1" dirty="0" smtClean="0">
                <a:solidFill>
                  <a:schemeClr val="bg1"/>
                </a:solidFill>
                <a:effectLst/>
              </a:rPr>
              <a:t>2 </a:t>
            </a:r>
            <a:r>
              <a:rPr lang="en-US" sz="2800" b="1" i="1" baseline="30000" dirty="0" smtClean="0">
                <a:solidFill>
                  <a:schemeClr val="bg1"/>
                </a:solidFill>
                <a:effectLst/>
              </a:rPr>
              <a:t>h </a:t>
            </a:r>
            <a:r>
              <a:rPr lang="en-US" sz="2800" b="1" baseline="30000" dirty="0" smtClean="0">
                <a:solidFill>
                  <a:schemeClr val="bg1"/>
                </a:solidFill>
                <a:effectLst/>
              </a:rPr>
              <a:t>- 1</a:t>
            </a:r>
          </a:p>
          <a:p>
            <a:pPr eaLnBrk="1" hangingPunct="1"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effectLst/>
                <a:sym typeface="Symbol" pitchFamily="18" charset="2"/>
              </a:rPr>
              <a:t>   </a:t>
            </a:r>
            <a:r>
              <a:rPr lang="en-US" sz="2800" b="1" dirty="0" smtClean="0">
                <a:solidFill>
                  <a:schemeClr val="bg1"/>
                </a:solidFill>
                <a:effectLst/>
              </a:rPr>
              <a:t> log</a:t>
            </a:r>
            <a:r>
              <a:rPr lang="en-US" sz="2800" b="1" baseline="-25000" dirty="0" smtClean="0">
                <a:solidFill>
                  <a:schemeClr val="bg1"/>
                </a:solidFill>
                <a:effectLst/>
              </a:rPr>
              <a:t>2 </a:t>
            </a:r>
            <a:r>
              <a:rPr lang="en-US" sz="2800" b="1" dirty="0" smtClean="0">
                <a:solidFill>
                  <a:schemeClr val="bg1"/>
                </a:solidFill>
                <a:effectLst/>
              </a:rPr>
              <a:t>(</a:t>
            </a:r>
            <a:r>
              <a:rPr lang="en-US" sz="2800" b="1" i="1" dirty="0" smtClean="0">
                <a:solidFill>
                  <a:schemeClr val="bg1"/>
                </a:solidFill>
                <a:effectLst/>
              </a:rPr>
              <a:t>n </a:t>
            </a:r>
            <a:r>
              <a:rPr lang="en-US" sz="2800" b="1" dirty="0" smtClean="0">
                <a:solidFill>
                  <a:schemeClr val="bg1"/>
                </a:solidFill>
                <a:effectLst/>
              </a:rPr>
              <a:t>+ 1) </a:t>
            </a:r>
            <a:r>
              <a:rPr lang="en-US" sz="2800" b="1" dirty="0" smtClean="0">
                <a:solidFill>
                  <a:schemeClr val="bg1"/>
                </a:solidFill>
                <a:effectLst/>
                <a:latin typeface="Symbol" pitchFamily="18" charset="2"/>
              </a:rPr>
              <a:t>£ </a:t>
            </a:r>
            <a:r>
              <a:rPr lang="en-US" sz="2800" b="1" i="1" dirty="0" smtClean="0">
                <a:solidFill>
                  <a:schemeClr val="bg1"/>
                </a:solidFill>
                <a:effectLst/>
              </a:rPr>
              <a:t>h </a:t>
            </a:r>
            <a:r>
              <a:rPr lang="en-US" sz="2800" b="1" dirty="0" smtClean="0">
                <a:solidFill>
                  <a:schemeClr val="bg1"/>
                </a:solidFill>
                <a:effectLst/>
                <a:latin typeface="Symbol" pitchFamily="18" charset="2"/>
              </a:rPr>
              <a:t>£ </a:t>
            </a:r>
            <a:r>
              <a:rPr lang="en-US" sz="2800" b="1" dirty="0" smtClean="0">
                <a:solidFill>
                  <a:schemeClr val="bg1"/>
                </a:solidFill>
                <a:effectLst/>
              </a:rPr>
              <a:t>lo</a:t>
            </a:r>
            <a:r>
              <a:rPr lang="en-US" sz="2800" b="1" i="1" dirty="0" smtClean="0">
                <a:solidFill>
                  <a:schemeClr val="bg1"/>
                </a:solidFill>
                <a:effectLst/>
              </a:rPr>
              <a:t>g</a:t>
            </a:r>
            <a:r>
              <a:rPr lang="en-US" sz="2800" b="1" baseline="-25000" dirty="0" smtClean="0">
                <a:solidFill>
                  <a:schemeClr val="bg1"/>
                </a:solidFill>
                <a:effectLst/>
              </a:rPr>
              <a:t>2</a:t>
            </a:r>
            <a:r>
              <a:rPr lang="en-US" sz="2800" b="1" i="1" dirty="0" smtClean="0">
                <a:solidFill>
                  <a:schemeClr val="bg1"/>
                </a:solidFill>
                <a:effectLst/>
              </a:rPr>
              <a:t> n </a:t>
            </a:r>
            <a:r>
              <a:rPr lang="en-US" sz="2800" b="1" dirty="0" smtClean="0">
                <a:solidFill>
                  <a:schemeClr val="bg1"/>
                </a:solidFill>
                <a:effectLst/>
              </a:rPr>
              <a:t>+ 1</a:t>
            </a:r>
          </a:p>
          <a:p>
            <a:pPr eaLnBrk="1" hangingPunct="1"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effectLst/>
              </a:rPr>
              <a:t>	</a:t>
            </a:r>
            <a:r>
              <a:rPr lang="en-US" sz="2800" b="1" dirty="0" smtClean="0">
                <a:solidFill>
                  <a:schemeClr val="bg1"/>
                </a:solidFill>
                <a:effectLst/>
                <a:sym typeface="Symbol" pitchFamily="18" charset="2"/>
              </a:rPr>
              <a:t> </a:t>
            </a:r>
            <a:r>
              <a:rPr lang="en-US" sz="2800" b="1" i="1" dirty="0" smtClean="0">
                <a:solidFill>
                  <a:schemeClr val="bg1"/>
                </a:solidFill>
                <a:effectLst/>
              </a:rPr>
              <a:t>h </a:t>
            </a:r>
            <a:r>
              <a:rPr lang="en-US" sz="2800" b="1" dirty="0" smtClean="0">
                <a:solidFill>
                  <a:schemeClr val="bg1"/>
                </a:solidFill>
                <a:effectLst/>
              </a:rPr>
              <a:t>= </a:t>
            </a:r>
            <a:r>
              <a:rPr lang="en-US" sz="2800" b="1" dirty="0" smtClean="0">
                <a:solidFill>
                  <a:schemeClr val="bg1"/>
                </a:solidFill>
                <a:effectLst/>
                <a:sym typeface="Symbol" pitchFamily="18" charset="2"/>
              </a:rPr>
              <a:t></a:t>
            </a:r>
            <a:r>
              <a:rPr lang="en-US" sz="2800" b="1" dirty="0" smtClean="0">
                <a:solidFill>
                  <a:schemeClr val="bg1"/>
                </a:solidFill>
                <a:effectLst/>
              </a:rPr>
              <a:t>log</a:t>
            </a:r>
            <a:r>
              <a:rPr lang="en-US" sz="2800" b="1" baseline="-25000" dirty="0" smtClean="0">
                <a:solidFill>
                  <a:schemeClr val="bg1"/>
                </a:solidFill>
                <a:effectLst/>
              </a:rPr>
              <a:t>2 </a:t>
            </a:r>
            <a:r>
              <a:rPr lang="en-US" sz="2800" b="1" dirty="0" smtClean="0">
                <a:solidFill>
                  <a:schemeClr val="bg1"/>
                </a:solidFill>
                <a:effectLst/>
              </a:rPr>
              <a:t>(n+1)</a:t>
            </a:r>
            <a:r>
              <a:rPr lang="en-US" sz="2800" b="1" dirty="0" smtClean="0">
                <a:solidFill>
                  <a:schemeClr val="bg1"/>
                </a:solidFill>
                <a:effectLst/>
                <a:latin typeface="Symbol" pitchFamily="18" charset="2"/>
              </a:rPr>
              <a:t>ù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60338"/>
            <a:ext cx="7543800" cy="9144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b="1" dirty="0" smtClean="0">
                <a:solidFill>
                  <a:schemeClr val="bg2">
                    <a:lumMod val="75000"/>
                  </a:schemeClr>
                </a:solidFill>
                <a:effectLst/>
              </a:rPr>
              <a:t>Height of a heap</a:t>
            </a:r>
            <a:endParaRPr lang="en-US" b="1" dirty="0">
              <a:solidFill>
                <a:schemeClr val="bg2">
                  <a:lumMod val="75000"/>
                </a:schemeClr>
              </a:solidFill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5000" y="5421133"/>
            <a:ext cx="320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No. of </a:t>
            </a:r>
            <a:r>
              <a:rPr lang="en-US" sz="2400" i="1" dirty="0">
                <a:sym typeface="Symbol" panose="05050102010706020507" pitchFamily="18" charset="2"/>
              </a:rPr>
              <a:t>leaves    </a:t>
            </a:r>
            <a:r>
              <a:rPr lang="en-US" sz="2400" dirty="0">
                <a:sym typeface="Symbol" panose="05050102010706020507" pitchFamily="18" charset="2"/>
              </a:rPr>
              <a:t>= </a:t>
            </a:r>
            <a:r>
              <a:rPr lang="en-US" sz="2400" dirty="0">
                <a:solidFill>
                  <a:srgbClr val="FFFF00"/>
                </a:solidFill>
                <a:sym typeface="Symbol" panose="05050102010706020507" pitchFamily="18" charset="2"/>
              </a:rPr>
              <a:t></a:t>
            </a:r>
            <a:r>
              <a:rPr lang="en-US" sz="2400" i="1" dirty="0">
                <a:solidFill>
                  <a:srgbClr val="FFFF00"/>
                </a:solidFill>
                <a:sym typeface="Symbol" panose="05050102010706020507" pitchFamily="18" charset="2"/>
              </a:rPr>
              <a:t>n</a:t>
            </a:r>
            <a:r>
              <a:rPr lang="en-US" sz="2400" dirty="0">
                <a:solidFill>
                  <a:srgbClr val="FFFF00"/>
                </a:solidFill>
                <a:sym typeface="Symbol" panose="05050102010706020507" pitchFamily="18" charset="2"/>
              </a:rPr>
              <a:t>/2</a:t>
            </a:r>
          </a:p>
          <a:p>
            <a:r>
              <a:rPr lang="en-US" sz="2400" dirty="0">
                <a:sym typeface="Symbol" panose="05050102010706020507" pitchFamily="18" charset="2"/>
              </a:rPr>
              <a:t>No. of nodes </a:t>
            </a:r>
            <a:r>
              <a:rPr lang="en-US" sz="2400" dirty="0" smtClean="0">
                <a:sym typeface="Symbol" panose="05050102010706020507" pitchFamily="18" charset="2"/>
              </a:rPr>
              <a:t>of height </a:t>
            </a:r>
            <a:r>
              <a:rPr lang="en-US" sz="2400" i="1" dirty="0">
                <a:sym typeface="Symbol" panose="05050102010706020507" pitchFamily="18" charset="2"/>
              </a:rPr>
              <a:t>h</a:t>
            </a:r>
            <a:r>
              <a:rPr lang="en-US" sz="2400" dirty="0">
                <a:sym typeface="Symbol" panose="05050102010706020507" pitchFamily="18" charset="2"/>
              </a:rPr>
              <a:t>           </a:t>
            </a:r>
            <a:r>
              <a:rPr lang="en-US" sz="2400" dirty="0">
                <a:solidFill>
                  <a:srgbClr val="FFFF00"/>
                </a:solidFill>
                <a:sym typeface="Symbol" panose="05050102010706020507" pitchFamily="18" charset="2"/>
              </a:rPr>
              <a:t></a:t>
            </a:r>
            <a:r>
              <a:rPr lang="en-US" sz="2400" i="1" dirty="0">
                <a:solidFill>
                  <a:srgbClr val="FFFF00"/>
                </a:solidFill>
                <a:sym typeface="Symbol" panose="05050102010706020507" pitchFamily="18" charset="2"/>
              </a:rPr>
              <a:t>n</a:t>
            </a:r>
            <a:r>
              <a:rPr lang="en-US" sz="2400" dirty="0">
                <a:solidFill>
                  <a:srgbClr val="FFFF00"/>
                </a:solidFill>
                <a:sym typeface="Symbol" panose="05050102010706020507" pitchFamily="18" charset="2"/>
              </a:rPr>
              <a:t>/2</a:t>
            </a:r>
            <a:r>
              <a:rPr lang="en-US" sz="2400" i="1" baseline="30000" dirty="0">
                <a:solidFill>
                  <a:srgbClr val="FFFF00"/>
                </a:solidFill>
                <a:sym typeface="Symbol" panose="05050102010706020507" pitchFamily="18" charset="2"/>
              </a:rPr>
              <a:t>h</a:t>
            </a:r>
            <a:r>
              <a:rPr lang="en-US" sz="2400" baseline="30000" dirty="0">
                <a:solidFill>
                  <a:srgbClr val="FFFF00"/>
                </a:solidFill>
                <a:sym typeface="Symbol" panose="05050102010706020507" pitchFamily="18" charset="2"/>
              </a:rPr>
              <a:t>+1</a:t>
            </a:r>
            <a:r>
              <a:rPr lang="en-US" sz="2400" dirty="0">
                <a:solidFill>
                  <a:srgbClr val="FFFF00"/>
                </a:solidFill>
                <a:sym typeface="Symbol" panose="05050102010706020507" pitchFamily="18" charset="2"/>
              </a:rPr>
              <a:t>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543800" cy="9144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Max heap 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555" name="TextBox 2"/>
          <p:cNvSpPr txBox="1">
            <a:spLocks noChangeArrowheads="1"/>
          </p:cNvSpPr>
          <p:nvPr/>
        </p:nvSpPr>
        <p:spPr bwMode="auto">
          <a:xfrm>
            <a:off x="152400" y="1295400"/>
            <a:ext cx="89916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TW" sz="2400" b="1" dirty="0">
                <a:latin typeface="Palatino Linotype" pitchFamily="18" charset="0"/>
                <a:ea typeface="新細明體" pitchFamily="18" charset="-120"/>
              </a:rPr>
              <a:t>Max-Heap: root node has the largest key.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TW" sz="2400" b="1" dirty="0">
                <a:latin typeface="Palatino Linotype" pitchFamily="18" charset="0"/>
                <a:ea typeface="新細明體" pitchFamily="18" charset="-120"/>
              </a:rPr>
              <a:t>A </a:t>
            </a:r>
            <a:r>
              <a:rPr lang="en-US" altLang="zh-TW" sz="2400" b="1" i="1" dirty="0">
                <a:solidFill>
                  <a:srgbClr val="CC3300"/>
                </a:solidFill>
                <a:latin typeface="Palatino Linotype" pitchFamily="18" charset="0"/>
                <a:ea typeface="新細明體" pitchFamily="18" charset="-120"/>
              </a:rPr>
              <a:t>max tree</a:t>
            </a:r>
            <a:r>
              <a:rPr lang="en-US" altLang="zh-TW" sz="2400" b="1" dirty="0">
                <a:latin typeface="Palatino Linotype" pitchFamily="18" charset="0"/>
                <a:ea typeface="新細明體" pitchFamily="18" charset="-120"/>
              </a:rPr>
              <a:t> is a tree in which the key value in each node is </a:t>
            </a:r>
            <a:r>
              <a:rPr lang="en-US" altLang="zh-TW" sz="2400" b="1" dirty="0" smtClean="0">
                <a:solidFill>
                  <a:srgbClr val="CC3300"/>
                </a:solidFill>
                <a:latin typeface="Palatino Linotype" pitchFamily="18" charset="0"/>
                <a:ea typeface="新細明體" pitchFamily="18" charset="-120"/>
              </a:rPr>
              <a:t>larger </a:t>
            </a:r>
            <a:r>
              <a:rPr lang="en-US" altLang="zh-TW" sz="2400" b="1" dirty="0">
                <a:solidFill>
                  <a:srgbClr val="CC3300"/>
                </a:solidFill>
                <a:latin typeface="Palatino Linotype" pitchFamily="18" charset="0"/>
                <a:ea typeface="新細明體" pitchFamily="18" charset="-120"/>
              </a:rPr>
              <a:t>than</a:t>
            </a:r>
            <a:r>
              <a:rPr lang="en-US" altLang="zh-TW" sz="2400" b="1" dirty="0">
                <a:latin typeface="Palatino Linotype" pitchFamily="18" charset="0"/>
                <a:ea typeface="新細明體" pitchFamily="18" charset="-120"/>
              </a:rPr>
              <a:t> the key values in its children.  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TW" sz="2400" b="1" dirty="0">
                <a:latin typeface="Palatino Linotype" pitchFamily="18" charset="0"/>
                <a:ea typeface="新細明體" pitchFamily="18" charset="-120"/>
              </a:rPr>
              <a:t>A </a:t>
            </a:r>
            <a:r>
              <a:rPr lang="en-US" altLang="zh-TW" sz="2400" b="1" i="1" dirty="0">
                <a:solidFill>
                  <a:srgbClr val="CC3300"/>
                </a:solidFill>
                <a:latin typeface="Palatino Linotype" pitchFamily="18" charset="0"/>
                <a:ea typeface="新細明體" pitchFamily="18" charset="-120"/>
              </a:rPr>
              <a:t>max heap</a:t>
            </a:r>
            <a:r>
              <a:rPr lang="en-US" altLang="zh-TW" sz="2400" b="1" dirty="0">
                <a:latin typeface="Palatino Linotype" pitchFamily="18" charset="0"/>
                <a:ea typeface="新細明體" pitchFamily="18" charset="-120"/>
              </a:rPr>
              <a:t> is a </a:t>
            </a:r>
            <a:r>
              <a:rPr lang="en-US" altLang="zh-TW" sz="2400" b="1" dirty="0">
                <a:solidFill>
                  <a:srgbClr val="CC3300"/>
                </a:solidFill>
                <a:latin typeface="Palatino Linotype" pitchFamily="18" charset="0"/>
                <a:ea typeface="新細明體" pitchFamily="18" charset="-120"/>
              </a:rPr>
              <a:t>complete binary</a:t>
            </a:r>
            <a:r>
              <a:rPr lang="en-US" altLang="zh-TW" sz="2400" b="1" dirty="0">
                <a:latin typeface="Palatino Linotype" pitchFamily="18" charset="0"/>
                <a:ea typeface="新細明體" pitchFamily="18" charset="-120"/>
              </a:rPr>
              <a:t> </a:t>
            </a:r>
            <a:r>
              <a:rPr lang="en-US" altLang="zh-TW" sz="2400" b="1" dirty="0">
                <a:solidFill>
                  <a:srgbClr val="CC3300"/>
                </a:solidFill>
                <a:latin typeface="Palatino Linotype" pitchFamily="18" charset="0"/>
                <a:ea typeface="新細明體" pitchFamily="18" charset="-120"/>
              </a:rPr>
              <a:t>tree</a:t>
            </a:r>
            <a:r>
              <a:rPr lang="en-US" altLang="zh-TW" sz="2400" b="1" dirty="0">
                <a:latin typeface="Palatino Linotype" pitchFamily="18" charset="0"/>
                <a:ea typeface="新細明體" pitchFamily="18" charset="-120"/>
              </a:rPr>
              <a:t> that is also a max tree.</a:t>
            </a: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95600"/>
            <a:ext cx="6018213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543800" cy="9144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Min Heap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3350" y="1219200"/>
            <a:ext cx="8839200" cy="14224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altLang="zh-TW" sz="2400" b="1" dirty="0">
                <a:latin typeface="+mn-lt"/>
                <a:ea typeface="+mn-ea"/>
                <a:cs typeface="Arial Unicode MS" charset="0"/>
              </a:rPr>
              <a:t>Min-Heap: root node has the smallest key. 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altLang="zh-TW" sz="2400" b="1" dirty="0">
                <a:latin typeface="+mn-lt"/>
                <a:ea typeface="+mn-ea"/>
                <a:cs typeface="Arial Unicode MS" charset="0"/>
              </a:rPr>
              <a:t>A </a:t>
            </a:r>
            <a:r>
              <a:rPr lang="en-US" altLang="zh-TW" sz="2400" b="1" i="1" dirty="0">
                <a:solidFill>
                  <a:srgbClr val="CC3300"/>
                </a:solidFill>
                <a:latin typeface="+mn-lt"/>
                <a:ea typeface="+mn-ea"/>
                <a:cs typeface="Arial Unicode MS" charset="0"/>
              </a:rPr>
              <a:t>min tree</a:t>
            </a:r>
            <a:r>
              <a:rPr lang="en-US" altLang="zh-TW" sz="2400" b="1" dirty="0">
                <a:latin typeface="+mn-lt"/>
                <a:ea typeface="+mn-ea"/>
                <a:cs typeface="Arial Unicode MS" charset="0"/>
              </a:rPr>
              <a:t> is a tree in which the key value in each node </a:t>
            </a:r>
            <a:r>
              <a:rPr lang="en-US" altLang="zh-TW" sz="2400" b="1">
                <a:latin typeface="+mn-lt"/>
                <a:ea typeface="+mn-ea"/>
                <a:cs typeface="Arial Unicode MS" charset="0"/>
              </a:rPr>
              <a:t>is </a:t>
            </a:r>
            <a:r>
              <a:rPr lang="en-US" altLang="zh-TW" sz="2400" b="1" smtClean="0">
                <a:solidFill>
                  <a:srgbClr val="CC3300"/>
                </a:solidFill>
                <a:latin typeface="+mn-lt"/>
                <a:ea typeface="+mn-ea"/>
                <a:cs typeface="Arial Unicode MS" charset="0"/>
              </a:rPr>
              <a:t>smaller </a:t>
            </a:r>
            <a:r>
              <a:rPr lang="en-US" altLang="zh-TW" sz="2400" b="1" dirty="0">
                <a:solidFill>
                  <a:srgbClr val="CC3300"/>
                </a:solidFill>
                <a:latin typeface="+mn-lt"/>
                <a:ea typeface="+mn-ea"/>
                <a:cs typeface="Arial Unicode MS" charset="0"/>
              </a:rPr>
              <a:t>than</a:t>
            </a:r>
            <a:r>
              <a:rPr lang="en-US" altLang="zh-TW" sz="2400" b="1" dirty="0">
                <a:latin typeface="+mn-lt"/>
                <a:ea typeface="+mn-ea"/>
                <a:cs typeface="Arial Unicode MS" charset="0"/>
              </a:rPr>
              <a:t> the key values in its children.  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altLang="zh-TW" sz="2400" b="1" dirty="0">
                <a:latin typeface="+mn-lt"/>
                <a:ea typeface="+mn-ea"/>
                <a:cs typeface="Arial Unicode MS" charset="0"/>
              </a:rPr>
              <a:t>A </a:t>
            </a:r>
            <a:r>
              <a:rPr lang="en-US" altLang="zh-TW" sz="2400" b="1" i="1" dirty="0">
                <a:solidFill>
                  <a:srgbClr val="CC3300"/>
                </a:solidFill>
                <a:latin typeface="+mn-lt"/>
                <a:ea typeface="+mn-ea"/>
                <a:cs typeface="Arial Unicode MS" charset="0"/>
              </a:rPr>
              <a:t>min heap</a:t>
            </a:r>
            <a:r>
              <a:rPr lang="en-US" altLang="zh-TW" sz="2400" b="1" dirty="0">
                <a:latin typeface="+mn-lt"/>
                <a:ea typeface="+mn-ea"/>
                <a:cs typeface="Arial Unicode MS" charset="0"/>
              </a:rPr>
              <a:t> is a </a:t>
            </a:r>
            <a:r>
              <a:rPr lang="en-US" altLang="zh-TW" sz="2400" b="1" dirty="0">
                <a:solidFill>
                  <a:srgbClr val="CC3300"/>
                </a:solidFill>
                <a:latin typeface="+mn-lt"/>
                <a:ea typeface="+mn-ea"/>
                <a:cs typeface="Arial Unicode MS" charset="0"/>
              </a:rPr>
              <a:t>complete binary tree</a:t>
            </a:r>
            <a:r>
              <a:rPr lang="en-US" altLang="zh-TW" sz="2400" b="1" dirty="0">
                <a:latin typeface="+mn-lt"/>
                <a:ea typeface="+mn-ea"/>
                <a:cs typeface="Arial Unicode MS" charset="0"/>
              </a:rPr>
              <a:t> that is also a min tree.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971800"/>
            <a:ext cx="5486400" cy="332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534400" cy="762000"/>
          </a:xfrm>
        </p:spPr>
        <p:txBody>
          <a:bodyPr/>
          <a:lstStyle/>
          <a:p>
            <a:r>
              <a:rPr lang="en-US" b="1" dirty="0" smtClean="0">
                <a:solidFill>
                  <a:srgbClr val="66FF33"/>
                </a:solidFill>
                <a:latin typeface="Palatino Linotype" panose="02040502050505030304" pitchFamily="18" charset="0"/>
              </a:rPr>
              <a:t>Heap sort</a:t>
            </a:r>
            <a:endParaRPr lang="en-US" b="1" dirty="0">
              <a:solidFill>
                <a:srgbClr val="66FF33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035050"/>
            <a:ext cx="8318500" cy="530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/>
              <a:t>Combines the better attributes of merge sort and insertion sort.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Like merge sort, but unlike insertion sort, running time is </a:t>
            </a:r>
            <a:r>
              <a:rPr lang="en-US" sz="2800" i="1" dirty="0"/>
              <a:t>O</a:t>
            </a:r>
            <a:r>
              <a:rPr lang="en-US" sz="2800" dirty="0"/>
              <a:t>(</a:t>
            </a:r>
            <a:r>
              <a:rPr lang="en-US" sz="2800" i="1" dirty="0"/>
              <a:t>n </a:t>
            </a:r>
            <a:r>
              <a:rPr lang="en-US" sz="2800" dirty="0" smtClean="0"/>
              <a:t>log </a:t>
            </a:r>
            <a:r>
              <a:rPr lang="en-US" sz="2800" i="1" dirty="0"/>
              <a:t>n</a:t>
            </a:r>
            <a:r>
              <a:rPr lang="en-US" sz="2800" dirty="0"/>
              <a:t>).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Like insertion sort, but unlike merge sort, sorts in place</a:t>
            </a:r>
            <a:r>
              <a:rPr lang="en-US" sz="2800" dirty="0" smtClean="0"/>
              <a:t>.</a:t>
            </a:r>
          </a:p>
          <a:p>
            <a:r>
              <a:rPr lang="en-US" sz="3200" dirty="0" err="1"/>
              <a:t>Heapsort</a:t>
            </a:r>
            <a:r>
              <a:rPr lang="en-US" sz="3200" dirty="0"/>
              <a:t> is </a:t>
            </a:r>
            <a:r>
              <a:rPr lang="en-US" sz="3200" i="1" dirty="0"/>
              <a:t>always</a:t>
            </a:r>
            <a:r>
              <a:rPr lang="en-US" sz="3200" dirty="0"/>
              <a:t> O(n log n)</a:t>
            </a:r>
          </a:p>
          <a:p>
            <a:pPr lvl="1"/>
            <a:r>
              <a:rPr lang="en-US" sz="2800" dirty="0"/>
              <a:t>Quicksort is usually O(n log n) but in the worst case slows to O(n</a:t>
            </a:r>
            <a:r>
              <a:rPr lang="en-US" sz="2800" baseline="30000" dirty="0"/>
              <a:t>2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Quicksort is generally faster, but </a:t>
            </a:r>
            <a:r>
              <a:rPr lang="en-US" sz="2800" dirty="0" err="1"/>
              <a:t>Heapsort</a:t>
            </a:r>
            <a:r>
              <a:rPr lang="en-US" sz="2800" dirty="0"/>
              <a:t> is better in time-critical applications.</a:t>
            </a:r>
            <a:endParaRPr lang="en-US" sz="3200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4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762000"/>
          </a:xfrm>
        </p:spPr>
        <p:txBody>
          <a:bodyPr/>
          <a:lstStyle/>
          <a:p>
            <a:r>
              <a:rPr lang="en-US" b="1" dirty="0">
                <a:solidFill>
                  <a:srgbClr val="66FF33"/>
                </a:solidFill>
                <a:latin typeface="Palatino Linotype" panose="02040502050505030304" pitchFamily="18" charset="0"/>
              </a:rPr>
              <a:t>Sorting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What do heaps have to do with sorting an array?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Because </a:t>
            </a:r>
            <a:r>
              <a:rPr lang="en-US" dirty="0"/>
              <a:t>the binary tree is </a:t>
            </a:r>
            <a:r>
              <a:rPr lang="en-US" i="1" dirty="0"/>
              <a:t>balanced</a:t>
            </a:r>
            <a:r>
              <a:rPr lang="en-US" dirty="0"/>
              <a:t> and </a:t>
            </a:r>
            <a:r>
              <a:rPr lang="en-US" i="1" dirty="0"/>
              <a:t>left justified,</a:t>
            </a:r>
            <a:r>
              <a:rPr lang="en-US" dirty="0"/>
              <a:t> it can be represented as an array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 our operations on binary trees can be represented as operations on </a:t>
            </a:r>
            <a:r>
              <a:rPr lang="en-US" i="1" dirty="0"/>
              <a:t>arrays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To sort:</a:t>
            </a:r>
          </a:p>
          <a:p>
            <a:pPr lvl="2">
              <a:lnSpc>
                <a:spcPct val="90000"/>
              </a:lnSpc>
              <a:buFontTx/>
              <a:buChar char=" "/>
            </a:pPr>
            <a:r>
              <a:rPr lang="en-US" dirty="0">
                <a:solidFill>
                  <a:srgbClr val="FFFF99"/>
                </a:solidFill>
                <a:latin typeface="Verdana" panose="020B0604030504040204" pitchFamily="34" charset="0"/>
              </a:rPr>
              <a:t>heapify the array;</a:t>
            </a:r>
          </a:p>
          <a:p>
            <a:pPr lvl="2">
              <a:lnSpc>
                <a:spcPct val="90000"/>
              </a:lnSpc>
              <a:buFontTx/>
              <a:buChar char=" "/>
            </a:pPr>
            <a:r>
              <a:rPr lang="en-US" dirty="0">
                <a:solidFill>
                  <a:srgbClr val="FFFF99"/>
                </a:solidFill>
                <a:latin typeface="Verdana" panose="020B0604030504040204" pitchFamily="34" charset="0"/>
              </a:rPr>
              <a:t>while the array isn’t empty {</a:t>
            </a:r>
          </a:p>
          <a:p>
            <a:pPr lvl="2">
              <a:lnSpc>
                <a:spcPct val="90000"/>
              </a:lnSpc>
              <a:buFontTx/>
              <a:buChar char=" "/>
            </a:pPr>
            <a:r>
              <a:rPr lang="en-US" dirty="0">
                <a:solidFill>
                  <a:srgbClr val="FFFF99"/>
                </a:solidFill>
                <a:latin typeface="Verdana" panose="020B0604030504040204" pitchFamily="34" charset="0"/>
              </a:rPr>
              <a:t>    remove and replace the root;</a:t>
            </a:r>
          </a:p>
          <a:p>
            <a:pPr lvl="2">
              <a:lnSpc>
                <a:spcPct val="90000"/>
              </a:lnSpc>
              <a:buFontTx/>
              <a:buChar char=" "/>
            </a:pPr>
            <a:r>
              <a:rPr lang="en-US" dirty="0">
                <a:solidFill>
                  <a:srgbClr val="FFFF99"/>
                </a:solidFill>
                <a:latin typeface="Verdana" panose="020B0604030504040204" pitchFamily="34" charset="0"/>
              </a:rPr>
              <a:t>    reheap the new root node;</a:t>
            </a:r>
            <a:br>
              <a:rPr lang="en-US" dirty="0">
                <a:solidFill>
                  <a:srgbClr val="FFFF99"/>
                </a:solidFill>
                <a:latin typeface="Verdana" panose="020B0604030504040204" pitchFamily="34" charset="0"/>
              </a:rPr>
            </a:br>
            <a:r>
              <a:rPr lang="en-US" dirty="0">
                <a:solidFill>
                  <a:srgbClr val="FFFF99"/>
                </a:solidFill>
                <a:latin typeface="Verdan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849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70449" y="191672"/>
            <a:ext cx="8534400" cy="762000"/>
          </a:xfrm>
        </p:spPr>
        <p:txBody>
          <a:bodyPr/>
          <a:lstStyle/>
          <a:p>
            <a:r>
              <a:rPr lang="en-US" b="1" dirty="0">
                <a:solidFill>
                  <a:srgbClr val="66FF33"/>
                </a:solidFill>
                <a:latin typeface="Palatino Linotype" panose="02040502050505030304" pitchFamily="18" charset="0"/>
              </a:rPr>
              <a:t>Mapping into an array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800600"/>
            <a:ext cx="8229600" cy="1905000"/>
          </a:xfrm>
        </p:spPr>
        <p:txBody>
          <a:bodyPr/>
          <a:lstStyle/>
          <a:p>
            <a:r>
              <a:rPr lang="en-US" dirty="0"/>
              <a:t>Notice:</a:t>
            </a:r>
          </a:p>
          <a:p>
            <a:pPr lvl="1"/>
            <a:r>
              <a:rPr lang="en-US" dirty="0"/>
              <a:t>The left child of index</a:t>
            </a:r>
            <a:r>
              <a:rPr lang="en-US" sz="2000" dirty="0">
                <a:solidFill>
                  <a:srgbClr val="FFFF99"/>
                </a:solidFill>
                <a:latin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FF99"/>
                </a:solidFill>
                <a:latin typeface="Verdana" panose="020B0604030504040204" pitchFamily="34" charset="0"/>
              </a:rPr>
              <a:t>i</a:t>
            </a:r>
            <a:r>
              <a:rPr lang="en-US" sz="2000" dirty="0">
                <a:solidFill>
                  <a:srgbClr val="FFFF99"/>
                </a:solidFill>
                <a:latin typeface="Verdana" panose="020B0604030504040204" pitchFamily="34" charset="0"/>
              </a:rPr>
              <a:t> </a:t>
            </a:r>
            <a:r>
              <a:rPr lang="en-US" dirty="0"/>
              <a:t>is at index</a:t>
            </a:r>
            <a:r>
              <a:rPr lang="en-US" sz="2000" dirty="0">
                <a:solidFill>
                  <a:srgbClr val="FFFF99"/>
                </a:solidFill>
                <a:latin typeface="Verdana" panose="020B0604030504040204" pitchFamily="34" charset="0"/>
              </a:rPr>
              <a:t> 2*i+1</a:t>
            </a:r>
          </a:p>
          <a:p>
            <a:pPr lvl="1"/>
            <a:r>
              <a:rPr lang="en-US" dirty="0"/>
              <a:t>The right child of index </a:t>
            </a:r>
            <a:r>
              <a:rPr lang="en-US" sz="2000" dirty="0" err="1">
                <a:solidFill>
                  <a:srgbClr val="FFFF99"/>
                </a:solidFill>
                <a:latin typeface="Verdana" panose="020B0604030504040204" pitchFamily="34" charset="0"/>
              </a:rPr>
              <a:t>i</a:t>
            </a:r>
            <a:r>
              <a:rPr lang="en-US" dirty="0"/>
              <a:t> is at index</a:t>
            </a:r>
            <a:r>
              <a:rPr lang="en-US" sz="2000" dirty="0">
                <a:solidFill>
                  <a:srgbClr val="FFFF99"/>
                </a:solidFill>
                <a:latin typeface="Verdana" panose="020B0604030504040204" pitchFamily="34" charset="0"/>
              </a:rPr>
              <a:t> 2*i+2</a:t>
            </a:r>
          </a:p>
          <a:p>
            <a:pPr lvl="1"/>
            <a:r>
              <a:rPr lang="en-US" dirty="0"/>
              <a:t>Example: the children of node </a:t>
            </a:r>
            <a:r>
              <a:rPr lang="en-US" sz="2000" dirty="0">
                <a:solidFill>
                  <a:srgbClr val="FFFF99"/>
                </a:solidFill>
                <a:latin typeface="Verdana" panose="020B0604030504040204" pitchFamily="34" charset="0"/>
              </a:rPr>
              <a:t>3</a:t>
            </a:r>
            <a:r>
              <a:rPr lang="en-US" dirty="0"/>
              <a:t> (19) are </a:t>
            </a:r>
            <a:r>
              <a:rPr lang="en-US" sz="2000" dirty="0">
                <a:solidFill>
                  <a:srgbClr val="FFFF99"/>
                </a:solidFill>
                <a:latin typeface="Verdana" panose="020B0604030504040204" pitchFamily="34" charset="0"/>
              </a:rPr>
              <a:t>7</a:t>
            </a:r>
            <a:r>
              <a:rPr lang="en-US" dirty="0"/>
              <a:t> (18) and </a:t>
            </a:r>
            <a:r>
              <a:rPr lang="en-US" sz="2000" dirty="0">
                <a:solidFill>
                  <a:srgbClr val="FFFF99"/>
                </a:solidFill>
                <a:latin typeface="Verdana" panose="020B0604030504040204" pitchFamily="34" charset="0"/>
              </a:rPr>
              <a:t>8 </a:t>
            </a:r>
            <a:r>
              <a:rPr lang="en-US" dirty="0"/>
              <a:t>(14)</a:t>
            </a:r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552157" y="1046773"/>
            <a:ext cx="6781800" cy="2590800"/>
            <a:chOff x="624" y="1248"/>
            <a:chExt cx="4272" cy="1632"/>
          </a:xfrm>
        </p:grpSpPr>
        <p:sp>
          <p:nvSpPr>
            <p:cNvPr id="32773" name="Oval 5"/>
            <p:cNvSpPr>
              <a:spLocks noChangeArrowheads="1"/>
            </p:cNvSpPr>
            <p:nvPr/>
          </p:nvSpPr>
          <p:spPr bwMode="auto">
            <a:xfrm>
              <a:off x="960" y="225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19</a:t>
              </a:r>
            </a:p>
          </p:txBody>
        </p:sp>
        <p:sp>
          <p:nvSpPr>
            <p:cNvPr id="32774" name="Oval 6"/>
            <p:cNvSpPr>
              <a:spLocks noChangeArrowheads="1"/>
            </p:cNvSpPr>
            <p:nvPr/>
          </p:nvSpPr>
          <p:spPr bwMode="auto">
            <a:xfrm>
              <a:off x="1296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14</a:t>
              </a:r>
            </a:p>
          </p:txBody>
        </p:sp>
        <p:sp>
          <p:nvSpPr>
            <p:cNvPr id="32775" name="Oval 7"/>
            <p:cNvSpPr>
              <a:spLocks noChangeArrowheads="1"/>
            </p:cNvSpPr>
            <p:nvPr/>
          </p:nvSpPr>
          <p:spPr bwMode="auto">
            <a:xfrm>
              <a:off x="624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18</a:t>
              </a:r>
            </a:p>
          </p:txBody>
        </p:sp>
        <p:sp>
          <p:nvSpPr>
            <p:cNvPr id="32776" name="Line 8"/>
            <p:cNvSpPr>
              <a:spLocks noChangeShapeType="1"/>
            </p:cNvSpPr>
            <p:nvPr/>
          </p:nvSpPr>
          <p:spPr bwMode="auto">
            <a:xfrm flipH="1">
              <a:off x="864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>
              <a:off x="1248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32778" name="Oval 10"/>
            <p:cNvSpPr>
              <a:spLocks noChangeArrowheads="1"/>
            </p:cNvSpPr>
            <p:nvPr/>
          </p:nvSpPr>
          <p:spPr bwMode="auto">
            <a:xfrm>
              <a:off x="2160" y="225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22</a:t>
              </a:r>
            </a:p>
          </p:txBody>
        </p:sp>
        <p:sp>
          <p:nvSpPr>
            <p:cNvPr id="32779" name="Oval 11"/>
            <p:cNvSpPr>
              <a:spLocks noChangeArrowheads="1"/>
            </p:cNvSpPr>
            <p:nvPr/>
          </p:nvSpPr>
          <p:spPr bwMode="auto">
            <a:xfrm>
              <a:off x="2496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3</a:t>
              </a:r>
            </a:p>
          </p:txBody>
        </p:sp>
        <p:sp>
          <p:nvSpPr>
            <p:cNvPr id="32780" name="Oval 12"/>
            <p:cNvSpPr>
              <a:spLocks noChangeArrowheads="1"/>
            </p:cNvSpPr>
            <p:nvPr/>
          </p:nvSpPr>
          <p:spPr bwMode="auto">
            <a:xfrm>
              <a:off x="1824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21</a:t>
              </a:r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 flipH="1">
              <a:off x="2064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>
              <a:off x="2448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32783" name="Oval 15"/>
            <p:cNvSpPr>
              <a:spLocks noChangeArrowheads="1"/>
            </p:cNvSpPr>
            <p:nvPr/>
          </p:nvSpPr>
          <p:spPr bwMode="auto">
            <a:xfrm>
              <a:off x="3360" y="225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14</a:t>
              </a:r>
            </a:p>
          </p:txBody>
        </p:sp>
        <p:sp>
          <p:nvSpPr>
            <p:cNvPr id="32784" name="Oval 16"/>
            <p:cNvSpPr>
              <a:spLocks noChangeArrowheads="1"/>
            </p:cNvSpPr>
            <p:nvPr/>
          </p:nvSpPr>
          <p:spPr bwMode="auto">
            <a:xfrm>
              <a:off x="3696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11</a:t>
              </a:r>
            </a:p>
          </p:txBody>
        </p:sp>
        <p:sp>
          <p:nvSpPr>
            <p:cNvPr id="32785" name="Oval 17"/>
            <p:cNvSpPr>
              <a:spLocks noChangeArrowheads="1"/>
            </p:cNvSpPr>
            <p:nvPr/>
          </p:nvSpPr>
          <p:spPr bwMode="auto">
            <a:xfrm>
              <a:off x="3024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9</a:t>
              </a:r>
            </a:p>
          </p:txBody>
        </p:sp>
        <p:sp>
          <p:nvSpPr>
            <p:cNvPr id="32786" name="Line 18"/>
            <p:cNvSpPr>
              <a:spLocks noChangeShapeType="1"/>
            </p:cNvSpPr>
            <p:nvPr/>
          </p:nvSpPr>
          <p:spPr bwMode="auto">
            <a:xfrm flipH="1">
              <a:off x="3264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32787" name="Line 19"/>
            <p:cNvSpPr>
              <a:spLocks noChangeShapeType="1"/>
            </p:cNvSpPr>
            <p:nvPr/>
          </p:nvSpPr>
          <p:spPr bwMode="auto">
            <a:xfrm>
              <a:off x="3648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32788" name="Oval 20"/>
            <p:cNvSpPr>
              <a:spLocks noChangeArrowheads="1"/>
            </p:cNvSpPr>
            <p:nvPr/>
          </p:nvSpPr>
          <p:spPr bwMode="auto">
            <a:xfrm>
              <a:off x="4560" y="225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15</a:t>
              </a:r>
            </a:p>
          </p:txBody>
        </p:sp>
        <p:sp>
          <p:nvSpPr>
            <p:cNvPr id="32789" name="Oval 21"/>
            <p:cNvSpPr>
              <a:spLocks noChangeArrowheads="1"/>
            </p:cNvSpPr>
            <p:nvPr/>
          </p:nvSpPr>
          <p:spPr bwMode="auto">
            <a:xfrm>
              <a:off x="2784" y="1248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25</a:t>
              </a:r>
            </a:p>
          </p:txBody>
        </p:sp>
        <p:sp>
          <p:nvSpPr>
            <p:cNvPr id="32790" name="Oval 22"/>
            <p:cNvSpPr>
              <a:spLocks noChangeArrowheads="1"/>
            </p:cNvSpPr>
            <p:nvPr/>
          </p:nvSpPr>
          <p:spPr bwMode="auto">
            <a:xfrm>
              <a:off x="3984" y="16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17</a:t>
              </a:r>
            </a:p>
          </p:txBody>
        </p:sp>
        <p:sp>
          <p:nvSpPr>
            <p:cNvPr id="32791" name="Oval 23"/>
            <p:cNvSpPr>
              <a:spLocks noChangeArrowheads="1"/>
            </p:cNvSpPr>
            <p:nvPr/>
          </p:nvSpPr>
          <p:spPr bwMode="auto">
            <a:xfrm>
              <a:off x="1632" y="16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22</a:t>
              </a:r>
            </a:p>
          </p:txBody>
        </p:sp>
        <p:sp>
          <p:nvSpPr>
            <p:cNvPr id="32792" name="Line 24"/>
            <p:cNvSpPr>
              <a:spLocks noChangeShapeType="1"/>
            </p:cNvSpPr>
            <p:nvPr/>
          </p:nvSpPr>
          <p:spPr bwMode="auto">
            <a:xfrm flipH="1">
              <a:off x="1920" y="1440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32793" name="Line 25"/>
            <p:cNvSpPr>
              <a:spLocks noChangeShapeType="1"/>
            </p:cNvSpPr>
            <p:nvPr/>
          </p:nvSpPr>
          <p:spPr bwMode="auto">
            <a:xfrm>
              <a:off x="3120" y="1440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32794" name="Line 26"/>
            <p:cNvSpPr>
              <a:spLocks noChangeShapeType="1"/>
            </p:cNvSpPr>
            <p:nvPr/>
          </p:nvSpPr>
          <p:spPr bwMode="auto">
            <a:xfrm flipH="1">
              <a:off x="1248" y="1824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32795" name="Line 27"/>
            <p:cNvSpPr>
              <a:spLocks noChangeShapeType="1"/>
            </p:cNvSpPr>
            <p:nvPr/>
          </p:nvSpPr>
          <p:spPr bwMode="auto">
            <a:xfrm>
              <a:off x="1920" y="1824"/>
              <a:ext cx="336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32796" name="Line 28"/>
            <p:cNvSpPr>
              <a:spLocks noChangeShapeType="1"/>
            </p:cNvSpPr>
            <p:nvPr/>
          </p:nvSpPr>
          <p:spPr bwMode="auto">
            <a:xfrm flipH="1">
              <a:off x="3600" y="1824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32797" name="Line 29"/>
            <p:cNvSpPr>
              <a:spLocks noChangeShapeType="1"/>
            </p:cNvSpPr>
            <p:nvPr/>
          </p:nvSpPr>
          <p:spPr bwMode="auto">
            <a:xfrm>
              <a:off x="4272" y="1824"/>
              <a:ext cx="384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32838" name="Group 70"/>
          <p:cNvGrpSpPr>
            <a:grpSpLocks/>
          </p:cNvGrpSpPr>
          <p:nvPr/>
        </p:nvGrpSpPr>
        <p:grpSpPr bwMode="auto">
          <a:xfrm>
            <a:off x="990600" y="4006850"/>
            <a:ext cx="6324600" cy="717550"/>
            <a:chOff x="624" y="2524"/>
            <a:chExt cx="3984" cy="452"/>
          </a:xfrm>
        </p:grpSpPr>
        <p:sp>
          <p:nvSpPr>
            <p:cNvPr id="32798" name="Rectangle 30"/>
            <p:cNvSpPr>
              <a:spLocks noChangeArrowheads="1"/>
            </p:cNvSpPr>
            <p:nvPr/>
          </p:nvSpPr>
          <p:spPr bwMode="auto">
            <a:xfrm>
              <a:off x="672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25</a:t>
              </a:r>
            </a:p>
          </p:txBody>
        </p:sp>
        <p:sp>
          <p:nvSpPr>
            <p:cNvPr id="32825" name="Rectangle 57"/>
            <p:cNvSpPr>
              <a:spLocks noChangeArrowheads="1"/>
            </p:cNvSpPr>
            <p:nvPr/>
          </p:nvSpPr>
          <p:spPr bwMode="auto">
            <a:xfrm>
              <a:off x="960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22</a:t>
              </a:r>
            </a:p>
          </p:txBody>
        </p:sp>
        <p:sp>
          <p:nvSpPr>
            <p:cNvPr id="32826" name="Rectangle 58"/>
            <p:cNvSpPr>
              <a:spLocks noChangeArrowheads="1"/>
            </p:cNvSpPr>
            <p:nvPr/>
          </p:nvSpPr>
          <p:spPr bwMode="auto">
            <a:xfrm>
              <a:off x="1248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17</a:t>
              </a:r>
            </a:p>
          </p:txBody>
        </p:sp>
        <p:sp>
          <p:nvSpPr>
            <p:cNvPr id="32827" name="Rectangle 59"/>
            <p:cNvSpPr>
              <a:spLocks noChangeArrowheads="1"/>
            </p:cNvSpPr>
            <p:nvPr/>
          </p:nvSpPr>
          <p:spPr bwMode="auto">
            <a:xfrm>
              <a:off x="1536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19</a:t>
              </a:r>
            </a:p>
          </p:txBody>
        </p:sp>
        <p:sp>
          <p:nvSpPr>
            <p:cNvPr id="32828" name="Rectangle 60"/>
            <p:cNvSpPr>
              <a:spLocks noChangeArrowheads="1"/>
            </p:cNvSpPr>
            <p:nvPr/>
          </p:nvSpPr>
          <p:spPr bwMode="auto">
            <a:xfrm>
              <a:off x="1824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22</a:t>
              </a:r>
            </a:p>
          </p:txBody>
        </p:sp>
        <p:sp>
          <p:nvSpPr>
            <p:cNvPr id="32829" name="Rectangle 61"/>
            <p:cNvSpPr>
              <a:spLocks noChangeArrowheads="1"/>
            </p:cNvSpPr>
            <p:nvPr/>
          </p:nvSpPr>
          <p:spPr bwMode="auto">
            <a:xfrm>
              <a:off x="2112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dirty="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14</a:t>
              </a:r>
            </a:p>
          </p:txBody>
        </p:sp>
        <p:sp>
          <p:nvSpPr>
            <p:cNvPr id="32830" name="Rectangle 62"/>
            <p:cNvSpPr>
              <a:spLocks noChangeArrowheads="1"/>
            </p:cNvSpPr>
            <p:nvPr/>
          </p:nvSpPr>
          <p:spPr bwMode="auto">
            <a:xfrm>
              <a:off x="2400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dirty="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15</a:t>
              </a:r>
            </a:p>
          </p:txBody>
        </p:sp>
        <p:sp>
          <p:nvSpPr>
            <p:cNvPr id="32831" name="Rectangle 63"/>
            <p:cNvSpPr>
              <a:spLocks noChangeArrowheads="1"/>
            </p:cNvSpPr>
            <p:nvPr/>
          </p:nvSpPr>
          <p:spPr bwMode="auto">
            <a:xfrm>
              <a:off x="2688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18</a:t>
              </a:r>
            </a:p>
          </p:txBody>
        </p:sp>
        <p:sp>
          <p:nvSpPr>
            <p:cNvPr id="32832" name="Rectangle 64"/>
            <p:cNvSpPr>
              <a:spLocks noChangeArrowheads="1"/>
            </p:cNvSpPr>
            <p:nvPr/>
          </p:nvSpPr>
          <p:spPr bwMode="auto">
            <a:xfrm>
              <a:off x="2976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14</a:t>
              </a:r>
            </a:p>
          </p:txBody>
        </p:sp>
        <p:sp>
          <p:nvSpPr>
            <p:cNvPr id="32833" name="Rectangle 65"/>
            <p:cNvSpPr>
              <a:spLocks noChangeArrowheads="1"/>
            </p:cNvSpPr>
            <p:nvPr/>
          </p:nvSpPr>
          <p:spPr bwMode="auto">
            <a:xfrm>
              <a:off x="3264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21</a:t>
              </a:r>
            </a:p>
          </p:txBody>
        </p:sp>
        <p:sp>
          <p:nvSpPr>
            <p:cNvPr id="32834" name="Rectangle 66"/>
            <p:cNvSpPr>
              <a:spLocks noChangeArrowheads="1"/>
            </p:cNvSpPr>
            <p:nvPr/>
          </p:nvSpPr>
          <p:spPr bwMode="auto">
            <a:xfrm>
              <a:off x="3552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3</a:t>
              </a:r>
            </a:p>
          </p:txBody>
        </p:sp>
        <p:sp>
          <p:nvSpPr>
            <p:cNvPr id="32835" name="Rectangle 67"/>
            <p:cNvSpPr>
              <a:spLocks noChangeArrowheads="1"/>
            </p:cNvSpPr>
            <p:nvPr/>
          </p:nvSpPr>
          <p:spPr bwMode="auto">
            <a:xfrm>
              <a:off x="3840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9</a:t>
              </a:r>
            </a:p>
          </p:txBody>
        </p:sp>
        <p:sp>
          <p:nvSpPr>
            <p:cNvPr id="32836" name="Rectangle 68"/>
            <p:cNvSpPr>
              <a:spLocks noChangeArrowheads="1"/>
            </p:cNvSpPr>
            <p:nvPr/>
          </p:nvSpPr>
          <p:spPr bwMode="auto">
            <a:xfrm>
              <a:off x="4128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11</a:t>
              </a:r>
            </a:p>
          </p:txBody>
        </p:sp>
        <p:sp>
          <p:nvSpPr>
            <p:cNvPr id="32837" name="Text Box 69"/>
            <p:cNvSpPr txBox="1">
              <a:spLocks noChangeArrowheads="1"/>
            </p:cNvSpPr>
            <p:nvPr/>
          </p:nvSpPr>
          <p:spPr bwMode="auto">
            <a:xfrm>
              <a:off x="624" y="2524"/>
              <a:ext cx="39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  0     1    2     3    4     5    6     7     8    9    10   11   12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840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bldLvl="4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729" y="941362"/>
            <a:ext cx="7772400" cy="5764237"/>
          </a:xfrm>
        </p:spPr>
        <p:txBody>
          <a:bodyPr/>
          <a:lstStyle/>
          <a:p>
            <a:pPr>
              <a:buNone/>
            </a:pPr>
            <a:r>
              <a:rPr lang="en-US" i="1" u="sng" dirty="0" err="1">
                <a:sym typeface="Symbol" panose="05050102010706020507" pitchFamily="18" charset="2"/>
              </a:rPr>
              <a:t>MaxHeapify</a:t>
            </a:r>
            <a:r>
              <a:rPr lang="en-US" u="sng" dirty="0">
                <a:sym typeface="Symbol" panose="05050102010706020507" pitchFamily="18" charset="2"/>
              </a:rPr>
              <a:t>(</a:t>
            </a:r>
            <a:r>
              <a:rPr lang="en-US" i="1" u="sng" dirty="0">
                <a:sym typeface="Symbol" panose="05050102010706020507" pitchFamily="18" charset="2"/>
              </a:rPr>
              <a:t>A</a:t>
            </a:r>
            <a:r>
              <a:rPr lang="en-US" u="sng" dirty="0">
                <a:sym typeface="Symbol" panose="05050102010706020507" pitchFamily="18" charset="2"/>
              </a:rPr>
              <a:t>, </a:t>
            </a:r>
            <a:r>
              <a:rPr lang="en-US" i="1" u="sng" dirty="0" err="1">
                <a:sym typeface="Symbol" panose="05050102010706020507" pitchFamily="18" charset="2"/>
              </a:rPr>
              <a:t>i</a:t>
            </a:r>
            <a:r>
              <a:rPr lang="en-US" u="sng" dirty="0">
                <a:sym typeface="Symbol" panose="05050102010706020507" pitchFamily="18" charset="2"/>
              </a:rPr>
              <a:t>)</a:t>
            </a:r>
            <a:endParaRPr lang="en-US" i="1" u="sng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dirty="0" smtClean="0">
                <a:sym typeface="Symbol" panose="05050102010706020507" pitchFamily="18" charset="2"/>
              </a:rPr>
              <a:t>1.  </a:t>
            </a:r>
            <a:r>
              <a:rPr lang="en-US" i="1" dirty="0" smtClean="0">
                <a:sym typeface="Symbol" panose="05050102010706020507" pitchFamily="18" charset="2"/>
              </a:rPr>
              <a:t>l</a:t>
            </a:r>
            <a:r>
              <a:rPr lang="en-US" dirty="0" smtClean="0">
                <a:sym typeface="Symbol" panose="05050102010706020507" pitchFamily="18" charset="2"/>
              </a:rPr>
              <a:t>  left(</a:t>
            </a:r>
            <a:r>
              <a:rPr lang="en-US" i="1" dirty="0" err="1" smtClean="0">
                <a:sym typeface="Symbol" panose="05050102010706020507" pitchFamily="18" charset="2"/>
              </a:rPr>
              <a:t>i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.  </a:t>
            </a:r>
            <a:r>
              <a:rPr lang="en-US" i="1" dirty="0">
                <a:sym typeface="Symbol" panose="05050102010706020507" pitchFamily="18" charset="2"/>
              </a:rPr>
              <a:t>r</a:t>
            </a:r>
            <a:r>
              <a:rPr lang="en-US" dirty="0">
                <a:sym typeface="Symbol" panose="05050102010706020507" pitchFamily="18" charset="2"/>
              </a:rPr>
              <a:t>  right(</a:t>
            </a:r>
            <a:r>
              <a:rPr lang="en-US" i="1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dirty="0">
                <a:sym typeface="Symbol" panose="05050102010706020507" pitchFamily="18" charset="2"/>
              </a:rPr>
              <a:t>3.  </a:t>
            </a:r>
            <a:r>
              <a:rPr lang="en-US" b="1" dirty="0">
                <a:sym typeface="Symbol" panose="05050102010706020507" pitchFamily="18" charset="2"/>
              </a:rPr>
              <a:t>if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i="1" dirty="0">
                <a:sym typeface="Symbol" panose="05050102010706020507" pitchFamily="18" charset="2"/>
              </a:rPr>
              <a:t>l</a:t>
            </a:r>
            <a:r>
              <a:rPr lang="en-US" dirty="0">
                <a:sym typeface="Symbol" panose="05050102010706020507" pitchFamily="18" charset="2"/>
              </a:rPr>
              <a:t>  </a:t>
            </a:r>
            <a:r>
              <a:rPr lang="en-US" i="1" dirty="0">
                <a:sym typeface="Symbol" panose="05050102010706020507" pitchFamily="18" charset="2"/>
              </a:rPr>
              <a:t>heap-size</a:t>
            </a:r>
            <a:r>
              <a:rPr lang="en-US" dirty="0">
                <a:sym typeface="Symbol" panose="05050102010706020507" pitchFamily="18" charset="2"/>
              </a:rPr>
              <a:t>[</a:t>
            </a:r>
            <a:r>
              <a:rPr lang="en-US" i="1" dirty="0">
                <a:sym typeface="Symbol" panose="05050102010706020507" pitchFamily="18" charset="2"/>
              </a:rPr>
              <a:t>A</a:t>
            </a:r>
            <a:r>
              <a:rPr lang="en-US" dirty="0">
                <a:sym typeface="Symbol" panose="05050102010706020507" pitchFamily="18" charset="2"/>
              </a:rPr>
              <a:t>] and </a:t>
            </a:r>
            <a:r>
              <a:rPr lang="en-US" i="1" dirty="0">
                <a:sym typeface="Symbol" panose="05050102010706020507" pitchFamily="18" charset="2"/>
              </a:rPr>
              <a:t>A</a:t>
            </a:r>
            <a:r>
              <a:rPr lang="en-US" dirty="0">
                <a:sym typeface="Symbol" panose="05050102010706020507" pitchFamily="18" charset="2"/>
              </a:rPr>
              <a:t>[</a:t>
            </a:r>
            <a:r>
              <a:rPr lang="en-US" i="1" dirty="0">
                <a:sym typeface="Symbol" panose="05050102010706020507" pitchFamily="18" charset="2"/>
              </a:rPr>
              <a:t>l</a:t>
            </a:r>
            <a:r>
              <a:rPr lang="en-US" dirty="0">
                <a:sym typeface="Symbol" panose="05050102010706020507" pitchFamily="18" charset="2"/>
              </a:rPr>
              <a:t>] &gt; </a:t>
            </a:r>
            <a:r>
              <a:rPr lang="en-US" i="1" dirty="0">
                <a:sym typeface="Symbol" panose="05050102010706020507" pitchFamily="18" charset="2"/>
              </a:rPr>
              <a:t>A</a:t>
            </a:r>
            <a:r>
              <a:rPr lang="en-US" dirty="0">
                <a:sym typeface="Symbol" panose="05050102010706020507" pitchFamily="18" charset="2"/>
              </a:rPr>
              <a:t>[</a:t>
            </a:r>
            <a:r>
              <a:rPr lang="en-US" i="1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]</a:t>
            </a:r>
          </a:p>
          <a:p>
            <a:pPr>
              <a:buNone/>
            </a:pPr>
            <a:r>
              <a:rPr lang="en-US" dirty="0">
                <a:sym typeface="Symbol" panose="05050102010706020507" pitchFamily="18" charset="2"/>
              </a:rPr>
              <a:t>4.     </a:t>
            </a:r>
            <a:r>
              <a:rPr lang="en-US" b="1" dirty="0">
                <a:sym typeface="Symbol" panose="05050102010706020507" pitchFamily="18" charset="2"/>
              </a:rPr>
              <a:t>then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i="1" dirty="0">
                <a:sym typeface="Symbol" panose="05050102010706020507" pitchFamily="18" charset="2"/>
              </a:rPr>
              <a:t>largest</a:t>
            </a:r>
            <a:r>
              <a:rPr lang="en-US" dirty="0">
                <a:sym typeface="Symbol" panose="05050102010706020507" pitchFamily="18" charset="2"/>
              </a:rPr>
              <a:t>  </a:t>
            </a:r>
            <a:r>
              <a:rPr lang="en-US" i="1" dirty="0">
                <a:sym typeface="Symbol" panose="05050102010706020507" pitchFamily="18" charset="2"/>
              </a:rPr>
              <a:t>l</a:t>
            </a:r>
          </a:p>
          <a:p>
            <a:pPr>
              <a:buNone/>
            </a:pPr>
            <a:r>
              <a:rPr lang="en-US" dirty="0">
                <a:sym typeface="Symbol" panose="05050102010706020507" pitchFamily="18" charset="2"/>
              </a:rPr>
              <a:t>5.     </a:t>
            </a:r>
            <a:r>
              <a:rPr lang="en-US" b="1" dirty="0">
                <a:sym typeface="Symbol" panose="05050102010706020507" pitchFamily="18" charset="2"/>
              </a:rPr>
              <a:t>else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i="1" dirty="0">
                <a:sym typeface="Symbol" panose="05050102010706020507" pitchFamily="18" charset="2"/>
              </a:rPr>
              <a:t>largest</a:t>
            </a:r>
            <a:r>
              <a:rPr lang="en-US" dirty="0">
                <a:sym typeface="Symbol" panose="05050102010706020507" pitchFamily="18" charset="2"/>
              </a:rPr>
              <a:t>  </a:t>
            </a:r>
            <a:r>
              <a:rPr lang="en-US" i="1" dirty="0" err="1">
                <a:sym typeface="Symbol" panose="05050102010706020507" pitchFamily="18" charset="2"/>
              </a:rPr>
              <a:t>i</a:t>
            </a:r>
            <a:endParaRPr lang="en-US" i="1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dirty="0">
                <a:sym typeface="Symbol" panose="05050102010706020507" pitchFamily="18" charset="2"/>
              </a:rPr>
              <a:t>6.</a:t>
            </a:r>
            <a:r>
              <a:rPr lang="en-US" i="1" dirty="0">
                <a:sym typeface="Symbol" panose="05050102010706020507" pitchFamily="18" charset="2"/>
              </a:rPr>
              <a:t>  </a:t>
            </a:r>
            <a:r>
              <a:rPr lang="en-US" b="1" dirty="0">
                <a:sym typeface="Symbol" panose="05050102010706020507" pitchFamily="18" charset="2"/>
              </a:rPr>
              <a:t>if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i="1" dirty="0">
                <a:sym typeface="Symbol" panose="05050102010706020507" pitchFamily="18" charset="2"/>
              </a:rPr>
              <a:t>r</a:t>
            </a:r>
            <a:r>
              <a:rPr lang="en-US" dirty="0">
                <a:sym typeface="Symbol" panose="05050102010706020507" pitchFamily="18" charset="2"/>
              </a:rPr>
              <a:t>  </a:t>
            </a:r>
            <a:r>
              <a:rPr lang="en-US" i="1" dirty="0">
                <a:sym typeface="Symbol" panose="05050102010706020507" pitchFamily="18" charset="2"/>
              </a:rPr>
              <a:t>heap-size</a:t>
            </a:r>
            <a:r>
              <a:rPr lang="en-US" dirty="0">
                <a:sym typeface="Symbol" panose="05050102010706020507" pitchFamily="18" charset="2"/>
              </a:rPr>
              <a:t>[</a:t>
            </a:r>
            <a:r>
              <a:rPr lang="en-US" i="1" dirty="0">
                <a:sym typeface="Symbol" panose="05050102010706020507" pitchFamily="18" charset="2"/>
              </a:rPr>
              <a:t>A</a:t>
            </a:r>
            <a:r>
              <a:rPr lang="en-US" dirty="0">
                <a:sym typeface="Symbol" panose="05050102010706020507" pitchFamily="18" charset="2"/>
              </a:rPr>
              <a:t>] </a:t>
            </a:r>
            <a:r>
              <a:rPr lang="en-US" b="1" dirty="0">
                <a:sym typeface="Symbol" panose="05050102010706020507" pitchFamily="18" charset="2"/>
              </a:rPr>
              <a:t>and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i="1" dirty="0">
                <a:sym typeface="Symbol" panose="05050102010706020507" pitchFamily="18" charset="2"/>
              </a:rPr>
              <a:t>A</a:t>
            </a:r>
            <a:r>
              <a:rPr lang="en-US" dirty="0">
                <a:sym typeface="Symbol" panose="05050102010706020507" pitchFamily="18" charset="2"/>
              </a:rPr>
              <a:t>[</a:t>
            </a:r>
            <a:r>
              <a:rPr lang="en-US" i="1" dirty="0">
                <a:sym typeface="Symbol" panose="05050102010706020507" pitchFamily="18" charset="2"/>
              </a:rPr>
              <a:t>r</a:t>
            </a:r>
            <a:r>
              <a:rPr lang="en-US" dirty="0">
                <a:sym typeface="Symbol" panose="05050102010706020507" pitchFamily="18" charset="2"/>
              </a:rPr>
              <a:t>] &gt; </a:t>
            </a:r>
            <a:r>
              <a:rPr lang="en-US" i="1" dirty="0">
                <a:sym typeface="Symbol" panose="05050102010706020507" pitchFamily="18" charset="2"/>
              </a:rPr>
              <a:t>A</a:t>
            </a:r>
            <a:r>
              <a:rPr lang="en-US" dirty="0">
                <a:sym typeface="Symbol" panose="05050102010706020507" pitchFamily="18" charset="2"/>
              </a:rPr>
              <a:t>[</a:t>
            </a:r>
            <a:r>
              <a:rPr lang="en-US" i="1" dirty="0">
                <a:sym typeface="Symbol" panose="05050102010706020507" pitchFamily="18" charset="2"/>
              </a:rPr>
              <a:t>largest</a:t>
            </a:r>
            <a:r>
              <a:rPr lang="en-US" dirty="0">
                <a:sym typeface="Symbol" panose="05050102010706020507" pitchFamily="18" charset="2"/>
              </a:rPr>
              <a:t>]</a:t>
            </a:r>
          </a:p>
          <a:p>
            <a:pPr>
              <a:buNone/>
            </a:pPr>
            <a:r>
              <a:rPr lang="en-US" dirty="0">
                <a:sym typeface="Symbol" panose="05050102010706020507" pitchFamily="18" charset="2"/>
              </a:rPr>
              <a:t>7.     </a:t>
            </a:r>
            <a:r>
              <a:rPr lang="en-US" b="1" dirty="0">
                <a:sym typeface="Symbol" panose="05050102010706020507" pitchFamily="18" charset="2"/>
              </a:rPr>
              <a:t>then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i="1" dirty="0">
                <a:sym typeface="Symbol" panose="05050102010706020507" pitchFamily="18" charset="2"/>
              </a:rPr>
              <a:t>largest </a:t>
            </a:r>
            <a:r>
              <a:rPr lang="en-US" dirty="0">
                <a:sym typeface="Symbol" panose="05050102010706020507" pitchFamily="18" charset="2"/>
              </a:rPr>
              <a:t> </a:t>
            </a:r>
            <a:r>
              <a:rPr lang="en-US" i="1" dirty="0">
                <a:sym typeface="Symbol" panose="05050102010706020507" pitchFamily="18" charset="2"/>
              </a:rPr>
              <a:t>r</a:t>
            </a:r>
          </a:p>
          <a:p>
            <a:pPr>
              <a:buNone/>
            </a:pPr>
            <a:r>
              <a:rPr lang="en-US" dirty="0">
                <a:sym typeface="Symbol" panose="05050102010706020507" pitchFamily="18" charset="2"/>
              </a:rPr>
              <a:t>8.  </a:t>
            </a:r>
            <a:r>
              <a:rPr lang="en-US" b="1" dirty="0">
                <a:sym typeface="Symbol" panose="05050102010706020507" pitchFamily="18" charset="2"/>
              </a:rPr>
              <a:t>if</a:t>
            </a:r>
            <a:r>
              <a:rPr lang="en-US" i="1" dirty="0">
                <a:sym typeface="Symbol" panose="05050102010706020507" pitchFamily="18" charset="2"/>
              </a:rPr>
              <a:t> </a:t>
            </a:r>
            <a:r>
              <a:rPr lang="en-US" i="1" dirty="0" smtClean="0">
                <a:sym typeface="Symbol" panose="05050102010706020507" pitchFamily="18" charset="2"/>
              </a:rPr>
              <a:t>largest   </a:t>
            </a:r>
            <a:r>
              <a:rPr lang="en-US" i="1" dirty="0" err="1">
                <a:sym typeface="Symbol" panose="05050102010706020507" pitchFamily="18" charset="2"/>
              </a:rPr>
              <a:t>i</a:t>
            </a:r>
            <a:endParaRPr lang="en-US" i="1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dirty="0">
                <a:sym typeface="Symbol" panose="05050102010706020507" pitchFamily="18" charset="2"/>
              </a:rPr>
              <a:t>9.     </a:t>
            </a:r>
            <a:r>
              <a:rPr lang="en-US" b="1" dirty="0">
                <a:sym typeface="Symbol" panose="05050102010706020507" pitchFamily="18" charset="2"/>
              </a:rPr>
              <a:t>then</a:t>
            </a:r>
            <a:r>
              <a:rPr lang="en-US" dirty="0">
                <a:sym typeface="Symbol" panose="05050102010706020507" pitchFamily="18" charset="2"/>
              </a:rPr>
              <a:t> exchange</a:t>
            </a:r>
            <a:r>
              <a:rPr lang="en-US" i="1" dirty="0">
                <a:sym typeface="Symbol" panose="05050102010706020507" pitchFamily="18" charset="2"/>
              </a:rPr>
              <a:t> A</a:t>
            </a:r>
            <a:r>
              <a:rPr lang="en-US" dirty="0">
                <a:sym typeface="Symbol" panose="05050102010706020507" pitchFamily="18" charset="2"/>
              </a:rPr>
              <a:t>[</a:t>
            </a:r>
            <a:r>
              <a:rPr lang="en-US" i="1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]  </a:t>
            </a:r>
            <a:r>
              <a:rPr lang="en-US" i="1" dirty="0">
                <a:sym typeface="Symbol" panose="05050102010706020507" pitchFamily="18" charset="2"/>
              </a:rPr>
              <a:t>A</a:t>
            </a:r>
            <a:r>
              <a:rPr lang="en-US" dirty="0">
                <a:sym typeface="Symbol" panose="05050102010706020507" pitchFamily="18" charset="2"/>
              </a:rPr>
              <a:t>[</a:t>
            </a:r>
            <a:r>
              <a:rPr lang="en-US" i="1" dirty="0">
                <a:sym typeface="Symbol" panose="05050102010706020507" pitchFamily="18" charset="2"/>
              </a:rPr>
              <a:t>largest</a:t>
            </a:r>
            <a:r>
              <a:rPr lang="en-US" dirty="0">
                <a:sym typeface="Symbol" panose="05050102010706020507" pitchFamily="18" charset="2"/>
              </a:rPr>
              <a:t>]</a:t>
            </a:r>
            <a:endParaRPr lang="en-US" i="1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dirty="0">
                <a:sym typeface="Symbol" panose="05050102010706020507" pitchFamily="18" charset="2"/>
              </a:rPr>
              <a:t>10.</a:t>
            </a:r>
            <a:r>
              <a:rPr lang="en-US" i="1" dirty="0">
                <a:sym typeface="Symbol" panose="05050102010706020507" pitchFamily="18" charset="2"/>
              </a:rPr>
              <a:t>             </a:t>
            </a:r>
            <a:r>
              <a:rPr lang="en-US" i="1" dirty="0" err="1">
                <a:sym typeface="Symbol" panose="05050102010706020507" pitchFamily="18" charset="2"/>
              </a:rPr>
              <a:t>MaxHeapify</a:t>
            </a:r>
            <a:r>
              <a:rPr lang="en-US" dirty="0">
                <a:sym typeface="Symbol" panose="05050102010706020507" pitchFamily="18" charset="2"/>
              </a:rPr>
              <a:t>(</a:t>
            </a:r>
            <a:r>
              <a:rPr lang="en-US" i="1" dirty="0">
                <a:sym typeface="Symbol" panose="05050102010706020507" pitchFamily="18" charset="2"/>
              </a:rPr>
              <a:t>A, largest</a:t>
            </a:r>
            <a:r>
              <a:rPr lang="en-US" dirty="0">
                <a:sym typeface="Symbol" panose="05050102010706020507" pitchFamily="18" charset="2"/>
              </a:rPr>
              <a:t>)</a:t>
            </a:r>
            <a:endParaRPr lang="en-US" i="1" dirty="0">
              <a:sym typeface="Symbol" panose="05050102010706020507" pitchFamily="18" charset="2"/>
            </a:endParaRPr>
          </a:p>
          <a:p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762000"/>
          </a:xfrm>
        </p:spPr>
        <p:txBody>
          <a:bodyPr/>
          <a:lstStyle/>
          <a:p>
            <a:r>
              <a:rPr lang="en-US" b="1" dirty="0" smtClean="0">
                <a:solidFill>
                  <a:srgbClr val="66FF33"/>
                </a:solidFill>
                <a:latin typeface="Palatino Linotype" panose="02040502050505030304" pitchFamily="18" charset="0"/>
              </a:rPr>
              <a:t>Max-Heapify</a:t>
            </a:r>
            <a:endParaRPr lang="en-US" b="1" dirty="0">
              <a:solidFill>
                <a:srgbClr val="66FF33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10818" y="944879"/>
            <a:ext cx="4953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Times-Roman"/>
              </a:rPr>
              <a:t>MAX-HEAPIFY is to let the value at </a:t>
            </a:r>
            <a:r>
              <a:rPr lang="en-US" sz="2400" i="1" dirty="0" smtClean="0">
                <a:solidFill>
                  <a:srgbClr val="FFFF00"/>
                </a:solidFill>
                <a:latin typeface="Times-Italic"/>
              </a:rPr>
              <a:t>A</a:t>
            </a:r>
            <a:r>
              <a:rPr lang="en-US" sz="2400" dirty="0" smtClean="0">
                <a:solidFill>
                  <a:srgbClr val="FFFF00"/>
                </a:solidFill>
                <a:latin typeface="Times-Roman"/>
              </a:rPr>
              <a:t>[</a:t>
            </a:r>
            <a:r>
              <a:rPr lang="en-US" sz="2400" i="1" dirty="0" err="1" smtClean="0">
                <a:solidFill>
                  <a:srgbClr val="FFFF00"/>
                </a:solidFill>
                <a:latin typeface="Times-Italic"/>
              </a:rPr>
              <a:t>i</a:t>
            </a:r>
            <a:r>
              <a:rPr lang="en-US" sz="2400" i="1" dirty="0" smtClean="0">
                <a:solidFill>
                  <a:srgbClr val="FFFF00"/>
                </a:solidFill>
                <a:latin typeface="Times-Italic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Times-Roman"/>
              </a:rPr>
              <a:t>] </a:t>
            </a:r>
            <a:r>
              <a:rPr lang="en-US" sz="2400" dirty="0">
                <a:solidFill>
                  <a:srgbClr val="FFFF00"/>
                </a:solidFill>
                <a:latin typeface="Times-Roman"/>
              </a:rPr>
              <a:t>“float down” in the </a:t>
            </a:r>
            <a:r>
              <a:rPr lang="en-US" sz="2400" dirty="0" smtClean="0">
                <a:solidFill>
                  <a:srgbClr val="FFFF00"/>
                </a:solidFill>
                <a:latin typeface="Times-Roman"/>
              </a:rPr>
              <a:t>max-heap so </a:t>
            </a:r>
            <a:r>
              <a:rPr lang="en-US" sz="2400" dirty="0">
                <a:solidFill>
                  <a:srgbClr val="FFFF00"/>
                </a:solidFill>
                <a:latin typeface="Times-Roman"/>
              </a:rPr>
              <a:t>that the </a:t>
            </a:r>
            <a:r>
              <a:rPr lang="en-US" sz="2400" dirty="0" smtClean="0">
                <a:solidFill>
                  <a:srgbClr val="FFFF00"/>
                </a:solidFill>
                <a:latin typeface="Times-Roman"/>
              </a:rPr>
              <a:t>sub-tree </a:t>
            </a:r>
            <a:r>
              <a:rPr lang="en-US" sz="2400" dirty="0">
                <a:solidFill>
                  <a:srgbClr val="FFFF00"/>
                </a:solidFill>
                <a:latin typeface="Times-Roman"/>
              </a:rPr>
              <a:t>rooted at index </a:t>
            </a:r>
            <a:r>
              <a:rPr lang="en-US" sz="2400" i="1" dirty="0" err="1">
                <a:solidFill>
                  <a:srgbClr val="FFFF00"/>
                </a:solidFill>
                <a:latin typeface="Times-Italic"/>
              </a:rPr>
              <a:t>i</a:t>
            </a:r>
            <a:r>
              <a:rPr lang="en-US" sz="2400" i="1" dirty="0">
                <a:solidFill>
                  <a:srgbClr val="FFFF00"/>
                </a:solidFill>
                <a:latin typeface="Times-Italic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Times-Roman"/>
              </a:rPr>
              <a:t>becomes a max-heap.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81531" y="3549731"/>
            <a:ext cx="200573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Time to fix node </a:t>
            </a:r>
            <a:r>
              <a:rPr lang="en-US" sz="2000" i="1" dirty="0" err="1">
                <a:solidFill>
                  <a:srgbClr val="FFFF00"/>
                </a:solidFill>
              </a:rPr>
              <a:t>i</a:t>
            </a:r>
            <a:r>
              <a:rPr lang="en-US" sz="2000" dirty="0">
                <a:solidFill>
                  <a:srgbClr val="FFFF00"/>
                </a:solidFill>
              </a:rPr>
              <a:t> and its children = </a:t>
            </a:r>
            <a:r>
              <a:rPr kumimoji="1" lang="en-US" sz="2000" b="1" dirty="0">
                <a:solidFill>
                  <a:srgbClr val="FFFF00"/>
                </a:solidFill>
                <a:sym typeface="Symbol" panose="05050102010706020507" pitchFamily="18" charset="2"/>
              </a:rPr>
              <a:t></a:t>
            </a:r>
            <a:r>
              <a:rPr kumimoji="1" lang="en-US" sz="2000" b="1" dirty="0">
                <a:solidFill>
                  <a:srgbClr val="FFFF00"/>
                </a:solidFill>
              </a:rPr>
              <a:t>(1)</a:t>
            </a:r>
          </a:p>
        </p:txBody>
      </p:sp>
      <p:sp>
        <p:nvSpPr>
          <p:cNvPr id="7" name="AutoShape 5"/>
          <p:cNvSpPr>
            <a:spLocks/>
          </p:cNvSpPr>
          <p:nvPr/>
        </p:nvSpPr>
        <p:spPr bwMode="auto">
          <a:xfrm>
            <a:off x="6705600" y="2541501"/>
            <a:ext cx="77787" cy="3032125"/>
          </a:xfrm>
          <a:prstGeom prst="rightBrace">
            <a:avLst>
              <a:gd name="adj1" fmla="val 324832"/>
              <a:gd name="adj2" fmla="val 50671"/>
            </a:avLst>
          </a:prstGeom>
          <a:noFill/>
          <a:ln w="28575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162578" y="5477893"/>
            <a:ext cx="300486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Time to fix the </a:t>
            </a:r>
            <a:r>
              <a:rPr lang="en-US" sz="2000" dirty="0" err="1">
                <a:solidFill>
                  <a:srgbClr val="FFFF00"/>
                </a:solidFill>
              </a:rPr>
              <a:t>subtree</a:t>
            </a:r>
            <a:r>
              <a:rPr lang="en-US" sz="2000" dirty="0">
                <a:solidFill>
                  <a:srgbClr val="FFFF00"/>
                </a:solidFill>
              </a:rPr>
              <a:t> rooted at one of </a:t>
            </a:r>
            <a:r>
              <a:rPr lang="en-US" sz="2000" i="1" dirty="0">
                <a:solidFill>
                  <a:srgbClr val="FFFF00"/>
                </a:solidFill>
              </a:rPr>
              <a:t>i</a:t>
            </a:r>
            <a:r>
              <a:rPr lang="en-US" sz="2000" dirty="0">
                <a:solidFill>
                  <a:srgbClr val="FFFF00"/>
                </a:solidFill>
              </a:rPr>
              <a:t>’s children = </a:t>
            </a:r>
            <a:r>
              <a:rPr kumimoji="1" lang="en-US" sz="2000" i="1" dirty="0">
                <a:solidFill>
                  <a:srgbClr val="FFFF00"/>
                </a:solidFill>
                <a:sym typeface="Symbol" panose="05050102010706020507" pitchFamily="18" charset="2"/>
              </a:rPr>
              <a:t>T</a:t>
            </a:r>
            <a:r>
              <a:rPr kumimoji="1" lang="en-US" sz="2000" dirty="0">
                <a:solidFill>
                  <a:srgbClr val="FFFF00"/>
                </a:solidFill>
                <a:sym typeface="Symbol" panose="05050102010706020507" pitchFamily="18" charset="2"/>
              </a:rPr>
              <a:t>(size of </a:t>
            </a:r>
            <a:r>
              <a:rPr kumimoji="1" lang="en-US" sz="2000" dirty="0" err="1">
                <a:solidFill>
                  <a:srgbClr val="FFFF00"/>
                </a:solidFill>
                <a:sym typeface="Symbol" panose="05050102010706020507" pitchFamily="18" charset="2"/>
              </a:rPr>
              <a:t>subree</a:t>
            </a:r>
            <a:r>
              <a:rPr kumimoji="1" lang="en-US" sz="2000" dirty="0">
                <a:solidFill>
                  <a:srgbClr val="FFFF00"/>
                </a:solidFill>
                <a:sym typeface="Symbol" panose="05050102010706020507" pitchFamily="18" charset="2"/>
              </a:rPr>
              <a:t> at </a:t>
            </a:r>
            <a:r>
              <a:rPr kumimoji="1" lang="en-US" sz="2000" i="1" dirty="0">
                <a:solidFill>
                  <a:srgbClr val="FFFF00"/>
                </a:solidFill>
                <a:sym typeface="Symbol" panose="05050102010706020507" pitchFamily="18" charset="2"/>
              </a:rPr>
              <a:t>largest</a:t>
            </a:r>
            <a:r>
              <a:rPr kumimoji="1" lang="en-US" sz="2000" dirty="0">
                <a:solidFill>
                  <a:srgbClr val="FFFF00"/>
                </a:solidFill>
                <a:sym typeface="Symbol" panose="05050102010706020507" pitchFamily="18" charset="2"/>
              </a:rPr>
              <a:t>)</a:t>
            </a:r>
            <a:endParaRPr kumimoji="1" lang="en-US" sz="2000" dirty="0">
              <a:solidFill>
                <a:srgbClr val="FFFF00"/>
              </a:solidFill>
            </a:endParaRPr>
          </a:p>
        </p:txBody>
      </p:sp>
      <p:sp>
        <p:nvSpPr>
          <p:cNvPr id="9" name="AutoShape 7"/>
          <p:cNvSpPr>
            <a:spLocks/>
          </p:cNvSpPr>
          <p:nvPr/>
        </p:nvSpPr>
        <p:spPr bwMode="auto">
          <a:xfrm>
            <a:off x="6052405" y="6139612"/>
            <a:ext cx="88900" cy="560387"/>
          </a:xfrm>
          <a:prstGeom prst="rightBrace">
            <a:avLst>
              <a:gd name="adj1" fmla="val 52530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3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1219200"/>
            <a:ext cx="8153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3200" i="1" u="sng" dirty="0" err="1">
                <a:solidFill>
                  <a:schemeClr val="tx1"/>
                </a:solidFill>
                <a:latin typeface="Times New Roman"/>
              </a:rPr>
              <a:t>HeapSort</a:t>
            </a:r>
            <a:r>
              <a:rPr lang="en-US" sz="3200" u="sng" dirty="0">
                <a:solidFill>
                  <a:schemeClr val="tx1"/>
                </a:solidFill>
                <a:latin typeface="Times New Roman"/>
              </a:rPr>
              <a:t>(</a:t>
            </a:r>
            <a:r>
              <a:rPr lang="en-US" sz="3200" i="1" u="sng" dirty="0">
                <a:solidFill>
                  <a:schemeClr val="tx1"/>
                </a:solidFill>
                <a:latin typeface="Times New Roman"/>
              </a:rPr>
              <a:t>A</a:t>
            </a:r>
            <a:r>
              <a:rPr lang="en-US" sz="3200" u="sng" dirty="0">
                <a:solidFill>
                  <a:schemeClr val="tx1"/>
                </a:solidFill>
                <a:latin typeface="Times New Roman"/>
              </a:rPr>
              <a:t>)</a:t>
            </a:r>
            <a:endParaRPr lang="en-US" sz="3200" i="1" u="sng" dirty="0">
              <a:solidFill>
                <a:schemeClr val="tx1"/>
              </a:solidFill>
              <a:latin typeface="Times New Roman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>
                <a:solidFill>
                  <a:schemeClr val="tx1"/>
                </a:solidFill>
                <a:latin typeface="Times New Roman"/>
              </a:rPr>
              <a:t>1.  Build-Max-Heap(</a:t>
            </a:r>
            <a:r>
              <a:rPr lang="en-US" sz="3200" i="1" dirty="0">
                <a:solidFill>
                  <a:schemeClr val="tx1"/>
                </a:solidFill>
                <a:latin typeface="Times New Roman"/>
              </a:rPr>
              <a:t>A</a:t>
            </a:r>
            <a:r>
              <a:rPr lang="en-US" sz="3200" dirty="0">
                <a:solidFill>
                  <a:schemeClr val="tx1"/>
                </a:solidFill>
                <a:latin typeface="Times New Roman"/>
              </a:rPr>
              <a:t>)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>
                <a:solidFill>
                  <a:schemeClr val="tx1"/>
                </a:solidFill>
                <a:latin typeface="Times New Roman"/>
              </a:rPr>
              <a:t>2.  </a:t>
            </a:r>
            <a:r>
              <a:rPr lang="en-US" sz="3200" b="1" dirty="0">
                <a:solidFill>
                  <a:schemeClr val="tx1"/>
                </a:solidFill>
                <a:latin typeface="Times New Roman"/>
              </a:rPr>
              <a:t>for</a:t>
            </a:r>
            <a:r>
              <a:rPr lang="en-US" sz="3200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sz="3200" i="1" dirty="0" err="1">
                <a:solidFill>
                  <a:schemeClr val="tx1"/>
                </a:solidFill>
                <a:latin typeface="Times New Roman"/>
              </a:rPr>
              <a:t>i</a:t>
            </a:r>
            <a:r>
              <a:rPr lang="en-US" sz="3200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Times New Roman"/>
                <a:sym typeface="Symbol" panose="05050102010706020507" pitchFamily="18" charset="2"/>
              </a:rPr>
              <a:t></a:t>
            </a:r>
            <a:r>
              <a:rPr lang="en-US" sz="3200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sz="3200" i="1" dirty="0">
                <a:solidFill>
                  <a:schemeClr val="tx1"/>
                </a:solidFill>
                <a:latin typeface="Times New Roman"/>
              </a:rPr>
              <a:t>length</a:t>
            </a:r>
            <a:r>
              <a:rPr lang="en-US" sz="3200" dirty="0">
                <a:solidFill>
                  <a:schemeClr val="tx1"/>
                </a:solidFill>
                <a:latin typeface="Times New Roman"/>
              </a:rPr>
              <a:t>[</a:t>
            </a:r>
            <a:r>
              <a:rPr lang="en-US" sz="3200" i="1" dirty="0">
                <a:solidFill>
                  <a:schemeClr val="tx1"/>
                </a:solidFill>
                <a:latin typeface="Times New Roman"/>
              </a:rPr>
              <a:t>A</a:t>
            </a:r>
            <a:r>
              <a:rPr lang="en-US" sz="3200" dirty="0">
                <a:solidFill>
                  <a:schemeClr val="tx1"/>
                </a:solidFill>
                <a:latin typeface="Times New Roman"/>
              </a:rPr>
              <a:t>] </a:t>
            </a:r>
            <a:r>
              <a:rPr lang="en-US" sz="3200" b="1" dirty="0" err="1">
                <a:solidFill>
                  <a:schemeClr val="tx1"/>
                </a:solidFill>
                <a:latin typeface="Times New Roman"/>
              </a:rPr>
              <a:t>downto</a:t>
            </a:r>
            <a:r>
              <a:rPr lang="en-US" sz="3200" dirty="0">
                <a:solidFill>
                  <a:schemeClr val="tx1"/>
                </a:solidFill>
                <a:latin typeface="Times New Roman"/>
              </a:rPr>
              <a:t> 2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>
                <a:solidFill>
                  <a:schemeClr val="tx1"/>
                </a:solidFill>
                <a:latin typeface="Times New Roman"/>
              </a:rPr>
              <a:t>3.       </a:t>
            </a:r>
            <a:r>
              <a:rPr lang="en-US" sz="3200" b="1" dirty="0">
                <a:solidFill>
                  <a:schemeClr val="tx1"/>
                </a:solidFill>
                <a:latin typeface="Times New Roman"/>
              </a:rPr>
              <a:t>do</a:t>
            </a:r>
            <a:r>
              <a:rPr lang="en-US" sz="3200" dirty="0">
                <a:solidFill>
                  <a:schemeClr val="tx1"/>
                </a:solidFill>
                <a:latin typeface="Times New Roman"/>
              </a:rPr>
              <a:t> exchange </a:t>
            </a:r>
            <a:r>
              <a:rPr lang="en-US" sz="3200" i="1" dirty="0">
                <a:solidFill>
                  <a:schemeClr val="tx1"/>
                </a:solidFill>
                <a:latin typeface="Times New Roman"/>
                <a:sym typeface="Symbol" panose="05050102010706020507" pitchFamily="18" charset="2"/>
              </a:rPr>
              <a:t>A</a:t>
            </a:r>
            <a:r>
              <a:rPr lang="en-US" sz="3200" dirty="0">
                <a:solidFill>
                  <a:schemeClr val="tx1"/>
                </a:solidFill>
                <a:latin typeface="Times New Roman"/>
                <a:sym typeface="Symbol" panose="05050102010706020507" pitchFamily="18" charset="2"/>
              </a:rPr>
              <a:t>[1]  </a:t>
            </a:r>
            <a:r>
              <a:rPr lang="en-US" sz="3200" i="1" dirty="0">
                <a:solidFill>
                  <a:schemeClr val="tx1"/>
                </a:solidFill>
                <a:latin typeface="Times New Roman"/>
                <a:sym typeface="Symbol" panose="05050102010706020507" pitchFamily="18" charset="2"/>
              </a:rPr>
              <a:t>A</a:t>
            </a:r>
            <a:r>
              <a:rPr lang="en-US" sz="3200" dirty="0">
                <a:solidFill>
                  <a:schemeClr val="tx1"/>
                </a:solidFill>
                <a:latin typeface="Times New Roman"/>
                <a:sym typeface="Symbol" panose="05050102010706020507" pitchFamily="18" charset="2"/>
              </a:rPr>
              <a:t>[</a:t>
            </a:r>
            <a:r>
              <a:rPr lang="en-US" sz="3200" i="1" dirty="0" err="1">
                <a:solidFill>
                  <a:schemeClr val="tx1"/>
                </a:solidFill>
                <a:latin typeface="Times New Roman"/>
                <a:sym typeface="Symbol" panose="05050102010706020507" pitchFamily="18" charset="2"/>
              </a:rPr>
              <a:t>i</a:t>
            </a:r>
            <a:r>
              <a:rPr lang="en-US" sz="3200" dirty="0">
                <a:solidFill>
                  <a:schemeClr val="tx1"/>
                </a:solidFill>
                <a:latin typeface="Times New Roman"/>
                <a:sym typeface="Symbol" panose="05050102010706020507" pitchFamily="18" charset="2"/>
              </a:rPr>
              <a:t>]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>
                <a:solidFill>
                  <a:schemeClr val="tx1"/>
                </a:solidFill>
                <a:latin typeface="Times New Roman"/>
                <a:sym typeface="Symbol" panose="05050102010706020507" pitchFamily="18" charset="2"/>
              </a:rPr>
              <a:t>4.              </a:t>
            </a:r>
            <a:r>
              <a:rPr lang="en-US" sz="3200" i="1" dirty="0">
                <a:solidFill>
                  <a:schemeClr val="tx1"/>
                </a:solidFill>
                <a:latin typeface="Times New Roman"/>
                <a:sym typeface="Symbol" panose="05050102010706020507" pitchFamily="18" charset="2"/>
              </a:rPr>
              <a:t>heap-size</a:t>
            </a:r>
            <a:r>
              <a:rPr lang="en-US" sz="3200" dirty="0">
                <a:solidFill>
                  <a:schemeClr val="tx1"/>
                </a:solidFill>
                <a:latin typeface="Times New Roman"/>
                <a:sym typeface="Symbol" panose="05050102010706020507" pitchFamily="18" charset="2"/>
              </a:rPr>
              <a:t>[</a:t>
            </a:r>
            <a:r>
              <a:rPr lang="en-US" sz="3200" i="1" dirty="0">
                <a:solidFill>
                  <a:schemeClr val="tx1"/>
                </a:solidFill>
                <a:latin typeface="Times New Roman"/>
                <a:sym typeface="Symbol" panose="05050102010706020507" pitchFamily="18" charset="2"/>
              </a:rPr>
              <a:t>A</a:t>
            </a:r>
            <a:r>
              <a:rPr lang="en-US" sz="3200" dirty="0">
                <a:solidFill>
                  <a:schemeClr val="tx1"/>
                </a:solidFill>
                <a:latin typeface="Times New Roman"/>
                <a:sym typeface="Symbol" panose="05050102010706020507" pitchFamily="18" charset="2"/>
              </a:rPr>
              <a:t>]  </a:t>
            </a:r>
            <a:r>
              <a:rPr lang="en-US" sz="3200" i="1" dirty="0">
                <a:solidFill>
                  <a:schemeClr val="tx1"/>
                </a:solidFill>
                <a:latin typeface="Times New Roman"/>
                <a:sym typeface="Symbol" panose="05050102010706020507" pitchFamily="18" charset="2"/>
              </a:rPr>
              <a:t>heap-size</a:t>
            </a:r>
            <a:r>
              <a:rPr lang="en-US" sz="3200" dirty="0">
                <a:solidFill>
                  <a:schemeClr val="tx1"/>
                </a:solidFill>
                <a:latin typeface="Times New Roman"/>
                <a:sym typeface="Symbol" panose="05050102010706020507" pitchFamily="18" charset="2"/>
              </a:rPr>
              <a:t>[</a:t>
            </a:r>
            <a:r>
              <a:rPr lang="en-US" sz="3200" i="1" dirty="0">
                <a:solidFill>
                  <a:schemeClr val="tx1"/>
                </a:solidFill>
                <a:latin typeface="Times New Roman"/>
                <a:sym typeface="Symbol" panose="05050102010706020507" pitchFamily="18" charset="2"/>
              </a:rPr>
              <a:t>A</a:t>
            </a:r>
            <a:r>
              <a:rPr lang="en-US" sz="3200" dirty="0">
                <a:solidFill>
                  <a:schemeClr val="tx1"/>
                </a:solidFill>
                <a:latin typeface="Times New Roman"/>
                <a:sym typeface="Symbol" panose="05050102010706020507" pitchFamily="18" charset="2"/>
              </a:rPr>
              <a:t>] – 1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>
                <a:solidFill>
                  <a:schemeClr val="tx1"/>
                </a:solidFill>
                <a:latin typeface="Times New Roman"/>
                <a:sym typeface="Symbol" panose="05050102010706020507" pitchFamily="18" charset="2"/>
              </a:rPr>
              <a:t>5.              </a:t>
            </a:r>
            <a:r>
              <a:rPr lang="en-US" sz="3200" i="1" dirty="0" err="1">
                <a:solidFill>
                  <a:schemeClr val="tx1"/>
                </a:solidFill>
                <a:latin typeface="Times New Roman"/>
                <a:sym typeface="Symbol" panose="05050102010706020507" pitchFamily="18" charset="2"/>
              </a:rPr>
              <a:t>MaxHeapify</a:t>
            </a:r>
            <a:r>
              <a:rPr lang="en-US" sz="3200" dirty="0">
                <a:solidFill>
                  <a:schemeClr val="tx1"/>
                </a:solidFill>
                <a:latin typeface="Times New Roman"/>
                <a:sym typeface="Symbol" panose="05050102010706020507" pitchFamily="18" charset="2"/>
              </a:rPr>
              <a:t>(</a:t>
            </a:r>
            <a:r>
              <a:rPr lang="en-US" sz="3200" i="1" dirty="0">
                <a:solidFill>
                  <a:schemeClr val="tx1"/>
                </a:solidFill>
                <a:latin typeface="Times New Roman"/>
                <a:sym typeface="Symbol" panose="05050102010706020507" pitchFamily="18" charset="2"/>
              </a:rPr>
              <a:t>A</a:t>
            </a:r>
            <a:r>
              <a:rPr lang="en-US" sz="3200" dirty="0">
                <a:solidFill>
                  <a:schemeClr val="tx1"/>
                </a:solidFill>
                <a:latin typeface="Times New Roman"/>
                <a:sym typeface="Symbol" panose="05050102010706020507" pitchFamily="18" charset="2"/>
              </a:rPr>
              <a:t>, 1)</a:t>
            </a:r>
            <a:endParaRPr lang="en-US" sz="3200" i="1" dirty="0">
              <a:solidFill>
                <a:schemeClr val="tx1"/>
              </a:solidFill>
              <a:latin typeface="Times New Roman"/>
              <a:sym typeface="Symbol" panose="05050102010706020507" pitchFamily="18" charset="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534400" cy="762000"/>
          </a:xfrm>
        </p:spPr>
        <p:txBody>
          <a:bodyPr/>
          <a:lstStyle/>
          <a:p>
            <a:r>
              <a:rPr lang="en-US" b="1" dirty="0" smtClean="0">
                <a:solidFill>
                  <a:srgbClr val="66FF33"/>
                </a:solidFill>
                <a:latin typeface="Palatino Linotype" panose="02040502050505030304" pitchFamily="18" charset="0"/>
              </a:rPr>
              <a:t>Heap sort</a:t>
            </a:r>
            <a:endParaRPr lang="en-US" b="1" dirty="0">
              <a:solidFill>
                <a:srgbClr val="66FF33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00800" y="4173855"/>
            <a:ext cx="14029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1" dirty="0">
                <a:solidFill>
                  <a:srgbClr val="FFFF00"/>
                </a:solidFill>
              </a:rPr>
              <a:t>O</a:t>
            </a:r>
            <a:r>
              <a:rPr lang="en-US" sz="3200" b="1" dirty="0">
                <a:solidFill>
                  <a:srgbClr val="FFFF00"/>
                </a:solidFill>
              </a:rPr>
              <a:t>(</a:t>
            </a:r>
            <a:r>
              <a:rPr lang="en-US" sz="3200" b="1" dirty="0" err="1">
                <a:solidFill>
                  <a:srgbClr val="FFFF00"/>
                </a:solidFill>
              </a:rPr>
              <a:t>lg</a:t>
            </a:r>
            <a:r>
              <a:rPr lang="en-US" sz="3200" b="1" dirty="0">
                <a:solidFill>
                  <a:srgbClr val="FFFF00"/>
                </a:solidFill>
              </a:rPr>
              <a:t> </a:t>
            </a:r>
            <a:r>
              <a:rPr lang="en-US" sz="3200" b="1" i="1" dirty="0">
                <a:solidFill>
                  <a:srgbClr val="FFFF00"/>
                </a:solidFill>
              </a:rPr>
              <a:t>n</a:t>
            </a:r>
            <a:r>
              <a:rPr lang="en-US" sz="3200" b="1" dirty="0">
                <a:solidFill>
                  <a:srgbClr val="FFFF00"/>
                </a:solidFill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5698529" y="1819365"/>
            <a:ext cx="9813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</a:rPr>
              <a:t>O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</a:rPr>
              <a:t>(</a:t>
            </a:r>
            <a:r>
              <a:rPr kumimoji="0" lang="en-US" sz="32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</a:rPr>
              <a:t>n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</a:rPr>
              <a:t>)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4953000" y="1965558"/>
            <a:ext cx="690786" cy="320442"/>
          </a:xfrm>
          <a:prstGeom prst="rightArrow">
            <a:avLst/>
          </a:prstGeom>
          <a:solidFill>
            <a:srgbClr val="FF0066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5643786" y="4306021"/>
            <a:ext cx="690786" cy="320442"/>
          </a:xfrm>
          <a:prstGeom prst="rightArrow">
            <a:avLst/>
          </a:prstGeom>
          <a:solidFill>
            <a:srgbClr val="FF0066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72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152400"/>
            <a:ext cx="8763000" cy="762000"/>
          </a:xfrm>
        </p:spPr>
        <p:txBody>
          <a:bodyPr/>
          <a:lstStyle/>
          <a:p>
            <a:r>
              <a:rPr lang="en-US" b="1" dirty="0">
                <a:solidFill>
                  <a:srgbClr val="66FF33"/>
                </a:solidFill>
                <a:latin typeface="Palatino Linotype" panose="02040502050505030304" pitchFamily="18" charset="0"/>
              </a:rPr>
              <a:t>Removing and replacing the root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7800"/>
            <a:ext cx="7848600" cy="1371600"/>
          </a:xfrm>
        </p:spPr>
        <p:txBody>
          <a:bodyPr/>
          <a:lstStyle/>
          <a:p>
            <a:r>
              <a:rPr lang="en-US" sz="2400" dirty="0"/>
              <a:t>The “root” is the first element in the array</a:t>
            </a:r>
          </a:p>
          <a:p>
            <a:r>
              <a:rPr lang="en-US" sz="2400" dirty="0"/>
              <a:t>The “rightmost node at the deepest level” is the last element</a:t>
            </a:r>
          </a:p>
          <a:p>
            <a:r>
              <a:rPr lang="en-US" sz="2400" dirty="0"/>
              <a:t>Swap them...</a:t>
            </a:r>
          </a:p>
        </p:txBody>
      </p:sp>
      <p:sp>
        <p:nvSpPr>
          <p:cNvPr id="33811" name="Rectangle 19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5257800"/>
            <a:ext cx="7772400" cy="1219200"/>
          </a:xfrm>
        </p:spPr>
        <p:txBody>
          <a:bodyPr/>
          <a:lstStyle/>
          <a:p>
            <a:r>
              <a:rPr lang="en-US" sz="2400"/>
              <a:t>...And pretend that the last element in the array no longer exists—that is, the “last index” is </a:t>
            </a:r>
            <a:r>
              <a:rPr lang="en-US" sz="2000">
                <a:solidFill>
                  <a:srgbClr val="FFFF99"/>
                </a:solidFill>
                <a:latin typeface="Verdana" panose="020B0604030504040204" pitchFamily="34" charset="0"/>
              </a:rPr>
              <a:t>11</a:t>
            </a:r>
            <a:r>
              <a:rPr lang="en-US" sz="2400"/>
              <a:t> (9)</a:t>
            </a: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1066800" y="2940050"/>
            <a:ext cx="6324600" cy="717550"/>
            <a:chOff x="624" y="2524"/>
            <a:chExt cx="3984" cy="452"/>
          </a:xfrm>
        </p:grpSpPr>
        <p:sp>
          <p:nvSpPr>
            <p:cNvPr id="33797" name="Rectangle 5"/>
            <p:cNvSpPr>
              <a:spLocks noChangeArrowheads="1"/>
            </p:cNvSpPr>
            <p:nvPr/>
          </p:nvSpPr>
          <p:spPr bwMode="auto">
            <a:xfrm>
              <a:off x="672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25</a:t>
              </a:r>
            </a:p>
          </p:txBody>
        </p:sp>
        <p:sp>
          <p:nvSpPr>
            <p:cNvPr id="33798" name="Rectangle 6"/>
            <p:cNvSpPr>
              <a:spLocks noChangeArrowheads="1"/>
            </p:cNvSpPr>
            <p:nvPr/>
          </p:nvSpPr>
          <p:spPr bwMode="auto">
            <a:xfrm>
              <a:off x="960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22</a:t>
              </a:r>
            </a:p>
          </p:txBody>
        </p:sp>
        <p:sp>
          <p:nvSpPr>
            <p:cNvPr id="33799" name="Rectangle 7"/>
            <p:cNvSpPr>
              <a:spLocks noChangeArrowheads="1"/>
            </p:cNvSpPr>
            <p:nvPr/>
          </p:nvSpPr>
          <p:spPr bwMode="auto">
            <a:xfrm>
              <a:off x="1248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17</a:t>
              </a:r>
            </a:p>
          </p:txBody>
        </p:sp>
        <p:sp>
          <p:nvSpPr>
            <p:cNvPr id="33800" name="Rectangle 8"/>
            <p:cNvSpPr>
              <a:spLocks noChangeArrowheads="1"/>
            </p:cNvSpPr>
            <p:nvPr/>
          </p:nvSpPr>
          <p:spPr bwMode="auto">
            <a:xfrm>
              <a:off x="1536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19</a:t>
              </a:r>
            </a:p>
          </p:txBody>
        </p:sp>
        <p:sp>
          <p:nvSpPr>
            <p:cNvPr id="33801" name="Rectangle 9"/>
            <p:cNvSpPr>
              <a:spLocks noChangeArrowheads="1"/>
            </p:cNvSpPr>
            <p:nvPr/>
          </p:nvSpPr>
          <p:spPr bwMode="auto">
            <a:xfrm>
              <a:off x="1824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22</a:t>
              </a:r>
            </a:p>
          </p:txBody>
        </p:sp>
        <p:sp>
          <p:nvSpPr>
            <p:cNvPr id="33802" name="Rectangle 10"/>
            <p:cNvSpPr>
              <a:spLocks noChangeArrowheads="1"/>
            </p:cNvSpPr>
            <p:nvPr/>
          </p:nvSpPr>
          <p:spPr bwMode="auto">
            <a:xfrm>
              <a:off x="2112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14</a:t>
              </a:r>
            </a:p>
          </p:txBody>
        </p:sp>
        <p:sp>
          <p:nvSpPr>
            <p:cNvPr id="33803" name="Rectangle 11"/>
            <p:cNvSpPr>
              <a:spLocks noChangeArrowheads="1"/>
            </p:cNvSpPr>
            <p:nvPr/>
          </p:nvSpPr>
          <p:spPr bwMode="auto">
            <a:xfrm>
              <a:off x="2400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15</a:t>
              </a:r>
            </a:p>
          </p:txBody>
        </p:sp>
        <p:sp>
          <p:nvSpPr>
            <p:cNvPr id="33804" name="Rectangle 12"/>
            <p:cNvSpPr>
              <a:spLocks noChangeArrowheads="1"/>
            </p:cNvSpPr>
            <p:nvPr/>
          </p:nvSpPr>
          <p:spPr bwMode="auto">
            <a:xfrm>
              <a:off x="2688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18</a:t>
              </a:r>
            </a:p>
          </p:txBody>
        </p:sp>
        <p:sp>
          <p:nvSpPr>
            <p:cNvPr id="33805" name="Rectangle 13"/>
            <p:cNvSpPr>
              <a:spLocks noChangeArrowheads="1"/>
            </p:cNvSpPr>
            <p:nvPr/>
          </p:nvSpPr>
          <p:spPr bwMode="auto">
            <a:xfrm>
              <a:off x="2976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14</a:t>
              </a:r>
            </a:p>
          </p:txBody>
        </p:sp>
        <p:sp>
          <p:nvSpPr>
            <p:cNvPr id="33806" name="Rectangle 14"/>
            <p:cNvSpPr>
              <a:spLocks noChangeArrowheads="1"/>
            </p:cNvSpPr>
            <p:nvPr/>
          </p:nvSpPr>
          <p:spPr bwMode="auto">
            <a:xfrm>
              <a:off x="3264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21</a:t>
              </a:r>
            </a:p>
          </p:txBody>
        </p:sp>
        <p:sp>
          <p:nvSpPr>
            <p:cNvPr id="33807" name="Rectangle 15"/>
            <p:cNvSpPr>
              <a:spLocks noChangeArrowheads="1"/>
            </p:cNvSpPr>
            <p:nvPr/>
          </p:nvSpPr>
          <p:spPr bwMode="auto">
            <a:xfrm>
              <a:off x="3552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3</a:t>
              </a:r>
            </a:p>
          </p:txBody>
        </p:sp>
        <p:sp>
          <p:nvSpPr>
            <p:cNvPr id="33808" name="Rectangle 16"/>
            <p:cNvSpPr>
              <a:spLocks noChangeArrowheads="1"/>
            </p:cNvSpPr>
            <p:nvPr/>
          </p:nvSpPr>
          <p:spPr bwMode="auto">
            <a:xfrm>
              <a:off x="3840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9</a:t>
              </a:r>
            </a:p>
          </p:txBody>
        </p:sp>
        <p:sp>
          <p:nvSpPr>
            <p:cNvPr id="33809" name="Rectangle 17"/>
            <p:cNvSpPr>
              <a:spLocks noChangeArrowheads="1"/>
            </p:cNvSpPr>
            <p:nvPr/>
          </p:nvSpPr>
          <p:spPr bwMode="auto">
            <a:xfrm>
              <a:off x="4128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11</a:t>
              </a:r>
            </a:p>
          </p:txBody>
        </p:sp>
        <p:sp>
          <p:nvSpPr>
            <p:cNvPr id="33810" name="Text Box 18"/>
            <p:cNvSpPr txBox="1">
              <a:spLocks noChangeArrowheads="1"/>
            </p:cNvSpPr>
            <p:nvPr/>
          </p:nvSpPr>
          <p:spPr bwMode="auto">
            <a:xfrm>
              <a:off x="624" y="2524"/>
              <a:ext cx="39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  0     1    2     3    4     5    6     7     8    9    10   11   12</a:t>
              </a:r>
            </a:p>
          </p:txBody>
        </p:sp>
      </p:grpSp>
      <p:grpSp>
        <p:nvGrpSpPr>
          <p:cNvPr id="33832" name="Group 40"/>
          <p:cNvGrpSpPr>
            <a:grpSpLocks/>
          </p:cNvGrpSpPr>
          <p:nvPr/>
        </p:nvGrpSpPr>
        <p:grpSpPr bwMode="auto">
          <a:xfrm>
            <a:off x="1066800" y="3657600"/>
            <a:ext cx="6324600" cy="1295400"/>
            <a:chOff x="672" y="2304"/>
            <a:chExt cx="3984" cy="816"/>
          </a:xfrm>
        </p:grpSpPr>
        <p:grpSp>
          <p:nvGrpSpPr>
            <p:cNvPr id="33812" name="Group 20"/>
            <p:cNvGrpSpPr>
              <a:grpSpLocks/>
            </p:cNvGrpSpPr>
            <p:nvPr/>
          </p:nvGrpSpPr>
          <p:grpSpPr bwMode="auto">
            <a:xfrm>
              <a:off x="672" y="2668"/>
              <a:ext cx="3984" cy="452"/>
              <a:chOff x="624" y="2524"/>
              <a:chExt cx="3984" cy="452"/>
            </a:xfrm>
          </p:grpSpPr>
          <p:sp>
            <p:nvSpPr>
              <p:cNvPr id="33813" name="Rectangle 21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288" cy="24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 smtClean="0">
                    <a:solidFill>
                      <a:srgbClr val="FFFFFF"/>
                    </a:solidFill>
                    <a:latin typeface="Verdana" panose="020B0604030504040204" pitchFamily="34" charset="0"/>
                  </a:rPr>
                  <a:t>11</a:t>
                </a:r>
              </a:p>
            </p:txBody>
          </p:sp>
          <p:sp>
            <p:nvSpPr>
              <p:cNvPr id="33814" name="Rectangle 22"/>
              <p:cNvSpPr>
                <a:spLocks noChangeArrowheads="1"/>
              </p:cNvSpPr>
              <p:nvPr/>
            </p:nvSpPr>
            <p:spPr bwMode="auto">
              <a:xfrm>
                <a:off x="960" y="2736"/>
                <a:ext cx="288" cy="24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 smtClean="0">
                    <a:solidFill>
                      <a:srgbClr val="FFFFFF"/>
                    </a:solidFill>
                    <a:latin typeface="Verdana" panose="020B0604030504040204" pitchFamily="34" charset="0"/>
                  </a:rPr>
                  <a:t>22</a:t>
                </a:r>
              </a:p>
            </p:txBody>
          </p:sp>
          <p:sp>
            <p:nvSpPr>
              <p:cNvPr id="33815" name="Rectangle 23"/>
              <p:cNvSpPr>
                <a:spLocks noChangeArrowheads="1"/>
              </p:cNvSpPr>
              <p:nvPr/>
            </p:nvSpPr>
            <p:spPr bwMode="auto">
              <a:xfrm>
                <a:off x="1248" y="2736"/>
                <a:ext cx="288" cy="24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 smtClean="0">
                    <a:solidFill>
                      <a:srgbClr val="FFFFFF"/>
                    </a:solidFill>
                    <a:latin typeface="Verdana" panose="020B0604030504040204" pitchFamily="34" charset="0"/>
                  </a:rPr>
                  <a:t>17</a:t>
                </a:r>
              </a:p>
            </p:txBody>
          </p:sp>
          <p:sp>
            <p:nvSpPr>
              <p:cNvPr id="33816" name="Rectangle 24"/>
              <p:cNvSpPr>
                <a:spLocks noChangeArrowheads="1"/>
              </p:cNvSpPr>
              <p:nvPr/>
            </p:nvSpPr>
            <p:spPr bwMode="auto">
              <a:xfrm>
                <a:off x="1536" y="2736"/>
                <a:ext cx="288" cy="24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 smtClean="0">
                    <a:solidFill>
                      <a:srgbClr val="FFFFFF"/>
                    </a:solidFill>
                    <a:latin typeface="Verdana" panose="020B0604030504040204" pitchFamily="34" charset="0"/>
                  </a:rPr>
                  <a:t>19</a:t>
                </a:r>
              </a:p>
            </p:txBody>
          </p:sp>
          <p:sp>
            <p:nvSpPr>
              <p:cNvPr id="33817" name="Rectangle 25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288" cy="24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 smtClean="0">
                    <a:solidFill>
                      <a:srgbClr val="FFFFFF"/>
                    </a:solidFill>
                    <a:latin typeface="Verdana" panose="020B0604030504040204" pitchFamily="34" charset="0"/>
                  </a:rPr>
                  <a:t>22</a:t>
                </a:r>
              </a:p>
            </p:txBody>
          </p:sp>
          <p:sp>
            <p:nvSpPr>
              <p:cNvPr id="33818" name="Rectangle 26"/>
              <p:cNvSpPr>
                <a:spLocks noChangeArrowheads="1"/>
              </p:cNvSpPr>
              <p:nvPr/>
            </p:nvSpPr>
            <p:spPr bwMode="auto">
              <a:xfrm>
                <a:off x="2112" y="2736"/>
                <a:ext cx="288" cy="24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 smtClean="0">
                    <a:solidFill>
                      <a:srgbClr val="FFFFFF"/>
                    </a:solidFill>
                    <a:latin typeface="Verdana" panose="020B0604030504040204" pitchFamily="34" charset="0"/>
                  </a:rPr>
                  <a:t>14</a:t>
                </a:r>
              </a:p>
            </p:txBody>
          </p:sp>
          <p:sp>
            <p:nvSpPr>
              <p:cNvPr id="33819" name="Rectangle 27"/>
              <p:cNvSpPr>
                <a:spLocks noChangeArrowheads="1"/>
              </p:cNvSpPr>
              <p:nvPr/>
            </p:nvSpPr>
            <p:spPr bwMode="auto">
              <a:xfrm>
                <a:off x="2400" y="2736"/>
                <a:ext cx="288" cy="24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 smtClean="0">
                    <a:solidFill>
                      <a:srgbClr val="FFFFFF"/>
                    </a:solidFill>
                    <a:latin typeface="Verdana" panose="020B0604030504040204" pitchFamily="34" charset="0"/>
                  </a:rPr>
                  <a:t>15</a:t>
                </a:r>
              </a:p>
            </p:txBody>
          </p:sp>
          <p:sp>
            <p:nvSpPr>
              <p:cNvPr id="33820" name="Rectangle 28"/>
              <p:cNvSpPr>
                <a:spLocks noChangeArrowheads="1"/>
              </p:cNvSpPr>
              <p:nvPr/>
            </p:nvSpPr>
            <p:spPr bwMode="auto">
              <a:xfrm>
                <a:off x="2688" y="2736"/>
                <a:ext cx="288" cy="24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 smtClean="0">
                    <a:solidFill>
                      <a:srgbClr val="FFFFFF"/>
                    </a:solidFill>
                    <a:latin typeface="Verdana" panose="020B0604030504040204" pitchFamily="34" charset="0"/>
                  </a:rPr>
                  <a:t>18</a:t>
                </a:r>
              </a:p>
            </p:txBody>
          </p:sp>
          <p:sp>
            <p:nvSpPr>
              <p:cNvPr id="33821" name="Rectangle 29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 smtClean="0">
                    <a:solidFill>
                      <a:srgbClr val="FFFFFF"/>
                    </a:solidFill>
                    <a:latin typeface="Verdana" panose="020B0604030504040204" pitchFamily="34" charset="0"/>
                  </a:rPr>
                  <a:t>14</a:t>
                </a:r>
              </a:p>
            </p:txBody>
          </p:sp>
          <p:sp>
            <p:nvSpPr>
              <p:cNvPr id="33822" name="Rectangle 30"/>
              <p:cNvSpPr>
                <a:spLocks noChangeArrowheads="1"/>
              </p:cNvSpPr>
              <p:nvPr/>
            </p:nvSpPr>
            <p:spPr bwMode="auto">
              <a:xfrm>
                <a:off x="3264" y="2736"/>
                <a:ext cx="288" cy="24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 smtClean="0">
                    <a:solidFill>
                      <a:srgbClr val="FFFFFF"/>
                    </a:solidFill>
                    <a:latin typeface="Verdana" panose="020B0604030504040204" pitchFamily="34" charset="0"/>
                  </a:rPr>
                  <a:t>21</a:t>
                </a:r>
              </a:p>
            </p:txBody>
          </p:sp>
          <p:sp>
            <p:nvSpPr>
              <p:cNvPr id="33823" name="Rectangle 31"/>
              <p:cNvSpPr>
                <a:spLocks noChangeArrowheads="1"/>
              </p:cNvSpPr>
              <p:nvPr/>
            </p:nvSpPr>
            <p:spPr bwMode="auto">
              <a:xfrm>
                <a:off x="3552" y="2736"/>
                <a:ext cx="288" cy="24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 smtClean="0">
                    <a:solidFill>
                      <a:srgbClr val="FFFFFF"/>
                    </a:solidFill>
                    <a:latin typeface="Verdana" panose="020B0604030504040204" pitchFamily="34" charset="0"/>
                  </a:rPr>
                  <a:t>3</a:t>
                </a:r>
              </a:p>
            </p:txBody>
          </p:sp>
          <p:sp>
            <p:nvSpPr>
              <p:cNvPr id="33824" name="Rectangle 32"/>
              <p:cNvSpPr>
                <a:spLocks noChangeArrowheads="1"/>
              </p:cNvSpPr>
              <p:nvPr/>
            </p:nvSpPr>
            <p:spPr bwMode="auto">
              <a:xfrm>
                <a:off x="3840" y="2736"/>
                <a:ext cx="288" cy="24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 smtClean="0">
                    <a:solidFill>
                      <a:srgbClr val="FFFFFF"/>
                    </a:solidFill>
                    <a:latin typeface="Verdana" panose="020B0604030504040204" pitchFamily="34" charset="0"/>
                  </a:rPr>
                  <a:t>9</a:t>
                </a:r>
              </a:p>
            </p:txBody>
          </p:sp>
          <p:sp>
            <p:nvSpPr>
              <p:cNvPr id="33825" name="Rectangle 33"/>
              <p:cNvSpPr>
                <a:spLocks noChangeArrowheads="1"/>
              </p:cNvSpPr>
              <p:nvPr/>
            </p:nvSpPr>
            <p:spPr bwMode="auto">
              <a:xfrm>
                <a:off x="4128" y="2736"/>
                <a:ext cx="288" cy="24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 smtClean="0">
                    <a:solidFill>
                      <a:srgbClr val="FFFFFF"/>
                    </a:solidFill>
                    <a:latin typeface="Verdana" panose="020B0604030504040204" pitchFamily="34" charset="0"/>
                  </a:rPr>
                  <a:t>25</a:t>
                </a:r>
              </a:p>
            </p:txBody>
          </p:sp>
          <p:sp>
            <p:nvSpPr>
              <p:cNvPr id="33826" name="Text Box 34"/>
              <p:cNvSpPr txBox="1">
                <a:spLocks noChangeArrowheads="1"/>
              </p:cNvSpPr>
              <p:nvPr/>
            </p:nvSpPr>
            <p:spPr bwMode="auto">
              <a:xfrm>
                <a:off x="624" y="2524"/>
                <a:ext cx="398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smtClean="0">
                    <a:solidFill>
                      <a:srgbClr val="FFFFFF"/>
                    </a:solidFill>
                    <a:latin typeface="Verdana" panose="020B0604030504040204" pitchFamily="34" charset="0"/>
                  </a:rPr>
                  <a:t>  0     1    2     3    4     5    6     7     8    9    10   11   12</a:t>
                </a:r>
              </a:p>
            </p:txBody>
          </p:sp>
        </p:grpSp>
        <p:sp>
          <p:nvSpPr>
            <p:cNvPr id="33829" name="Freeform 37"/>
            <p:cNvSpPr>
              <a:spLocks/>
            </p:cNvSpPr>
            <p:nvPr/>
          </p:nvSpPr>
          <p:spPr bwMode="auto">
            <a:xfrm>
              <a:off x="864" y="2304"/>
              <a:ext cx="3348" cy="486"/>
            </a:xfrm>
            <a:custGeom>
              <a:avLst/>
              <a:gdLst>
                <a:gd name="T0" fmla="*/ 0 w 3348"/>
                <a:gd name="T1" fmla="*/ 0 h 486"/>
                <a:gd name="T2" fmla="*/ 372 w 3348"/>
                <a:gd name="T3" fmla="*/ 210 h 486"/>
                <a:gd name="T4" fmla="*/ 1026 w 3348"/>
                <a:gd name="T5" fmla="*/ 228 h 486"/>
                <a:gd name="T6" fmla="*/ 2346 w 3348"/>
                <a:gd name="T7" fmla="*/ 246 h 486"/>
                <a:gd name="T8" fmla="*/ 3090 w 3348"/>
                <a:gd name="T9" fmla="*/ 282 h 486"/>
                <a:gd name="T10" fmla="*/ 3348 w 3348"/>
                <a:gd name="T11" fmla="*/ 486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8" h="486">
                  <a:moveTo>
                    <a:pt x="0" y="0"/>
                  </a:moveTo>
                  <a:cubicBezTo>
                    <a:pt x="62" y="35"/>
                    <a:pt x="201" y="172"/>
                    <a:pt x="372" y="210"/>
                  </a:cubicBezTo>
                  <a:cubicBezTo>
                    <a:pt x="543" y="248"/>
                    <a:pt x="697" y="222"/>
                    <a:pt x="1026" y="228"/>
                  </a:cubicBezTo>
                  <a:cubicBezTo>
                    <a:pt x="1355" y="234"/>
                    <a:pt x="2002" y="237"/>
                    <a:pt x="2346" y="246"/>
                  </a:cubicBezTo>
                  <a:cubicBezTo>
                    <a:pt x="2690" y="255"/>
                    <a:pt x="2923" y="242"/>
                    <a:pt x="3090" y="282"/>
                  </a:cubicBezTo>
                  <a:cubicBezTo>
                    <a:pt x="3257" y="322"/>
                    <a:pt x="3294" y="444"/>
                    <a:pt x="3348" y="486"/>
                  </a:cubicBezTo>
                </a:path>
              </a:pathLst>
            </a:custGeom>
            <a:noFill/>
            <a:ln w="15875" cap="flat" cmpd="sng">
              <a:solidFill>
                <a:srgbClr val="66CCFF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33830" name="Freeform 38"/>
            <p:cNvSpPr>
              <a:spLocks/>
            </p:cNvSpPr>
            <p:nvPr/>
          </p:nvSpPr>
          <p:spPr bwMode="auto">
            <a:xfrm>
              <a:off x="768" y="2304"/>
              <a:ext cx="3552" cy="480"/>
            </a:xfrm>
            <a:custGeom>
              <a:avLst/>
              <a:gdLst>
                <a:gd name="T0" fmla="*/ 3552 w 3552"/>
                <a:gd name="T1" fmla="*/ 0 h 480"/>
                <a:gd name="T2" fmla="*/ 3366 w 3552"/>
                <a:gd name="T3" fmla="*/ 120 h 480"/>
                <a:gd name="T4" fmla="*/ 2616 w 3552"/>
                <a:gd name="T5" fmla="*/ 138 h 480"/>
                <a:gd name="T6" fmla="*/ 1296 w 3552"/>
                <a:gd name="T7" fmla="*/ 144 h 480"/>
                <a:gd name="T8" fmla="*/ 240 w 3552"/>
                <a:gd name="T9" fmla="*/ 192 h 480"/>
                <a:gd name="T10" fmla="*/ 0 w 3552"/>
                <a:gd name="T11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52" h="480">
                  <a:moveTo>
                    <a:pt x="3552" y="0"/>
                  </a:moveTo>
                  <a:cubicBezTo>
                    <a:pt x="3521" y="20"/>
                    <a:pt x="3522" y="97"/>
                    <a:pt x="3366" y="120"/>
                  </a:cubicBezTo>
                  <a:cubicBezTo>
                    <a:pt x="3210" y="143"/>
                    <a:pt x="2961" y="134"/>
                    <a:pt x="2616" y="138"/>
                  </a:cubicBezTo>
                  <a:cubicBezTo>
                    <a:pt x="2271" y="142"/>
                    <a:pt x="1692" y="135"/>
                    <a:pt x="1296" y="144"/>
                  </a:cubicBezTo>
                  <a:cubicBezTo>
                    <a:pt x="900" y="153"/>
                    <a:pt x="456" y="136"/>
                    <a:pt x="240" y="192"/>
                  </a:cubicBezTo>
                  <a:cubicBezTo>
                    <a:pt x="24" y="248"/>
                    <a:pt x="12" y="364"/>
                    <a:pt x="0" y="480"/>
                  </a:cubicBezTo>
                </a:path>
              </a:pathLst>
            </a:custGeom>
            <a:noFill/>
            <a:ln w="15875" cap="flat" cmpd="sng">
              <a:solidFill>
                <a:srgbClr val="FF9999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248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bldLvl="4" autoUpdateAnimBg="0"/>
      <p:bldP spid="33811" grpId="0" build="p" bldLvl="4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3572"/>
            <a:ext cx="8534400" cy="762000"/>
          </a:xfrm>
        </p:spPr>
        <p:txBody>
          <a:bodyPr/>
          <a:lstStyle/>
          <a:p>
            <a:r>
              <a:rPr lang="en-US" b="1" dirty="0">
                <a:solidFill>
                  <a:srgbClr val="66FF33"/>
                </a:solidFill>
              </a:rPr>
              <a:t>Reheap and repeat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43000"/>
            <a:ext cx="7848600" cy="1371600"/>
          </a:xfrm>
        </p:spPr>
        <p:txBody>
          <a:bodyPr/>
          <a:lstStyle/>
          <a:p>
            <a:r>
              <a:rPr lang="en-US" sz="2400" dirty="0"/>
              <a:t>Reheap the root node (index 0, containing </a:t>
            </a:r>
            <a:r>
              <a:rPr lang="en-US" sz="2000" dirty="0">
                <a:solidFill>
                  <a:srgbClr val="FFFF99"/>
                </a:solidFill>
                <a:latin typeface="Verdana" panose="020B0604030504040204" pitchFamily="34" charset="0"/>
              </a:rPr>
              <a:t>11</a:t>
            </a:r>
            <a:r>
              <a:rPr lang="en-US" sz="2400" dirty="0"/>
              <a:t>)...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4953000"/>
            <a:ext cx="7772400" cy="1447800"/>
          </a:xfrm>
        </p:spPr>
        <p:txBody>
          <a:bodyPr/>
          <a:lstStyle/>
          <a:p>
            <a:r>
              <a:rPr lang="en-US" sz="2400"/>
              <a:t>...And again, remove and replace the root node</a:t>
            </a:r>
          </a:p>
          <a:p>
            <a:r>
              <a:rPr lang="en-US" sz="2400"/>
              <a:t>Remember, though, that the “last” array index is changed</a:t>
            </a:r>
          </a:p>
          <a:p>
            <a:r>
              <a:rPr lang="en-US" sz="2400"/>
              <a:t>Repeat until the last becomes first, and the array is sorted! </a:t>
            </a:r>
          </a:p>
        </p:txBody>
      </p:sp>
      <p:grpSp>
        <p:nvGrpSpPr>
          <p:cNvPr id="35845" name="Group 5"/>
          <p:cNvGrpSpPr>
            <a:grpSpLocks/>
          </p:cNvGrpSpPr>
          <p:nvPr/>
        </p:nvGrpSpPr>
        <p:grpSpPr bwMode="auto">
          <a:xfrm>
            <a:off x="1066800" y="2787650"/>
            <a:ext cx="6324600" cy="717550"/>
            <a:chOff x="624" y="2524"/>
            <a:chExt cx="3984" cy="452"/>
          </a:xfrm>
        </p:grpSpPr>
        <p:sp>
          <p:nvSpPr>
            <p:cNvPr id="35846" name="Rectangle 6"/>
            <p:cNvSpPr>
              <a:spLocks noChangeArrowheads="1"/>
            </p:cNvSpPr>
            <p:nvPr/>
          </p:nvSpPr>
          <p:spPr bwMode="auto">
            <a:xfrm>
              <a:off x="672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22</a:t>
              </a:r>
            </a:p>
          </p:txBody>
        </p:sp>
        <p:sp>
          <p:nvSpPr>
            <p:cNvPr id="35847" name="Rectangle 7"/>
            <p:cNvSpPr>
              <a:spLocks noChangeArrowheads="1"/>
            </p:cNvSpPr>
            <p:nvPr/>
          </p:nvSpPr>
          <p:spPr bwMode="auto">
            <a:xfrm>
              <a:off x="960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22</a:t>
              </a:r>
            </a:p>
          </p:txBody>
        </p:sp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1248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17</a:t>
              </a:r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1536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19</a:t>
              </a:r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1824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21</a:t>
              </a:r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>
              <a:off x="2112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14</a:t>
              </a:r>
            </a:p>
          </p:txBody>
        </p:sp>
        <p:sp>
          <p:nvSpPr>
            <p:cNvPr id="35852" name="Rectangle 12"/>
            <p:cNvSpPr>
              <a:spLocks noChangeArrowheads="1"/>
            </p:cNvSpPr>
            <p:nvPr/>
          </p:nvSpPr>
          <p:spPr bwMode="auto">
            <a:xfrm>
              <a:off x="2400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15</a:t>
              </a:r>
            </a:p>
          </p:txBody>
        </p:sp>
        <p:sp>
          <p:nvSpPr>
            <p:cNvPr id="35853" name="Rectangle 13"/>
            <p:cNvSpPr>
              <a:spLocks noChangeArrowheads="1"/>
            </p:cNvSpPr>
            <p:nvPr/>
          </p:nvSpPr>
          <p:spPr bwMode="auto">
            <a:xfrm>
              <a:off x="2688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18</a:t>
              </a:r>
            </a:p>
          </p:txBody>
        </p:sp>
        <p:sp>
          <p:nvSpPr>
            <p:cNvPr id="35854" name="Rectangle 14"/>
            <p:cNvSpPr>
              <a:spLocks noChangeArrowheads="1"/>
            </p:cNvSpPr>
            <p:nvPr/>
          </p:nvSpPr>
          <p:spPr bwMode="auto">
            <a:xfrm>
              <a:off x="2976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14</a:t>
              </a:r>
            </a:p>
          </p:txBody>
        </p:sp>
        <p:sp>
          <p:nvSpPr>
            <p:cNvPr id="35855" name="Rectangle 15"/>
            <p:cNvSpPr>
              <a:spLocks noChangeArrowheads="1"/>
            </p:cNvSpPr>
            <p:nvPr/>
          </p:nvSpPr>
          <p:spPr bwMode="auto">
            <a:xfrm>
              <a:off x="3264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11</a:t>
              </a:r>
            </a:p>
          </p:txBody>
        </p:sp>
        <p:sp>
          <p:nvSpPr>
            <p:cNvPr id="35856" name="Rectangle 16"/>
            <p:cNvSpPr>
              <a:spLocks noChangeArrowheads="1"/>
            </p:cNvSpPr>
            <p:nvPr/>
          </p:nvSpPr>
          <p:spPr bwMode="auto">
            <a:xfrm>
              <a:off x="3552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3</a:t>
              </a:r>
            </a:p>
          </p:txBody>
        </p:sp>
        <p:sp>
          <p:nvSpPr>
            <p:cNvPr id="35857" name="Rectangle 17"/>
            <p:cNvSpPr>
              <a:spLocks noChangeArrowheads="1"/>
            </p:cNvSpPr>
            <p:nvPr/>
          </p:nvSpPr>
          <p:spPr bwMode="auto">
            <a:xfrm>
              <a:off x="3840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9</a:t>
              </a:r>
            </a:p>
          </p:txBody>
        </p:sp>
        <p:sp>
          <p:nvSpPr>
            <p:cNvPr id="35858" name="Rectangle 18"/>
            <p:cNvSpPr>
              <a:spLocks noChangeArrowheads="1"/>
            </p:cNvSpPr>
            <p:nvPr/>
          </p:nvSpPr>
          <p:spPr bwMode="auto">
            <a:xfrm>
              <a:off x="4128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25</a:t>
              </a:r>
            </a:p>
          </p:txBody>
        </p:sp>
        <p:sp>
          <p:nvSpPr>
            <p:cNvPr id="35859" name="Text Box 19"/>
            <p:cNvSpPr txBox="1">
              <a:spLocks noChangeArrowheads="1"/>
            </p:cNvSpPr>
            <p:nvPr/>
          </p:nvSpPr>
          <p:spPr bwMode="auto">
            <a:xfrm>
              <a:off x="624" y="2524"/>
              <a:ext cx="39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  0     1    2     3    4     5    6     7     8    9    10   11   12</a:t>
              </a:r>
            </a:p>
          </p:txBody>
        </p:sp>
      </p:grpSp>
      <p:grpSp>
        <p:nvGrpSpPr>
          <p:cNvPr id="35900" name="Group 60"/>
          <p:cNvGrpSpPr>
            <a:grpSpLocks/>
          </p:cNvGrpSpPr>
          <p:nvPr/>
        </p:nvGrpSpPr>
        <p:grpSpPr bwMode="auto">
          <a:xfrm>
            <a:off x="1066800" y="3505200"/>
            <a:ext cx="6324600" cy="1295400"/>
            <a:chOff x="672" y="2400"/>
            <a:chExt cx="3984" cy="816"/>
          </a:xfrm>
        </p:grpSpPr>
        <p:grpSp>
          <p:nvGrpSpPr>
            <p:cNvPr id="35861" name="Group 21"/>
            <p:cNvGrpSpPr>
              <a:grpSpLocks/>
            </p:cNvGrpSpPr>
            <p:nvPr/>
          </p:nvGrpSpPr>
          <p:grpSpPr bwMode="auto">
            <a:xfrm>
              <a:off x="672" y="2764"/>
              <a:ext cx="3984" cy="452"/>
              <a:chOff x="624" y="2524"/>
              <a:chExt cx="3984" cy="452"/>
            </a:xfrm>
          </p:grpSpPr>
          <p:sp>
            <p:nvSpPr>
              <p:cNvPr id="35862" name="Rectangle 22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288" cy="24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 smtClean="0">
                    <a:solidFill>
                      <a:srgbClr val="FFFFFF"/>
                    </a:solidFill>
                    <a:latin typeface="Verdana" panose="020B0604030504040204" pitchFamily="34" charset="0"/>
                  </a:rPr>
                  <a:t>9</a:t>
                </a:r>
              </a:p>
            </p:txBody>
          </p:sp>
          <p:sp>
            <p:nvSpPr>
              <p:cNvPr id="35863" name="Rectangle 23"/>
              <p:cNvSpPr>
                <a:spLocks noChangeArrowheads="1"/>
              </p:cNvSpPr>
              <p:nvPr/>
            </p:nvSpPr>
            <p:spPr bwMode="auto">
              <a:xfrm>
                <a:off x="960" y="2736"/>
                <a:ext cx="288" cy="24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 smtClean="0">
                    <a:solidFill>
                      <a:srgbClr val="FFFFFF"/>
                    </a:solidFill>
                    <a:latin typeface="Verdana" panose="020B0604030504040204" pitchFamily="34" charset="0"/>
                  </a:rPr>
                  <a:t>22</a:t>
                </a:r>
              </a:p>
            </p:txBody>
          </p:sp>
          <p:sp>
            <p:nvSpPr>
              <p:cNvPr id="35864" name="Rectangle 24"/>
              <p:cNvSpPr>
                <a:spLocks noChangeArrowheads="1"/>
              </p:cNvSpPr>
              <p:nvPr/>
            </p:nvSpPr>
            <p:spPr bwMode="auto">
              <a:xfrm>
                <a:off x="1248" y="2736"/>
                <a:ext cx="288" cy="24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 smtClean="0">
                    <a:solidFill>
                      <a:srgbClr val="FFFFFF"/>
                    </a:solidFill>
                    <a:latin typeface="Verdana" panose="020B0604030504040204" pitchFamily="34" charset="0"/>
                  </a:rPr>
                  <a:t>17</a:t>
                </a:r>
              </a:p>
            </p:txBody>
          </p:sp>
          <p:sp>
            <p:nvSpPr>
              <p:cNvPr id="35865" name="Rectangle 25"/>
              <p:cNvSpPr>
                <a:spLocks noChangeArrowheads="1"/>
              </p:cNvSpPr>
              <p:nvPr/>
            </p:nvSpPr>
            <p:spPr bwMode="auto">
              <a:xfrm>
                <a:off x="1536" y="2736"/>
                <a:ext cx="288" cy="24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 smtClean="0">
                    <a:solidFill>
                      <a:srgbClr val="FFFFFF"/>
                    </a:solidFill>
                    <a:latin typeface="Verdana" panose="020B0604030504040204" pitchFamily="34" charset="0"/>
                  </a:rPr>
                  <a:t>19</a:t>
                </a:r>
              </a:p>
            </p:txBody>
          </p:sp>
          <p:sp>
            <p:nvSpPr>
              <p:cNvPr id="35866" name="Rectangle 26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288" cy="24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 smtClean="0">
                    <a:solidFill>
                      <a:srgbClr val="FFFFFF"/>
                    </a:solidFill>
                    <a:latin typeface="Verdana" panose="020B0604030504040204" pitchFamily="34" charset="0"/>
                  </a:rPr>
                  <a:t>22</a:t>
                </a:r>
              </a:p>
            </p:txBody>
          </p:sp>
          <p:sp>
            <p:nvSpPr>
              <p:cNvPr id="35867" name="Rectangle 27"/>
              <p:cNvSpPr>
                <a:spLocks noChangeArrowheads="1"/>
              </p:cNvSpPr>
              <p:nvPr/>
            </p:nvSpPr>
            <p:spPr bwMode="auto">
              <a:xfrm>
                <a:off x="2112" y="2736"/>
                <a:ext cx="288" cy="24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 smtClean="0">
                    <a:solidFill>
                      <a:srgbClr val="FFFFFF"/>
                    </a:solidFill>
                    <a:latin typeface="Verdana" panose="020B0604030504040204" pitchFamily="34" charset="0"/>
                  </a:rPr>
                  <a:t>14</a:t>
                </a:r>
              </a:p>
            </p:txBody>
          </p:sp>
          <p:sp>
            <p:nvSpPr>
              <p:cNvPr id="35868" name="Rectangle 28"/>
              <p:cNvSpPr>
                <a:spLocks noChangeArrowheads="1"/>
              </p:cNvSpPr>
              <p:nvPr/>
            </p:nvSpPr>
            <p:spPr bwMode="auto">
              <a:xfrm>
                <a:off x="2400" y="2736"/>
                <a:ext cx="288" cy="24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 smtClean="0">
                    <a:solidFill>
                      <a:srgbClr val="FFFFFF"/>
                    </a:solidFill>
                    <a:latin typeface="Verdana" panose="020B0604030504040204" pitchFamily="34" charset="0"/>
                  </a:rPr>
                  <a:t>15</a:t>
                </a:r>
              </a:p>
            </p:txBody>
          </p:sp>
          <p:sp>
            <p:nvSpPr>
              <p:cNvPr id="35869" name="Rectangle 29"/>
              <p:cNvSpPr>
                <a:spLocks noChangeArrowheads="1"/>
              </p:cNvSpPr>
              <p:nvPr/>
            </p:nvSpPr>
            <p:spPr bwMode="auto">
              <a:xfrm>
                <a:off x="2688" y="2736"/>
                <a:ext cx="288" cy="24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 smtClean="0">
                    <a:solidFill>
                      <a:srgbClr val="FFFFFF"/>
                    </a:solidFill>
                    <a:latin typeface="Verdana" panose="020B0604030504040204" pitchFamily="34" charset="0"/>
                  </a:rPr>
                  <a:t>18</a:t>
                </a:r>
              </a:p>
            </p:txBody>
          </p:sp>
          <p:sp>
            <p:nvSpPr>
              <p:cNvPr id="35870" name="Rectangle 30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 smtClean="0">
                    <a:solidFill>
                      <a:srgbClr val="FFFFFF"/>
                    </a:solidFill>
                    <a:latin typeface="Verdana" panose="020B0604030504040204" pitchFamily="34" charset="0"/>
                  </a:rPr>
                  <a:t>14</a:t>
                </a:r>
              </a:p>
            </p:txBody>
          </p:sp>
          <p:sp>
            <p:nvSpPr>
              <p:cNvPr id="35871" name="Rectangle 31"/>
              <p:cNvSpPr>
                <a:spLocks noChangeArrowheads="1"/>
              </p:cNvSpPr>
              <p:nvPr/>
            </p:nvSpPr>
            <p:spPr bwMode="auto">
              <a:xfrm>
                <a:off x="3264" y="2736"/>
                <a:ext cx="288" cy="24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 smtClean="0">
                    <a:solidFill>
                      <a:srgbClr val="FFFFFF"/>
                    </a:solidFill>
                    <a:latin typeface="Verdana" panose="020B0604030504040204" pitchFamily="34" charset="0"/>
                  </a:rPr>
                  <a:t>21</a:t>
                </a:r>
              </a:p>
            </p:txBody>
          </p:sp>
          <p:sp>
            <p:nvSpPr>
              <p:cNvPr id="35872" name="Rectangle 32"/>
              <p:cNvSpPr>
                <a:spLocks noChangeArrowheads="1"/>
              </p:cNvSpPr>
              <p:nvPr/>
            </p:nvSpPr>
            <p:spPr bwMode="auto">
              <a:xfrm>
                <a:off x="3552" y="2736"/>
                <a:ext cx="288" cy="24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 smtClean="0">
                    <a:solidFill>
                      <a:srgbClr val="FFFFFF"/>
                    </a:solidFill>
                    <a:latin typeface="Verdana" panose="020B0604030504040204" pitchFamily="34" charset="0"/>
                  </a:rPr>
                  <a:t>3</a:t>
                </a:r>
              </a:p>
            </p:txBody>
          </p:sp>
          <p:sp>
            <p:nvSpPr>
              <p:cNvPr id="35873" name="Rectangle 33"/>
              <p:cNvSpPr>
                <a:spLocks noChangeArrowheads="1"/>
              </p:cNvSpPr>
              <p:nvPr/>
            </p:nvSpPr>
            <p:spPr bwMode="auto">
              <a:xfrm>
                <a:off x="3840" y="2736"/>
                <a:ext cx="288" cy="24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 smtClean="0">
                    <a:solidFill>
                      <a:srgbClr val="FFFFFF"/>
                    </a:solidFill>
                    <a:latin typeface="Verdana" panose="020B0604030504040204" pitchFamily="34" charset="0"/>
                  </a:rPr>
                  <a:t>22</a:t>
                </a:r>
              </a:p>
            </p:txBody>
          </p:sp>
          <p:sp>
            <p:nvSpPr>
              <p:cNvPr id="35874" name="Rectangle 34"/>
              <p:cNvSpPr>
                <a:spLocks noChangeArrowheads="1"/>
              </p:cNvSpPr>
              <p:nvPr/>
            </p:nvSpPr>
            <p:spPr bwMode="auto">
              <a:xfrm>
                <a:off x="4128" y="2736"/>
                <a:ext cx="288" cy="24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 smtClean="0">
                    <a:solidFill>
                      <a:srgbClr val="FFFFFF"/>
                    </a:solidFill>
                    <a:latin typeface="Verdana" panose="020B0604030504040204" pitchFamily="34" charset="0"/>
                  </a:rPr>
                  <a:t>25</a:t>
                </a:r>
              </a:p>
            </p:txBody>
          </p:sp>
          <p:sp>
            <p:nvSpPr>
              <p:cNvPr id="35875" name="Text Box 35"/>
              <p:cNvSpPr txBox="1">
                <a:spLocks noChangeArrowheads="1"/>
              </p:cNvSpPr>
              <p:nvPr/>
            </p:nvSpPr>
            <p:spPr bwMode="auto">
              <a:xfrm>
                <a:off x="624" y="2524"/>
                <a:ext cx="398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smtClean="0">
                    <a:solidFill>
                      <a:srgbClr val="FFFFFF"/>
                    </a:solidFill>
                    <a:latin typeface="Verdana" panose="020B0604030504040204" pitchFamily="34" charset="0"/>
                  </a:rPr>
                  <a:t>  0     1    2     3    4     5    6     7     8    9    10   11   12</a:t>
                </a:r>
              </a:p>
            </p:txBody>
          </p:sp>
        </p:grpSp>
        <p:sp>
          <p:nvSpPr>
            <p:cNvPr id="35876" name="Freeform 36"/>
            <p:cNvSpPr>
              <a:spLocks/>
            </p:cNvSpPr>
            <p:nvPr/>
          </p:nvSpPr>
          <p:spPr bwMode="auto">
            <a:xfrm>
              <a:off x="864" y="2400"/>
              <a:ext cx="3060" cy="528"/>
            </a:xfrm>
            <a:custGeom>
              <a:avLst/>
              <a:gdLst>
                <a:gd name="T0" fmla="*/ 0 w 3060"/>
                <a:gd name="T1" fmla="*/ 0 h 528"/>
                <a:gd name="T2" fmla="*/ 372 w 3060"/>
                <a:gd name="T3" fmla="*/ 210 h 528"/>
                <a:gd name="T4" fmla="*/ 1026 w 3060"/>
                <a:gd name="T5" fmla="*/ 228 h 528"/>
                <a:gd name="T6" fmla="*/ 2346 w 3060"/>
                <a:gd name="T7" fmla="*/ 246 h 528"/>
                <a:gd name="T8" fmla="*/ 2880 w 3060"/>
                <a:gd name="T9" fmla="*/ 294 h 528"/>
                <a:gd name="T10" fmla="*/ 3060 w 3060"/>
                <a:gd name="T11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60" h="528">
                  <a:moveTo>
                    <a:pt x="0" y="0"/>
                  </a:moveTo>
                  <a:cubicBezTo>
                    <a:pt x="62" y="35"/>
                    <a:pt x="201" y="172"/>
                    <a:pt x="372" y="210"/>
                  </a:cubicBezTo>
                  <a:cubicBezTo>
                    <a:pt x="543" y="248"/>
                    <a:pt x="697" y="222"/>
                    <a:pt x="1026" y="228"/>
                  </a:cubicBezTo>
                  <a:cubicBezTo>
                    <a:pt x="1355" y="234"/>
                    <a:pt x="2037" y="235"/>
                    <a:pt x="2346" y="246"/>
                  </a:cubicBezTo>
                  <a:cubicBezTo>
                    <a:pt x="2655" y="257"/>
                    <a:pt x="2761" y="247"/>
                    <a:pt x="2880" y="294"/>
                  </a:cubicBezTo>
                  <a:cubicBezTo>
                    <a:pt x="2999" y="341"/>
                    <a:pt x="3022" y="479"/>
                    <a:pt x="3060" y="528"/>
                  </a:cubicBezTo>
                </a:path>
              </a:pathLst>
            </a:custGeom>
            <a:noFill/>
            <a:ln w="15875" cap="flat" cmpd="sng">
              <a:solidFill>
                <a:srgbClr val="66CCFF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35877" name="Freeform 37"/>
            <p:cNvSpPr>
              <a:spLocks/>
            </p:cNvSpPr>
            <p:nvPr/>
          </p:nvSpPr>
          <p:spPr bwMode="auto">
            <a:xfrm>
              <a:off x="768" y="2418"/>
              <a:ext cx="3240" cy="462"/>
            </a:xfrm>
            <a:custGeom>
              <a:avLst/>
              <a:gdLst>
                <a:gd name="T0" fmla="*/ 3240 w 3240"/>
                <a:gd name="T1" fmla="*/ 0 h 462"/>
                <a:gd name="T2" fmla="*/ 3042 w 3240"/>
                <a:gd name="T3" fmla="*/ 108 h 462"/>
                <a:gd name="T4" fmla="*/ 2616 w 3240"/>
                <a:gd name="T5" fmla="*/ 120 h 462"/>
                <a:gd name="T6" fmla="*/ 1296 w 3240"/>
                <a:gd name="T7" fmla="*/ 126 h 462"/>
                <a:gd name="T8" fmla="*/ 240 w 3240"/>
                <a:gd name="T9" fmla="*/ 174 h 462"/>
                <a:gd name="T10" fmla="*/ 0 w 3240"/>
                <a:gd name="T11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40" h="462">
                  <a:moveTo>
                    <a:pt x="3240" y="0"/>
                  </a:moveTo>
                  <a:cubicBezTo>
                    <a:pt x="3206" y="18"/>
                    <a:pt x="3146" y="88"/>
                    <a:pt x="3042" y="108"/>
                  </a:cubicBezTo>
                  <a:cubicBezTo>
                    <a:pt x="2938" y="128"/>
                    <a:pt x="2907" y="117"/>
                    <a:pt x="2616" y="120"/>
                  </a:cubicBezTo>
                  <a:cubicBezTo>
                    <a:pt x="2325" y="123"/>
                    <a:pt x="1692" y="117"/>
                    <a:pt x="1296" y="126"/>
                  </a:cubicBezTo>
                  <a:cubicBezTo>
                    <a:pt x="900" y="135"/>
                    <a:pt x="456" y="118"/>
                    <a:pt x="240" y="174"/>
                  </a:cubicBezTo>
                  <a:cubicBezTo>
                    <a:pt x="24" y="230"/>
                    <a:pt x="12" y="346"/>
                    <a:pt x="0" y="462"/>
                  </a:cubicBezTo>
                </a:path>
              </a:pathLst>
            </a:custGeom>
            <a:noFill/>
            <a:ln w="15875" cap="flat" cmpd="sng">
              <a:solidFill>
                <a:srgbClr val="FF9999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35878" name="Group 38"/>
          <p:cNvGrpSpPr>
            <a:grpSpLocks/>
          </p:cNvGrpSpPr>
          <p:nvPr/>
        </p:nvGrpSpPr>
        <p:grpSpPr bwMode="auto">
          <a:xfrm>
            <a:off x="1066800" y="1600200"/>
            <a:ext cx="6324600" cy="717550"/>
            <a:chOff x="624" y="2524"/>
            <a:chExt cx="3984" cy="452"/>
          </a:xfrm>
        </p:grpSpPr>
        <p:sp>
          <p:nvSpPr>
            <p:cNvPr id="35879" name="Rectangle 39"/>
            <p:cNvSpPr>
              <a:spLocks noChangeArrowheads="1"/>
            </p:cNvSpPr>
            <p:nvPr/>
          </p:nvSpPr>
          <p:spPr bwMode="auto">
            <a:xfrm>
              <a:off x="672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11</a:t>
              </a:r>
            </a:p>
          </p:txBody>
        </p:sp>
        <p:sp>
          <p:nvSpPr>
            <p:cNvPr id="35880" name="Rectangle 40"/>
            <p:cNvSpPr>
              <a:spLocks noChangeArrowheads="1"/>
            </p:cNvSpPr>
            <p:nvPr/>
          </p:nvSpPr>
          <p:spPr bwMode="auto">
            <a:xfrm>
              <a:off x="960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22</a:t>
              </a:r>
            </a:p>
          </p:txBody>
        </p:sp>
        <p:sp>
          <p:nvSpPr>
            <p:cNvPr id="35881" name="Rectangle 41"/>
            <p:cNvSpPr>
              <a:spLocks noChangeArrowheads="1"/>
            </p:cNvSpPr>
            <p:nvPr/>
          </p:nvSpPr>
          <p:spPr bwMode="auto">
            <a:xfrm>
              <a:off x="1248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17</a:t>
              </a:r>
            </a:p>
          </p:txBody>
        </p:sp>
        <p:sp>
          <p:nvSpPr>
            <p:cNvPr id="35882" name="Rectangle 42"/>
            <p:cNvSpPr>
              <a:spLocks noChangeArrowheads="1"/>
            </p:cNvSpPr>
            <p:nvPr/>
          </p:nvSpPr>
          <p:spPr bwMode="auto">
            <a:xfrm>
              <a:off x="1536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19</a:t>
              </a:r>
            </a:p>
          </p:txBody>
        </p:sp>
        <p:sp>
          <p:nvSpPr>
            <p:cNvPr id="35883" name="Rectangle 43"/>
            <p:cNvSpPr>
              <a:spLocks noChangeArrowheads="1"/>
            </p:cNvSpPr>
            <p:nvPr/>
          </p:nvSpPr>
          <p:spPr bwMode="auto">
            <a:xfrm>
              <a:off x="1824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22</a:t>
              </a:r>
            </a:p>
          </p:txBody>
        </p:sp>
        <p:sp>
          <p:nvSpPr>
            <p:cNvPr id="35884" name="Rectangle 44"/>
            <p:cNvSpPr>
              <a:spLocks noChangeArrowheads="1"/>
            </p:cNvSpPr>
            <p:nvPr/>
          </p:nvSpPr>
          <p:spPr bwMode="auto">
            <a:xfrm>
              <a:off x="2112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14</a:t>
              </a:r>
            </a:p>
          </p:txBody>
        </p:sp>
        <p:sp>
          <p:nvSpPr>
            <p:cNvPr id="35885" name="Rectangle 45"/>
            <p:cNvSpPr>
              <a:spLocks noChangeArrowheads="1"/>
            </p:cNvSpPr>
            <p:nvPr/>
          </p:nvSpPr>
          <p:spPr bwMode="auto">
            <a:xfrm>
              <a:off x="2400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15</a:t>
              </a:r>
            </a:p>
          </p:txBody>
        </p:sp>
        <p:sp>
          <p:nvSpPr>
            <p:cNvPr id="35886" name="Rectangle 46"/>
            <p:cNvSpPr>
              <a:spLocks noChangeArrowheads="1"/>
            </p:cNvSpPr>
            <p:nvPr/>
          </p:nvSpPr>
          <p:spPr bwMode="auto">
            <a:xfrm>
              <a:off x="2688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18</a:t>
              </a:r>
            </a:p>
          </p:txBody>
        </p:sp>
        <p:sp>
          <p:nvSpPr>
            <p:cNvPr id="35887" name="Rectangle 47"/>
            <p:cNvSpPr>
              <a:spLocks noChangeArrowheads="1"/>
            </p:cNvSpPr>
            <p:nvPr/>
          </p:nvSpPr>
          <p:spPr bwMode="auto">
            <a:xfrm>
              <a:off x="2976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14</a:t>
              </a:r>
            </a:p>
          </p:txBody>
        </p:sp>
        <p:sp>
          <p:nvSpPr>
            <p:cNvPr id="35888" name="Rectangle 48"/>
            <p:cNvSpPr>
              <a:spLocks noChangeArrowheads="1"/>
            </p:cNvSpPr>
            <p:nvPr/>
          </p:nvSpPr>
          <p:spPr bwMode="auto">
            <a:xfrm>
              <a:off x="3264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21</a:t>
              </a:r>
            </a:p>
          </p:txBody>
        </p:sp>
        <p:sp>
          <p:nvSpPr>
            <p:cNvPr id="35889" name="Rectangle 49"/>
            <p:cNvSpPr>
              <a:spLocks noChangeArrowheads="1"/>
            </p:cNvSpPr>
            <p:nvPr/>
          </p:nvSpPr>
          <p:spPr bwMode="auto">
            <a:xfrm>
              <a:off x="3552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3</a:t>
              </a:r>
            </a:p>
          </p:txBody>
        </p:sp>
        <p:sp>
          <p:nvSpPr>
            <p:cNvPr id="35890" name="Rectangle 50"/>
            <p:cNvSpPr>
              <a:spLocks noChangeArrowheads="1"/>
            </p:cNvSpPr>
            <p:nvPr/>
          </p:nvSpPr>
          <p:spPr bwMode="auto">
            <a:xfrm>
              <a:off x="3840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9</a:t>
              </a:r>
            </a:p>
          </p:txBody>
        </p:sp>
        <p:sp>
          <p:nvSpPr>
            <p:cNvPr id="35891" name="Rectangle 51"/>
            <p:cNvSpPr>
              <a:spLocks noChangeArrowheads="1"/>
            </p:cNvSpPr>
            <p:nvPr/>
          </p:nvSpPr>
          <p:spPr bwMode="auto">
            <a:xfrm>
              <a:off x="4128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25</a:t>
              </a:r>
            </a:p>
          </p:txBody>
        </p:sp>
        <p:sp>
          <p:nvSpPr>
            <p:cNvPr id="35892" name="Text Box 52"/>
            <p:cNvSpPr txBox="1">
              <a:spLocks noChangeArrowheads="1"/>
            </p:cNvSpPr>
            <p:nvPr/>
          </p:nvSpPr>
          <p:spPr bwMode="auto">
            <a:xfrm>
              <a:off x="624" y="2524"/>
              <a:ext cx="39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  0     1    2     3    4     5    6     7     8    9    10   11   12</a:t>
              </a:r>
            </a:p>
          </p:txBody>
        </p:sp>
      </p:grpSp>
      <p:grpSp>
        <p:nvGrpSpPr>
          <p:cNvPr id="35898" name="Group 58"/>
          <p:cNvGrpSpPr>
            <a:grpSpLocks/>
          </p:cNvGrpSpPr>
          <p:nvPr/>
        </p:nvGrpSpPr>
        <p:grpSpPr bwMode="auto">
          <a:xfrm>
            <a:off x="1447800" y="2438400"/>
            <a:ext cx="4876800" cy="304800"/>
            <a:chOff x="912" y="1728"/>
            <a:chExt cx="3072" cy="192"/>
          </a:xfrm>
        </p:grpSpPr>
        <p:sp>
          <p:nvSpPr>
            <p:cNvPr id="35893" name="AutoShape 53"/>
            <p:cNvSpPr>
              <a:spLocks noChangeArrowheads="1"/>
            </p:cNvSpPr>
            <p:nvPr/>
          </p:nvSpPr>
          <p:spPr bwMode="auto">
            <a:xfrm>
              <a:off x="2304" y="1728"/>
              <a:ext cx="240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tx1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35894" name="AutoShape 54"/>
            <p:cNvSpPr>
              <a:spLocks noChangeArrowheads="1"/>
            </p:cNvSpPr>
            <p:nvPr/>
          </p:nvSpPr>
          <p:spPr bwMode="auto">
            <a:xfrm>
              <a:off x="1632" y="1728"/>
              <a:ext cx="240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tx1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35895" name="AutoShape 55"/>
            <p:cNvSpPr>
              <a:spLocks noChangeArrowheads="1"/>
            </p:cNvSpPr>
            <p:nvPr/>
          </p:nvSpPr>
          <p:spPr bwMode="auto">
            <a:xfrm>
              <a:off x="912" y="1728"/>
              <a:ext cx="240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tx1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35896" name="AutoShape 56"/>
            <p:cNvSpPr>
              <a:spLocks noChangeArrowheads="1"/>
            </p:cNvSpPr>
            <p:nvPr/>
          </p:nvSpPr>
          <p:spPr bwMode="auto">
            <a:xfrm>
              <a:off x="3024" y="1728"/>
              <a:ext cx="240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tx1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35897" name="AutoShape 57"/>
            <p:cNvSpPr>
              <a:spLocks noChangeArrowheads="1"/>
            </p:cNvSpPr>
            <p:nvPr/>
          </p:nvSpPr>
          <p:spPr bwMode="auto">
            <a:xfrm>
              <a:off x="3744" y="1728"/>
              <a:ext cx="240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tx1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35899" name="Line 59"/>
          <p:cNvSpPr>
            <a:spLocks noChangeShapeType="1"/>
          </p:cNvSpPr>
          <p:nvPr/>
        </p:nvSpPr>
        <p:spPr bwMode="auto">
          <a:xfrm>
            <a:off x="6629400" y="1676400"/>
            <a:ext cx="0" cy="3276600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56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bldLvl="4" autoUpdateAnimBg="0"/>
      <p:bldP spid="35844" grpId="0" build="p" bldLvl="4" autoUpdateAnimBg="0"/>
      <p:bldP spid="3589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>
          <a:xfrm>
            <a:off x="0" y="990600"/>
            <a:ext cx="4038600" cy="5715000"/>
          </a:xfrm>
        </p:spPr>
        <p:txBody>
          <a:bodyPr>
            <a:noAutofit/>
          </a:bodyPr>
          <a:lstStyle/>
          <a:p>
            <a:pPr marL="274320" indent="-256032" eaLnBrk="1" fontAlgn="auto" hangingPunct="1">
              <a:lnSpc>
                <a:spcPct val="93000"/>
              </a:lnSpc>
              <a:spcAft>
                <a:spcPts val="0"/>
              </a:spcAft>
              <a:buClr>
                <a:srgbClr val="E0E0E0"/>
              </a:buClr>
              <a:buSzPct val="70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 b="1" dirty="0" smtClean="0">
                <a:solidFill>
                  <a:schemeClr val="bg1"/>
                </a:solidFill>
                <a:effectLst/>
                <a:cs typeface="Times New Roman" pitchFamily="18" charset="0"/>
              </a:rPr>
              <a:t>Each node in a heap contains a key that can be compared to other nodes' keys.</a:t>
            </a:r>
          </a:p>
          <a:p>
            <a:pPr marL="274320" indent="-256032" eaLnBrk="1" fontAlgn="auto" hangingPunct="1">
              <a:lnSpc>
                <a:spcPct val="93000"/>
              </a:lnSpc>
              <a:spcAft>
                <a:spcPts val="0"/>
              </a:spcAft>
              <a:buClr>
                <a:srgbClr val="E0E0E0"/>
              </a:buClr>
              <a:buSzPct val="70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 b="1" dirty="0" smtClean="0">
                <a:solidFill>
                  <a:srgbClr val="FFFF00"/>
                </a:solidFill>
                <a:cs typeface="Times New Roman" pitchFamily="18" charset="0"/>
              </a:rPr>
              <a:t>Notice that this is </a:t>
            </a:r>
            <a:r>
              <a:rPr lang="en-GB" sz="2400" b="1" u="sng" dirty="0" smtClean="0">
                <a:solidFill>
                  <a:srgbClr val="FFFF00"/>
                </a:solidFill>
                <a:cs typeface="Times New Roman" pitchFamily="18" charset="0"/>
              </a:rPr>
              <a:t>not</a:t>
            </a:r>
            <a:r>
              <a:rPr lang="en-GB" sz="2400" b="1" dirty="0" smtClean="0">
                <a:solidFill>
                  <a:srgbClr val="FFFF00"/>
                </a:solidFill>
                <a:cs typeface="Times New Roman" pitchFamily="18" charset="0"/>
              </a:rPr>
              <a:t> a binary search tree, but the keys do follow some order.</a:t>
            </a:r>
          </a:p>
          <a:p>
            <a:pPr marL="274320" indent="-256032" eaLnBrk="1" fontAlgn="auto" hangingPunct="1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GB" sz="2400" b="1" dirty="0" smtClean="0">
                <a:solidFill>
                  <a:schemeClr val="bg1"/>
                </a:solidFill>
                <a:cs typeface="Times New Roman" pitchFamily="18" charset="0"/>
              </a:rPr>
              <a:t>Each node's key is &gt;= to the keys of its children. The biggest node is always at the top.</a:t>
            </a:r>
          </a:p>
          <a:p>
            <a:pPr marL="274320" indent="-256032" eaLnBrk="1" fontAlgn="auto" hangingPunct="1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GB" sz="2400" b="1" dirty="0" smtClean="0">
                <a:solidFill>
                  <a:schemeClr val="bg1"/>
                </a:solidFill>
                <a:cs typeface="Times New Roman" pitchFamily="18" charset="0"/>
              </a:rPr>
              <a:t> Because of this, a heap can easily implement a priority queue.</a:t>
            </a:r>
            <a:endParaRPr lang="en-GB" sz="2400" b="1" dirty="0" smtClean="0">
              <a:solidFill>
                <a:schemeClr val="bg1"/>
              </a:solidFill>
              <a:effectLst/>
              <a:cs typeface="Times New Roman" pitchFamily="18" charset="0"/>
            </a:endParaRPr>
          </a:p>
        </p:txBody>
      </p:sp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687388" y="152400"/>
            <a:ext cx="7772400" cy="800100"/>
          </a:xfrm>
        </p:spPr>
        <p:txBody>
          <a:bodyPr/>
          <a:lstStyle/>
          <a:p>
            <a:pPr algn="ctr" eaLnBrk="1" fontAlgn="auto" hangingPunct="1">
              <a:lnSpc>
                <a:spcPct val="95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Heaps</a:t>
            </a:r>
          </a:p>
        </p:txBody>
      </p:sp>
      <p:sp>
        <p:nvSpPr>
          <p:cNvPr id="9220" name="Line 6"/>
          <p:cNvSpPr>
            <a:spLocks noChangeShapeType="1"/>
          </p:cNvSpPr>
          <p:nvPr/>
        </p:nvSpPr>
        <p:spPr bwMode="auto">
          <a:xfrm flipH="1">
            <a:off x="4511675" y="3883025"/>
            <a:ext cx="566738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21" name="Group 7"/>
          <p:cNvGrpSpPr>
            <a:grpSpLocks/>
          </p:cNvGrpSpPr>
          <p:nvPr/>
        </p:nvGrpSpPr>
        <p:grpSpPr bwMode="auto">
          <a:xfrm>
            <a:off x="3917950" y="4254500"/>
            <a:ext cx="793750" cy="731838"/>
            <a:chOff x="2468" y="2680"/>
            <a:chExt cx="500" cy="461"/>
          </a:xfrm>
        </p:grpSpPr>
        <p:sp>
          <p:nvSpPr>
            <p:cNvPr id="9249" name="AutoShape 8"/>
            <p:cNvSpPr>
              <a:spLocks noChangeArrowheads="1"/>
            </p:cNvSpPr>
            <p:nvPr/>
          </p:nvSpPr>
          <p:spPr bwMode="auto">
            <a:xfrm>
              <a:off x="2468" y="2680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0" name="AutoShape 9"/>
            <p:cNvSpPr>
              <a:spLocks noChangeArrowheads="1"/>
            </p:cNvSpPr>
            <p:nvPr/>
          </p:nvSpPr>
          <p:spPr bwMode="auto">
            <a:xfrm>
              <a:off x="2487" y="2699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19</a:t>
              </a:r>
            </a:p>
          </p:txBody>
        </p:sp>
      </p:grpSp>
      <p:sp>
        <p:nvSpPr>
          <p:cNvPr id="9222" name="Line 10"/>
          <p:cNvSpPr>
            <a:spLocks noChangeShapeType="1"/>
          </p:cNvSpPr>
          <p:nvPr/>
        </p:nvSpPr>
        <p:spPr bwMode="auto">
          <a:xfrm>
            <a:off x="7697788" y="2941638"/>
            <a:ext cx="563562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23" name="Group 11"/>
          <p:cNvGrpSpPr>
            <a:grpSpLocks/>
          </p:cNvGrpSpPr>
          <p:nvPr/>
        </p:nvGrpSpPr>
        <p:grpSpPr bwMode="auto">
          <a:xfrm>
            <a:off x="8061325" y="3313113"/>
            <a:ext cx="793750" cy="731837"/>
            <a:chOff x="5078" y="2087"/>
            <a:chExt cx="500" cy="461"/>
          </a:xfrm>
        </p:grpSpPr>
        <p:sp>
          <p:nvSpPr>
            <p:cNvPr id="9247" name="AutoShape 12"/>
            <p:cNvSpPr>
              <a:spLocks noChangeArrowheads="1"/>
            </p:cNvSpPr>
            <p:nvPr/>
          </p:nvSpPr>
          <p:spPr bwMode="auto">
            <a:xfrm>
              <a:off x="5078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8" name="AutoShape 13"/>
            <p:cNvSpPr>
              <a:spLocks noChangeArrowheads="1"/>
            </p:cNvSpPr>
            <p:nvPr/>
          </p:nvSpPr>
          <p:spPr bwMode="auto">
            <a:xfrm>
              <a:off x="509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9224" name="Line 14"/>
          <p:cNvSpPr>
            <a:spLocks noChangeShapeType="1"/>
          </p:cNvSpPr>
          <p:nvPr/>
        </p:nvSpPr>
        <p:spPr bwMode="auto">
          <a:xfrm flipH="1">
            <a:off x="7486650" y="29416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25" name="Group 15"/>
          <p:cNvGrpSpPr>
            <a:grpSpLocks/>
          </p:cNvGrpSpPr>
          <p:nvPr/>
        </p:nvGrpSpPr>
        <p:grpSpPr bwMode="auto">
          <a:xfrm>
            <a:off x="6892925" y="3313113"/>
            <a:ext cx="793750" cy="731837"/>
            <a:chOff x="4342" y="2087"/>
            <a:chExt cx="500" cy="461"/>
          </a:xfrm>
        </p:grpSpPr>
        <p:sp>
          <p:nvSpPr>
            <p:cNvPr id="9245" name="AutoShape 16"/>
            <p:cNvSpPr>
              <a:spLocks noChangeArrowheads="1"/>
            </p:cNvSpPr>
            <p:nvPr/>
          </p:nvSpPr>
          <p:spPr bwMode="auto">
            <a:xfrm>
              <a:off x="4342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6" name="AutoShape 17"/>
            <p:cNvSpPr>
              <a:spLocks noChangeArrowheads="1"/>
            </p:cNvSpPr>
            <p:nvPr/>
          </p:nvSpPr>
          <p:spPr bwMode="auto">
            <a:xfrm>
              <a:off x="4361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22</a:t>
              </a:r>
            </a:p>
          </p:txBody>
        </p:sp>
      </p:grpSp>
      <p:sp>
        <p:nvSpPr>
          <p:cNvPr id="9226" name="Line 18"/>
          <p:cNvSpPr>
            <a:spLocks noChangeShapeType="1"/>
          </p:cNvSpPr>
          <p:nvPr/>
        </p:nvSpPr>
        <p:spPr bwMode="auto">
          <a:xfrm>
            <a:off x="5516563" y="2941638"/>
            <a:ext cx="563562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27" name="Group 19"/>
          <p:cNvGrpSpPr>
            <a:grpSpLocks/>
          </p:cNvGrpSpPr>
          <p:nvPr/>
        </p:nvGrpSpPr>
        <p:grpSpPr bwMode="auto">
          <a:xfrm>
            <a:off x="5880100" y="3313113"/>
            <a:ext cx="793750" cy="731837"/>
            <a:chOff x="3704" y="2087"/>
            <a:chExt cx="500" cy="461"/>
          </a:xfrm>
        </p:grpSpPr>
        <p:sp>
          <p:nvSpPr>
            <p:cNvPr id="9243" name="AutoShape 20"/>
            <p:cNvSpPr>
              <a:spLocks noChangeArrowheads="1"/>
            </p:cNvSpPr>
            <p:nvPr/>
          </p:nvSpPr>
          <p:spPr bwMode="auto">
            <a:xfrm>
              <a:off x="3704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4" name="AutoShape 21"/>
            <p:cNvSpPr>
              <a:spLocks noChangeArrowheads="1"/>
            </p:cNvSpPr>
            <p:nvPr/>
          </p:nvSpPr>
          <p:spPr bwMode="auto">
            <a:xfrm>
              <a:off x="3723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21</a:t>
              </a:r>
            </a:p>
          </p:txBody>
        </p:sp>
      </p:grpSp>
      <p:sp>
        <p:nvSpPr>
          <p:cNvPr id="9228" name="Line 22"/>
          <p:cNvSpPr>
            <a:spLocks noChangeShapeType="1"/>
          </p:cNvSpPr>
          <p:nvPr/>
        </p:nvSpPr>
        <p:spPr bwMode="auto">
          <a:xfrm flipH="1">
            <a:off x="5273675" y="29416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29" name="Group 23"/>
          <p:cNvGrpSpPr>
            <a:grpSpLocks/>
          </p:cNvGrpSpPr>
          <p:nvPr/>
        </p:nvGrpSpPr>
        <p:grpSpPr bwMode="auto">
          <a:xfrm>
            <a:off x="4679950" y="3313113"/>
            <a:ext cx="793750" cy="731837"/>
            <a:chOff x="2948" y="2087"/>
            <a:chExt cx="500" cy="461"/>
          </a:xfrm>
        </p:grpSpPr>
        <p:sp>
          <p:nvSpPr>
            <p:cNvPr id="9241" name="AutoShape 24"/>
            <p:cNvSpPr>
              <a:spLocks noChangeArrowheads="1"/>
            </p:cNvSpPr>
            <p:nvPr/>
          </p:nvSpPr>
          <p:spPr bwMode="auto">
            <a:xfrm>
              <a:off x="2948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2" name="AutoShape 25"/>
            <p:cNvSpPr>
              <a:spLocks noChangeArrowheads="1"/>
            </p:cNvSpPr>
            <p:nvPr/>
          </p:nvSpPr>
          <p:spPr bwMode="auto">
            <a:xfrm>
              <a:off x="296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27</a:t>
              </a:r>
            </a:p>
          </p:txBody>
        </p:sp>
      </p:grpSp>
      <p:sp>
        <p:nvSpPr>
          <p:cNvPr id="9230" name="Line 26"/>
          <p:cNvSpPr>
            <a:spLocks noChangeShapeType="1"/>
          </p:cNvSpPr>
          <p:nvPr/>
        </p:nvSpPr>
        <p:spPr bwMode="auto">
          <a:xfrm>
            <a:off x="7102475" y="1981200"/>
            <a:ext cx="563563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31" name="Group 27"/>
          <p:cNvGrpSpPr>
            <a:grpSpLocks/>
          </p:cNvGrpSpPr>
          <p:nvPr/>
        </p:nvGrpSpPr>
        <p:grpSpPr bwMode="auto">
          <a:xfrm>
            <a:off x="7437438" y="2398713"/>
            <a:ext cx="793750" cy="731837"/>
            <a:chOff x="4685" y="1511"/>
            <a:chExt cx="500" cy="461"/>
          </a:xfrm>
        </p:grpSpPr>
        <p:sp>
          <p:nvSpPr>
            <p:cNvPr id="9239" name="AutoShape 28"/>
            <p:cNvSpPr>
              <a:spLocks noChangeArrowheads="1"/>
            </p:cNvSpPr>
            <p:nvPr/>
          </p:nvSpPr>
          <p:spPr bwMode="auto">
            <a:xfrm>
              <a:off x="4685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0" name="AutoShape 29"/>
            <p:cNvSpPr>
              <a:spLocks noChangeArrowheads="1"/>
            </p:cNvSpPr>
            <p:nvPr/>
          </p:nvSpPr>
          <p:spPr bwMode="auto">
            <a:xfrm>
              <a:off x="4704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23</a:t>
              </a:r>
            </a:p>
          </p:txBody>
        </p:sp>
      </p:grpSp>
      <p:sp>
        <p:nvSpPr>
          <p:cNvPr id="9232" name="Line 30"/>
          <p:cNvSpPr>
            <a:spLocks noChangeShapeType="1"/>
          </p:cNvSpPr>
          <p:nvPr/>
        </p:nvSpPr>
        <p:spPr bwMode="auto">
          <a:xfrm flipH="1">
            <a:off x="5867400" y="20272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33" name="Group 31"/>
          <p:cNvGrpSpPr>
            <a:grpSpLocks/>
          </p:cNvGrpSpPr>
          <p:nvPr/>
        </p:nvGrpSpPr>
        <p:grpSpPr bwMode="auto">
          <a:xfrm>
            <a:off x="6376988" y="1331913"/>
            <a:ext cx="793750" cy="731837"/>
            <a:chOff x="4017" y="839"/>
            <a:chExt cx="500" cy="461"/>
          </a:xfrm>
        </p:grpSpPr>
        <p:sp>
          <p:nvSpPr>
            <p:cNvPr id="9237" name="AutoShape 32"/>
            <p:cNvSpPr>
              <a:spLocks noChangeArrowheads="1"/>
            </p:cNvSpPr>
            <p:nvPr/>
          </p:nvSpPr>
          <p:spPr bwMode="auto">
            <a:xfrm>
              <a:off x="4017" y="839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AutoShape 33"/>
            <p:cNvSpPr>
              <a:spLocks noChangeArrowheads="1"/>
            </p:cNvSpPr>
            <p:nvPr/>
          </p:nvSpPr>
          <p:spPr bwMode="auto">
            <a:xfrm>
              <a:off x="4036" y="858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45</a:t>
              </a:r>
            </a:p>
          </p:txBody>
        </p:sp>
      </p:grpSp>
      <p:grpSp>
        <p:nvGrpSpPr>
          <p:cNvPr id="9234" name="Group 34"/>
          <p:cNvGrpSpPr>
            <a:grpSpLocks/>
          </p:cNvGrpSpPr>
          <p:nvPr/>
        </p:nvGrpSpPr>
        <p:grpSpPr bwMode="auto">
          <a:xfrm>
            <a:off x="5273675" y="2398713"/>
            <a:ext cx="793750" cy="731837"/>
            <a:chOff x="3322" y="1511"/>
            <a:chExt cx="500" cy="461"/>
          </a:xfrm>
        </p:grpSpPr>
        <p:sp>
          <p:nvSpPr>
            <p:cNvPr id="9235" name="AutoShape 35"/>
            <p:cNvSpPr>
              <a:spLocks noChangeArrowheads="1"/>
            </p:cNvSpPr>
            <p:nvPr/>
          </p:nvSpPr>
          <p:spPr bwMode="auto">
            <a:xfrm>
              <a:off x="3322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AutoShape 36"/>
            <p:cNvSpPr>
              <a:spLocks noChangeArrowheads="1"/>
            </p:cNvSpPr>
            <p:nvPr/>
          </p:nvSpPr>
          <p:spPr bwMode="auto">
            <a:xfrm>
              <a:off x="3341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35</a:t>
              </a:r>
            </a:p>
          </p:txBody>
        </p:sp>
      </p:grp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66FF33"/>
                </a:solidFill>
                <a:latin typeface="Palatino Linotype" panose="02040502050505030304" pitchFamily="18" charset="0"/>
              </a:rPr>
              <a:t>Analysis I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924800" cy="5029200"/>
          </a:xfrm>
        </p:spPr>
        <p:txBody>
          <a:bodyPr/>
          <a:lstStyle/>
          <a:p>
            <a:r>
              <a:rPr lang="en-US" dirty="0"/>
              <a:t>Here’s how the algorithm starts:</a:t>
            </a:r>
          </a:p>
          <a:p>
            <a:pPr lvl="2">
              <a:buFontTx/>
              <a:buChar char=" "/>
            </a:pPr>
            <a:r>
              <a:rPr lang="en-US" dirty="0">
                <a:solidFill>
                  <a:srgbClr val="FFFF99"/>
                </a:solidFill>
                <a:latin typeface="Verdana" panose="020B0604030504040204" pitchFamily="34" charset="0"/>
              </a:rPr>
              <a:t>heapify the array;</a:t>
            </a:r>
          </a:p>
          <a:p>
            <a:r>
              <a:rPr lang="en-US" dirty="0" err="1"/>
              <a:t>Heapifying</a:t>
            </a:r>
            <a:r>
              <a:rPr lang="en-US" dirty="0"/>
              <a:t> the array: we add each of </a:t>
            </a:r>
            <a:r>
              <a:rPr lang="en-US" sz="2400" dirty="0">
                <a:solidFill>
                  <a:srgbClr val="FFFF99"/>
                </a:solidFill>
                <a:latin typeface="Verdana" panose="020B0604030504040204" pitchFamily="34" charset="0"/>
              </a:rPr>
              <a:t>n</a:t>
            </a:r>
            <a:r>
              <a:rPr lang="en-US" dirty="0"/>
              <a:t> nodes </a:t>
            </a:r>
          </a:p>
          <a:p>
            <a:pPr lvl="1"/>
            <a:r>
              <a:rPr lang="en-US" dirty="0"/>
              <a:t>Each node has to be sifted up, possibly as far as the root</a:t>
            </a:r>
          </a:p>
          <a:p>
            <a:pPr lvl="2"/>
            <a:r>
              <a:rPr lang="en-US" dirty="0"/>
              <a:t>Since the binary tree is perfectly balanced, sifting up a single node takes</a:t>
            </a:r>
            <a:r>
              <a:rPr lang="en-US" dirty="0">
                <a:solidFill>
                  <a:srgbClr val="FFFF99"/>
                </a:solidFill>
                <a:latin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FFFF99"/>
                </a:solidFill>
                <a:latin typeface="Verdana" panose="020B0604030504040204" pitchFamily="34" charset="0"/>
              </a:rPr>
              <a:t>O(log n)</a:t>
            </a:r>
            <a:r>
              <a:rPr lang="en-US" dirty="0">
                <a:solidFill>
                  <a:srgbClr val="FFFF99"/>
                </a:solidFill>
                <a:latin typeface="Verdana" panose="020B0604030504040204" pitchFamily="34" charset="0"/>
              </a:rPr>
              <a:t> </a:t>
            </a:r>
            <a:r>
              <a:rPr lang="en-US" dirty="0"/>
              <a:t>time</a:t>
            </a:r>
          </a:p>
          <a:p>
            <a:pPr lvl="1"/>
            <a:r>
              <a:rPr lang="en-US" dirty="0"/>
              <a:t>Since we do this </a:t>
            </a:r>
            <a:r>
              <a:rPr lang="en-US" sz="2000" dirty="0">
                <a:solidFill>
                  <a:srgbClr val="FFFF99"/>
                </a:solidFill>
                <a:latin typeface="Verdana" panose="020B0604030504040204" pitchFamily="34" charset="0"/>
              </a:rPr>
              <a:t>n</a:t>
            </a:r>
            <a:r>
              <a:rPr lang="en-US" dirty="0"/>
              <a:t> times, </a:t>
            </a:r>
            <a:r>
              <a:rPr lang="en-US" dirty="0" err="1"/>
              <a:t>heapifying</a:t>
            </a:r>
            <a:r>
              <a:rPr lang="en-US" dirty="0"/>
              <a:t> takes </a:t>
            </a:r>
            <a:r>
              <a:rPr lang="en-US" sz="2000" dirty="0">
                <a:solidFill>
                  <a:srgbClr val="FFFF99"/>
                </a:solidFill>
                <a:latin typeface="Verdana" panose="020B0604030504040204" pitchFamily="34" charset="0"/>
              </a:rPr>
              <a:t>n*O(log n)</a:t>
            </a:r>
            <a:r>
              <a:rPr lang="en-US" dirty="0"/>
              <a:t> time, that is,</a:t>
            </a:r>
            <a:r>
              <a:rPr lang="en-US" dirty="0">
                <a:solidFill>
                  <a:srgbClr val="FFFF99"/>
                </a:solidFill>
                <a:latin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FFFF99"/>
                </a:solidFill>
                <a:latin typeface="Verdana" panose="020B0604030504040204" pitchFamily="34" charset="0"/>
              </a:rPr>
              <a:t>O(n log n)</a:t>
            </a:r>
            <a:r>
              <a:rPr lang="en-US" dirty="0">
                <a:solidFill>
                  <a:srgbClr val="FFFF99"/>
                </a:solidFill>
                <a:latin typeface="Verdana" panose="020B0604030504040204" pitchFamily="34" charset="0"/>
              </a:rPr>
              <a:t> </a:t>
            </a:r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7466113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66FF33"/>
                </a:solidFill>
                <a:latin typeface="Palatino Linotype" panose="02040502050505030304" pitchFamily="18" charset="0"/>
              </a:rPr>
              <a:t>Analysis II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153400" cy="5029200"/>
          </a:xfrm>
        </p:spPr>
        <p:txBody>
          <a:bodyPr/>
          <a:lstStyle/>
          <a:p>
            <a:r>
              <a:rPr lang="en-US" dirty="0"/>
              <a:t>Here’s the rest of the algorithm:</a:t>
            </a:r>
          </a:p>
          <a:p>
            <a:pPr lvl="2">
              <a:buFontTx/>
              <a:buChar char=" "/>
            </a:pPr>
            <a:r>
              <a:rPr lang="en-US" dirty="0">
                <a:solidFill>
                  <a:srgbClr val="FFFF99"/>
                </a:solidFill>
                <a:latin typeface="Verdana" panose="020B0604030504040204" pitchFamily="34" charset="0"/>
              </a:rPr>
              <a:t>while the array isn’t empty {</a:t>
            </a:r>
          </a:p>
          <a:p>
            <a:pPr lvl="2">
              <a:buFontTx/>
              <a:buChar char=" "/>
            </a:pPr>
            <a:r>
              <a:rPr lang="en-US" dirty="0">
                <a:solidFill>
                  <a:srgbClr val="FFFF99"/>
                </a:solidFill>
                <a:latin typeface="Verdana" panose="020B0604030504040204" pitchFamily="34" charset="0"/>
              </a:rPr>
              <a:t>    remove and replace the root;</a:t>
            </a:r>
          </a:p>
          <a:p>
            <a:pPr lvl="2">
              <a:buFontTx/>
              <a:buChar char=" "/>
            </a:pPr>
            <a:r>
              <a:rPr lang="en-US" dirty="0">
                <a:solidFill>
                  <a:srgbClr val="FFFF99"/>
                </a:solidFill>
                <a:latin typeface="Verdana" panose="020B0604030504040204" pitchFamily="34" charset="0"/>
              </a:rPr>
              <a:t>    reheap the new root node;</a:t>
            </a:r>
            <a:br>
              <a:rPr lang="en-US" dirty="0">
                <a:solidFill>
                  <a:srgbClr val="FFFF99"/>
                </a:solidFill>
                <a:latin typeface="Verdana" panose="020B0604030504040204" pitchFamily="34" charset="0"/>
              </a:rPr>
            </a:br>
            <a:r>
              <a:rPr lang="en-US" dirty="0">
                <a:solidFill>
                  <a:srgbClr val="FFFF99"/>
                </a:solidFill>
                <a:latin typeface="Verdana" panose="020B0604030504040204" pitchFamily="34" charset="0"/>
              </a:rPr>
              <a:t>}</a:t>
            </a:r>
            <a:endParaRPr lang="en-US" dirty="0"/>
          </a:p>
          <a:p>
            <a:r>
              <a:rPr lang="en-US" dirty="0"/>
              <a:t>We do the while loop </a:t>
            </a:r>
            <a:r>
              <a:rPr lang="en-US" sz="2400" dirty="0">
                <a:solidFill>
                  <a:srgbClr val="FFFF99"/>
                </a:solidFill>
                <a:latin typeface="Verdana" panose="020B0604030504040204" pitchFamily="34" charset="0"/>
              </a:rPr>
              <a:t>n</a:t>
            </a:r>
            <a:r>
              <a:rPr lang="en-US" dirty="0"/>
              <a:t> times (actually, </a:t>
            </a:r>
            <a:r>
              <a:rPr lang="en-US" sz="2400" dirty="0">
                <a:solidFill>
                  <a:srgbClr val="FFFF99"/>
                </a:solidFill>
                <a:latin typeface="Verdana" panose="020B0604030504040204" pitchFamily="34" charset="0"/>
              </a:rPr>
              <a:t>n-1</a:t>
            </a:r>
            <a:r>
              <a:rPr lang="en-US" dirty="0"/>
              <a:t> times), because we remove one of the </a:t>
            </a:r>
            <a:r>
              <a:rPr lang="en-US" sz="2400" dirty="0">
                <a:solidFill>
                  <a:srgbClr val="FFFF99"/>
                </a:solidFill>
                <a:latin typeface="Verdana" panose="020B0604030504040204" pitchFamily="34" charset="0"/>
              </a:rPr>
              <a:t>n</a:t>
            </a:r>
            <a:r>
              <a:rPr lang="en-US" dirty="0"/>
              <a:t> nodes each time</a:t>
            </a:r>
          </a:p>
          <a:p>
            <a:r>
              <a:rPr lang="en-US" dirty="0"/>
              <a:t>Removing and replacing the root takes </a:t>
            </a:r>
            <a:r>
              <a:rPr lang="en-US" sz="2400" dirty="0">
                <a:solidFill>
                  <a:srgbClr val="FFFF99"/>
                </a:solidFill>
                <a:latin typeface="Verdana" panose="020B0604030504040204" pitchFamily="34" charset="0"/>
              </a:rPr>
              <a:t>O(1)</a:t>
            </a:r>
            <a:r>
              <a:rPr lang="en-US" dirty="0"/>
              <a:t> time</a:t>
            </a:r>
          </a:p>
          <a:p>
            <a:r>
              <a:rPr lang="en-US" dirty="0"/>
              <a:t>Therefore, the total time is </a:t>
            </a:r>
            <a:r>
              <a:rPr lang="en-US" sz="2400" dirty="0">
                <a:solidFill>
                  <a:srgbClr val="FFFF99"/>
                </a:solidFill>
                <a:latin typeface="Verdana" panose="020B0604030504040204" pitchFamily="34" charset="0"/>
              </a:rPr>
              <a:t>n</a:t>
            </a:r>
            <a:r>
              <a:rPr lang="en-US" dirty="0"/>
              <a:t> times however long it takes the </a:t>
            </a:r>
            <a:r>
              <a:rPr lang="en-US" sz="2400" dirty="0">
                <a:solidFill>
                  <a:srgbClr val="FFFF99"/>
                </a:solidFill>
                <a:latin typeface="Verdana" panose="020B0604030504040204" pitchFamily="34" charset="0"/>
              </a:rPr>
              <a:t>reheap</a:t>
            </a:r>
            <a:r>
              <a:rPr lang="en-US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8977295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66FF33"/>
                </a:solidFill>
                <a:latin typeface="Palatino Linotype" panose="02040502050505030304" pitchFamily="18" charset="0"/>
              </a:rPr>
              <a:t>Analysis III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reheap the root node, we have to follow </a:t>
            </a:r>
            <a:r>
              <a:rPr lang="en-US" i="1" dirty="0"/>
              <a:t>one path</a:t>
            </a:r>
            <a:r>
              <a:rPr lang="en-US" dirty="0"/>
              <a:t> from the root to a leaf node (and we might stop before we reach a leaf)</a:t>
            </a:r>
          </a:p>
          <a:p>
            <a:r>
              <a:rPr lang="en-US" dirty="0"/>
              <a:t>The binary tree is perfectly balanced</a:t>
            </a:r>
          </a:p>
          <a:p>
            <a:r>
              <a:rPr lang="en-US" dirty="0"/>
              <a:t>Therefore, this path is </a:t>
            </a:r>
            <a:r>
              <a:rPr lang="en-US" dirty="0">
                <a:solidFill>
                  <a:srgbClr val="FFFF99"/>
                </a:solidFill>
                <a:latin typeface="Verdana" panose="020B0604030504040204" pitchFamily="34" charset="0"/>
              </a:rPr>
              <a:t>O(log n)</a:t>
            </a:r>
            <a:r>
              <a:rPr lang="en-US" dirty="0"/>
              <a:t> long</a:t>
            </a:r>
          </a:p>
          <a:p>
            <a:pPr lvl="1"/>
            <a:r>
              <a:rPr lang="en-US" dirty="0"/>
              <a:t>And we only do </a:t>
            </a:r>
            <a:r>
              <a:rPr lang="en-US" dirty="0">
                <a:solidFill>
                  <a:srgbClr val="FFFF99"/>
                </a:solidFill>
                <a:latin typeface="Verdana" panose="020B0604030504040204" pitchFamily="34" charset="0"/>
              </a:rPr>
              <a:t>O(1)</a:t>
            </a:r>
            <a:r>
              <a:rPr lang="en-US" dirty="0"/>
              <a:t> operations at each node</a:t>
            </a:r>
          </a:p>
          <a:p>
            <a:pPr lvl="1"/>
            <a:r>
              <a:rPr lang="en-US" dirty="0"/>
              <a:t>Therefore, </a:t>
            </a:r>
            <a:r>
              <a:rPr lang="en-US" dirty="0" err="1"/>
              <a:t>reheaping</a:t>
            </a:r>
            <a:r>
              <a:rPr lang="en-US" dirty="0"/>
              <a:t> takes </a:t>
            </a:r>
            <a:r>
              <a:rPr lang="en-US" dirty="0">
                <a:solidFill>
                  <a:srgbClr val="FFFF99"/>
                </a:solidFill>
                <a:latin typeface="Verdana" panose="020B0604030504040204" pitchFamily="34" charset="0"/>
              </a:rPr>
              <a:t>O(log n)</a:t>
            </a:r>
            <a:r>
              <a:rPr lang="en-US" dirty="0"/>
              <a:t> times</a:t>
            </a:r>
          </a:p>
          <a:p>
            <a:r>
              <a:rPr lang="en-US" dirty="0"/>
              <a:t>Since we reheap inside a while loop that we do </a:t>
            </a:r>
            <a:r>
              <a:rPr lang="en-US" dirty="0">
                <a:solidFill>
                  <a:srgbClr val="FFFF99"/>
                </a:solidFill>
                <a:latin typeface="Verdana" panose="020B0604030504040204" pitchFamily="34" charset="0"/>
              </a:rPr>
              <a:t>n</a:t>
            </a:r>
            <a:r>
              <a:rPr lang="en-US" dirty="0"/>
              <a:t> times, the total time for the while loop is </a:t>
            </a:r>
            <a:r>
              <a:rPr lang="en-US" dirty="0">
                <a:solidFill>
                  <a:srgbClr val="FFFF99"/>
                </a:solidFill>
                <a:latin typeface="Verdana" panose="020B0604030504040204" pitchFamily="34" charset="0"/>
              </a:rPr>
              <a:t>n*O(log n)</a:t>
            </a:r>
            <a:r>
              <a:rPr lang="en-US" dirty="0"/>
              <a:t>, or </a:t>
            </a:r>
            <a:r>
              <a:rPr lang="en-US" dirty="0">
                <a:solidFill>
                  <a:srgbClr val="FFFF99"/>
                </a:solidFill>
                <a:latin typeface="Verdana" panose="020B0604030504040204" pitchFamily="34" charset="0"/>
              </a:rPr>
              <a:t>O(n log n)</a:t>
            </a:r>
          </a:p>
        </p:txBody>
      </p:sp>
    </p:spTree>
    <p:extLst>
      <p:ext uri="{BB962C8B-B14F-4D97-AF65-F5344CB8AC3E}">
        <p14:creationId xmlns:p14="http://schemas.microsoft.com/office/powerpoint/2010/main" val="1249054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66FF33"/>
                </a:solidFill>
              </a:rPr>
              <a:t>Analysis IV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229600" cy="5029200"/>
          </a:xfrm>
        </p:spPr>
        <p:txBody>
          <a:bodyPr/>
          <a:lstStyle/>
          <a:p>
            <a:r>
              <a:rPr lang="en-US" dirty="0"/>
              <a:t>Here’s the algorithm again:</a:t>
            </a:r>
          </a:p>
          <a:p>
            <a:pPr lvl="2">
              <a:buFontTx/>
              <a:buChar char=" "/>
            </a:pPr>
            <a:r>
              <a:rPr lang="en-US" dirty="0">
                <a:solidFill>
                  <a:srgbClr val="FFFF99"/>
                </a:solidFill>
                <a:latin typeface="Verdana" panose="020B0604030504040204" pitchFamily="34" charset="0"/>
              </a:rPr>
              <a:t>heapify the array;</a:t>
            </a:r>
          </a:p>
          <a:p>
            <a:pPr lvl="2">
              <a:buFontTx/>
              <a:buChar char=" "/>
            </a:pPr>
            <a:r>
              <a:rPr lang="en-US" dirty="0">
                <a:solidFill>
                  <a:srgbClr val="FFFF99"/>
                </a:solidFill>
                <a:latin typeface="Verdana" panose="020B0604030504040204" pitchFamily="34" charset="0"/>
              </a:rPr>
              <a:t>while the array isn’t empty {</a:t>
            </a:r>
          </a:p>
          <a:p>
            <a:pPr lvl="2">
              <a:buFontTx/>
              <a:buChar char=" "/>
            </a:pPr>
            <a:r>
              <a:rPr lang="en-US" dirty="0">
                <a:solidFill>
                  <a:srgbClr val="FFFF99"/>
                </a:solidFill>
                <a:latin typeface="Verdana" panose="020B0604030504040204" pitchFamily="34" charset="0"/>
              </a:rPr>
              <a:t>    remove and replace the root;</a:t>
            </a:r>
          </a:p>
          <a:p>
            <a:pPr lvl="2">
              <a:buFontTx/>
              <a:buChar char=" "/>
            </a:pPr>
            <a:r>
              <a:rPr lang="en-US" dirty="0">
                <a:solidFill>
                  <a:srgbClr val="FFFF99"/>
                </a:solidFill>
                <a:latin typeface="Verdana" panose="020B0604030504040204" pitchFamily="34" charset="0"/>
              </a:rPr>
              <a:t>    reheap the new root node;</a:t>
            </a:r>
            <a:br>
              <a:rPr lang="en-US" dirty="0">
                <a:solidFill>
                  <a:srgbClr val="FFFF99"/>
                </a:solidFill>
                <a:latin typeface="Verdana" panose="020B0604030504040204" pitchFamily="34" charset="0"/>
              </a:rPr>
            </a:br>
            <a:r>
              <a:rPr lang="en-US" dirty="0">
                <a:solidFill>
                  <a:srgbClr val="FFFF99"/>
                </a:solidFill>
                <a:latin typeface="Verdana" panose="020B0604030504040204" pitchFamily="34" charset="0"/>
              </a:rPr>
              <a:t>}</a:t>
            </a:r>
            <a:endParaRPr lang="en-US" dirty="0"/>
          </a:p>
          <a:p>
            <a:r>
              <a:rPr lang="en-US" dirty="0"/>
              <a:t>We have seen that </a:t>
            </a:r>
            <a:r>
              <a:rPr lang="en-US" dirty="0" err="1"/>
              <a:t>heapifying</a:t>
            </a:r>
            <a:r>
              <a:rPr lang="en-US" dirty="0"/>
              <a:t> takes </a:t>
            </a:r>
            <a:r>
              <a:rPr lang="en-US" sz="2400" dirty="0">
                <a:solidFill>
                  <a:srgbClr val="FFFF99"/>
                </a:solidFill>
                <a:latin typeface="Verdana" panose="020B0604030504040204" pitchFamily="34" charset="0"/>
              </a:rPr>
              <a:t>O(n log n)</a:t>
            </a:r>
            <a:r>
              <a:rPr lang="en-US" dirty="0"/>
              <a:t> time</a:t>
            </a:r>
          </a:p>
          <a:p>
            <a:r>
              <a:rPr lang="en-US" dirty="0"/>
              <a:t>The while loop takes </a:t>
            </a:r>
            <a:r>
              <a:rPr lang="en-US" sz="2400" dirty="0">
                <a:solidFill>
                  <a:srgbClr val="FFFF99"/>
                </a:solidFill>
                <a:latin typeface="Verdana" panose="020B0604030504040204" pitchFamily="34" charset="0"/>
              </a:rPr>
              <a:t>O(n log n)</a:t>
            </a:r>
            <a:r>
              <a:rPr lang="en-US" dirty="0"/>
              <a:t> time</a:t>
            </a:r>
          </a:p>
          <a:p>
            <a:r>
              <a:rPr lang="en-US" dirty="0"/>
              <a:t>The total time is therefore </a:t>
            </a:r>
            <a:r>
              <a:rPr lang="en-US" sz="2400" dirty="0">
                <a:solidFill>
                  <a:srgbClr val="FFFF99"/>
                </a:solidFill>
                <a:latin typeface="Verdana" panose="020B0604030504040204" pitchFamily="34" charset="0"/>
              </a:rPr>
              <a:t>O(n log n) + O(n log n)</a:t>
            </a:r>
            <a:endParaRPr lang="en-US" dirty="0"/>
          </a:p>
          <a:p>
            <a:r>
              <a:rPr lang="en-US" dirty="0"/>
              <a:t>This is the same as </a:t>
            </a:r>
            <a:r>
              <a:rPr lang="en-US" sz="2400" dirty="0">
                <a:solidFill>
                  <a:srgbClr val="FFFF99"/>
                </a:solidFill>
                <a:latin typeface="Verdana" panose="020B0604030504040204" pitchFamily="34" charset="0"/>
              </a:rPr>
              <a:t>O(n log n)</a:t>
            </a:r>
            <a:r>
              <a:rPr lang="en-US" dirty="0"/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210338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66FF33"/>
                </a:solidFill>
                <a:latin typeface="Palatino Linotype" panose="02040502050505030304" pitchFamily="18" charset="0"/>
              </a:rPr>
              <a:t>The heap property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7772400" cy="1447800"/>
          </a:xfrm>
        </p:spPr>
        <p:txBody>
          <a:bodyPr/>
          <a:lstStyle/>
          <a:p>
            <a:r>
              <a:rPr lang="en-US" dirty="0"/>
              <a:t>A node has the </a:t>
            </a:r>
            <a:r>
              <a:rPr lang="en-US" b="1" dirty="0">
                <a:solidFill>
                  <a:srgbClr val="FFFF00"/>
                </a:solidFill>
              </a:rPr>
              <a:t>heap property </a:t>
            </a:r>
            <a:r>
              <a:rPr lang="en-US" dirty="0"/>
              <a:t>if the value in the node is as large as or larger than the values in its children</a:t>
            </a:r>
          </a:p>
        </p:txBody>
      </p:sp>
      <p:sp>
        <p:nvSpPr>
          <p:cNvPr id="10265" name="Rectangle 25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5257800"/>
            <a:ext cx="8001000" cy="137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All leaf nodes automatically have the heap property</a:t>
            </a:r>
          </a:p>
          <a:p>
            <a:pPr>
              <a:lnSpc>
                <a:spcPct val="90000"/>
              </a:lnSpc>
            </a:pPr>
            <a:r>
              <a:rPr lang="en-US"/>
              <a:t>A binary tree is a </a:t>
            </a:r>
            <a:r>
              <a:rPr lang="en-US">
                <a:solidFill>
                  <a:schemeClr val="tx2"/>
                </a:solidFill>
              </a:rPr>
              <a:t>heap</a:t>
            </a:r>
            <a:r>
              <a:rPr lang="en-US"/>
              <a:t> if </a:t>
            </a:r>
            <a:r>
              <a:rPr lang="en-US" i="1"/>
              <a:t>all</a:t>
            </a:r>
            <a:r>
              <a:rPr lang="en-US"/>
              <a:t> nodes in it have the heap property</a:t>
            </a:r>
          </a:p>
        </p:txBody>
      </p:sp>
      <p:grpSp>
        <p:nvGrpSpPr>
          <p:cNvPr id="10262" name="Group 22"/>
          <p:cNvGrpSpPr>
            <a:grpSpLocks/>
          </p:cNvGrpSpPr>
          <p:nvPr/>
        </p:nvGrpSpPr>
        <p:grpSpPr bwMode="auto">
          <a:xfrm>
            <a:off x="990600" y="2895600"/>
            <a:ext cx="2057400" cy="2193925"/>
            <a:chOff x="624" y="2256"/>
            <a:chExt cx="1296" cy="1382"/>
          </a:xfrm>
        </p:grpSpPr>
        <p:sp>
          <p:nvSpPr>
            <p:cNvPr id="10244" name="Oval 4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rgbClr val="66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smtClean="0">
                  <a:solidFill>
                    <a:srgbClr val="66CCFF"/>
                  </a:solidFill>
                  <a:latin typeface="Verdana" panose="020B0604030504040204" pitchFamily="34" charset="0"/>
                </a:rPr>
                <a:t>12</a:t>
              </a:r>
            </a:p>
          </p:txBody>
        </p:sp>
        <p:sp>
          <p:nvSpPr>
            <p:cNvPr id="10245" name="Oval 5"/>
            <p:cNvSpPr>
              <a:spLocks noChangeArrowheads="1"/>
            </p:cNvSpPr>
            <p:nvPr/>
          </p:nvSpPr>
          <p:spPr bwMode="auto">
            <a:xfrm>
              <a:off x="672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8</a:t>
              </a:r>
            </a:p>
          </p:txBody>
        </p:sp>
        <p:sp>
          <p:nvSpPr>
            <p:cNvPr id="10246" name="Oval 6"/>
            <p:cNvSpPr>
              <a:spLocks noChangeArrowheads="1"/>
            </p:cNvSpPr>
            <p:nvPr/>
          </p:nvSpPr>
          <p:spPr bwMode="auto">
            <a:xfrm>
              <a:off x="1488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3</a:t>
              </a:r>
            </a:p>
          </p:txBody>
        </p:sp>
        <p:sp>
          <p:nvSpPr>
            <p:cNvPr id="10247" name="Line 7"/>
            <p:cNvSpPr>
              <a:spLocks noChangeShapeType="1"/>
            </p:cNvSpPr>
            <p:nvPr/>
          </p:nvSpPr>
          <p:spPr bwMode="auto">
            <a:xfrm flipH="1">
              <a:off x="960" y="2544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10248" name="Line 8"/>
            <p:cNvSpPr>
              <a:spLocks noChangeShapeType="1"/>
            </p:cNvSpPr>
            <p:nvPr/>
          </p:nvSpPr>
          <p:spPr bwMode="auto">
            <a:xfrm>
              <a:off x="1392" y="2544"/>
              <a:ext cx="192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10259" name="Text Box 19"/>
            <p:cNvSpPr txBox="1">
              <a:spLocks noChangeArrowheads="1"/>
            </p:cNvSpPr>
            <p:nvPr/>
          </p:nvSpPr>
          <p:spPr bwMode="auto">
            <a:xfrm>
              <a:off x="624" y="3120"/>
              <a:ext cx="124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smtClean="0">
                  <a:solidFill>
                    <a:srgbClr val="FFFFFF"/>
                  </a:solidFill>
                </a:rPr>
                <a:t>Blue node has heap property</a:t>
              </a:r>
            </a:p>
          </p:txBody>
        </p:sp>
      </p:grpSp>
      <p:grpSp>
        <p:nvGrpSpPr>
          <p:cNvPr id="10263" name="Group 23"/>
          <p:cNvGrpSpPr>
            <a:grpSpLocks/>
          </p:cNvGrpSpPr>
          <p:nvPr/>
        </p:nvGrpSpPr>
        <p:grpSpPr bwMode="auto">
          <a:xfrm>
            <a:off x="3505200" y="2895600"/>
            <a:ext cx="1981200" cy="2193925"/>
            <a:chOff x="2208" y="2256"/>
            <a:chExt cx="1248" cy="1382"/>
          </a:xfrm>
        </p:grpSpPr>
        <p:sp>
          <p:nvSpPr>
            <p:cNvPr id="10249" name="Oval 9"/>
            <p:cNvSpPr>
              <a:spLocks noChangeArrowheads="1"/>
            </p:cNvSpPr>
            <p:nvPr/>
          </p:nvSpPr>
          <p:spPr bwMode="auto">
            <a:xfrm>
              <a:off x="2592" y="2256"/>
              <a:ext cx="432" cy="336"/>
            </a:xfrm>
            <a:prstGeom prst="ellipse">
              <a:avLst/>
            </a:prstGeom>
            <a:noFill/>
            <a:ln w="15875">
              <a:solidFill>
                <a:srgbClr val="66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smtClean="0">
                  <a:solidFill>
                    <a:srgbClr val="66CCFF"/>
                  </a:solidFill>
                  <a:latin typeface="Verdana" panose="020B0604030504040204" pitchFamily="34" charset="0"/>
                </a:rPr>
                <a:t>12</a:t>
              </a:r>
            </a:p>
          </p:txBody>
        </p:sp>
        <p:sp>
          <p:nvSpPr>
            <p:cNvPr id="10250" name="Oval 10"/>
            <p:cNvSpPr>
              <a:spLocks noChangeArrowheads="1"/>
            </p:cNvSpPr>
            <p:nvPr/>
          </p:nvSpPr>
          <p:spPr bwMode="auto">
            <a:xfrm>
              <a:off x="2208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8</a:t>
              </a:r>
            </a:p>
          </p:txBody>
        </p:sp>
        <p:sp>
          <p:nvSpPr>
            <p:cNvPr id="10251" name="Oval 11"/>
            <p:cNvSpPr>
              <a:spLocks noChangeArrowheads="1"/>
            </p:cNvSpPr>
            <p:nvPr/>
          </p:nvSpPr>
          <p:spPr bwMode="auto">
            <a:xfrm>
              <a:off x="3024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12</a:t>
              </a:r>
            </a:p>
          </p:txBody>
        </p:sp>
        <p:sp>
          <p:nvSpPr>
            <p:cNvPr id="10252" name="Line 12"/>
            <p:cNvSpPr>
              <a:spLocks noChangeShapeType="1"/>
            </p:cNvSpPr>
            <p:nvPr/>
          </p:nvSpPr>
          <p:spPr bwMode="auto">
            <a:xfrm flipH="1">
              <a:off x="2496" y="2544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10253" name="Line 13"/>
            <p:cNvSpPr>
              <a:spLocks noChangeShapeType="1"/>
            </p:cNvSpPr>
            <p:nvPr/>
          </p:nvSpPr>
          <p:spPr bwMode="auto">
            <a:xfrm>
              <a:off x="2928" y="2544"/>
              <a:ext cx="192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10260" name="Text Box 20"/>
            <p:cNvSpPr txBox="1">
              <a:spLocks noChangeArrowheads="1"/>
            </p:cNvSpPr>
            <p:nvPr/>
          </p:nvSpPr>
          <p:spPr bwMode="auto">
            <a:xfrm>
              <a:off x="2208" y="3120"/>
              <a:ext cx="124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smtClean="0">
                  <a:solidFill>
                    <a:srgbClr val="FFFFFF"/>
                  </a:solidFill>
                </a:rPr>
                <a:t>Blue node has heap property</a:t>
              </a:r>
            </a:p>
          </p:txBody>
        </p:sp>
      </p:grpSp>
      <p:grpSp>
        <p:nvGrpSpPr>
          <p:cNvPr id="10264" name="Group 24"/>
          <p:cNvGrpSpPr>
            <a:grpSpLocks/>
          </p:cNvGrpSpPr>
          <p:nvPr/>
        </p:nvGrpSpPr>
        <p:grpSpPr bwMode="auto">
          <a:xfrm>
            <a:off x="5715000" y="2895600"/>
            <a:ext cx="2590800" cy="2193925"/>
            <a:chOff x="3600" y="2256"/>
            <a:chExt cx="1632" cy="1382"/>
          </a:xfrm>
        </p:grpSpPr>
        <p:sp>
          <p:nvSpPr>
            <p:cNvPr id="10254" name="Oval 14"/>
            <p:cNvSpPr>
              <a:spLocks noChangeArrowheads="1"/>
            </p:cNvSpPr>
            <p:nvPr/>
          </p:nvSpPr>
          <p:spPr bwMode="auto">
            <a:xfrm>
              <a:off x="4128" y="2256"/>
              <a:ext cx="432" cy="336"/>
            </a:xfrm>
            <a:prstGeom prst="ellipse">
              <a:avLst/>
            </a:prstGeom>
            <a:noFill/>
            <a:ln w="15875">
              <a:solidFill>
                <a:srgbClr val="66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smtClean="0">
                  <a:solidFill>
                    <a:srgbClr val="66CCFF"/>
                  </a:solidFill>
                  <a:latin typeface="Verdana" panose="020B0604030504040204" pitchFamily="34" charset="0"/>
                </a:rPr>
                <a:t>12</a:t>
              </a:r>
            </a:p>
          </p:txBody>
        </p:sp>
        <p:sp>
          <p:nvSpPr>
            <p:cNvPr id="10255" name="Oval 15"/>
            <p:cNvSpPr>
              <a:spLocks noChangeArrowheads="1"/>
            </p:cNvSpPr>
            <p:nvPr/>
          </p:nvSpPr>
          <p:spPr bwMode="auto">
            <a:xfrm>
              <a:off x="3744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8</a:t>
              </a:r>
            </a:p>
          </p:txBody>
        </p:sp>
        <p:sp>
          <p:nvSpPr>
            <p:cNvPr id="10256" name="Oval 16"/>
            <p:cNvSpPr>
              <a:spLocks noChangeArrowheads="1"/>
            </p:cNvSpPr>
            <p:nvPr/>
          </p:nvSpPr>
          <p:spPr bwMode="auto">
            <a:xfrm>
              <a:off x="4560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14</a:t>
              </a:r>
            </a:p>
          </p:txBody>
        </p:sp>
        <p:sp>
          <p:nvSpPr>
            <p:cNvPr id="10257" name="Line 17"/>
            <p:cNvSpPr>
              <a:spLocks noChangeShapeType="1"/>
            </p:cNvSpPr>
            <p:nvPr/>
          </p:nvSpPr>
          <p:spPr bwMode="auto">
            <a:xfrm flipH="1">
              <a:off x="4032" y="2544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10258" name="Line 18"/>
            <p:cNvSpPr>
              <a:spLocks noChangeShapeType="1"/>
            </p:cNvSpPr>
            <p:nvPr/>
          </p:nvSpPr>
          <p:spPr bwMode="auto">
            <a:xfrm>
              <a:off x="4464" y="2544"/>
              <a:ext cx="192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10261" name="Text Box 21"/>
            <p:cNvSpPr txBox="1">
              <a:spLocks noChangeArrowheads="1"/>
            </p:cNvSpPr>
            <p:nvPr/>
          </p:nvSpPr>
          <p:spPr bwMode="auto">
            <a:xfrm>
              <a:off x="3600" y="3120"/>
              <a:ext cx="163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smtClean="0">
                  <a:solidFill>
                    <a:srgbClr val="FFFFFF"/>
                  </a:solidFill>
                </a:rPr>
                <a:t>Blue node does not have heap property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13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4" autoUpdateAnimBg="0"/>
      <p:bldP spid="10265" grpId="0" build="p" bldLvl="4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66FF33"/>
                </a:solidFill>
                <a:latin typeface="Palatino Linotype" panose="02040502050505030304" pitchFamily="18" charset="0"/>
              </a:rPr>
              <a:t>Constructing a heap </a:t>
            </a:r>
            <a:r>
              <a:rPr lang="en-US" b="1" dirty="0" smtClean="0">
                <a:solidFill>
                  <a:srgbClr val="66FF33"/>
                </a:solidFill>
                <a:latin typeface="Palatino Linotype" panose="02040502050505030304" pitchFamily="18" charset="0"/>
              </a:rPr>
              <a:t>(1)</a:t>
            </a:r>
            <a:endParaRPr lang="en-US" b="1" dirty="0">
              <a:solidFill>
                <a:srgbClr val="66FF33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48600" cy="3505200"/>
          </a:xfrm>
        </p:spPr>
        <p:txBody>
          <a:bodyPr/>
          <a:lstStyle/>
          <a:p>
            <a:r>
              <a:rPr lang="en-US"/>
              <a:t>A tree consisting of a single node is automatically a heap</a:t>
            </a:r>
          </a:p>
          <a:p>
            <a:r>
              <a:rPr lang="en-US"/>
              <a:t>We construct a heap by adding nodes one at a time:</a:t>
            </a:r>
          </a:p>
          <a:p>
            <a:pPr lvl="1"/>
            <a:r>
              <a:rPr lang="en-US"/>
              <a:t>Add the node just to the right of the rightmost node in the deepest level</a:t>
            </a:r>
          </a:p>
          <a:p>
            <a:pPr lvl="1"/>
            <a:r>
              <a:rPr lang="en-US"/>
              <a:t>If the deepest level is full, start a new level</a:t>
            </a:r>
          </a:p>
          <a:p>
            <a:r>
              <a:rPr lang="en-US"/>
              <a:t>Examples:</a:t>
            </a:r>
          </a:p>
        </p:txBody>
      </p:sp>
      <p:grpSp>
        <p:nvGrpSpPr>
          <p:cNvPr id="46122" name="Group 42"/>
          <p:cNvGrpSpPr>
            <a:grpSpLocks/>
          </p:cNvGrpSpPr>
          <p:nvPr/>
        </p:nvGrpSpPr>
        <p:grpSpPr bwMode="auto">
          <a:xfrm>
            <a:off x="6553200" y="4724400"/>
            <a:ext cx="1600200" cy="1143000"/>
            <a:chOff x="3168" y="3024"/>
            <a:chExt cx="1008" cy="720"/>
          </a:xfrm>
        </p:grpSpPr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3600" y="3024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3312" y="3312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3888" y="3312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3168" y="3600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3456" y="3600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3744" y="3600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4032" y="3600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46108" name="Line 28"/>
            <p:cNvSpPr>
              <a:spLocks noChangeShapeType="1"/>
            </p:cNvSpPr>
            <p:nvPr/>
          </p:nvSpPr>
          <p:spPr bwMode="auto">
            <a:xfrm flipV="1">
              <a:off x="3264" y="345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46109" name="Line 29"/>
            <p:cNvSpPr>
              <a:spLocks noChangeShapeType="1"/>
            </p:cNvSpPr>
            <p:nvPr/>
          </p:nvSpPr>
          <p:spPr bwMode="auto">
            <a:xfrm flipH="1" flipV="1">
              <a:off x="3408" y="345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46110" name="Line 30"/>
            <p:cNvSpPr>
              <a:spLocks noChangeShapeType="1"/>
            </p:cNvSpPr>
            <p:nvPr/>
          </p:nvSpPr>
          <p:spPr bwMode="auto">
            <a:xfrm flipV="1">
              <a:off x="3840" y="345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46111" name="Line 31"/>
            <p:cNvSpPr>
              <a:spLocks noChangeShapeType="1"/>
            </p:cNvSpPr>
            <p:nvPr/>
          </p:nvSpPr>
          <p:spPr bwMode="auto">
            <a:xfrm flipH="1" flipV="1">
              <a:off x="3984" y="345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46112" name="Line 32"/>
            <p:cNvSpPr>
              <a:spLocks noChangeShapeType="1"/>
            </p:cNvSpPr>
            <p:nvPr/>
          </p:nvSpPr>
          <p:spPr bwMode="auto">
            <a:xfrm flipH="1" flipV="1">
              <a:off x="3696" y="3168"/>
              <a:ext cx="24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46113" name="Line 33"/>
            <p:cNvSpPr>
              <a:spLocks noChangeShapeType="1"/>
            </p:cNvSpPr>
            <p:nvPr/>
          </p:nvSpPr>
          <p:spPr bwMode="auto">
            <a:xfrm flipV="1">
              <a:off x="3408" y="3168"/>
              <a:ext cx="24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46120" name="Group 40"/>
          <p:cNvGrpSpPr>
            <a:grpSpLocks/>
          </p:cNvGrpSpPr>
          <p:nvPr/>
        </p:nvGrpSpPr>
        <p:grpSpPr bwMode="auto">
          <a:xfrm>
            <a:off x="1219200" y="4800600"/>
            <a:ext cx="1371600" cy="1143000"/>
            <a:chOff x="960" y="3024"/>
            <a:chExt cx="864" cy="720"/>
          </a:xfrm>
        </p:grpSpPr>
        <p:sp>
          <p:nvSpPr>
            <p:cNvPr id="46085" name="Oval 5"/>
            <p:cNvSpPr>
              <a:spLocks noChangeArrowheads="1"/>
            </p:cNvSpPr>
            <p:nvPr/>
          </p:nvSpPr>
          <p:spPr bwMode="auto">
            <a:xfrm>
              <a:off x="1392" y="3024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46086" name="Oval 6"/>
            <p:cNvSpPr>
              <a:spLocks noChangeArrowheads="1"/>
            </p:cNvSpPr>
            <p:nvPr/>
          </p:nvSpPr>
          <p:spPr bwMode="auto">
            <a:xfrm>
              <a:off x="1104" y="3312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46087" name="Oval 7"/>
            <p:cNvSpPr>
              <a:spLocks noChangeArrowheads="1"/>
            </p:cNvSpPr>
            <p:nvPr/>
          </p:nvSpPr>
          <p:spPr bwMode="auto">
            <a:xfrm>
              <a:off x="1680" y="3312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46088" name="Oval 8"/>
            <p:cNvSpPr>
              <a:spLocks noChangeArrowheads="1"/>
            </p:cNvSpPr>
            <p:nvPr/>
          </p:nvSpPr>
          <p:spPr bwMode="auto">
            <a:xfrm>
              <a:off x="960" y="3600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1248" y="3600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46093" name="Line 13"/>
            <p:cNvSpPr>
              <a:spLocks noChangeShapeType="1"/>
            </p:cNvSpPr>
            <p:nvPr/>
          </p:nvSpPr>
          <p:spPr bwMode="auto">
            <a:xfrm flipV="1">
              <a:off x="1056" y="345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46094" name="Line 14"/>
            <p:cNvSpPr>
              <a:spLocks noChangeShapeType="1"/>
            </p:cNvSpPr>
            <p:nvPr/>
          </p:nvSpPr>
          <p:spPr bwMode="auto">
            <a:xfrm flipH="1" flipV="1">
              <a:off x="1200" y="345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46099" name="Line 19"/>
            <p:cNvSpPr>
              <a:spLocks noChangeShapeType="1"/>
            </p:cNvSpPr>
            <p:nvPr/>
          </p:nvSpPr>
          <p:spPr bwMode="auto">
            <a:xfrm flipH="1" flipV="1">
              <a:off x="1488" y="3168"/>
              <a:ext cx="24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46100" name="Line 20"/>
            <p:cNvSpPr>
              <a:spLocks noChangeShapeType="1"/>
            </p:cNvSpPr>
            <p:nvPr/>
          </p:nvSpPr>
          <p:spPr bwMode="auto">
            <a:xfrm flipV="1">
              <a:off x="1200" y="3168"/>
              <a:ext cx="24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46121" name="Group 41"/>
          <p:cNvGrpSpPr>
            <a:grpSpLocks/>
          </p:cNvGrpSpPr>
          <p:nvPr/>
        </p:nvGrpSpPr>
        <p:grpSpPr bwMode="auto">
          <a:xfrm>
            <a:off x="2133600" y="4495800"/>
            <a:ext cx="2438400" cy="1447800"/>
            <a:chOff x="1536" y="2832"/>
            <a:chExt cx="1536" cy="912"/>
          </a:xfrm>
        </p:grpSpPr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1536" y="3600"/>
              <a:ext cx="144" cy="144"/>
            </a:xfrm>
            <a:prstGeom prst="ellipse">
              <a:avLst/>
            </a:prstGeom>
            <a:noFill/>
            <a:ln w="15875">
              <a:solidFill>
                <a:srgbClr val="66CC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46115" name="Line 35"/>
            <p:cNvSpPr>
              <a:spLocks noChangeShapeType="1"/>
            </p:cNvSpPr>
            <p:nvPr/>
          </p:nvSpPr>
          <p:spPr bwMode="auto">
            <a:xfrm flipV="1">
              <a:off x="1632" y="3456"/>
              <a:ext cx="96" cy="144"/>
            </a:xfrm>
            <a:prstGeom prst="line">
              <a:avLst/>
            </a:prstGeom>
            <a:noFill/>
            <a:ln w="15875">
              <a:solidFill>
                <a:srgbClr val="66CC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46118" name="AutoShape 38"/>
            <p:cNvSpPr>
              <a:spLocks noChangeArrowheads="1"/>
            </p:cNvSpPr>
            <p:nvPr/>
          </p:nvSpPr>
          <p:spPr bwMode="auto">
            <a:xfrm>
              <a:off x="1968" y="2832"/>
              <a:ext cx="1104" cy="528"/>
            </a:xfrm>
            <a:prstGeom prst="wedgeRoundRectCallout">
              <a:avLst>
                <a:gd name="adj1" fmla="val -72282"/>
                <a:gd name="adj2" fmla="val 102273"/>
                <a:gd name="adj3" fmla="val 16667"/>
              </a:avLst>
            </a:prstGeom>
            <a:noFill/>
            <a:ln w="15875">
              <a:solidFill>
                <a:srgbClr val="66CCFF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smtClean="0">
                  <a:solidFill>
                    <a:srgbClr val="66CCFF"/>
                  </a:solidFill>
                </a:rPr>
                <a:t>Add a new node here</a:t>
              </a:r>
            </a:p>
          </p:txBody>
        </p:sp>
      </p:grpSp>
      <p:grpSp>
        <p:nvGrpSpPr>
          <p:cNvPr id="46128" name="Group 48"/>
          <p:cNvGrpSpPr>
            <a:grpSpLocks/>
          </p:cNvGrpSpPr>
          <p:nvPr/>
        </p:nvGrpSpPr>
        <p:grpSpPr bwMode="auto">
          <a:xfrm>
            <a:off x="4800600" y="4495800"/>
            <a:ext cx="1828800" cy="1828800"/>
            <a:chOff x="3024" y="2832"/>
            <a:chExt cx="1152" cy="1152"/>
          </a:xfrm>
        </p:grpSpPr>
        <p:grpSp>
          <p:nvGrpSpPr>
            <p:cNvPr id="46127" name="Group 47"/>
            <p:cNvGrpSpPr>
              <a:grpSpLocks/>
            </p:cNvGrpSpPr>
            <p:nvPr/>
          </p:nvGrpSpPr>
          <p:grpSpPr bwMode="auto">
            <a:xfrm>
              <a:off x="3984" y="3696"/>
              <a:ext cx="192" cy="288"/>
              <a:chOff x="2592" y="3312"/>
              <a:chExt cx="192" cy="288"/>
            </a:xfrm>
          </p:grpSpPr>
          <p:sp>
            <p:nvSpPr>
              <p:cNvPr id="46124" name="Oval 44"/>
              <p:cNvSpPr>
                <a:spLocks noChangeArrowheads="1"/>
              </p:cNvSpPr>
              <p:nvPr/>
            </p:nvSpPr>
            <p:spPr bwMode="auto">
              <a:xfrm>
                <a:off x="2592" y="3456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99FF99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6125" name="Line 45"/>
              <p:cNvSpPr>
                <a:spLocks noChangeShapeType="1"/>
              </p:cNvSpPr>
              <p:nvPr/>
            </p:nvSpPr>
            <p:spPr bwMode="auto">
              <a:xfrm flipV="1">
                <a:off x="2688" y="3312"/>
                <a:ext cx="96" cy="144"/>
              </a:xfrm>
              <a:prstGeom prst="line">
                <a:avLst/>
              </a:prstGeom>
              <a:noFill/>
              <a:ln w="15875">
                <a:solidFill>
                  <a:srgbClr val="99FF99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400" smtClea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6126" name="AutoShape 46"/>
            <p:cNvSpPr>
              <a:spLocks noChangeArrowheads="1"/>
            </p:cNvSpPr>
            <p:nvPr/>
          </p:nvSpPr>
          <p:spPr bwMode="auto">
            <a:xfrm>
              <a:off x="3024" y="2832"/>
              <a:ext cx="1104" cy="528"/>
            </a:xfrm>
            <a:prstGeom prst="wedgeRoundRectCallout">
              <a:avLst>
                <a:gd name="adj1" fmla="val 38588"/>
                <a:gd name="adj2" fmla="val 132954"/>
                <a:gd name="adj3" fmla="val 16667"/>
              </a:avLst>
            </a:prstGeom>
            <a:noFill/>
            <a:ln w="15875">
              <a:solidFill>
                <a:srgbClr val="99FF99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smtClean="0">
                  <a:solidFill>
                    <a:srgbClr val="99FF99"/>
                  </a:solidFill>
                </a:rPr>
                <a:t>Add a new node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613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6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762000"/>
          </a:xfrm>
        </p:spPr>
        <p:txBody>
          <a:bodyPr/>
          <a:lstStyle/>
          <a:p>
            <a:r>
              <a:rPr lang="en-US" b="1" dirty="0">
                <a:solidFill>
                  <a:srgbClr val="66FF33"/>
                </a:solidFill>
              </a:rPr>
              <a:t>Constructing a heap </a:t>
            </a:r>
            <a:r>
              <a:rPr lang="en-US" b="1" dirty="0" smtClean="0">
                <a:solidFill>
                  <a:srgbClr val="66FF33"/>
                </a:solidFill>
              </a:rPr>
              <a:t>(2)</a:t>
            </a:r>
            <a:endParaRPr lang="en-US" b="1" dirty="0">
              <a:solidFill>
                <a:srgbClr val="66FF33"/>
              </a:solidFill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5562600"/>
          </a:xfrm>
        </p:spPr>
        <p:txBody>
          <a:bodyPr/>
          <a:lstStyle/>
          <a:p>
            <a:r>
              <a:rPr lang="en-US" dirty="0"/>
              <a:t>Each time we add a node, we may destroy the heap property of its parent node</a:t>
            </a:r>
          </a:p>
          <a:p>
            <a:r>
              <a:rPr lang="en-US" dirty="0"/>
              <a:t>To fix this, we sift </a:t>
            </a:r>
            <a:r>
              <a:rPr lang="en-US" dirty="0" smtClean="0"/>
              <a:t>up (</a:t>
            </a:r>
            <a:r>
              <a:rPr lang="en-GB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re-</a:t>
            </a:r>
            <a:r>
              <a:rPr lang="en-GB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heapification</a:t>
            </a:r>
            <a:r>
              <a:rPr lang="en-GB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upward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But each time we sift up, the value of the topmost node in the sift may increase, and this may destroy the heap property of </a:t>
            </a:r>
            <a:r>
              <a:rPr lang="en-US" i="1" dirty="0"/>
              <a:t>its</a:t>
            </a:r>
            <a:r>
              <a:rPr lang="en-US" dirty="0"/>
              <a:t> parent </a:t>
            </a:r>
            <a:r>
              <a:rPr lang="en-US" dirty="0" smtClean="0"/>
              <a:t>node, but other children remains unaffected.</a:t>
            </a:r>
            <a:endParaRPr lang="en-US" dirty="0"/>
          </a:p>
          <a:p>
            <a:r>
              <a:rPr lang="en-US" dirty="0"/>
              <a:t>We repeat the sifting up process, moving up in the tree, until either</a:t>
            </a:r>
          </a:p>
          <a:p>
            <a:pPr lvl="1"/>
            <a:r>
              <a:rPr lang="en-US" dirty="0"/>
              <a:t>We reach nodes whose values don’t need to be swapped (because the parent is </a:t>
            </a:r>
            <a:r>
              <a:rPr lang="en-US" i="1" dirty="0"/>
              <a:t>still</a:t>
            </a:r>
            <a:r>
              <a:rPr lang="en-US" dirty="0"/>
              <a:t> larger than both children), or</a:t>
            </a:r>
          </a:p>
          <a:p>
            <a:pPr lvl="1"/>
            <a:r>
              <a:rPr lang="en-US" dirty="0"/>
              <a:t>We reach the root</a:t>
            </a:r>
          </a:p>
        </p:txBody>
      </p:sp>
    </p:spTree>
    <p:extLst>
      <p:ext uri="{BB962C8B-B14F-4D97-AF65-F5344CB8AC3E}">
        <p14:creationId xmlns:p14="http://schemas.microsoft.com/office/powerpoint/2010/main" val="99350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08857"/>
            <a:ext cx="8534400" cy="762000"/>
          </a:xfrm>
        </p:spPr>
        <p:txBody>
          <a:bodyPr/>
          <a:lstStyle/>
          <a:p>
            <a:r>
              <a:rPr lang="en-US" b="1" dirty="0">
                <a:solidFill>
                  <a:srgbClr val="66FF33"/>
                </a:solidFill>
                <a:latin typeface="Palatino Linotype" panose="02040502050505030304" pitchFamily="18" charset="0"/>
              </a:rPr>
              <a:t>Constructing a heap </a:t>
            </a:r>
            <a:r>
              <a:rPr lang="en-US" b="1" dirty="0" smtClean="0">
                <a:solidFill>
                  <a:srgbClr val="66FF33"/>
                </a:solidFill>
                <a:latin typeface="Palatino Linotype" panose="02040502050505030304" pitchFamily="18" charset="0"/>
              </a:rPr>
              <a:t>(3)</a:t>
            </a:r>
            <a:endParaRPr lang="en-US" b="1" dirty="0">
              <a:solidFill>
                <a:srgbClr val="66FF33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1295400" y="1752600"/>
            <a:ext cx="533400" cy="381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smtClean="0">
                <a:solidFill>
                  <a:srgbClr val="FFFFFF"/>
                </a:solidFill>
                <a:latin typeface="Verdana" panose="020B0604030504040204" pitchFamily="34" charset="0"/>
              </a:rPr>
              <a:t>8</a:t>
            </a:r>
          </a:p>
        </p:txBody>
      </p:sp>
      <p:sp>
        <p:nvSpPr>
          <p:cNvPr id="49157" name="Line 5"/>
          <p:cNvSpPr>
            <a:spLocks noChangeShapeType="1"/>
          </p:cNvSpPr>
          <p:nvPr/>
        </p:nvSpPr>
        <p:spPr bwMode="auto">
          <a:xfrm>
            <a:off x="762000" y="3429000"/>
            <a:ext cx="7620000" cy="0"/>
          </a:xfrm>
          <a:prstGeom prst="line">
            <a:avLst/>
          </a:prstGeom>
          <a:noFill/>
          <a:ln w="6350">
            <a:solidFill>
              <a:srgbClr val="66CC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auto">
          <a:xfrm>
            <a:off x="2590800" y="1600200"/>
            <a:ext cx="0" cy="1828800"/>
          </a:xfrm>
          <a:prstGeom prst="line">
            <a:avLst/>
          </a:prstGeom>
          <a:noFill/>
          <a:ln w="6350">
            <a:solidFill>
              <a:srgbClr val="66CC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 smtClean="0">
              <a:solidFill>
                <a:srgbClr val="FFFFFF"/>
              </a:solidFill>
            </a:endParaRPr>
          </a:p>
        </p:txBody>
      </p:sp>
      <p:grpSp>
        <p:nvGrpSpPr>
          <p:cNvPr id="49207" name="Group 55"/>
          <p:cNvGrpSpPr>
            <a:grpSpLocks/>
          </p:cNvGrpSpPr>
          <p:nvPr/>
        </p:nvGrpSpPr>
        <p:grpSpPr bwMode="auto">
          <a:xfrm>
            <a:off x="2895600" y="1752600"/>
            <a:ext cx="990600" cy="1143000"/>
            <a:chOff x="1824" y="1104"/>
            <a:chExt cx="624" cy="720"/>
          </a:xfrm>
        </p:grpSpPr>
        <p:sp>
          <p:nvSpPr>
            <p:cNvPr id="49159" name="Oval 7"/>
            <p:cNvSpPr>
              <a:spLocks noChangeArrowheads="1"/>
            </p:cNvSpPr>
            <p:nvPr/>
          </p:nvSpPr>
          <p:spPr bwMode="auto">
            <a:xfrm>
              <a:off x="2112" y="110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8</a:t>
              </a:r>
            </a:p>
          </p:txBody>
        </p:sp>
        <p:sp>
          <p:nvSpPr>
            <p:cNvPr id="49160" name="Oval 8"/>
            <p:cNvSpPr>
              <a:spLocks noChangeArrowheads="1"/>
            </p:cNvSpPr>
            <p:nvPr/>
          </p:nvSpPr>
          <p:spPr bwMode="auto">
            <a:xfrm>
              <a:off x="1824" y="15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10</a:t>
              </a:r>
            </a:p>
          </p:txBody>
        </p:sp>
        <p:sp>
          <p:nvSpPr>
            <p:cNvPr id="49161" name="Line 9"/>
            <p:cNvSpPr>
              <a:spLocks noChangeShapeType="1"/>
            </p:cNvSpPr>
            <p:nvPr/>
          </p:nvSpPr>
          <p:spPr bwMode="auto">
            <a:xfrm flipH="1">
              <a:off x="2016" y="134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49162" name="AutoShape 10"/>
          <p:cNvSpPr>
            <a:spLocks noChangeArrowheads="1"/>
          </p:cNvSpPr>
          <p:nvPr/>
        </p:nvSpPr>
        <p:spPr bwMode="auto">
          <a:xfrm>
            <a:off x="4191000" y="2133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smtClean="0">
              <a:solidFill>
                <a:srgbClr val="FFFFFF"/>
              </a:solidFill>
            </a:endParaRPr>
          </a:p>
        </p:txBody>
      </p:sp>
      <p:grpSp>
        <p:nvGrpSpPr>
          <p:cNvPr id="49208" name="Group 56"/>
          <p:cNvGrpSpPr>
            <a:grpSpLocks/>
          </p:cNvGrpSpPr>
          <p:nvPr/>
        </p:nvGrpSpPr>
        <p:grpSpPr bwMode="auto">
          <a:xfrm>
            <a:off x="3048000" y="2057400"/>
            <a:ext cx="650875" cy="533400"/>
            <a:chOff x="1920" y="1296"/>
            <a:chExt cx="410" cy="336"/>
          </a:xfrm>
        </p:grpSpPr>
        <p:sp>
          <p:nvSpPr>
            <p:cNvPr id="49163" name="Freeform 11"/>
            <p:cNvSpPr>
              <a:spLocks/>
            </p:cNvSpPr>
            <p:nvPr/>
          </p:nvSpPr>
          <p:spPr bwMode="auto">
            <a:xfrm>
              <a:off x="1920" y="1296"/>
              <a:ext cx="162" cy="264"/>
            </a:xfrm>
            <a:custGeom>
              <a:avLst/>
              <a:gdLst>
                <a:gd name="T0" fmla="*/ 0 w 162"/>
                <a:gd name="T1" fmla="*/ 264 h 264"/>
                <a:gd name="T2" fmla="*/ 30 w 162"/>
                <a:gd name="T3" fmla="*/ 162 h 264"/>
                <a:gd name="T4" fmla="*/ 90 w 162"/>
                <a:gd name="T5" fmla="*/ 66 h 264"/>
                <a:gd name="T6" fmla="*/ 162 w 162"/>
                <a:gd name="T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2" h="264">
                  <a:moveTo>
                    <a:pt x="0" y="264"/>
                  </a:moveTo>
                  <a:cubicBezTo>
                    <a:pt x="5" y="247"/>
                    <a:pt x="15" y="195"/>
                    <a:pt x="30" y="162"/>
                  </a:cubicBezTo>
                  <a:cubicBezTo>
                    <a:pt x="45" y="129"/>
                    <a:pt x="68" y="93"/>
                    <a:pt x="90" y="66"/>
                  </a:cubicBezTo>
                  <a:cubicBezTo>
                    <a:pt x="112" y="39"/>
                    <a:pt x="147" y="14"/>
                    <a:pt x="162" y="0"/>
                  </a:cubicBezTo>
                </a:path>
              </a:pathLst>
            </a:custGeom>
            <a:noFill/>
            <a:ln w="15875" cap="flat" cmpd="sng">
              <a:solidFill>
                <a:srgbClr val="FF9999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49164" name="Freeform 12"/>
            <p:cNvSpPr>
              <a:spLocks/>
            </p:cNvSpPr>
            <p:nvPr/>
          </p:nvSpPr>
          <p:spPr bwMode="auto">
            <a:xfrm>
              <a:off x="2160" y="1374"/>
              <a:ext cx="170" cy="258"/>
            </a:xfrm>
            <a:custGeom>
              <a:avLst/>
              <a:gdLst>
                <a:gd name="T0" fmla="*/ 156 w 170"/>
                <a:gd name="T1" fmla="*/ 0 h 258"/>
                <a:gd name="T2" fmla="*/ 144 w 170"/>
                <a:gd name="T3" fmla="*/ 126 h 258"/>
                <a:gd name="T4" fmla="*/ 0 w 170"/>
                <a:gd name="T5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0" h="258">
                  <a:moveTo>
                    <a:pt x="156" y="0"/>
                  </a:moveTo>
                  <a:cubicBezTo>
                    <a:pt x="154" y="21"/>
                    <a:pt x="170" y="83"/>
                    <a:pt x="144" y="126"/>
                  </a:cubicBezTo>
                  <a:cubicBezTo>
                    <a:pt x="118" y="169"/>
                    <a:pt x="30" y="231"/>
                    <a:pt x="0" y="258"/>
                  </a:cubicBezTo>
                </a:path>
              </a:pathLst>
            </a:custGeom>
            <a:noFill/>
            <a:ln w="15875" cap="flat" cmpd="sng">
              <a:solidFill>
                <a:srgbClr val="FF9999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49209" name="Group 57"/>
          <p:cNvGrpSpPr>
            <a:grpSpLocks/>
          </p:cNvGrpSpPr>
          <p:nvPr/>
        </p:nvGrpSpPr>
        <p:grpSpPr bwMode="auto">
          <a:xfrm>
            <a:off x="4724400" y="1752600"/>
            <a:ext cx="990600" cy="1143000"/>
            <a:chOff x="2976" y="1104"/>
            <a:chExt cx="624" cy="720"/>
          </a:xfrm>
        </p:grpSpPr>
        <p:sp>
          <p:nvSpPr>
            <p:cNvPr id="49165" name="Oval 13"/>
            <p:cNvSpPr>
              <a:spLocks noChangeArrowheads="1"/>
            </p:cNvSpPr>
            <p:nvPr/>
          </p:nvSpPr>
          <p:spPr bwMode="auto">
            <a:xfrm>
              <a:off x="3264" y="110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10</a:t>
              </a:r>
            </a:p>
          </p:txBody>
        </p:sp>
        <p:sp>
          <p:nvSpPr>
            <p:cNvPr id="49166" name="Oval 14"/>
            <p:cNvSpPr>
              <a:spLocks noChangeArrowheads="1"/>
            </p:cNvSpPr>
            <p:nvPr/>
          </p:nvSpPr>
          <p:spPr bwMode="auto">
            <a:xfrm>
              <a:off x="2976" y="15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8</a:t>
              </a:r>
            </a:p>
          </p:txBody>
        </p:sp>
        <p:sp>
          <p:nvSpPr>
            <p:cNvPr id="49167" name="Line 15"/>
            <p:cNvSpPr>
              <a:spLocks noChangeShapeType="1"/>
            </p:cNvSpPr>
            <p:nvPr/>
          </p:nvSpPr>
          <p:spPr bwMode="auto">
            <a:xfrm flipH="1">
              <a:off x="3168" y="134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49170" name="Line 18"/>
          <p:cNvSpPr>
            <a:spLocks noChangeShapeType="1"/>
          </p:cNvSpPr>
          <p:nvPr/>
        </p:nvSpPr>
        <p:spPr bwMode="auto">
          <a:xfrm>
            <a:off x="5943600" y="1600200"/>
            <a:ext cx="0" cy="1828800"/>
          </a:xfrm>
          <a:prstGeom prst="line">
            <a:avLst/>
          </a:prstGeom>
          <a:noFill/>
          <a:ln w="6350">
            <a:solidFill>
              <a:srgbClr val="66CC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 smtClean="0">
              <a:solidFill>
                <a:srgbClr val="FFFFFF"/>
              </a:solidFill>
            </a:endParaRPr>
          </a:p>
        </p:txBody>
      </p:sp>
      <p:grpSp>
        <p:nvGrpSpPr>
          <p:cNvPr id="49210" name="Group 58"/>
          <p:cNvGrpSpPr>
            <a:grpSpLocks/>
          </p:cNvGrpSpPr>
          <p:nvPr/>
        </p:nvGrpSpPr>
        <p:grpSpPr bwMode="auto">
          <a:xfrm>
            <a:off x="6324600" y="1752600"/>
            <a:ext cx="1524000" cy="1143000"/>
            <a:chOff x="3984" y="1104"/>
            <a:chExt cx="960" cy="720"/>
          </a:xfrm>
        </p:grpSpPr>
        <p:sp>
          <p:nvSpPr>
            <p:cNvPr id="49171" name="Oval 19"/>
            <p:cNvSpPr>
              <a:spLocks noChangeArrowheads="1"/>
            </p:cNvSpPr>
            <p:nvPr/>
          </p:nvSpPr>
          <p:spPr bwMode="auto">
            <a:xfrm>
              <a:off x="4272" y="110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10</a:t>
              </a:r>
            </a:p>
          </p:txBody>
        </p:sp>
        <p:sp>
          <p:nvSpPr>
            <p:cNvPr id="49172" name="Oval 20"/>
            <p:cNvSpPr>
              <a:spLocks noChangeArrowheads="1"/>
            </p:cNvSpPr>
            <p:nvPr/>
          </p:nvSpPr>
          <p:spPr bwMode="auto">
            <a:xfrm>
              <a:off x="3984" y="15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8</a:t>
              </a:r>
            </a:p>
          </p:txBody>
        </p:sp>
        <p:sp>
          <p:nvSpPr>
            <p:cNvPr id="49173" name="Line 21"/>
            <p:cNvSpPr>
              <a:spLocks noChangeShapeType="1"/>
            </p:cNvSpPr>
            <p:nvPr/>
          </p:nvSpPr>
          <p:spPr bwMode="auto">
            <a:xfrm flipH="1">
              <a:off x="4176" y="134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49174" name="Oval 22"/>
            <p:cNvSpPr>
              <a:spLocks noChangeArrowheads="1"/>
            </p:cNvSpPr>
            <p:nvPr/>
          </p:nvSpPr>
          <p:spPr bwMode="auto">
            <a:xfrm>
              <a:off x="4608" y="15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5</a:t>
              </a:r>
            </a:p>
          </p:txBody>
        </p:sp>
        <p:sp>
          <p:nvSpPr>
            <p:cNvPr id="49175" name="Line 23"/>
            <p:cNvSpPr>
              <a:spLocks noChangeShapeType="1"/>
            </p:cNvSpPr>
            <p:nvPr/>
          </p:nvSpPr>
          <p:spPr bwMode="auto">
            <a:xfrm>
              <a:off x="4464" y="134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49211" name="Group 59"/>
          <p:cNvGrpSpPr>
            <a:grpSpLocks/>
          </p:cNvGrpSpPr>
          <p:nvPr/>
        </p:nvGrpSpPr>
        <p:grpSpPr bwMode="auto">
          <a:xfrm>
            <a:off x="533400" y="3733800"/>
            <a:ext cx="2057400" cy="1905000"/>
            <a:chOff x="336" y="2352"/>
            <a:chExt cx="1296" cy="1200"/>
          </a:xfrm>
        </p:grpSpPr>
        <p:sp>
          <p:nvSpPr>
            <p:cNvPr id="49176" name="Oval 24"/>
            <p:cNvSpPr>
              <a:spLocks noChangeArrowheads="1"/>
            </p:cNvSpPr>
            <p:nvPr/>
          </p:nvSpPr>
          <p:spPr bwMode="auto">
            <a:xfrm>
              <a:off x="960" y="235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10</a:t>
              </a:r>
            </a:p>
          </p:txBody>
        </p:sp>
        <p:sp>
          <p:nvSpPr>
            <p:cNvPr id="49177" name="Oval 25"/>
            <p:cNvSpPr>
              <a:spLocks noChangeArrowheads="1"/>
            </p:cNvSpPr>
            <p:nvPr/>
          </p:nvSpPr>
          <p:spPr bwMode="auto">
            <a:xfrm>
              <a:off x="672" y="28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8</a:t>
              </a:r>
            </a:p>
          </p:txBody>
        </p:sp>
        <p:sp>
          <p:nvSpPr>
            <p:cNvPr id="49178" name="Line 26"/>
            <p:cNvSpPr>
              <a:spLocks noChangeShapeType="1"/>
            </p:cNvSpPr>
            <p:nvPr/>
          </p:nvSpPr>
          <p:spPr bwMode="auto">
            <a:xfrm flipH="1">
              <a:off x="864" y="259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49179" name="Oval 27"/>
            <p:cNvSpPr>
              <a:spLocks noChangeArrowheads="1"/>
            </p:cNvSpPr>
            <p:nvPr/>
          </p:nvSpPr>
          <p:spPr bwMode="auto">
            <a:xfrm>
              <a:off x="1296" y="28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5</a:t>
              </a:r>
            </a:p>
          </p:txBody>
        </p:sp>
        <p:sp>
          <p:nvSpPr>
            <p:cNvPr id="49180" name="Line 28"/>
            <p:cNvSpPr>
              <a:spLocks noChangeShapeType="1"/>
            </p:cNvSpPr>
            <p:nvPr/>
          </p:nvSpPr>
          <p:spPr bwMode="auto">
            <a:xfrm>
              <a:off x="1152" y="259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49181" name="Oval 29"/>
            <p:cNvSpPr>
              <a:spLocks noChangeArrowheads="1"/>
            </p:cNvSpPr>
            <p:nvPr/>
          </p:nvSpPr>
          <p:spPr bwMode="auto">
            <a:xfrm>
              <a:off x="336" y="331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12</a:t>
              </a:r>
            </a:p>
          </p:txBody>
        </p:sp>
        <p:sp>
          <p:nvSpPr>
            <p:cNvPr id="49182" name="Line 30"/>
            <p:cNvSpPr>
              <a:spLocks noChangeShapeType="1"/>
            </p:cNvSpPr>
            <p:nvPr/>
          </p:nvSpPr>
          <p:spPr bwMode="auto">
            <a:xfrm flipH="1">
              <a:off x="528" y="307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49212" name="Group 60"/>
          <p:cNvGrpSpPr>
            <a:grpSpLocks/>
          </p:cNvGrpSpPr>
          <p:nvPr/>
        </p:nvGrpSpPr>
        <p:grpSpPr bwMode="auto">
          <a:xfrm>
            <a:off x="714375" y="4781550"/>
            <a:ext cx="619125" cy="552450"/>
            <a:chOff x="450" y="3012"/>
            <a:chExt cx="390" cy="348"/>
          </a:xfrm>
        </p:grpSpPr>
        <p:sp>
          <p:nvSpPr>
            <p:cNvPr id="49183" name="Freeform 31"/>
            <p:cNvSpPr>
              <a:spLocks/>
            </p:cNvSpPr>
            <p:nvPr/>
          </p:nvSpPr>
          <p:spPr bwMode="auto">
            <a:xfrm>
              <a:off x="450" y="3012"/>
              <a:ext cx="162" cy="264"/>
            </a:xfrm>
            <a:custGeom>
              <a:avLst/>
              <a:gdLst>
                <a:gd name="T0" fmla="*/ 0 w 162"/>
                <a:gd name="T1" fmla="*/ 264 h 264"/>
                <a:gd name="T2" fmla="*/ 30 w 162"/>
                <a:gd name="T3" fmla="*/ 162 h 264"/>
                <a:gd name="T4" fmla="*/ 90 w 162"/>
                <a:gd name="T5" fmla="*/ 66 h 264"/>
                <a:gd name="T6" fmla="*/ 162 w 162"/>
                <a:gd name="T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2" h="264">
                  <a:moveTo>
                    <a:pt x="0" y="264"/>
                  </a:moveTo>
                  <a:cubicBezTo>
                    <a:pt x="5" y="247"/>
                    <a:pt x="15" y="195"/>
                    <a:pt x="30" y="162"/>
                  </a:cubicBezTo>
                  <a:cubicBezTo>
                    <a:pt x="45" y="129"/>
                    <a:pt x="68" y="93"/>
                    <a:pt x="90" y="66"/>
                  </a:cubicBezTo>
                  <a:cubicBezTo>
                    <a:pt x="112" y="39"/>
                    <a:pt x="147" y="14"/>
                    <a:pt x="162" y="0"/>
                  </a:cubicBezTo>
                </a:path>
              </a:pathLst>
            </a:custGeom>
            <a:noFill/>
            <a:ln w="15875" cap="flat" cmpd="sng">
              <a:solidFill>
                <a:srgbClr val="FF9999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49184" name="Freeform 32"/>
            <p:cNvSpPr>
              <a:spLocks/>
            </p:cNvSpPr>
            <p:nvPr/>
          </p:nvSpPr>
          <p:spPr bwMode="auto">
            <a:xfrm>
              <a:off x="696" y="3120"/>
              <a:ext cx="144" cy="240"/>
            </a:xfrm>
            <a:custGeom>
              <a:avLst/>
              <a:gdLst>
                <a:gd name="T0" fmla="*/ 144 w 144"/>
                <a:gd name="T1" fmla="*/ 0 h 240"/>
                <a:gd name="T2" fmla="*/ 114 w 144"/>
                <a:gd name="T3" fmla="*/ 126 h 240"/>
                <a:gd name="T4" fmla="*/ 0 w 144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40">
                  <a:moveTo>
                    <a:pt x="144" y="0"/>
                  </a:moveTo>
                  <a:cubicBezTo>
                    <a:pt x="139" y="21"/>
                    <a:pt x="138" y="86"/>
                    <a:pt x="114" y="126"/>
                  </a:cubicBezTo>
                  <a:cubicBezTo>
                    <a:pt x="90" y="166"/>
                    <a:pt x="24" y="216"/>
                    <a:pt x="0" y="240"/>
                  </a:cubicBezTo>
                </a:path>
              </a:pathLst>
            </a:custGeom>
            <a:noFill/>
            <a:ln w="15875" cap="flat" cmpd="sng">
              <a:solidFill>
                <a:srgbClr val="FF9999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49213" name="Group 61"/>
          <p:cNvGrpSpPr>
            <a:grpSpLocks/>
          </p:cNvGrpSpPr>
          <p:nvPr/>
        </p:nvGrpSpPr>
        <p:grpSpPr bwMode="auto">
          <a:xfrm>
            <a:off x="2971800" y="3733800"/>
            <a:ext cx="2057400" cy="1905000"/>
            <a:chOff x="1872" y="2352"/>
            <a:chExt cx="1296" cy="1200"/>
          </a:xfrm>
        </p:grpSpPr>
        <p:sp>
          <p:nvSpPr>
            <p:cNvPr id="49185" name="Oval 33"/>
            <p:cNvSpPr>
              <a:spLocks noChangeArrowheads="1"/>
            </p:cNvSpPr>
            <p:nvPr/>
          </p:nvSpPr>
          <p:spPr bwMode="auto">
            <a:xfrm>
              <a:off x="2496" y="235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10</a:t>
              </a:r>
            </a:p>
          </p:txBody>
        </p:sp>
        <p:sp>
          <p:nvSpPr>
            <p:cNvPr id="49186" name="Oval 34"/>
            <p:cNvSpPr>
              <a:spLocks noChangeArrowheads="1"/>
            </p:cNvSpPr>
            <p:nvPr/>
          </p:nvSpPr>
          <p:spPr bwMode="auto">
            <a:xfrm>
              <a:off x="2208" y="28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12</a:t>
              </a:r>
            </a:p>
          </p:txBody>
        </p:sp>
        <p:sp>
          <p:nvSpPr>
            <p:cNvPr id="49187" name="Line 35"/>
            <p:cNvSpPr>
              <a:spLocks noChangeShapeType="1"/>
            </p:cNvSpPr>
            <p:nvPr/>
          </p:nvSpPr>
          <p:spPr bwMode="auto">
            <a:xfrm flipH="1">
              <a:off x="2400" y="259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49188" name="Oval 36"/>
            <p:cNvSpPr>
              <a:spLocks noChangeArrowheads="1"/>
            </p:cNvSpPr>
            <p:nvPr/>
          </p:nvSpPr>
          <p:spPr bwMode="auto">
            <a:xfrm>
              <a:off x="2832" y="28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5</a:t>
              </a:r>
            </a:p>
          </p:txBody>
        </p:sp>
        <p:sp>
          <p:nvSpPr>
            <p:cNvPr id="49189" name="Line 37"/>
            <p:cNvSpPr>
              <a:spLocks noChangeShapeType="1"/>
            </p:cNvSpPr>
            <p:nvPr/>
          </p:nvSpPr>
          <p:spPr bwMode="auto">
            <a:xfrm>
              <a:off x="2688" y="259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49190" name="Oval 38"/>
            <p:cNvSpPr>
              <a:spLocks noChangeArrowheads="1"/>
            </p:cNvSpPr>
            <p:nvPr/>
          </p:nvSpPr>
          <p:spPr bwMode="auto">
            <a:xfrm>
              <a:off x="1872" y="331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8</a:t>
              </a:r>
            </a:p>
          </p:txBody>
        </p:sp>
        <p:sp>
          <p:nvSpPr>
            <p:cNvPr id="49191" name="Line 39"/>
            <p:cNvSpPr>
              <a:spLocks noChangeShapeType="1"/>
            </p:cNvSpPr>
            <p:nvPr/>
          </p:nvSpPr>
          <p:spPr bwMode="auto">
            <a:xfrm flipH="1">
              <a:off x="2064" y="307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49215" name="Group 63"/>
          <p:cNvGrpSpPr>
            <a:grpSpLocks/>
          </p:cNvGrpSpPr>
          <p:nvPr/>
        </p:nvGrpSpPr>
        <p:grpSpPr bwMode="auto">
          <a:xfrm>
            <a:off x="5410200" y="3733800"/>
            <a:ext cx="2057400" cy="1905000"/>
            <a:chOff x="3408" y="2352"/>
            <a:chExt cx="1296" cy="1200"/>
          </a:xfrm>
        </p:grpSpPr>
        <p:sp>
          <p:nvSpPr>
            <p:cNvPr id="49192" name="Oval 40"/>
            <p:cNvSpPr>
              <a:spLocks noChangeArrowheads="1"/>
            </p:cNvSpPr>
            <p:nvPr/>
          </p:nvSpPr>
          <p:spPr bwMode="auto">
            <a:xfrm>
              <a:off x="4032" y="235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12</a:t>
              </a:r>
            </a:p>
          </p:txBody>
        </p:sp>
        <p:sp>
          <p:nvSpPr>
            <p:cNvPr id="49193" name="Oval 41"/>
            <p:cNvSpPr>
              <a:spLocks noChangeArrowheads="1"/>
            </p:cNvSpPr>
            <p:nvPr/>
          </p:nvSpPr>
          <p:spPr bwMode="auto">
            <a:xfrm>
              <a:off x="3744" y="28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10</a:t>
              </a:r>
            </a:p>
          </p:txBody>
        </p:sp>
        <p:sp>
          <p:nvSpPr>
            <p:cNvPr id="49194" name="Line 42"/>
            <p:cNvSpPr>
              <a:spLocks noChangeShapeType="1"/>
            </p:cNvSpPr>
            <p:nvPr/>
          </p:nvSpPr>
          <p:spPr bwMode="auto">
            <a:xfrm flipH="1">
              <a:off x="3936" y="259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49195" name="Oval 43"/>
            <p:cNvSpPr>
              <a:spLocks noChangeArrowheads="1"/>
            </p:cNvSpPr>
            <p:nvPr/>
          </p:nvSpPr>
          <p:spPr bwMode="auto">
            <a:xfrm>
              <a:off x="4368" y="28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5</a:t>
              </a:r>
            </a:p>
          </p:txBody>
        </p:sp>
        <p:sp>
          <p:nvSpPr>
            <p:cNvPr id="49196" name="Line 44"/>
            <p:cNvSpPr>
              <a:spLocks noChangeShapeType="1"/>
            </p:cNvSpPr>
            <p:nvPr/>
          </p:nvSpPr>
          <p:spPr bwMode="auto">
            <a:xfrm>
              <a:off x="4224" y="259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49197" name="Oval 45"/>
            <p:cNvSpPr>
              <a:spLocks noChangeArrowheads="1"/>
            </p:cNvSpPr>
            <p:nvPr/>
          </p:nvSpPr>
          <p:spPr bwMode="auto">
            <a:xfrm>
              <a:off x="3408" y="331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8</a:t>
              </a:r>
            </a:p>
          </p:txBody>
        </p:sp>
        <p:sp>
          <p:nvSpPr>
            <p:cNvPr id="49198" name="Line 46"/>
            <p:cNvSpPr>
              <a:spLocks noChangeShapeType="1"/>
            </p:cNvSpPr>
            <p:nvPr/>
          </p:nvSpPr>
          <p:spPr bwMode="auto">
            <a:xfrm flipH="1">
              <a:off x="3600" y="307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49214" name="Group 62"/>
          <p:cNvGrpSpPr>
            <a:grpSpLocks/>
          </p:cNvGrpSpPr>
          <p:nvPr/>
        </p:nvGrpSpPr>
        <p:grpSpPr bwMode="auto">
          <a:xfrm>
            <a:off x="3648075" y="4038600"/>
            <a:ext cx="619125" cy="552450"/>
            <a:chOff x="2298" y="2544"/>
            <a:chExt cx="390" cy="348"/>
          </a:xfrm>
        </p:grpSpPr>
        <p:sp>
          <p:nvSpPr>
            <p:cNvPr id="49199" name="Freeform 47"/>
            <p:cNvSpPr>
              <a:spLocks/>
            </p:cNvSpPr>
            <p:nvPr/>
          </p:nvSpPr>
          <p:spPr bwMode="auto">
            <a:xfrm>
              <a:off x="2298" y="2544"/>
              <a:ext cx="162" cy="264"/>
            </a:xfrm>
            <a:custGeom>
              <a:avLst/>
              <a:gdLst>
                <a:gd name="T0" fmla="*/ 0 w 162"/>
                <a:gd name="T1" fmla="*/ 264 h 264"/>
                <a:gd name="T2" fmla="*/ 30 w 162"/>
                <a:gd name="T3" fmla="*/ 162 h 264"/>
                <a:gd name="T4" fmla="*/ 90 w 162"/>
                <a:gd name="T5" fmla="*/ 66 h 264"/>
                <a:gd name="T6" fmla="*/ 162 w 162"/>
                <a:gd name="T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2" h="264">
                  <a:moveTo>
                    <a:pt x="0" y="264"/>
                  </a:moveTo>
                  <a:cubicBezTo>
                    <a:pt x="5" y="247"/>
                    <a:pt x="15" y="195"/>
                    <a:pt x="30" y="162"/>
                  </a:cubicBezTo>
                  <a:cubicBezTo>
                    <a:pt x="45" y="129"/>
                    <a:pt x="68" y="93"/>
                    <a:pt x="90" y="66"/>
                  </a:cubicBezTo>
                  <a:cubicBezTo>
                    <a:pt x="112" y="39"/>
                    <a:pt x="147" y="14"/>
                    <a:pt x="162" y="0"/>
                  </a:cubicBezTo>
                </a:path>
              </a:pathLst>
            </a:custGeom>
            <a:noFill/>
            <a:ln w="15875" cap="flat" cmpd="sng">
              <a:solidFill>
                <a:srgbClr val="FF9999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49200" name="Freeform 48"/>
            <p:cNvSpPr>
              <a:spLocks/>
            </p:cNvSpPr>
            <p:nvPr/>
          </p:nvSpPr>
          <p:spPr bwMode="auto">
            <a:xfrm>
              <a:off x="2544" y="2652"/>
              <a:ext cx="144" cy="240"/>
            </a:xfrm>
            <a:custGeom>
              <a:avLst/>
              <a:gdLst>
                <a:gd name="T0" fmla="*/ 144 w 144"/>
                <a:gd name="T1" fmla="*/ 0 h 240"/>
                <a:gd name="T2" fmla="*/ 114 w 144"/>
                <a:gd name="T3" fmla="*/ 126 h 240"/>
                <a:gd name="T4" fmla="*/ 0 w 144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40">
                  <a:moveTo>
                    <a:pt x="144" y="0"/>
                  </a:moveTo>
                  <a:cubicBezTo>
                    <a:pt x="139" y="21"/>
                    <a:pt x="138" y="86"/>
                    <a:pt x="114" y="126"/>
                  </a:cubicBezTo>
                  <a:cubicBezTo>
                    <a:pt x="90" y="166"/>
                    <a:pt x="24" y="216"/>
                    <a:pt x="0" y="240"/>
                  </a:cubicBezTo>
                </a:path>
              </a:pathLst>
            </a:custGeom>
            <a:noFill/>
            <a:ln w="15875" cap="flat" cmpd="sng">
              <a:solidFill>
                <a:srgbClr val="FF9999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49201" name="AutoShape 49"/>
          <p:cNvSpPr>
            <a:spLocks noChangeArrowheads="1"/>
          </p:cNvSpPr>
          <p:nvPr/>
        </p:nvSpPr>
        <p:spPr bwMode="auto">
          <a:xfrm>
            <a:off x="2819400" y="4191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49202" name="AutoShape 50"/>
          <p:cNvSpPr>
            <a:spLocks noChangeArrowheads="1"/>
          </p:cNvSpPr>
          <p:nvPr/>
        </p:nvSpPr>
        <p:spPr bwMode="auto">
          <a:xfrm>
            <a:off x="5334000" y="4191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smtClean="0">
              <a:solidFill>
                <a:srgbClr val="FFFFFF"/>
              </a:solidFill>
            </a:endParaRPr>
          </a:p>
        </p:txBody>
      </p:sp>
      <p:sp>
        <p:nvSpPr>
          <p:cNvPr id="49203" name="Text Box 51"/>
          <p:cNvSpPr txBox="1">
            <a:spLocks noChangeArrowheads="1"/>
          </p:cNvSpPr>
          <p:nvPr/>
        </p:nvSpPr>
        <p:spPr bwMode="auto">
          <a:xfrm>
            <a:off x="2286000" y="30480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mtClean="0">
                <a:solidFill>
                  <a:srgbClr val="66CCFF"/>
                </a:solidFill>
              </a:rPr>
              <a:t>1</a:t>
            </a:r>
          </a:p>
        </p:txBody>
      </p:sp>
      <p:sp>
        <p:nvSpPr>
          <p:cNvPr id="49204" name="Text Box 52"/>
          <p:cNvSpPr txBox="1">
            <a:spLocks noChangeArrowheads="1"/>
          </p:cNvSpPr>
          <p:nvPr/>
        </p:nvSpPr>
        <p:spPr bwMode="auto">
          <a:xfrm>
            <a:off x="5638800" y="30480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mtClean="0">
                <a:solidFill>
                  <a:srgbClr val="66CCFF"/>
                </a:solidFill>
              </a:rPr>
              <a:t>2</a:t>
            </a:r>
          </a:p>
        </p:txBody>
      </p:sp>
      <p:sp>
        <p:nvSpPr>
          <p:cNvPr id="49205" name="Text Box 53"/>
          <p:cNvSpPr txBox="1">
            <a:spLocks noChangeArrowheads="1"/>
          </p:cNvSpPr>
          <p:nvPr/>
        </p:nvSpPr>
        <p:spPr bwMode="auto">
          <a:xfrm>
            <a:off x="8077200" y="30480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mtClean="0">
                <a:solidFill>
                  <a:srgbClr val="66CCFF"/>
                </a:solidFill>
              </a:rPr>
              <a:t>3</a:t>
            </a:r>
          </a:p>
        </p:txBody>
      </p:sp>
      <p:sp>
        <p:nvSpPr>
          <p:cNvPr id="49206" name="Text Box 54"/>
          <p:cNvSpPr txBox="1">
            <a:spLocks noChangeArrowheads="1"/>
          </p:cNvSpPr>
          <p:nvPr/>
        </p:nvSpPr>
        <p:spPr bwMode="auto">
          <a:xfrm>
            <a:off x="8077200" y="55006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mtClean="0">
                <a:solidFill>
                  <a:srgbClr val="66CCFF"/>
                </a:solidFill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0545" y="834093"/>
            <a:ext cx="7074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Suppose, values to be inserted are 8, 10, 5, 12, </a:t>
            </a:r>
            <a:endParaRPr lang="en-IN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76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9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9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nimBg="1" autoUpdateAnimBg="0"/>
      <p:bldP spid="49162" grpId="0" animBg="1"/>
      <p:bldP spid="49201" grpId="0" animBg="1"/>
      <p:bldP spid="4920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1"/>
          <p:cNvSpPr>
            <a:spLocks noChangeShapeType="1"/>
          </p:cNvSpPr>
          <p:nvPr/>
        </p:nvSpPr>
        <p:spPr bwMode="auto">
          <a:xfrm>
            <a:off x="5181600" y="3886200"/>
            <a:ext cx="563563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00844" y="1332767"/>
            <a:ext cx="3565525" cy="37179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287338" indent="-287338" eaLnBrk="1" hangingPunct="1">
              <a:lnSpc>
                <a:spcPct val="95000"/>
              </a:lnSpc>
              <a:spcBef>
                <a:spcPts val="600"/>
              </a:spcBef>
              <a:buFont typeface="Wingdings" pitchFamily="2" charset="2"/>
              <a:buChar char="q"/>
              <a:tabLst>
                <a:tab pos="857250" algn="l"/>
                <a:tab pos="1771650" algn="l"/>
                <a:tab pos="2686050" algn="l"/>
                <a:tab pos="3600450" algn="l"/>
                <a:tab pos="4514850" algn="l"/>
                <a:tab pos="5429250" algn="l"/>
                <a:tab pos="6343650" algn="l"/>
                <a:tab pos="7258050" algn="l"/>
                <a:tab pos="8172450" algn="l"/>
                <a:tab pos="9086850" algn="l"/>
                <a:tab pos="10001250" algn="l"/>
              </a:tabLst>
            </a:pPr>
            <a:r>
              <a:rPr lang="en-GB" sz="2400" b="1" dirty="0" smtClean="0">
                <a:solidFill>
                  <a:schemeClr val="bg1"/>
                </a:solidFill>
                <a:effectLst/>
              </a:rPr>
              <a:t>Put the new node in the next available spot.</a:t>
            </a:r>
          </a:p>
          <a:p>
            <a:pPr marL="287338" indent="-287338" eaLnBrk="1" hangingPunct="1">
              <a:spcBef>
                <a:spcPts val="600"/>
              </a:spcBef>
              <a:buFont typeface="Wingdings" pitchFamily="2" charset="2"/>
              <a:buChar char="q"/>
              <a:tabLst>
                <a:tab pos="857250" algn="l"/>
                <a:tab pos="1771650" algn="l"/>
                <a:tab pos="2686050" algn="l"/>
                <a:tab pos="3600450" algn="l"/>
                <a:tab pos="4514850" algn="l"/>
                <a:tab pos="5429250" algn="l"/>
                <a:tab pos="6343650" algn="l"/>
                <a:tab pos="7258050" algn="l"/>
                <a:tab pos="8172450" algn="l"/>
                <a:tab pos="9086850" algn="l"/>
                <a:tab pos="10001250" algn="l"/>
              </a:tabLst>
            </a:pPr>
            <a:r>
              <a:rPr lang="en-GB" sz="2400" b="1" dirty="0" smtClean="0">
                <a:solidFill>
                  <a:schemeClr val="bg1"/>
                </a:solidFill>
                <a:effectLst/>
              </a:rPr>
              <a:t>Push the new node upward, swapping with its parent until the new node reaches an acceptable location.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304800"/>
            <a:ext cx="7772400" cy="876300"/>
          </a:xfrm>
        </p:spPr>
        <p:txBody>
          <a:bodyPr/>
          <a:lstStyle/>
          <a:p>
            <a:pPr eaLnBrk="1" fontAlgn="auto" hangingPunct="1">
              <a:lnSpc>
                <a:spcPct val="95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b="1" dirty="0" smtClean="0">
                <a:solidFill>
                  <a:schemeClr val="bg2">
                    <a:lumMod val="75000"/>
                  </a:schemeClr>
                </a:solidFill>
              </a:rPr>
              <a:t>Adding a Node to a Heap</a:t>
            </a:r>
          </a:p>
        </p:txBody>
      </p:sp>
      <p:sp>
        <p:nvSpPr>
          <p:cNvPr id="10245" name="Line 4"/>
          <p:cNvSpPr>
            <a:spLocks noChangeShapeType="1"/>
          </p:cNvSpPr>
          <p:nvPr/>
        </p:nvSpPr>
        <p:spPr bwMode="auto">
          <a:xfrm flipH="1">
            <a:off x="4511675" y="3883025"/>
            <a:ext cx="566738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246" name="Group 5"/>
          <p:cNvGrpSpPr>
            <a:grpSpLocks/>
          </p:cNvGrpSpPr>
          <p:nvPr/>
        </p:nvGrpSpPr>
        <p:grpSpPr bwMode="auto">
          <a:xfrm>
            <a:off x="3917950" y="4254500"/>
            <a:ext cx="793750" cy="731838"/>
            <a:chOff x="2468" y="2680"/>
            <a:chExt cx="500" cy="461"/>
          </a:xfrm>
        </p:grpSpPr>
        <p:sp>
          <p:nvSpPr>
            <p:cNvPr id="10277" name="AutoShape 6"/>
            <p:cNvSpPr>
              <a:spLocks noChangeArrowheads="1"/>
            </p:cNvSpPr>
            <p:nvPr/>
          </p:nvSpPr>
          <p:spPr bwMode="auto">
            <a:xfrm>
              <a:off x="2468" y="2680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278" name="AutoShape 7"/>
            <p:cNvSpPr>
              <a:spLocks noChangeArrowheads="1"/>
            </p:cNvSpPr>
            <p:nvPr/>
          </p:nvSpPr>
          <p:spPr bwMode="auto">
            <a:xfrm>
              <a:off x="2487" y="2699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prstClr val="black"/>
                  </a:solidFill>
                </a:rPr>
                <a:t>19</a:t>
              </a:r>
            </a:p>
          </p:txBody>
        </p:sp>
      </p:grpSp>
      <p:sp>
        <p:nvSpPr>
          <p:cNvPr id="10247" name="Line 8"/>
          <p:cNvSpPr>
            <a:spLocks noChangeShapeType="1"/>
          </p:cNvSpPr>
          <p:nvPr/>
        </p:nvSpPr>
        <p:spPr bwMode="auto">
          <a:xfrm>
            <a:off x="7697788" y="2941638"/>
            <a:ext cx="563562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248" name="Group 9"/>
          <p:cNvGrpSpPr>
            <a:grpSpLocks/>
          </p:cNvGrpSpPr>
          <p:nvPr/>
        </p:nvGrpSpPr>
        <p:grpSpPr bwMode="auto">
          <a:xfrm>
            <a:off x="8061325" y="3313113"/>
            <a:ext cx="793750" cy="731837"/>
            <a:chOff x="5078" y="2087"/>
            <a:chExt cx="500" cy="461"/>
          </a:xfrm>
        </p:grpSpPr>
        <p:sp>
          <p:nvSpPr>
            <p:cNvPr id="10275" name="AutoShape 10"/>
            <p:cNvSpPr>
              <a:spLocks noChangeArrowheads="1"/>
            </p:cNvSpPr>
            <p:nvPr/>
          </p:nvSpPr>
          <p:spPr bwMode="auto">
            <a:xfrm>
              <a:off x="5078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276" name="AutoShape 11"/>
            <p:cNvSpPr>
              <a:spLocks noChangeArrowheads="1"/>
            </p:cNvSpPr>
            <p:nvPr/>
          </p:nvSpPr>
          <p:spPr bwMode="auto">
            <a:xfrm>
              <a:off x="509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prstClr val="black"/>
                  </a:solidFill>
                </a:rPr>
                <a:t>4</a:t>
              </a:r>
            </a:p>
          </p:txBody>
        </p:sp>
      </p:grpSp>
      <p:sp>
        <p:nvSpPr>
          <p:cNvPr id="10249" name="Line 12"/>
          <p:cNvSpPr>
            <a:spLocks noChangeShapeType="1"/>
          </p:cNvSpPr>
          <p:nvPr/>
        </p:nvSpPr>
        <p:spPr bwMode="auto">
          <a:xfrm flipH="1">
            <a:off x="7486650" y="29416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250" name="Group 13"/>
          <p:cNvGrpSpPr>
            <a:grpSpLocks/>
          </p:cNvGrpSpPr>
          <p:nvPr/>
        </p:nvGrpSpPr>
        <p:grpSpPr bwMode="auto">
          <a:xfrm>
            <a:off x="6892925" y="3313113"/>
            <a:ext cx="793750" cy="731837"/>
            <a:chOff x="4342" y="2087"/>
            <a:chExt cx="500" cy="461"/>
          </a:xfrm>
        </p:grpSpPr>
        <p:sp>
          <p:nvSpPr>
            <p:cNvPr id="10273" name="AutoShape 14"/>
            <p:cNvSpPr>
              <a:spLocks noChangeArrowheads="1"/>
            </p:cNvSpPr>
            <p:nvPr/>
          </p:nvSpPr>
          <p:spPr bwMode="auto">
            <a:xfrm>
              <a:off x="4342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274" name="AutoShape 15"/>
            <p:cNvSpPr>
              <a:spLocks noChangeArrowheads="1"/>
            </p:cNvSpPr>
            <p:nvPr/>
          </p:nvSpPr>
          <p:spPr bwMode="auto">
            <a:xfrm>
              <a:off x="4361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prstClr val="black"/>
                  </a:solidFill>
                </a:rPr>
                <a:t>22</a:t>
              </a:r>
            </a:p>
          </p:txBody>
        </p:sp>
      </p:grpSp>
      <p:sp>
        <p:nvSpPr>
          <p:cNvPr id="10251" name="Line 16"/>
          <p:cNvSpPr>
            <a:spLocks noChangeShapeType="1"/>
          </p:cNvSpPr>
          <p:nvPr/>
        </p:nvSpPr>
        <p:spPr bwMode="auto">
          <a:xfrm>
            <a:off x="5516563" y="2941638"/>
            <a:ext cx="563562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252" name="Group 17"/>
          <p:cNvGrpSpPr>
            <a:grpSpLocks/>
          </p:cNvGrpSpPr>
          <p:nvPr/>
        </p:nvGrpSpPr>
        <p:grpSpPr bwMode="auto">
          <a:xfrm>
            <a:off x="5880100" y="3313113"/>
            <a:ext cx="793750" cy="731837"/>
            <a:chOff x="3704" y="2087"/>
            <a:chExt cx="500" cy="461"/>
          </a:xfrm>
        </p:grpSpPr>
        <p:sp>
          <p:nvSpPr>
            <p:cNvPr id="10271" name="AutoShape 18"/>
            <p:cNvSpPr>
              <a:spLocks noChangeArrowheads="1"/>
            </p:cNvSpPr>
            <p:nvPr/>
          </p:nvSpPr>
          <p:spPr bwMode="auto">
            <a:xfrm>
              <a:off x="3704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272" name="AutoShape 19"/>
            <p:cNvSpPr>
              <a:spLocks noChangeArrowheads="1"/>
            </p:cNvSpPr>
            <p:nvPr/>
          </p:nvSpPr>
          <p:spPr bwMode="auto">
            <a:xfrm>
              <a:off x="3723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prstClr val="black"/>
                  </a:solidFill>
                </a:rPr>
                <a:t>21</a:t>
              </a:r>
            </a:p>
          </p:txBody>
        </p:sp>
      </p:grpSp>
      <p:sp>
        <p:nvSpPr>
          <p:cNvPr id="10253" name="Line 20"/>
          <p:cNvSpPr>
            <a:spLocks noChangeShapeType="1"/>
          </p:cNvSpPr>
          <p:nvPr/>
        </p:nvSpPr>
        <p:spPr bwMode="auto">
          <a:xfrm flipH="1">
            <a:off x="5273675" y="29416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254" name="Group 21"/>
          <p:cNvGrpSpPr>
            <a:grpSpLocks/>
          </p:cNvGrpSpPr>
          <p:nvPr/>
        </p:nvGrpSpPr>
        <p:grpSpPr bwMode="auto">
          <a:xfrm>
            <a:off x="4679950" y="3313113"/>
            <a:ext cx="793750" cy="731837"/>
            <a:chOff x="2948" y="2087"/>
            <a:chExt cx="500" cy="461"/>
          </a:xfrm>
        </p:grpSpPr>
        <p:sp>
          <p:nvSpPr>
            <p:cNvPr id="10269" name="AutoShape 22"/>
            <p:cNvSpPr>
              <a:spLocks noChangeArrowheads="1"/>
            </p:cNvSpPr>
            <p:nvPr/>
          </p:nvSpPr>
          <p:spPr bwMode="auto">
            <a:xfrm>
              <a:off x="2948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270" name="AutoShape 23"/>
            <p:cNvSpPr>
              <a:spLocks noChangeArrowheads="1"/>
            </p:cNvSpPr>
            <p:nvPr/>
          </p:nvSpPr>
          <p:spPr bwMode="auto">
            <a:xfrm>
              <a:off x="296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prstClr val="black"/>
                  </a:solidFill>
                </a:rPr>
                <a:t>27</a:t>
              </a:r>
            </a:p>
          </p:txBody>
        </p:sp>
      </p:grpSp>
      <p:sp>
        <p:nvSpPr>
          <p:cNvPr id="10255" name="Line 24"/>
          <p:cNvSpPr>
            <a:spLocks noChangeShapeType="1"/>
          </p:cNvSpPr>
          <p:nvPr/>
        </p:nvSpPr>
        <p:spPr bwMode="auto">
          <a:xfrm>
            <a:off x="7102475" y="1981200"/>
            <a:ext cx="563563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256" name="Group 25"/>
          <p:cNvGrpSpPr>
            <a:grpSpLocks/>
          </p:cNvGrpSpPr>
          <p:nvPr/>
        </p:nvGrpSpPr>
        <p:grpSpPr bwMode="auto">
          <a:xfrm>
            <a:off x="7437438" y="2398713"/>
            <a:ext cx="793750" cy="731837"/>
            <a:chOff x="4685" y="1511"/>
            <a:chExt cx="500" cy="461"/>
          </a:xfrm>
        </p:grpSpPr>
        <p:sp>
          <p:nvSpPr>
            <p:cNvPr id="10267" name="AutoShape 26"/>
            <p:cNvSpPr>
              <a:spLocks noChangeArrowheads="1"/>
            </p:cNvSpPr>
            <p:nvPr/>
          </p:nvSpPr>
          <p:spPr bwMode="auto">
            <a:xfrm>
              <a:off x="4685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268" name="AutoShape 27"/>
            <p:cNvSpPr>
              <a:spLocks noChangeArrowheads="1"/>
            </p:cNvSpPr>
            <p:nvPr/>
          </p:nvSpPr>
          <p:spPr bwMode="auto">
            <a:xfrm>
              <a:off x="4704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prstClr val="black"/>
                  </a:solidFill>
                </a:rPr>
                <a:t>23</a:t>
              </a:r>
            </a:p>
          </p:txBody>
        </p:sp>
      </p:grpSp>
      <p:sp>
        <p:nvSpPr>
          <p:cNvPr id="10257" name="Line 28"/>
          <p:cNvSpPr>
            <a:spLocks noChangeShapeType="1"/>
          </p:cNvSpPr>
          <p:nvPr/>
        </p:nvSpPr>
        <p:spPr bwMode="auto">
          <a:xfrm flipH="1">
            <a:off x="5867400" y="20272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258" name="Group 29"/>
          <p:cNvGrpSpPr>
            <a:grpSpLocks/>
          </p:cNvGrpSpPr>
          <p:nvPr/>
        </p:nvGrpSpPr>
        <p:grpSpPr bwMode="auto">
          <a:xfrm>
            <a:off x="6376988" y="1331913"/>
            <a:ext cx="793750" cy="731837"/>
            <a:chOff x="4017" y="839"/>
            <a:chExt cx="500" cy="461"/>
          </a:xfrm>
        </p:grpSpPr>
        <p:sp>
          <p:nvSpPr>
            <p:cNvPr id="10265" name="AutoShape 30"/>
            <p:cNvSpPr>
              <a:spLocks noChangeArrowheads="1"/>
            </p:cNvSpPr>
            <p:nvPr/>
          </p:nvSpPr>
          <p:spPr bwMode="auto">
            <a:xfrm>
              <a:off x="4017" y="839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266" name="AutoShape 31"/>
            <p:cNvSpPr>
              <a:spLocks noChangeArrowheads="1"/>
            </p:cNvSpPr>
            <p:nvPr/>
          </p:nvSpPr>
          <p:spPr bwMode="auto">
            <a:xfrm>
              <a:off x="4036" y="858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prstClr val="black"/>
                  </a:solidFill>
                </a:rPr>
                <a:t>45</a:t>
              </a:r>
            </a:p>
          </p:txBody>
        </p:sp>
      </p:grpSp>
      <p:grpSp>
        <p:nvGrpSpPr>
          <p:cNvPr id="10259" name="Group 32"/>
          <p:cNvGrpSpPr>
            <a:grpSpLocks/>
          </p:cNvGrpSpPr>
          <p:nvPr/>
        </p:nvGrpSpPr>
        <p:grpSpPr bwMode="auto">
          <a:xfrm>
            <a:off x="5273675" y="2398713"/>
            <a:ext cx="793750" cy="731837"/>
            <a:chOff x="3322" y="1511"/>
            <a:chExt cx="500" cy="461"/>
          </a:xfrm>
        </p:grpSpPr>
        <p:sp>
          <p:nvSpPr>
            <p:cNvPr id="10263" name="AutoShape 33"/>
            <p:cNvSpPr>
              <a:spLocks noChangeArrowheads="1"/>
            </p:cNvSpPr>
            <p:nvPr/>
          </p:nvSpPr>
          <p:spPr bwMode="auto">
            <a:xfrm>
              <a:off x="3322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264" name="AutoShape 34"/>
            <p:cNvSpPr>
              <a:spLocks noChangeArrowheads="1"/>
            </p:cNvSpPr>
            <p:nvPr/>
          </p:nvSpPr>
          <p:spPr bwMode="auto">
            <a:xfrm>
              <a:off x="3341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prstClr val="black"/>
                  </a:solidFill>
                </a:rPr>
                <a:t>35</a:t>
              </a:r>
            </a:p>
          </p:txBody>
        </p:sp>
      </p:grpSp>
      <p:grpSp>
        <p:nvGrpSpPr>
          <p:cNvPr id="10260" name="Group 35"/>
          <p:cNvGrpSpPr>
            <a:grpSpLocks/>
          </p:cNvGrpSpPr>
          <p:nvPr/>
        </p:nvGrpSpPr>
        <p:grpSpPr bwMode="auto">
          <a:xfrm>
            <a:off x="5545138" y="4257675"/>
            <a:ext cx="793750" cy="731838"/>
            <a:chOff x="3493" y="2682"/>
            <a:chExt cx="500" cy="461"/>
          </a:xfrm>
        </p:grpSpPr>
        <p:sp>
          <p:nvSpPr>
            <p:cNvPr id="10261" name="AutoShape 36"/>
            <p:cNvSpPr>
              <a:spLocks noChangeArrowheads="1"/>
            </p:cNvSpPr>
            <p:nvPr/>
          </p:nvSpPr>
          <p:spPr bwMode="auto">
            <a:xfrm>
              <a:off x="3493" y="2682"/>
              <a:ext cx="501" cy="462"/>
            </a:xfrm>
            <a:prstGeom prst="roundRect">
              <a:avLst>
                <a:gd name="adj" fmla="val 12551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12600">
              <a:solidFill>
                <a:srgbClr val="FF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262" name="AutoShape 37"/>
            <p:cNvSpPr>
              <a:spLocks noChangeArrowheads="1"/>
            </p:cNvSpPr>
            <p:nvPr/>
          </p:nvSpPr>
          <p:spPr bwMode="auto">
            <a:xfrm>
              <a:off x="3512" y="2701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FF8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rgbClr val="FF8000"/>
                  </a:solidFill>
                </a:rPr>
                <a:t>42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78813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1"/>
          <p:cNvSpPr>
            <a:spLocks noChangeShapeType="1"/>
          </p:cNvSpPr>
          <p:nvPr/>
        </p:nvSpPr>
        <p:spPr bwMode="auto">
          <a:xfrm>
            <a:off x="5181600" y="3886200"/>
            <a:ext cx="563563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23069" y="1362075"/>
            <a:ext cx="3565525" cy="37179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287338" indent="-287338" eaLnBrk="1" hangingPunct="1">
              <a:lnSpc>
                <a:spcPct val="95000"/>
              </a:lnSpc>
              <a:spcBef>
                <a:spcPts val="600"/>
              </a:spcBef>
              <a:buFont typeface="Wingdings" pitchFamily="2" charset="2"/>
              <a:buChar char="q"/>
              <a:tabLst>
                <a:tab pos="857250" algn="l"/>
                <a:tab pos="1771650" algn="l"/>
                <a:tab pos="2686050" algn="l"/>
                <a:tab pos="3600450" algn="l"/>
                <a:tab pos="4514850" algn="l"/>
                <a:tab pos="5429250" algn="l"/>
                <a:tab pos="6343650" algn="l"/>
                <a:tab pos="7258050" algn="l"/>
                <a:tab pos="8172450" algn="l"/>
                <a:tab pos="9086850" algn="l"/>
                <a:tab pos="10001250" algn="l"/>
              </a:tabLst>
            </a:pPr>
            <a:r>
              <a:rPr lang="en-GB" sz="2400" b="1" dirty="0" smtClean="0">
                <a:solidFill>
                  <a:schemeClr val="bg1"/>
                </a:solidFill>
                <a:effectLst/>
              </a:rPr>
              <a:t>Put the new node in the next available spot.</a:t>
            </a:r>
          </a:p>
          <a:p>
            <a:pPr marL="287338" indent="-287338" eaLnBrk="1" hangingPunct="1">
              <a:spcBef>
                <a:spcPts val="600"/>
              </a:spcBef>
              <a:buFont typeface="Wingdings" pitchFamily="2" charset="2"/>
              <a:buChar char="q"/>
              <a:tabLst>
                <a:tab pos="857250" algn="l"/>
                <a:tab pos="1771650" algn="l"/>
                <a:tab pos="2686050" algn="l"/>
                <a:tab pos="3600450" algn="l"/>
                <a:tab pos="4514850" algn="l"/>
                <a:tab pos="5429250" algn="l"/>
                <a:tab pos="6343650" algn="l"/>
                <a:tab pos="7258050" algn="l"/>
                <a:tab pos="8172450" algn="l"/>
                <a:tab pos="9086850" algn="l"/>
                <a:tab pos="10001250" algn="l"/>
              </a:tabLst>
            </a:pPr>
            <a:r>
              <a:rPr lang="en-GB" sz="2400" b="1" dirty="0" smtClean="0">
                <a:solidFill>
                  <a:schemeClr val="bg1"/>
                </a:solidFill>
                <a:effectLst/>
              </a:rPr>
              <a:t>Push the new node upward, swapping with its parent until the new node reaches an acceptable location.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25475" y="304800"/>
            <a:ext cx="7772400" cy="776288"/>
          </a:xfrm>
        </p:spPr>
        <p:txBody>
          <a:bodyPr/>
          <a:lstStyle/>
          <a:p>
            <a:pPr eaLnBrk="1" fontAlgn="auto" hangingPunct="1">
              <a:lnSpc>
                <a:spcPct val="95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b="1" dirty="0" smtClean="0">
                <a:solidFill>
                  <a:schemeClr val="bg2">
                    <a:lumMod val="75000"/>
                  </a:schemeClr>
                </a:solidFill>
              </a:rPr>
              <a:t>Adding a Node to a Heap</a:t>
            </a:r>
          </a:p>
        </p:txBody>
      </p:sp>
      <p:sp>
        <p:nvSpPr>
          <p:cNvPr id="11269" name="Line 4"/>
          <p:cNvSpPr>
            <a:spLocks noChangeShapeType="1"/>
          </p:cNvSpPr>
          <p:nvPr/>
        </p:nvSpPr>
        <p:spPr bwMode="auto">
          <a:xfrm flipH="1">
            <a:off x="4511675" y="3883025"/>
            <a:ext cx="566738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1270" name="Group 5"/>
          <p:cNvGrpSpPr>
            <a:grpSpLocks/>
          </p:cNvGrpSpPr>
          <p:nvPr/>
        </p:nvGrpSpPr>
        <p:grpSpPr bwMode="auto">
          <a:xfrm>
            <a:off x="3917950" y="4254500"/>
            <a:ext cx="793750" cy="731838"/>
            <a:chOff x="2468" y="2680"/>
            <a:chExt cx="500" cy="461"/>
          </a:xfrm>
        </p:grpSpPr>
        <p:sp>
          <p:nvSpPr>
            <p:cNvPr id="11301" name="AutoShape 6"/>
            <p:cNvSpPr>
              <a:spLocks noChangeArrowheads="1"/>
            </p:cNvSpPr>
            <p:nvPr/>
          </p:nvSpPr>
          <p:spPr bwMode="auto">
            <a:xfrm>
              <a:off x="2468" y="2680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302" name="AutoShape 7"/>
            <p:cNvSpPr>
              <a:spLocks noChangeArrowheads="1"/>
            </p:cNvSpPr>
            <p:nvPr/>
          </p:nvSpPr>
          <p:spPr bwMode="auto">
            <a:xfrm>
              <a:off x="2487" y="2699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prstClr val="black"/>
                  </a:solidFill>
                </a:rPr>
                <a:t>19</a:t>
              </a:r>
            </a:p>
          </p:txBody>
        </p:sp>
      </p:grpSp>
      <p:sp>
        <p:nvSpPr>
          <p:cNvPr id="11271" name="Line 8"/>
          <p:cNvSpPr>
            <a:spLocks noChangeShapeType="1"/>
          </p:cNvSpPr>
          <p:nvPr/>
        </p:nvSpPr>
        <p:spPr bwMode="auto">
          <a:xfrm>
            <a:off x="7697788" y="2941638"/>
            <a:ext cx="563562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1272" name="Group 9"/>
          <p:cNvGrpSpPr>
            <a:grpSpLocks/>
          </p:cNvGrpSpPr>
          <p:nvPr/>
        </p:nvGrpSpPr>
        <p:grpSpPr bwMode="auto">
          <a:xfrm>
            <a:off x="8061325" y="3313113"/>
            <a:ext cx="793750" cy="731837"/>
            <a:chOff x="5078" y="2087"/>
            <a:chExt cx="500" cy="461"/>
          </a:xfrm>
        </p:grpSpPr>
        <p:sp>
          <p:nvSpPr>
            <p:cNvPr id="11299" name="AutoShape 10"/>
            <p:cNvSpPr>
              <a:spLocks noChangeArrowheads="1"/>
            </p:cNvSpPr>
            <p:nvPr/>
          </p:nvSpPr>
          <p:spPr bwMode="auto">
            <a:xfrm>
              <a:off x="5078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300" name="AutoShape 11"/>
            <p:cNvSpPr>
              <a:spLocks noChangeArrowheads="1"/>
            </p:cNvSpPr>
            <p:nvPr/>
          </p:nvSpPr>
          <p:spPr bwMode="auto">
            <a:xfrm>
              <a:off x="509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prstClr val="black"/>
                  </a:solidFill>
                </a:rPr>
                <a:t>4</a:t>
              </a:r>
            </a:p>
          </p:txBody>
        </p:sp>
      </p:grpSp>
      <p:sp>
        <p:nvSpPr>
          <p:cNvPr id="11273" name="Line 12"/>
          <p:cNvSpPr>
            <a:spLocks noChangeShapeType="1"/>
          </p:cNvSpPr>
          <p:nvPr/>
        </p:nvSpPr>
        <p:spPr bwMode="auto">
          <a:xfrm flipH="1">
            <a:off x="7486650" y="29416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1274" name="Group 13"/>
          <p:cNvGrpSpPr>
            <a:grpSpLocks/>
          </p:cNvGrpSpPr>
          <p:nvPr/>
        </p:nvGrpSpPr>
        <p:grpSpPr bwMode="auto">
          <a:xfrm>
            <a:off x="6892925" y="3313113"/>
            <a:ext cx="793750" cy="731837"/>
            <a:chOff x="4342" y="2087"/>
            <a:chExt cx="500" cy="461"/>
          </a:xfrm>
        </p:grpSpPr>
        <p:sp>
          <p:nvSpPr>
            <p:cNvPr id="11297" name="AutoShape 14"/>
            <p:cNvSpPr>
              <a:spLocks noChangeArrowheads="1"/>
            </p:cNvSpPr>
            <p:nvPr/>
          </p:nvSpPr>
          <p:spPr bwMode="auto">
            <a:xfrm>
              <a:off x="4342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298" name="AutoShape 15"/>
            <p:cNvSpPr>
              <a:spLocks noChangeArrowheads="1"/>
            </p:cNvSpPr>
            <p:nvPr/>
          </p:nvSpPr>
          <p:spPr bwMode="auto">
            <a:xfrm>
              <a:off x="4361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prstClr val="black"/>
                  </a:solidFill>
                </a:rPr>
                <a:t>22</a:t>
              </a:r>
            </a:p>
          </p:txBody>
        </p:sp>
      </p:grpSp>
      <p:sp>
        <p:nvSpPr>
          <p:cNvPr id="11275" name="Line 16"/>
          <p:cNvSpPr>
            <a:spLocks noChangeShapeType="1"/>
          </p:cNvSpPr>
          <p:nvPr/>
        </p:nvSpPr>
        <p:spPr bwMode="auto">
          <a:xfrm>
            <a:off x="5516563" y="2941638"/>
            <a:ext cx="563562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1276" name="Group 17"/>
          <p:cNvGrpSpPr>
            <a:grpSpLocks/>
          </p:cNvGrpSpPr>
          <p:nvPr/>
        </p:nvGrpSpPr>
        <p:grpSpPr bwMode="auto">
          <a:xfrm>
            <a:off x="5880100" y="3313113"/>
            <a:ext cx="793750" cy="731837"/>
            <a:chOff x="3704" y="2087"/>
            <a:chExt cx="500" cy="461"/>
          </a:xfrm>
        </p:grpSpPr>
        <p:sp>
          <p:nvSpPr>
            <p:cNvPr id="11295" name="AutoShape 18"/>
            <p:cNvSpPr>
              <a:spLocks noChangeArrowheads="1"/>
            </p:cNvSpPr>
            <p:nvPr/>
          </p:nvSpPr>
          <p:spPr bwMode="auto">
            <a:xfrm>
              <a:off x="3704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296" name="AutoShape 19"/>
            <p:cNvSpPr>
              <a:spLocks noChangeArrowheads="1"/>
            </p:cNvSpPr>
            <p:nvPr/>
          </p:nvSpPr>
          <p:spPr bwMode="auto">
            <a:xfrm>
              <a:off x="3723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prstClr val="black"/>
                  </a:solidFill>
                </a:rPr>
                <a:t>21</a:t>
              </a:r>
            </a:p>
          </p:txBody>
        </p:sp>
      </p:grpSp>
      <p:sp>
        <p:nvSpPr>
          <p:cNvPr id="11277" name="Line 20"/>
          <p:cNvSpPr>
            <a:spLocks noChangeShapeType="1"/>
          </p:cNvSpPr>
          <p:nvPr/>
        </p:nvSpPr>
        <p:spPr bwMode="auto">
          <a:xfrm flipH="1">
            <a:off x="5273675" y="29416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1278" name="Group 21"/>
          <p:cNvGrpSpPr>
            <a:grpSpLocks/>
          </p:cNvGrpSpPr>
          <p:nvPr/>
        </p:nvGrpSpPr>
        <p:grpSpPr bwMode="auto">
          <a:xfrm>
            <a:off x="4679950" y="3313113"/>
            <a:ext cx="793750" cy="731837"/>
            <a:chOff x="2948" y="2087"/>
            <a:chExt cx="500" cy="461"/>
          </a:xfrm>
        </p:grpSpPr>
        <p:sp>
          <p:nvSpPr>
            <p:cNvPr id="11293" name="AutoShape 22"/>
            <p:cNvSpPr>
              <a:spLocks noChangeArrowheads="1"/>
            </p:cNvSpPr>
            <p:nvPr/>
          </p:nvSpPr>
          <p:spPr bwMode="auto">
            <a:xfrm>
              <a:off x="2948" y="2087"/>
              <a:ext cx="501" cy="462"/>
            </a:xfrm>
            <a:prstGeom prst="roundRect">
              <a:avLst>
                <a:gd name="adj" fmla="val 12551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12600">
              <a:solidFill>
                <a:srgbClr val="FF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294" name="AutoShape 23"/>
            <p:cNvSpPr>
              <a:spLocks noChangeArrowheads="1"/>
            </p:cNvSpPr>
            <p:nvPr/>
          </p:nvSpPr>
          <p:spPr bwMode="auto">
            <a:xfrm>
              <a:off x="296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FF8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rgbClr val="FF8000"/>
                  </a:solidFill>
                </a:rPr>
                <a:t>42</a:t>
              </a:r>
            </a:p>
          </p:txBody>
        </p:sp>
      </p:grpSp>
      <p:sp>
        <p:nvSpPr>
          <p:cNvPr id="11279" name="Line 24"/>
          <p:cNvSpPr>
            <a:spLocks noChangeShapeType="1"/>
          </p:cNvSpPr>
          <p:nvPr/>
        </p:nvSpPr>
        <p:spPr bwMode="auto">
          <a:xfrm>
            <a:off x="7102475" y="1981200"/>
            <a:ext cx="563563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1280" name="Group 25"/>
          <p:cNvGrpSpPr>
            <a:grpSpLocks/>
          </p:cNvGrpSpPr>
          <p:nvPr/>
        </p:nvGrpSpPr>
        <p:grpSpPr bwMode="auto">
          <a:xfrm>
            <a:off x="7437438" y="2398713"/>
            <a:ext cx="793750" cy="731837"/>
            <a:chOff x="4685" y="1511"/>
            <a:chExt cx="500" cy="461"/>
          </a:xfrm>
        </p:grpSpPr>
        <p:sp>
          <p:nvSpPr>
            <p:cNvPr id="11291" name="AutoShape 26"/>
            <p:cNvSpPr>
              <a:spLocks noChangeArrowheads="1"/>
            </p:cNvSpPr>
            <p:nvPr/>
          </p:nvSpPr>
          <p:spPr bwMode="auto">
            <a:xfrm>
              <a:off x="4685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292" name="AutoShape 27"/>
            <p:cNvSpPr>
              <a:spLocks noChangeArrowheads="1"/>
            </p:cNvSpPr>
            <p:nvPr/>
          </p:nvSpPr>
          <p:spPr bwMode="auto">
            <a:xfrm>
              <a:off x="4704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prstClr val="black"/>
                  </a:solidFill>
                </a:rPr>
                <a:t>23</a:t>
              </a:r>
            </a:p>
          </p:txBody>
        </p:sp>
      </p:grpSp>
      <p:sp>
        <p:nvSpPr>
          <p:cNvPr id="11281" name="Line 28"/>
          <p:cNvSpPr>
            <a:spLocks noChangeShapeType="1"/>
          </p:cNvSpPr>
          <p:nvPr/>
        </p:nvSpPr>
        <p:spPr bwMode="auto">
          <a:xfrm flipH="1">
            <a:off x="5867400" y="20272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1282" name="Group 29"/>
          <p:cNvGrpSpPr>
            <a:grpSpLocks/>
          </p:cNvGrpSpPr>
          <p:nvPr/>
        </p:nvGrpSpPr>
        <p:grpSpPr bwMode="auto">
          <a:xfrm>
            <a:off x="6376988" y="1331913"/>
            <a:ext cx="793750" cy="731837"/>
            <a:chOff x="4017" y="839"/>
            <a:chExt cx="500" cy="461"/>
          </a:xfrm>
        </p:grpSpPr>
        <p:sp>
          <p:nvSpPr>
            <p:cNvPr id="11289" name="AutoShape 30"/>
            <p:cNvSpPr>
              <a:spLocks noChangeArrowheads="1"/>
            </p:cNvSpPr>
            <p:nvPr/>
          </p:nvSpPr>
          <p:spPr bwMode="auto">
            <a:xfrm>
              <a:off x="4017" y="839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290" name="AutoShape 31"/>
            <p:cNvSpPr>
              <a:spLocks noChangeArrowheads="1"/>
            </p:cNvSpPr>
            <p:nvPr/>
          </p:nvSpPr>
          <p:spPr bwMode="auto">
            <a:xfrm>
              <a:off x="4036" y="858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prstClr val="black"/>
                  </a:solidFill>
                </a:rPr>
                <a:t>45</a:t>
              </a:r>
            </a:p>
          </p:txBody>
        </p:sp>
      </p:grpSp>
      <p:grpSp>
        <p:nvGrpSpPr>
          <p:cNvPr id="11283" name="Group 32"/>
          <p:cNvGrpSpPr>
            <a:grpSpLocks/>
          </p:cNvGrpSpPr>
          <p:nvPr/>
        </p:nvGrpSpPr>
        <p:grpSpPr bwMode="auto">
          <a:xfrm>
            <a:off x="5273675" y="2398713"/>
            <a:ext cx="793750" cy="731837"/>
            <a:chOff x="3322" y="1511"/>
            <a:chExt cx="500" cy="461"/>
          </a:xfrm>
        </p:grpSpPr>
        <p:sp>
          <p:nvSpPr>
            <p:cNvPr id="11287" name="AutoShape 33"/>
            <p:cNvSpPr>
              <a:spLocks noChangeArrowheads="1"/>
            </p:cNvSpPr>
            <p:nvPr/>
          </p:nvSpPr>
          <p:spPr bwMode="auto">
            <a:xfrm>
              <a:off x="3322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288" name="AutoShape 34"/>
            <p:cNvSpPr>
              <a:spLocks noChangeArrowheads="1"/>
            </p:cNvSpPr>
            <p:nvPr/>
          </p:nvSpPr>
          <p:spPr bwMode="auto">
            <a:xfrm>
              <a:off x="3341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prstClr val="black"/>
                  </a:solidFill>
                </a:rPr>
                <a:t>35</a:t>
              </a:r>
            </a:p>
          </p:txBody>
        </p:sp>
      </p:grpSp>
      <p:grpSp>
        <p:nvGrpSpPr>
          <p:cNvPr id="11284" name="Group 35"/>
          <p:cNvGrpSpPr>
            <a:grpSpLocks/>
          </p:cNvGrpSpPr>
          <p:nvPr/>
        </p:nvGrpSpPr>
        <p:grpSpPr bwMode="auto">
          <a:xfrm>
            <a:off x="5545138" y="4257675"/>
            <a:ext cx="793750" cy="731838"/>
            <a:chOff x="3493" y="2682"/>
            <a:chExt cx="500" cy="461"/>
          </a:xfrm>
        </p:grpSpPr>
        <p:sp>
          <p:nvSpPr>
            <p:cNvPr id="11285" name="AutoShape 36"/>
            <p:cNvSpPr>
              <a:spLocks noChangeArrowheads="1"/>
            </p:cNvSpPr>
            <p:nvPr/>
          </p:nvSpPr>
          <p:spPr bwMode="auto">
            <a:xfrm>
              <a:off x="3493" y="2682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286" name="AutoShape 37"/>
            <p:cNvSpPr>
              <a:spLocks noChangeArrowheads="1"/>
            </p:cNvSpPr>
            <p:nvPr/>
          </p:nvSpPr>
          <p:spPr bwMode="auto">
            <a:xfrm>
              <a:off x="3512" y="2701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prstClr val="black"/>
                  </a:solidFill>
                </a:rPr>
                <a:t>27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0201874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t594">
  <a:themeElements>
    <a:clrScheme name="cit594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cit594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it594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594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t594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594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t594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t594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575</TotalTime>
  <Words>2013</Words>
  <Application>Microsoft Office PowerPoint</Application>
  <PresentationFormat>On-screen Show (4:3)</PresentationFormat>
  <Paragraphs>423</Paragraphs>
  <Slides>33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Arial Unicode MS</vt:lpstr>
      <vt:lpstr>Arial</vt:lpstr>
      <vt:lpstr>Calibri</vt:lpstr>
      <vt:lpstr>Palatino Linotype</vt:lpstr>
      <vt:lpstr>新細明體</vt:lpstr>
      <vt:lpstr>Symbol</vt:lpstr>
      <vt:lpstr>Times New Roman</vt:lpstr>
      <vt:lpstr>Times-Italic</vt:lpstr>
      <vt:lpstr>Times-Roman</vt:lpstr>
      <vt:lpstr>Verdana</vt:lpstr>
      <vt:lpstr>Wingdings</vt:lpstr>
      <vt:lpstr>Elemental</vt:lpstr>
      <vt:lpstr>cit594</vt:lpstr>
      <vt:lpstr>PowerPoint Presentation</vt:lpstr>
      <vt:lpstr>Heap</vt:lpstr>
      <vt:lpstr>Heaps</vt:lpstr>
      <vt:lpstr>The heap property</vt:lpstr>
      <vt:lpstr>Constructing a heap (1)</vt:lpstr>
      <vt:lpstr>Constructing a heap (2)</vt:lpstr>
      <vt:lpstr>Constructing a heap (3)</vt:lpstr>
      <vt:lpstr>Adding a Node to a Heap</vt:lpstr>
      <vt:lpstr>Adding a Node to a Heap</vt:lpstr>
      <vt:lpstr>Adding a Node to a Heap</vt:lpstr>
      <vt:lpstr>Removing the Top of a Heap</vt:lpstr>
      <vt:lpstr>Removing the Top of a Heap</vt:lpstr>
      <vt:lpstr>Removing the Top of a Heap</vt:lpstr>
      <vt:lpstr>Removing the Top of a Heap</vt:lpstr>
      <vt:lpstr>Removing the Top of a Heap</vt:lpstr>
      <vt:lpstr>Removing the Top of a Heap</vt:lpstr>
      <vt:lpstr>Implementing a Heap</vt:lpstr>
      <vt:lpstr>Implementing a Heap</vt:lpstr>
      <vt:lpstr>Implementing a Heap</vt:lpstr>
      <vt:lpstr>Height of a heap</vt:lpstr>
      <vt:lpstr>Max heap </vt:lpstr>
      <vt:lpstr>Min Heap</vt:lpstr>
      <vt:lpstr>Heap sort</vt:lpstr>
      <vt:lpstr>Sorting</vt:lpstr>
      <vt:lpstr>Mapping into an array</vt:lpstr>
      <vt:lpstr>Max-Heapify</vt:lpstr>
      <vt:lpstr>Heap sort</vt:lpstr>
      <vt:lpstr>Removing and replacing the root</vt:lpstr>
      <vt:lpstr>Reheap and repeat</vt:lpstr>
      <vt:lpstr>Analysis I</vt:lpstr>
      <vt:lpstr>Analysis II</vt:lpstr>
      <vt:lpstr>Analysis III</vt:lpstr>
      <vt:lpstr>Analysis IV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Heaps</dc:title>
  <dc:creator>Sou Sen</dc:creator>
  <cp:lastModifiedBy>SOUMITA</cp:lastModifiedBy>
  <cp:revision>45</cp:revision>
  <dcterms:modified xsi:type="dcterms:W3CDTF">2021-02-05T13:52:42Z</dcterms:modified>
</cp:coreProperties>
</file>