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5"/>
  </p:notesMasterIdLst>
  <p:sldIdLst>
    <p:sldId id="256" r:id="rId2"/>
    <p:sldId id="267" r:id="rId3"/>
    <p:sldId id="284" r:id="rId4"/>
    <p:sldId id="259" r:id="rId5"/>
    <p:sldId id="260" r:id="rId6"/>
    <p:sldId id="272" r:id="rId7"/>
    <p:sldId id="273" r:id="rId8"/>
    <p:sldId id="277" r:id="rId9"/>
    <p:sldId id="268" r:id="rId10"/>
    <p:sldId id="283" r:id="rId11"/>
    <p:sldId id="269" r:id="rId12"/>
    <p:sldId id="271" r:id="rId13"/>
    <p:sldId id="286" r:id="rId14"/>
    <p:sldId id="287" r:id="rId15"/>
    <p:sldId id="289" r:id="rId16"/>
    <p:sldId id="290" r:id="rId17"/>
    <p:sldId id="295" r:id="rId18"/>
    <p:sldId id="297" r:id="rId19"/>
    <p:sldId id="296" r:id="rId20"/>
    <p:sldId id="291" r:id="rId21"/>
    <p:sldId id="292" r:id="rId22"/>
    <p:sldId id="275" r:id="rId23"/>
    <p:sldId id="276" r:id="rId24"/>
    <p:sldId id="299" r:id="rId25"/>
    <p:sldId id="300" r:id="rId26"/>
    <p:sldId id="302" r:id="rId27"/>
    <p:sldId id="303" r:id="rId28"/>
    <p:sldId id="301" r:id="rId29"/>
    <p:sldId id="304" r:id="rId30"/>
    <p:sldId id="305" r:id="rId31"/>
    <p:sldId id="306" r:id="rId32"/>
    <p:sldId id="307" r:id="rId33"/>
    <p:sldId id="30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9900"/>
    <a:srgbClr val="11A5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66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420527-74A5-4017-AE0D-8AC08049D3EE}" type="datetimeFigureOut">
              <a:rPr lang="en-US" smtClean="0"/>
              <a:pPr/>
              <a:t>5/24/2020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30B1EE-1B93-4AB2-891E-806BBF556012}" type="slidenum">
              <a:rPr lang="en-US" smtClean="0"/>
              <a:pPr/>
              <a:t>‹#›</a:t>
            </a:fld>
            <a:endParaRPr lang="en-US"/>
          </a:p>
        </p:txBody>
      </p:sp>
    </p:spTree>
    <p:extLst>
      <p:ext uri="{BB962C8B-B14F-4D97-AF65-F5344CB8AC3E}">
        <p14:creationId xmlns:p14="http://schemas.microsoft.com/office/powerpoint/2010/main" val="12535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7B2098-EC10-4E0F-978D-C5D976ED03FA}" type="slidenum">
              <a:rPr lang="en-US"/>
              <a:pPr/>
              <a:t>4</a:t>
            </a:fld>
            <a:endParaRPr lang="en-US"/>
          </a:p>
        </p:txBody>
      </p:sp>
      <p:sp>
        <p:nvSpPr>
          <p:cNvPr id="1591298" name="Rectangle 2"/>
          <p:cNvSpPr>
            <a:spLocks noGrp="1" noRot="1" noChangeAspect="1" noChangeArrowheads="1" noTextEdit="1"/>
          </p:cNvSpPr>
          <p:nvPr>
            <p:ph type="sldImg"/>
          </p:nvPr>
        </p:nvSpPr>
        <p:spPr>
          <a:ln/>
        </p:spPr>
      </p:sp>
      <p:sp>
        <p:nvSpPr>
          <p:cNvPr id="15912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21417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4FBF25-F28C-4F06-AD0A-F1811013D4A5}" type="slidenum">
              <a:rPr lang="en-US"/>
              <a:pPr/>
              <a:t>5</a:t>
            </a:fld>
            <a:endParaRPr lang="en-US"/>
          </a:p>
        </p:txBody>
      </p:sp>
      <p:sp>
        <p:nvSpPr>
          <p:cNvPr id="1515522" name="Rectangle 2"/>
          <p:cNvSpPr>
            <a:spLocks noGrp="1" noRot="1" noChangeAspect="1" noChangeArrowheads="1" noTextEdit="1"/>
          </p:cNvSpPr>
          <p:nvPr>
            <p:ph type="sldImg"/>
          </p:nvPr>
        </p:nvSpPr>
        <p:spPr>
          <a:ln/>
        </p:spPr>
      </p:sp>
      <p:sp>
        <p:nvSpPr>
          <p:cNvPr id="1515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23954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p:spPr>
        <p:txBody>
          <a:bodyPr/>
          <a:lstStyle/>
          <a:p>
            <a:endParaRPr lang="en-US" smtClean="0"/>
          </a:p>
        </p:txBody>
      </p:sp>
      <p:sp>
        <p:nvSpPr>
          <p:cNvPr id="48132" name="Slide Number Placeholder 3"/>
          <p:cNvSpPr>
            <a:spLocks noGrp="1"/>
          </p:cNvSpPr>
          <p:nvPr>
            <p:ph type="sldNum" sz="quarter" idx="5"/>
          </p:nvPr>
        </p:nvSpPr>
        <p:spPr>
          <a:noFill/>
          <a:ln>
            <a:miter lim="800000"/>
            <a:headEnd/>
            <a:tailEnd/>
          </a:ln>
        </p:spPr>
        <p:txBody>
          <a:bodyPr/>
          <a:lstStyle/>
          <a:p>
            <a:fld id="{D6A77850-C945-4520-A2DC-5FB191F74072}" type="slidenum">
              <a:rPr lang="en-US"/>
              <a:pPr/>
              <a:t>21</a:t>
            </a:fld>
            <a:endParaRPr lang="en-US"/>
          </a:p>
        </p:txBody>
      </p:sp>
    </p:spTree>
    <p:extLst>
      <p:ext uri="{BB962C8B-B14F-4D97-AF65-F5344CB8AC3E}">
        <p14:creationId xmlns:p14="http://schemas.microsoft.com/office/powerpoint/2010/main" val="410582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35E0207-B7DC-4C10-9CC1-C75F6A96CD22}" type="datetime1">
              <a:rPr lang="en-US" smtClean="0"/>
              <a:pPr/>
              <a:t>5/24/2020</a:t>
            </a:fld>
            <a:endParaRPr lang="en-US"/>
          </a:p>
        </p:txBody>
      </p:sp>
      <p:sp>
        <p:nvSpPr>
          <p:cNvPr id="5" name="Footer Placeholder 4"/>
          <p:cNvSpPr>
            <a:spLocks noGrp="1"/>
          </p:cNvSpPr>
          <p:nvPr>
            <p:ph type="ftr" sz="quarter" idx="11"/>
          </p:nvPr>
        </p:nvSpPr>
        <p:spPr/>
        <p:txBody>
          <a:bodyPr/>
          <a:lstStyle/>
          <a:p>
            <a:r>
              <a:rPr lang="en-US" smtClean="0"/>
              <a:t>CS 201</a:t>
            </a:r>
            <a:endParaRPr lang="en-US"/>
          </a:p>
        </p:txBody>
      </p:sp>
      <p:sp>
        <p:nvSpPr>
          <p:cNvPr id="6" name="Slide Number Placeholder 5"/>
          <p:cNvSpPr>
            <a:spLocks noGrp="1"/>
          </p:cNvSpPr>
          <p:nvPr>
            <p:ph type="sldNum" sz="quarter" idx="12"/>
          </p:nvPr>
        </p:nvSpPr>
        <p:spPr/>
        <p:txBody>
          <a:bodyPr/>
          <a:lstStyle/>
          <a:p>
            <a:fld id="{01EDDF29-2385-4A43-A2BE-AD6D1D6445FE}" type="slidenum">
              <a:rPr lang="en-US" smtClean="0"/>
              <a:pPr/>
              <a:t>‹#›</a:t>
            </a:fld>
            <a:endParaRPr lang="en-US"/>
          </a:p>
        </p:txBody>
      </p:sp>
    </p:spTree>
    <p:extLst>
      <p:ext uri="{BB962C8B-B14F-4D97-AF65-F5344CB8AC3E}">
        <p14:creationId xmlns:p14="http://schemas.microsoft.com/office/powerpoint/2010/main" val="692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6660B2-1747-4A69-BB19-259897F5D132}" type="datetime1">
              <a:rPr lang="en-US" smtClean="0"/>
              <a:pPr/>
              <a:t>5/24/2020</a:t>
            </a:fld>
            <a:endParaRPr lang="en-US"/>
          </a:p>
        </p:txBody>
      </p:sp>
      <p:sp>
        <p:nvSpPr>
          <p:cNvPr id="5" name="Footer Placeholder 4"/>
          <p:cNvSpPr>
            <a:spLocks noGrp="1"/>
          </p:cNvSpPr>
          <p:nvPr>
            <p:ph type="ftr" sz="quarter" idx="11"/>
          </p:nvPr>
        </p:nvSpPr>
        <p:spPr/>
        <p:txBody>
          <a:bodyPr/>
          <a:lstStyle/>
          <a:p>
            <a:r>
              <a:rPr lang="en-US" smtClean="0"/>
              <a:t>CS 201</a:t>
            </a:r>
            <a:endParaRPr lang="en-US"/>
          </a:p>
        </p:txBody>
      </p:sp>
      <p:sp>
        <p:nvSpPr>
          <p:cNvPr id="6" name="Slide Number Placeholder 5"/>
          <p:cNvSpPr>
            <a:spLocks noGrp="1"/>
          </p:cNvSpPr>
          <p:nvPr>
            <p:ph type="sldNum" sz="quarter" idx="12"/>
          </p:nvPr>
        </p:nvSpPr>
        <p:spPr/>
        <p:txBody>
          <a:bodyPr/>
          <a:lstStyle/>
          <a:p>
            <a:fld id="{01EDDF29-2385-4A43-A2BE-AD6D1D6445FE}" type="slidenum">
              <a:rPr lang="en-US" smtClean="0"/>
              <a:pPr/>
              <a:t>‹#›</a:t>
            </a:fld>
            <a:endParaRPr lang="en-US"/>
          </a:p>
        </p:txBody>
      </p:sp>
    </p:spTree>
    <p:extLst>
      <p:ext uri="{BB962C8B-B14F-4D97-AF65-F5344CB8AC3E}">
        <p14:creationId xmlns:p14="http://schemas.microsoft.com/office/powerpoint/2010/main" val="398995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AF5046-6F59-43F2-BDA0-9FD35BD64F9F}" type="datetime1">
              <a:rPr lang="en-US" smtClean="0"/>
              <a:pPr/>
              <a:t>5/24/2020</a:t>
            </a:fld>
            <a:endParaRPr lang="en-US"/>
          </a:p>
        </p:txBody>
      </p:sp>
      <p:sp>
        <p:nvSpPr>
          <p:cNvPr id="5" name="Footer Placeholder 4"/>
          <p:cNvSpPr>
            <a:spLocks noGrp="1"/>
          </p:cNvSpPr>
          <p:nvPr>
            <p:ph type="ftr" sz="quarter" idx="11"/>
          </p:nvPr>
        </p:nvSpPr>
        <p:spPr/>
        <p:txBody>
          <a:bodyPr/>
          <a:lstStyle/>
          <a:p>
            <a:r>
              <a:rPr lang="en-US" smtClean="0"/>
              <a:t>CS 201</a:t>
            </a:r>
            <a:endParaRPr lang="en-US"/>
          </a:p>
        </p:txBody>
      </p:sp>
      <p:sp>
        <p:nvSpPr>
          <p:cNvPr id="6" name="Slide Number Placeholder 5"/>
          <p:cNvSpPr>
            <a:spLocks noGrp="1"/>
          </p:cNvSpPr>
          <p:nvPr>
            <p:ph type="sldNum" sz="quarter" idx="12"/>
          </p:nvPr>
        </p:nvSpPr>
        <p:spPr/>
        <p:txBody>
          <a:bodyPr/>
          <a:lstStyle/>
          <a:p>
            <a:fld id="{01EDDF29-2385-4A43-A2BE-AD6D1D6445FE}" type="slidenum">
              <a:rPr lang="en-US" smtClean="0"/>
              <a:pPr/>
              <a:t>‹#›</a:t>
            </a:fld>
            <a:endParaRPr lang="en-US"/>
          </a:p>
        </p:txBody>
      </p:sp>
    </p:spTree>
    <p:extLst>
      <p:ext uri="{BB962C8B-B14F-4D97-AF65-F5344CB8AC3E}">
        <p14:creationId xmlns:p14="http://schemas.microsoft.com/office/powerpoint/2010/main" val="26269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B6F9275F-4C9F-4AA0-B77C-2F239BA1EC8B}" type="datetime1">
              <a:rPr lang="en-US" smtClean="0"/>
              <a:pPr/>
              <a:t>5/24/2020</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smtClean="0"/>
              <a:t>CS 201</a:t>
            </a:r>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299C63F3-A642-4AD6-A1E6-C8E2EF6EBBA9}" type="slidenum">
              <a:rPr lang="en-US"/>
              <a:pPr/>
              <a:t>‹#›</a:t>
            </a:fld>
            <a:endParaRPr lang="en-US"/>
          </a:p>
        </p:txBody>
      </p:sp>
    </p:spTree>
    <p:extLst>
      <p:ext uri="{BB962C8B-B14F-4D97-AF65-F5344CB8AC3E}">
        <p14:creationId xmlns:p14="http://schemas.microsoft.com/office/powerpoint/2010/main" val="3115995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77724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 y="4076700"/>
            <a:ext cx="77724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685800" y="6248400"/>
            <a:ext cx="3505200" cy="457200"/>
          </a:xfrm>
        </p:spPr>
        <p:txBody>
          <a:bodyPr/>
          <a:lstStyle>
            <a:lvl1pPr>
              <a:defRPr/>
            </a:lvl1pPr>
          </a:lstStyle>
          <a:p>
            <a:pPr>
              <a:defRPr/>
            </a:pPr>
            <a:r>
              <a:rPr lang="en-US" altLang="en-US"/>
              <a:t>CS 201</a:t>
            </a:r>
          </a:p>
        </p:txBody>
      </p:sp>
      <p:sp>
        <p:nvSpPr>
          <p:cNvPr id="6" name="Slide Number Placeholder 5"/>
          <p:cNvSpPr>
            <a:spLocks noGrp="1"/>
          </p:cNvSpPr>
          <p:nvPr>
            <p:ph type="sldNum" sz="quarter" idx="11"/>
          </p:nvPr>
        </p:nvSpPr>
        <p:spPr/>
        <p:txBody>
          <a:bodyPr/>
          <a:lstStyle>
            <a:lvl1pPr>
              <a:defRPr smtClean="0"/>
            </a:lvl1pPr>
          </a:lstStyle>
          <a:p>
            <a:pPr>
              <a:defRPr/>
            </a:pPr>
            <a:r>
              <a:rPr lang="en-US" altLang="en-US"/>
              <a:t>4-</a:t>
            </a:r>
            <a:fld id="{98898976-F45E-4B52-98CC-D2676256B9B3}" type="slidenum">
              <a:rPr lang="en-US" altLang="en-US"/>
              <a:pPr>
                <a:defRPr/>
              </a:pPr>
              <a:t>‹#›</a:t>
            </a:fld>
            <a:endParaRPr lang="en-US" altLang="en-US"/>
          </a:p>
        </p:txBody>
      </p:sp>
    </p:spTree>
    <p:extLst>
      <p:ext uri="{BB962C8B-B14F-4D97-AF65-F5344CB8AC3E}">
        <p14:creationId xmlns:p14="http://schemas.microsoft.com/office/powerpoint/2010/main" val="303092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5D7FFA7-A542-4E85-981E-946A3C183E6A}" type="datetime1">
              <a:rPr lang="en-US" smtClean="0"/>
              <a:pPr/>
              <a:t>5/24/2020</a:t>
            </a:fld>
            <a:endParaRPr lang="en-US"/>
          </a:p>
        </p:txBody>
      </p:sp>
      <p:sp>
        <p:nvSpPr>
          <p:cNvPr id="5" name="Footer Placeholder 4"/>
          <p:cNvSpPr>
            <a:spLocks noGrp="1"/>
          </p:cNvSpPr>
          <p:nvPr>
            <p:ph type="ftr" sz="quarter" idx="11"/>
          </p:nvPr>
        </p:nvSpPr>
        <p:spPr/>
        <p:txBody>
          <a:bodyPr/>
          <a:lstStyle/>
          <a:p>
            <a:r>
              <a:rPr lang="en-US" smtClean="0"/>
              <a:t>CS 201</a:t>
            </a:r>
            <a:endParaRPr lang="en-US"/>
          </a:p>
        </p:txBody>
      </p:sp>
      <p:sp>
        <p:nvSpPr>
          <p:cNvPr id="6" name="Slide Number Placeholder 5"/>
          <p:cNvSpPr>
            <a:spLocks noGrp="1"/>
          </p:cNvSpPr>
          <p:nvPr>
            <p:ph type="sldNum" sz="quarter" idx="12"/>
          </p:nvPr>
        </p:nvSpPr>
        <p:spPr/>
        <p:txBody>
          <a:bodyPr/>
          <a:lstStyle/>
          <a:p>
            <a:fld id="{01EDDF29-2385-4A43-A2BE-AD6D1D6445FE}" type="slidenum">
              <a:rPr lang="en-US" smtClean="0"/>
              <a:pPr/>
              <a:t>‹#›</a:t>
            </a:fld>
            <a:endParaRPr lang="en-US"/>
          </a:p>
        </p:txBody>
      </p:sp>
    </p:spTree>
    <p:extLst>
      <p:ext uri="{BB962C8B-B14F-4D97-AF65-F5344CB8AC3E}">
        <p14:creationId xmlns:p14="http://schemas.microsoft.com/office/powerpoint/2010/main" val="229709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6E27AF-A813-4D7B-8C58-C9101A31EC22}" type="datetime1">
              <a:rPr lang="en-US" smtClean="0"/>
              <a:pPr/>
              <a:t>5/24/2020</a:t>
            </a:fld>
            <a:endParaRPr lang="en-US"/>
          </a:p>
        </p:txBody>
      </p:sp>
      <p:sp>
        <p:nvSpPr>
          <p:cNvPr id="5" name="Footer Placeholder 4"/>
          <p:cNvSpPr>
            <a:spLocks noGrp="1"/>
          </p:cNvSpPr>
          <p:nvPr>
            <p:ph type="ftr" sz="quarter" idx="11"/>
          </p:nvPr>
        </p:nvSpPr>
        <p:spPr/>
        <p:txBody>
          <a:bodyPr/>
          <a:lstStyle/>
          <a:p>
            <a:r>
              <a:rPr lang="en-US" smtClean="0"/>
              <a:t>CS 201</a:t>
            </a:r>
            <a:endParaRPr lang="en-US"/>
          </a:p>
        </p:txBody>
      </p:sp>
      <p:sp>
        <p:nvSpPr>
          <p:cNvPr id="6" name="Slide Number Placeholder 5"/>
          <p:cNvSpPr>
            <a:spLocks noGrp="1"/>
          </p:cNvSpPr>
          <p:nvPr>
            <p:ph type="sldNum" sz="quarter" idx="12"/>
          </p:nvPr>
        </p:nvSpPr>
        <p:spPr/>
        <p:txBody>
          <a:bodyPr/>
          <a:lstStyle/>
          <a:p>
            <a:fld id="{01EDDF29-2385-4A43-A2BE-AD6D1D6445FE}" type="slidenum">
              <a:rPr lang="en-US" smtClean="0"/>
              <a:pPr/>
              <a:t>‹#›</a:t>
            </a:fld>
            <a:endParaRPr lang="en-US"/>
          </a:p>
        </p:txBody>
      </p:sp>
    </p:spTree>
    <p:extLst>
      <p:ext uri="{BB962C8B-B14F-4D97-AF65-F5344CB8AC3E}">
        <p14:creationId xmlns:p14="http://schemas.microsoft.com/office/powerpoint/2010/main" val="334746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BD03089-F5CA-4B9D-B499-1A326A893B81}" type="datetime1">
              <a:rPr lang="en-US" smtClean="0"/>
              <a:pPr/>
              <a:t>5/24/2020</a:t>
            </a:fld>
            <a:endParaRPr lang="en-US"/>
          </a:p>
        </p:txBody>
      </p:sp>
      <p:sp>
        <p:nvSpPr>
          <p:cNvPr id="6" name="Footer Placeholder 5"/>
          <p:cNvSpPr>
            <a:spLocks noGrp="1"/>
          </p:cNvSpPr>
          <p:nvPr>
            <p:ph type="ftr" sz="quarter" idx="11"/>
          </p:nvPr>
        </p:nvSpPr>
        <p:spPr/>
        <p:txBody>
          <a:bodyPr/>
          <a:lstStyle/>
          <a:p>
            <a:r>
              <a:rPr lang="en-US" smtClean="0"/>
              <a:t>CS 201</a:t>
            </a:r>
            <a:endParaRPr lang="en-US"/>
          </a:p>
        </p:txBody>
      </p:sp>
      <p:sp>
        <p:nvSpPr>
          <p:cNvPr id="7" name="Slide Number Placeholder 6"/>
          <p:cNvSpPr>
            <a:spLocks noGrp="1"/>
          </p:cNvSpPr>
          <p:nvPr>
            <p:ph type="sldNum" sz="quarter" idx="12"/>
          </p:nvPr>
        </p:nvSpPr>
        <p:spPr/>
        <p:txBody>
          <a:bodyPr/>
          <a:lstStyle/>
          <a:p>
            <a:fld id="{01EDDF29-2385-4A43-A2BE-AD6D1D6445FE}" type="slidenum">
              <a:rPr lang="en-US" smtClean="0"/>
              <a:pPr/>
              <a:t>‹#›</a:t>
            </a:fld>
            <a:endParaRPr lang="en-US"/>
          </a:p>
        </p:txBody>
      </p:sp>
    </p:spTree>
    <p:extLst>
      <p:ext uri="{BB962C8B-B14F-4D97-AF65-F5344CB8AC3E}">
        <p14:creationId xmlns:p14="http://schemas.microsoft.com/office/powerpoint/2010/main" val="221991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72F5549-BBAE-477B-9E04-1DEE36FAF3F8}" type="datetime1">
              <a:rPr lang="en-US" smtClean="0"/>
              <a:pPr/>
              <a:t>5/24/2020</a:t>
            </a:fld>
            <a:endParaRPr lang="en-US"/>
          </a:p>
        </p:txBody>
      </p:sp>
      <p:sp>
        <p:nvSpPr>
          <p:cNvPr id="8" name="Footer Placeholder 7"/>
          <p:cNvSpPr>
            <a:spLocks noGrp="1"/>
          </p:cNvSpPr>
          <p:nvPr>
            <p:ph type="ftr" sz="quarter" idx="11"/>
          </p:nvPr>
        </p:nvSpPr>
        <p:spPr/>
        <p:txBody>
          <a:bodyPr/>
          <a:lstStyle/>
          <a:p>
            <a:r>
              <a:rPr lang="en-US" smtClean="0"/>
              <a:t>CS 201</a:t>
            </a:r>
            <a:endParaRPr lang="en-US"/>
          </a:p>
        </p:txBody>
      </p:sp>
      <p:sp>
        <p:nvSpPr>
          <p:cNvPr id="9" name="Slide Number Placeholder 8"/>
          <p:cNvSpPr>
            <a:spLocks noGrp="1"/>
          </p:cNvSpPr>
          <p:nvPr>
            <p:ph type="sldNum" sz="quarter" idx="12"/>
          </p:nvPr>
        </p:nvSpPr>
        <p:spPr/>
        <p:txBody>
          <a:bodyPr/>
          <a:lstStyle/>
          <a:p>
            <a:fld id="{01EDDF29-2385-4A43-A2BE-AD6D1D6445FE}" type="slidenum">
              <a:rPr lang="en-US" smtClean="0"/>
              <a:pPr/>
              <a:t>‹#›</a:t>
            </a:fld>
            <a:endParaRPr lang="en-US"/>
          </a:p>
        </p:txBody>
      </p:sp>
    </p:spTree>
    <p:extLst>
      <p:ext uri="{BB962C8B-B14F-4D97-AF65-F5344CB8AC3E}">
        <p14:creationId xmlns:p14="http://schemas.microsoft.com/office/powerpoint/2010/main" val="4003273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45C4CAD-8F85-405E-A83D-C8FA99DE0D23}" type="datetime1">
              <a:rPr lang="en-US" smtClean="0"/>
              <a:pPr/>
              <a:t>5/24/2020</a:t>
            </a:fld>
            <a:endParaRPr lang="en-US"/>
          </a:p>
        </p:txBody>
      </p:sp>
      <p:sp>
        <p:nvSpPr>
          <p:cNvPr id="4" name="Footer Placeholder 3"/>
          <p:cNvSpPr>
            <a:spLocks noGrp="1"/>
          </p:cNvSpPr>
          <p:nvPr>
            <p:ph type="ftr" sz="quarter" idx="11"/>
          </p:nvPr>
        </p:nvSpPr>
        <p:spPr/>
        <p:txBody>
          <a:bodyPr/>
          <a:lstStyle/>
          <a:p>
            <a:r>
              <a:rPr lang="en-US" smtClean="0"/>
              <a:t>CS 201</a:t>
            </a:r>
            <a:endParaRPr lang="en-US"/>
          </a:p>
        </p:txBody>
      </p:sp>
      <p:sp>
        <p:nvSpPr>
          <p:cNvPr id="5" name="Slide Number Placeholder 4"/>
          <p:cNvSpPr>
            <a:spLocks noGrp="1"/>
          </p:cNvSpPr>
          <p:nvPr>
            <p:ph type="sldNum" sz="quarter" idx="12"/>
          </p:nvPr>
        </p:nvSpPr>
        <p:spPr/>
        <p:txBody>
          <a:bodyPr/>
          <a:lstStyle/>
          <a:p>
            <a:fld id="{01EDDF29-2385-4A43-A2BE-AD6D1D6445FE}" type="slidenum">
              <a:rPr lang="en-US" smtClean="0"/>
              <a:pPr/>
              <a:t>‹#›</a:t>
            </a:fld>
            <a:endParaRPr lang="en-US"/>
          </a:p>
        </p:txBody>
      </p:sp>
    </p:spTree>
    <p:extLst>
      <p:ext uri="{BB962C8B-B14F-4D97-AF65-F5344CB8AC3E}">
        <p14:creationId xmlns:p14="http://schemas.microsoft.com/office/powerpoint/2010/main" val="3981945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869A80-B89F-4C17-B6F0-BCF3229EDE63}" type="datetime1">
              <a:rPr lang="en-US" smtClean="0"/>
              <a:pPr/>
              <a:t>5/24/2020</a:t>
            </a:fld>
            <a:endParaRPr lang="en-US"/>
          </a:p>
        </p:txBody>
      </p:sp>
      <p:sp>
        <p:nvSpPr>
          <p:cNvPr id="3" name="Footer Placeholder 2"/>
          <p:cNvSpPr>
            <a:spLocks noGrp="1"/>
          </p:cNvSpPr>
          <p:nvPr>
            <p:ph type="ftr" sz="quarter" idx="11"/>
          </p:nvPr>
        </p:nvSpPr>
        <p:spPr/>
        <p:txBody>
          <a:bodyPr/>
          <a:lstStyle/>
          <a:p>
            <a:r>
              <a:rPr lang="en-US" smtClean="0"/>
              <a:t>CS 201</a:t>
            </a:r>
            <a:endParaRPr lang="en-US"/>
          </a:p>
        </p:txBody>
      </p:sp>
      <p:sp>
        <p:nvSpPr>
          <p:cNvPr id="4" name="Slide Number Placeholder 3"/>
          <p:cNvSpPr>
            <a:spLocks noGrp="1"/>
          </p:cNvSpPr>
          <p:nvPr>
            <p:ph type="sldNum" sz="quarter" idx="12"/>
          </p:nvPr>
        </p:nvSpPr>
        <p:spPr/>
        <p:txBody>
          <a:bodyPr/>
          <a:lstStyle/>
          <a:p>
            <a:fld id="{01EDDF29-2385-4A43-A2BE-AD6D1D6445FE}" type="slidenum">
              <a:rPr lang="en-US" smtClean="0"/>
              <a:pPr/>
              <a:t>‹#›</a:t>
            </a:fld>
            <a:endParaRPr lang="en-US"/>
          </a:p>
        </p:txBody>
      </p:sp>
    </p:spTree>
    <p:extLst>
      <p:ext uri="{BB962C8B-B14F-4D97-AF65-F5344CB8AC3E}">
        <p14:creationId xmlns:p14="http://schemas.microsoft.com/office/powerpoint/2010/main" val="266619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B8692-2346-4469-A7E5-A1F38EB35E87}" type="datetime1">
              <a:rPr lang="en-US" smtClean="0"/>
              <a:pPr/>
              <a:t>5/24/2020</a:t>
            </a:fld>
            <a:endParaRPr lang="en-US"/>
          </a:p>
        </p:txBody>
      </p:sp>
      <p:sp>
        <p:nvSpPr>
          <p:cNvPr id="6" name="Footer Placeholder 5"/>
          <p:cNvSpPr>
            <a:spLocks noGrp="1"/>
          </p:cNvSpPr>
          <p:nvPr>
            <p:ph type="ftr" sz="quarter" idx="11"/>
          </p:nvPr>
        </p:nvSpPr>
        <p:spPr/>
        <p:txBody>
          <a:bodyPr/>
          <a:lstStyle/>
          <a:p>
            <a:r>
              <a:rPr lang="en-US" smtClean="0"/>
              <a:t>CS 201</a:t>
            </a:r>
            <a:endParaRPr lang="en-US"/>
          </a:p>
        </p:txBody>
      </p:sp>
      <p:sp>
        <p:nvSpPr>
          <p:cNvPr id="7" name="Slide Number Placeholder 6"/>
          <p:cNvSpPr>
            <a:spLocks noGrp="1"/>
          </p:cNvSpPr>
          <p:nvPr>
            <p:ph type="sldNum" sz="quarter" idx="12"/>
          </p:nvPr>
        </p:nvSpPr>
        <p:spPr/>
        <p:txBody>
          <a:bodyPr/>
          <a:lstStyle/>
          <a:p>
            <a:fld id="{01EDDF29-2385-4A43-A2BE-AD6D1D6445FE}" type="slidenum">
              <a:rPr lang="en-US" smtClean="0"/>
              <a:pPr/>
              <a:t>‹#›</a:t>
            </a:fld>
            <a:endParaRPr lang="en-US"/>
          </a:p>
        </p:txBody>
      </p:sp>
    </p:spTree>
    <p:extLst>
      <p:ext uri="{BB962C8B-B14F-4D97-AF65-F5344CB8AC3E}">
        <p14:creationId xmlns:p14="http://schemas.microsoft.com/office/powerpoint/2010/main" val="747636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6A0FC7-3B4B-49E1-BAF6-E9C6E9016524}" type="datetime1">
              <a:rPr lang="en-US" smtClean="0"/>
              <a:pPr/>
              <a:t>5/24/2020</a:t>
            </a:fld>
            <a:endParaRPr lang="en-US"/>
          </a:p>
        </p:txBody>
      </p:sp>
      <p:sp>
        <p:nvSpPr>
          <p:cNvPr id="6" name="Footer Placeholder 5"/>
          <p:cNvSpPr>
            <a:spLocks noGrp="1"/>
          </p:cNvSpPr>
          <p:nvPr>
            <p:ph type="ftr" sz="quarter" idx="11"/>
          </p:nvPr>
        </p:nvSpPr>
        <p:spPr/>
        <p:txBody>
          <a:bodyPr/>
          <a:lstStyle/>
          <a:p>
            <a:r>
              <a:rPr lang="en-US" smtClean="0"/>
              <a:t>CS 201</a:t>
            </a:r>
            <a:endParaRPr lang="en-US"/>
          </a:p>
        </p:txBody>
      </p:sp>
      <p:sp>
        <p:nvSpPr>
          <p:cNvPr id="7" name="Slide Number Placeholder 6"/>
          <p:cNvSpPr>
            <a:spLocks noGrp="1"/>
          </p:cNvSpPr>
          <p:nvPr>
            <p:ph type="sldNum" sz="quarter" idx="12"/>
          </p:nvPr>
        </p:nvSpPr>
        <p:spPr/>
        <p:txBody>
          <a:bodyPr/>
          <a:lstStyle/>
          <a:p>
            <a:fld id="{01EDDF29-2385-4A43-A2BE-AD6D1D6445FE}" type="slidenum">
              <a:rPr lang="en-US" smtClean="0"/>
              <a:pPr/>
              <a:t>‹#›</a:t>
            </a:fld>
            <a:endParaRPr lang="en-US"/>
          </a:p>
        </p:txBody>
      </p:sp>
    </p:spTree>
    <p:extLst>
      <p:ext uri="{BB962C8B-B14F-4D97-AF65-F5344CB8AC3E}">
        <p14:creationId xmlns:p14="http://schemas.microsoft.com/office/powerpoint/2010/main" val="3432517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8E16EC1-FAD9-47B1-A460-86624223A2D7}" type="datetime1">
              <a:rPr lang="en-US" smtClean="0"/>
              <a:pPr/>
              <a:t>5/24/2020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CS 201</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EDDF29-2385-4A43-A2BE-AD6D1D6445FE}" type="slidenum">
              <a:rPr lang="en-US" smtClean="0"/>
              <a:pPr/>
              <a:t>‹#›</a:t>
            </a:fld>
            <a:endParaRPr lang="en-US"/>
          </a:p>
        </p:txBody>
      </p:sp>
    </p:spTree>
    <p:extLst>
      <p:ext uri="{BB962C8B-B14F-4D97-AF65-F5344CB8AC3E}">
        <p14:creationId xmlns:p14="http://schemas.microsoft.com/office/powerpoint/2010/main" val="672005674"/>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43" y="228600"/>
            <a:ext cx="7772400" cy="1085850"/>
          </a:xfrm>
        </p:spPr>
        <p:txBody>
          <a:bodyPr/>
          <a:lstStyle/>
          <a:p>
            <a:r>
              <a:rPr lang="en-US" b="1" dirty="0" smtClean="0">
                <a:solidFill>
                  <a:srgbClr val="002060"/>
                </a:solidFill>
              </a:rPr>
              <a:t>Linked list</a:t>
            </a:r>
            <a:endParaRPr lang="en-US" b="1" dirty="0">
              <a:solidFill>
                <a:srgbClr val="002060"/>
              </a:solidFill>
            </a:endParaRPr>
          </a:p>
        </p:txBody>
      </p:sp>
      <p:pic>
        <p:nvPicPr>
          <p:cNvPr id="4" name="Picture 3" descr="qcBAn4rXi.jpg"/>
          <p:cNvPicPr>
            <a:picLocks noChangeAspect="1"/>
          </p:cNvPicPr>
          <p:nvPr/>
        </p:nvPicPr>
        <p:blipFill>
          <a:blip r:embed="rId2"/>
          <a:stretch>
            <a:fillRect/>
          </a:stretch>
        </p:blipFill>
        <p:spPr>
          <a:xfrm>
            <a:off x="457200" y="1676400"/>
            <a:ext cx="8271828" cy="4419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US" b="1" dirty="0"/>
              <a:t>Inserting at the </a:t>
            </a:r>
            <a:r>
              <a:rPr lang="en-US" b="1" dirty="0" smtClean="0"/>
              <a:t>Tail (rear)</a:t>
            </a:r>
            <a:endParaRPr lang="en-US" b="1" dirty="0"/>
          </a:p>
        </p:txBody>
      </p:sp>
      <p:pic>
        <p:nvPicPr>
          <p:cNvPr id="83974" name="Picture 6"/>
          <p:cNvPicPr>
            <a:picLocks noGrp="1" noChangeAspect="1" noChangeArrowheads="1"/>
          </p:cNvPicPr>
          <p:nvPr>
            <p:ph sz="half" idx="2"/>
          </p:nvPr>
        </p:nvPicPr>
        <p:blipFill>
          <a:blip r:embed="rId2"/>
          <a:srcRect/>
          <a:stretch>
            <a:fillRect/>
          </a:stretch>
        </p:blipFill>
        <p:spPr>
          <a:xfrm>
            <a:off x="4255911" y="1447800"/>
            <a:ext cx="4800600" cy="5184648"/>
          </a:xfrm>
        </p:spPr>
      </p:pic>
      <p:sp>
        <p:nvSpPr>
          <p:cNvPr id="83975" name="Rectangle 7" descr="Rectangle: Click to edit Master text styles&#10;Second level&#10;Third level&#10;Fourth level&#10;Fifth level"/>
          <p:cNvSpPr>
            <a:spLocks noChangeArrowheads="1"/>
          </p:cNvSpPr>
          <p:nvPr/>
        </p:nvSpPr>
        <p:spPr bwMode="auto">
          <a:xfrm>
            <a:off x="609599" y="1676400"/>
            <a:ext cx="3646311" cy="4419600"/>
          </a:xfrm>
          <a:prstGeom prst="rect">
            <a:avLst/>
          </a:prstGeom>
          <a:noFill/>
          <a:ln w="9525">
            <a:noFill/>
            <a:miter lim="800000"/>
            <a:headEnd/>
            <a:tailEnd/>
          </a:ln>
          <a:effectLst/>
        </p:spPr>
        <p:txBody>
          <a:bodyPr/>
          <a:lstStyle/>
          <a:p>
            <a:pPr marL="533400" indent="-533400">
              <a:spcBef>
                <a:spcPct val="20000"/>
              </a:spcBef>
              <a:buClr>
                <a:schemeClr val="tx1"/>
              </a:buClr>
              <a:buSzPct val="95000"/>
              <a:buFont typeface="Wingdings" pitchFamily="2" charset="2"/>
              <a:buAutoNum type="arabicPeriod"/>
            </a:pPr>
            <a:r>
              <a:rPr lang="en-US" sz="2800" dirty="0"/>
              <a:t>Allocate a new node</a:t>
            </a:r>
          </a:p>
          <a:p>
            <a:pPr marL="533400" indent="-533400">
              <a:spcBef>
                <a:spcPct val="20000"/>
              </a:spcBef>
              <a:buClr>
                <a:schemeClr val="tx1"/>
              </a:buClr>
              <a:buSzPct val="95000"/>
              <a:buFont typeface="Wingdings" pitchFamily="2" charset="2"/>
              <a:buAutoNum type="arabicPeriod"/>
            </a:pPr>
            <a:r>
              <a:rPr lang="en-US" sz="2800" dirty="0"/>
              <a:t>Insert new element</a:t>
            </a:r>
          </a:p>
          <a:p>
            <a:pPr marL="533400" indent="-533400">
              <a:spcBef>
                <a:spcPct val="20000"/>
              </a:spcBef>
              <a:buClr>
                <a:schemeClr val="tx1"/>
              </a:buClr>
              <a:buSzPct val="95000"/>
              <a:buFont typeface="Wingdings" pitchFamily="2" charset="2"/>
              <a:buAutoNum type="arabicPeriod"/>
            </a:pPr>
            <a:r>
              <a:rPr lang="en-US" sz="2800" dirty="0"/>
              <a:t>Have new node point to null</a:t>
            </a:r>
          </a:p>
          <a:p>
            <a:pPr marL="533400" indent="-533400">
              <a:spcBef>
                <a:spcPct val="20000"/>
              </a:spcBef>
              <a:buClr>
                <a:schemeClr val="tx1"/>
              </a:buClr>
              <a:buSzPct val="95000"/>
              <a:buFont typeface="Wingdings" pitchFamily="2" charset="2"/>
              <a:buAutoNum type="arabicPeriod"/>
            </a:pPr>
            <a:r>
              <a:rPr lang="en-US" sz="2800" dirty="0"/>
              <a:t>Have old last node point to new node</a:t>
            </a:r>
          </a:p>
          <a:p>
            <a:pPr marL="533400" indent="-533400">
              <a:spcBef>
                <a:spcPct val="20000"/>
              </a:spcBef>
              <a:buClr>
                <a:schemeClr val="tx1"/>
              </a:buClr>
              <a:buSzPct val="95000"/>
              <a:buFont typeface="Wingdings" pitchFamily="2" charset="2"/>
              <a:buAutoNum type="arabicPeriod"/>
            </a:pPr>
            <a:r>
              <a:rPr lang="en-US" sz="2800" dirty="0"/>
              <a:t>Update tail to point to new node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b="1" dirty="0"/>
              <a:t>Removing </a:t>
            </a:r>
            <a:r>
              <a:rPr lang="en-US" b="1" dirty="0" smtClean="0"/>
              <a:t>from </a:t>
            </a:r>
            <a:r>
              <a:rPr lang="en-US" b="1" dirty="0"/>
              <a:t>the Head</a:t>
            </a:r>
          </a:p>
        </p:txBody>
      </p:sp>
      <p:sp>
        <p:nvSpPr>
          <p:cNvPr id="86027" name="Rectangle 11" descr="Rectangle: Click to edit Master text styles&#10;Second level&#10;Third level&#10;Fourth level&#10;Fifth level"/>
          <p:cNvSpPr>
            <a:spLocks noGrp="1" noChangeArrowheads="1"/>
          </p:cNvSpPr>
          <p:nvPr>
            <p:ph type="body" sz="half" idx="1"/>
          </p:nvPr>
        </p:nvSpPr>
        <p:spPr>
          <a:xfrm>
            <a:off x="609600" y="1905000"/>
            <a:ext cx="4038600" cy="4114800"/>
          </a:xfrm>
        </p:spPr>
        <p:txBody>
          <a:bodyPr/>
          <a:lstStyle/>
          <a:p>
            <a:pPr marL="533400" indent="-533400">
              <a:buFont typeface="Wingdings" pitchFamily="2" charset="2"/>
              <a:buAutoNum type="arabicPeriod"/>
            </a:pPr>
            <a:r>
              <a:rPr lang="en-US" sz="2800" dirty="0"/>
              <a:t>Update head to point to next node in the list</a:t>
            </a:r>
          </a:p>
          <a:p>
            <a:pPr marL="533400" indent="-533400">
              <a:buFont typeface="Wingdings" pitchFamily="2" charset="2"/>
              <a:buAutoNum type="arabicPeriod"/>
            </a:pPr>
            <a:r>
              <a:rPr lang="en-US" sz="2800" dirty="0"/>
              <a:t>Allow garbage collector to reclaim the former first node</a:t>
            </a:r>
          </a:p>
        </p:txBody>
      </p:sp>
      <p:pic>
        <p:nvPicPr>
          <p:cNvPr id="86021" name="Picture 5"/>
          <p:cNvPicPr>
            <a:picLocks noGrp="1" noChangeAspect="1" noChangeArrowheads="1"/>
          </p:cNvPicPr>
          <p:nvPr>
            <p:ph sz="half" idx="2"/>
          </p:nvPr>
        </p:nvPicPr>
        <p:blipFill>
          <a:blip r:embed="rId2"/>
          <a:srcRect/>
          <a:stretch>
            <a:fillRect/>
          </a:stretch>
        </p:blipFill>
        <p:spPr>
          <a:xfrm>
            <a:off x="4648200" y="4724400"/>
            <a:ext cx="4070554" cy="1828800"/>
          </a:xfrm>
        </p:spPr>
      </p:pic>
      <p:pic>
        <p:nvPicPr>
          <p:cNvPr id="86024" name="Picture 8"/>
          <p:cNvPicPr>
            <a:picLocks noGrp="1" noChangeAspect="1" noChangeArrowheads="1"/>
          </p:cNvPicPr>
          <p:nvPr>
            <p:ph sz="quarter" idx="4294967295"/>
          </p:nvPr>
        </p:nvPicPr>
        <p:blipFill>
          <a:blip r:embed="rId3"/>
          <a:srcRect/>
          <a:stretch>
            <a:fillRect/>
          </a:stretch>
        </p:blipFill>
        <p:spPr>
          <a:xfrm>
            <a:off x="4770438" y="3200400"/>
            <a:ext cx="4373562" cy="1600200"/>
          </a:xfrm>
          <a:ln/>
        </p:spPr>
      </p:pic>
      <p:pic>
        <p:nvPicPr>
          <p:cNvPr id="86025" name="Picture 9"/>
          <p:cNvPicPr>
            <a:picLocks noGrp="1" noChangeAspect="1" noChangeArrowheads="1"/>
          </p:cNvPicPr>
          <p:nvPr>
            <p:ph sz="half" idx="4294967295"/>
          </p:nvPr>
        </p:nvPicPr>
        <p:blipFill>
          <a:blip r:embed="rId4"/>
          <a:srcRect/>
          <a:stretch>
            <a:fillRect/>
          </a:stretch>
        </p:blipFill>
        <p:spPr>
          <a:xfrm>
            <a:off x="4819650" y="1600200"/>
            <a:ext cx="4324350" cy="1497013"/>
          </a:xfrm>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09600" y="304800"/>
            <a:ext cx="7772400" cy="914400"/>
          </a:xfrm>
        </p:spPr>
        <p:txBody>
          <a:bodyPr/>
          <a:lstStyle/>
          <a:p>
            <a:r>
              <a:rPr lang="en-US" b="1" dirty="0"/>
              <a:t>Removing </a:t>
            </a:r>
            <a:r>
              <a:rPr lang="en-US" b="1" dirty="0" smtClean="0"/>
              <a:t>from the </a:t>
            </a:r>
            <a:r>
              <a:rPr lang="en-US" b="1" dirty="0"/>
              <a:t>Tail</a:t>
            </a:r>
          </a:p>
        </p:txBody>
      </p:sp>
      <p:sp>
        <p:nvSpPr>
          <p:cNvPr id="91139" name="Rectangle 3" descr="Rectangle: Click to edit Master text styles&#10;Second level&#10;Third level&#10;Fourth level&#10;Fifth level"/>
          <p:cNvSpPr>
            <a:spLocks noGrp="1" noChangeArrowheads="1"/>
          </p:cNvSpPr>
          <p:nvPr>
            <p:ph type="body" sz="half" idx="1"/>
          </p:nvPr>
        </p:nvSpPr>
        <p:spPr>
          <a:xfrm>
            <a:off x="533400" y="1219200"/>
            <a:ext cx="8229600" cy="1600200"/>
          </a:xfrm>
        </p:spPr>
        <p:txBody>
          <a:bodyPr>
            <a:noAutofit/>
          </a:bodyPr>
          <a:lstStyle/>
          <a:p>
            <a:r>
              <a:rPr lang="en-US" sz="2800" dirty="0"/>
              <a:t>Removing at the tail of a singly linked list cannot be efficient!</a:t>
            </a:r>
          </a:p>
          <a:p>
            <a:r>
              <a:rPr lang="en-US" sz="2800" dirty="0"/>
              <a:t>There is no constant-time way to update the tail to point to the previous node</a:t>
            </a:r>
          </a:p>
        </p:txBody>
      </p:sp>
      <p:pic>
        <p:nvPicPr>
          <p:cNvPr id="91142" name="Picture 6"/>
          <p:cNvPicPr>
            <a:picLocks noGrp="1" noChangeAspect="1" noChangeArrowheads="1"/>
          </p:cNvPicPr>
          <p:nvPr>
            <p:ph sz="half" idx="2"/>
          </p:nvPr>
        </p:nvPicPr>
        <p:blipFill>
          <a:blip r:embed="rId2"/>
          <a:srcRect/>
          <a:stretch>
            <a:fillRect/>
          </a:stretch>
        </p:blipFill>
        <p:spPr>
          <a:xfrm>
            <a:off x="971261" y="3071813"/>
            <a:ext cx="7563139" cy="3328987"/>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b="1" dirty="0" smtClean="0"/>
              <a:t>Pointer-Based Linked Lists</a:t>
            </a:r>
          </a:p>
        </p:txBody>
      </p:sp>
      <p:sp>
        <p:nvSpPr>
          <p:cNvPr id="17411" name="Rectangle 3"/>
          <p:cNvSpPr>
            <a:spLocks noGrp="1" noChangeArrowheads="1"/>
          </p:cNvSpPr>
          <p:nvPr>
            <p:ph idx="1"/>
          </p:nvPr>
        </p:nvSpPr>
        <p:spPr>
          <a:xfrm>
            <a:off x="431800" y="1981200"/>
            <a:ext cx="8388350" cy="4114800"/>
          </a:xfrm>
        </p:spPr>
        <p:txBody>
          <a:bodyPr>
            <a:normAutofit/>
          </a:bodyPr>
          <a:lstStyle/>
          <a:p>
            <a:pPr>
              <a:lnSpc>
                <a:spcPct val="80000"/>
              </a:lnSpc>
            </a:pPr>
            <a:r>
              <a:rPr lang="en-US" altLang="en-US" dirty="0" smtClean="0"/>
              <a:t>A node in a linked list is usually a </a:t>
            </a:r>
            <a:r>
              <a:rPr lang="en-US" altLang="en-US" dirty="0" err="1" smtClean="0">
                <a:latin typeface="Courier New" pitchFamily="49" charset="0"/>
              </a:rPr>
              <a:t>struct</a:t>
            </a:r>
            <a:endParaRPr lang="en-US" altLang="en-US" dirty="0" smtClean="0">
              <a:latin typeface="Courier New" pitchFamily="49" charset="0"/>
            </a:endParaRPr>
          </a:p>
          <a:p>
            <a:pPr lvl="1">
              <a:lnSpc>
                <a:spcPct val="80000"/>
              </a:lnSpc>
              <a:buFontTx/>
              <a:buNone/>
            </a:pPr>
            <a:r>
              <a:rPr lang="en-US" altLang="en-US" sz="3200" b="1" dirty="0" err="1" smtClean="0">
                <a:solidFill>
                  <a:schemeClr val="accent2"/>
                </a:solidFill>
                <a:latin typeface="Courier New" pitchFamily="49" charset="0"/>
              </a:rPr>
              <a:t>struct</a:t>
            </a:r>
            <a:r>
              <a:rPr lang="en-US" altLang="en-US" sz="3200" dirty="0" smtClean="0">
                <a:solidFill>
                  <a:schemeClr val="accent2"/>
                </a:solidFill>
                <a:latin typeface="Courier New" pitchFamily="49" charset="0"/>
              </a:rPr>
              <a:t> Node</a:t>
            </a:r>
          </a:p>
          <a:p>
            <a:pPr lvl="1">
              <a:lnSpc>
                <a:spcPct val="80000"/>
              </a:lnSpc>
              <a:buFontTx/>
              <a:buNone/>
            </a:pPr>
            <a:r>
              <a:rPr lang="en-US" altLang="en-US" sz="3200" dirty="0" smtClean="0">
                <a:solidFill>
                  <a:schemeClr val="accent2"/>
                </a:solidFill>
                <a:latin typeface="Courier New" pitchFamily="49" charset="0"/>
              </a:rPr>
              <a:t>{ </a:t>
            </a:r>
            <a:r>
              <a:rPr lang="en-US" altLang="en-US" sz="3200" b="1" dirty="0" err="1" smtClean="0">
                <a:solidFill>
                  <a:schemeClr val="accent2"/>
                </a:solidFill>
                <a:latin typeface="Courier New" pitchFamily="49" charset="0"/>
              </a:rPr>
              <a:t>int</a:t>
            </a:r>
            <a:r>
              <a:rPr lang="en-US" altLang="en-US" sz="3200" dirty="0" smtClean="0">
                <a:solidFill>
                  <a:schemeClr val="accent2"/>
                </a:solidFill>
                <a:latin typeface="Courier New" pitchFamily="49" charset="0"/>
              </a:rPr>
              <a:t> info</a:t>
            </a:r>
          </a:p>
          <a:p>
            <a:pPr lvl="1">
              <a:lnSpc>
                <a:spcPct val="80000"/>
              </a:lnSpc>
              <a:buFontTx/>
              <a:buNone/>
            </a:pPr>
            <a:r>
              <a:rPr lang="en-US" altLang="en-US" sz="3200" dirty="0" smtClean="0">
                <a:solidFill>
                  <a:schemeClr val="accent2"/>
                </a:solidFill>
                <a:latin typeface="Courier New" pitchFamily="49" charset="0"/>
              </a:rPr>
              <a:t>  Node *next;</a:t>
            </a:r>
          </a:p>
          <a:p>
            <a:pPr lvl="1">
              <a:lnSpc>
                <a:spcPct val="80000"/>
              </a:lnSpc>
              <a:buFontTx/>
              <a:buNone/>
            </a:pPr>
            <a:r>
              <a:rPr lang="en-US" altLang="en-US" sz="3200" dirty="0" smtClean="0">
                <a:solidFill>
                  <a:schemeClr val="accent2"/>
                </a:solidFill>
                <a:latin typeface="Courier New" pitchFamily="49" charset="0"/>
              </a:rPr>
              <a:t>}; //end </a:t>
            </a:r>
            <a:r>
              <a:rPr lang="en-US" altLang="en-US" sz="3200" dirty="0" err="1" smtClean="0">
                <a:solidFill>
                  <a:schemeClr val="accent2"/>
                </a:solidFill>
                <a:latin typeface="Courier New" pitchFamily="49" charset="0"/>
              </a:rPr>
              <a:t>struct</a:t>
            </a:r>
            <a:endParaRPr lang="en-US" altLang="en-US" sz="3200" dirty="0" smtClean="0">
              <a:solidFill>
                <a:schemeClr val="accent2"/>
              </a:solidFill>
              <a:latin typeface="Courier New" pitchFamily="49" charset="0"/>
            </a:endParaRPr>
          </a:p>
          <a:p>
            <a:pPr lvl="1">
              <a:lnSpc>
                <a:spcPct val="80000"/>
              </a:lnSpc>
              <a:buFontTx/>
              <a:buNone/>
            </a:pPr>
            <a:endParaRPr lang="en-US" altLang="en-US" sz="2400" dirty="0" smtClean="0">
              <a:latin typeface="Courier New" pitchFamily="49" charset="0"/>
            </a:endParaRPr>
          </a:p>
          <a:p>
            <a:pPr>
              <a:lnSpc>
                <a:spcPct val="80000"/>
              </a:lnSpc>
            </a:pPr>
            <a:r>
              <a:rPr lang="en-US" altLang="en-US" dirty="0" smtClean="0"/>
              <a:t>A node is dynamically allocated</a:t>
            </a:r>
          </a:p>
          <a:p>
            <a:pPr lvl="1">
              <a:lnSpc>
                <a:spcPct val="80000"/>
              </a:lnSpc>
              <a:buFontTx/>
              <a:buNone/>
            </a:pPr>
            <a:r>
              <a:rPr lang="en-US" altLang="en-US" dirty="0" smtClean="0">
                <a:latin typeface="Courier New" pitchFamily="49" charset="0"/>
              </a:rPr>
              <a:t>Node *</a:t>
            </a:r>
            <a:r>
              <a:rPr lang="en-US" altLang="en-US" dirty="0" err="1" smtClean="0">
                <a:latin typeface="Courier New" pitchFamily="49" charset="0"/>
              </a:rPr>
              <a:t>ptr</a:t>
            </a:r>
            <a:r>
              <a:rPr lang="en-US" altLang="en-US" dirty="0" smtClean="0">
                <a:latin typeface="Courier New" pitchFamily="49" charset="0"/>
              </a:rPr>
              <a:t>;</a:t>
            </a:r>
          </a:p>
          <a:p>
            <a:pPr lvl="1">
              <a:lnSpc>
                <a:spcPct val="80000"/>
              </a:lnSpc>
              <a:buFontTx/>
              <a:buNone/>
            </a:pPr>
            <a:r>
              <a:rPr lang="en-US" altLang="en-US" dirty="0" err="1" smtClean="0">
                <a:latin typeface="Courier New" pitchFamily="49" charset="0"/>
              </a:rPr>
              <a:t>ptr</a:t>
            </a:r>
            <a:r>
              <a:rPr lang="en-US" altLang="en-US" dirty="0" smtClean="0">
                <a:latin typeface="Courier New" pitchFamily="49" charset="0"/>
              </a:rPr>
              <a:t> = (node *)</a:t>
            </a:r>
            <a:r>
              <a:rPr lang="en-US" altLang="en-US" dirty="0" err="1" smtClean="0">
                <a:latin typeface="Courier New" pitchFamily="49" charset="0"/>
              </a:rPr>
              <a:t>malloc</a:t>
            </a:r>
            <a:r>
              <a:rPr lang="en-US" altLang="en-US" dirty="0" smtClean="0">
                <a:latin typeface="Courier New" pitchFamily="49" charset="0"/>
              </a:rPr>
              <a:t>(</a:t>
            </a:r>
            <a:r>
              <a:rPr lang="en-US" altLang="en-US" dirty="0" err="1" smtClean="0">
                <a:latin typeface="Courier New" pitchFamily="49" charset="0"/>
              </a:rPr>
              <a:t>sizeof</a:t>
            </a:r>
            <a:r>
              <a:rPr lang="en-US" altLang="en-US" dirty="0" smtClean="0">
                <a:latin typeface="Courier New" pitchFamily="49" charset="0"/>
              </a:rPr>
              <a:t>(Node));</a:t>
            </a:r>
          </a:p>
        </p:txBody>
      </p:sp>
      <p:sp>
        <p:nvSpPr>
          <p:cNvPr id="17413" name="Text Box 6"/>
          <p:cNvSpPr txBox="1">
            <a:spLocks noChangeArrowheads="1"/>
          </p:cNvSpPr>
          <p:nvPr/>
        </p:nvSpPr>
        <p:spPr bwMode="auto">
          <a:xfrm>
            <a:off x="6096000" y="2743200"/>
            <a:ext cx="1828800" cy="429348"/>
          </a:xfrm>
          <a:prstGeom prst="rect">
            <a:avLst/>
          </a:prstGeom>
          <a:noFill/>
          <a:ln w="9525">
            <a:noFill/>
            <a:miter lim="800000"/>
            <a:headEnd/>
            <a:tailEnd/>
          </a:ln>
        </p:spPr>
        <p:txBody>
          <a:bodyPr>
            <a:spAutoFit/>
          </a:bodyPr>
          <a:lstStyle/>
          <a:p>
            <a:pPr>
              <a:lnSpc>
                <a:spcPts val="2800"/>
              </a:lnSpc>
            </a:pPr>
            <a:r>
              <a:rPr lang="en-US" altLang="en-US" sz="2000" dirty="0"/>
              <a:t>A node</a:t>
            </a:r>
          </a:p>
        </p:txBody>
      </p:sp>
      <p:pic>
        <p:nvPicPr>
          <p:cNvPr id="1026" name="Picture 2"/>
          <p:cNvPicPr>
            <a:picLocks noChangeAspect="1" noChangeArrowheads="1"/>
          </p:cNvPicPr>
          <p:nvPr/>
        </p:nvPicPr>
        <p:blipFill>
          <a:blip r:embed="rId2"/>
          <a:srcRect/>
          <a:stretch>
            <a:fillRect/>
          </a:stretch>
        </p:blipFill>
        <p:spPr bwMode="auto">
          <a:xfrm>
            <a:off x="5867400" y="3200400"/>
            <a:ext cx="1371600" cy="847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66800" y="381000"/>
            <a:ext cx="7200900" cy="533400"/>
          </a:xfrm>
        </p:spPr>
        <p:txBody>
          <a:bodyPr>
            <a:normAutofit fontScale="90000"/>
          </a:bodyPr>
          <a:lstStyle/>
          <a:p>
            <a:r>
              <a:rPr lang="en-US" altLang="en-US" b="1" dirty="0" smtClean="0"/>
              <a:t>Pointer-Based Linked Lists</a:t>
            </a:r>
          </a:p>
        </p:txBody>
      </p:sp>
      <p:sp>
        <p:nvSpPr>
          <p:cNvPr id="18435" name="Rectangle 3"/>
          <p:cNvSpPr>
            <a:spLocks noGrp="1" noChangeArrowheads="1"/>
          </p:cNvSpPr>
          <p:nvPr>
            <p:ph idx="1"/>
          </p:nvPr>
        </p:nvSpPr>
        <p:spPr>
          <a:xfrm>
            <a:off x="457200" y="1600201"/>
            <a:ext cx="8229600" cy="2819399"/>
          </a:xfrm>
        </p:spPr>
        <p:txBody>
          <a:bodyPr>
            <a:noAutofit/>
          </a:bodyPr>
          <a:lstStyle/>
          <a:p>
            <a:r>
              <a:rPr lang="en-US" altLang="en-US" sz="2800" dirty="0" smtClean="0"/>
              <a:t>The head pointer points to the first node in a linked list</a:t>
            </a:r>
          </a:p>
          <a:p>
            <a:r>
              <a:rPr lang="en-US" altLang="en-US" sz="2800" dirty="0" smtClean="0"/>
              <a:t>If head is </a:t>
            </a:r>
            <a:r>
              <a:rPr lang="en-US" altLang="en-US" sz="2800" i="1" dirty="0" smtClean="0">
                <a:latin typeface="Courier New" pitchFamily="49" charset="0"/>
              </a:rPr>
              <a:t>NULL</a:t>
            </a:r>
            <a:r>
              <a:rPr lang="en-US" altLang="en-US" sz="2800" dirty="0" smtClean="0"/>
              <a:t>, the linked list is empty</a:t>
            </a:r>
          </a:p>
          <a:p>
            <a:pPr lvl="1">
              <a:buNone/>
            </a:pPr>
            <a:r>
              <a:rPr lang="en-US" altLang="en-US" sz="2800" dirty="0" smtClean="0">
                <a:latin typeface="Courier New" pitchFamily="49" charset="0"/>
              </a:rPr>
              <a:t>  head=NULL</a:t>
            </a:r>
            <a:endParaRPr lang="en-US" altLang="en-US" sz="2800" dirty="0" smtClean="0"/>
          </a:p>
          <a:p>
            <a:r>
              <a:rPr lang="en-US" altLang="en-US" sz="2800" dirty="0" smtClean="0">
                <a:latin typeface="Courier New" pitchFamily="49" charset="0"/>
              </a:rPr>
              <a:t>head=</a:t>
            </a:r>
            <a:r>
              <a:rPr lang="en-US" altLang="en-US" sz="2800" dirty="0" err="1" smtClean="0">
                <a:latin typeface="Courier New" pitchFamily="49" charset="0"/>
              </a:rPr>
              <a:t>malloc</a:t>
            </a:r>
            <a:r>
              <a:rPr lang="en-US" altLang="en-US" sz="2800" dirty="0" smtClean="0">
                <a:latin typeface="Courier New" pitchFamily="49" charset="0"/>
              </a:rPr>
              <a:t>(</a:t>
            </a:r>
            <a:r>
              <a:rPr lang="en-US" altLang="en-US" sz="2800" dirty="0" err="1" smtClean="0">
                <a:latin typeface="Courier New" pitchFamily="49" charset="0"/>
              </a:rPr>
              <a:t>sizeof</a:t>
            </a:r>
            <a:r>
              <a:rPr lang="en-US" altLang="en-US" sz="2800" dirty="0" smtClean="0">
                <a:latin typeface="Courier New" pitchFamily="49" charset="0"/>
              </a:rPr>
              <a:t>(Node))</a:t>
            </a:r>
            <a:r>
              <a:rPr lang="en-US" altLang="en-US" sz="2800" dirty="0" smtClean="0"/>
              <a:t> </a:t>
            </a:r>
          </a:p>
        </p:txBody>
      </p:sp>
      <p:pic>
        <p:nvPicPr>
          <p:cNvPr id="6" name="Picture 5" descr="carrano0407"/>
          <p:cNvPicPr preferRelativeResize="0">
            <a:picLocks noChangeAspect="1" noChangeArrowheads="1"/>
          </p:cNvPicPr>
          <p:nvPr/>
        </p:nvPicPr>
        <p:blipFill>
          <a:blip r:embed="rId2"/>
          <a:srcRect/>
          <a:stretch>
            <a:fillRect/>
          </a:stretch>
        </p:blipFill>
        <p:spPr>
          <a:xfrm>
            <a:off x="1143000" y="4572000"/>
            <a:ext cx="7605713" cy="165576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304800"/>
            <a:ext cx="7200900" cy="762000"/>
          </a:xfrm>
        </p:spPr>
        <p:txBody>
          <a:bodyPr/>
          <a:lstStyle/>
          <a:p>
            <a:r>
              <a:rPr lang="en-US" altLang="en-US" b="1" dirty="0" smtClean="0"/>
              <a:t>Traverse a Linked List</a:t>
            </a:r>
          </a:p>
        </p:txBody>
      </p:sp>
      <p:sp>
        <p:nvSpPr>
          <p:cNvPr id="20483" name="Rectangle 3"/>
          <p:cNvSpPr>
            <a:spLocks noGrp="1" noChangeArrowheads="1"/>
          </p:cNvSpPr>
          <p:nvPr>
            <p:ph idx="1"/>
          </p:nvPr>
        </p:nvSpPr>
        <p:spPr>
          <a:xfrm>
            <a:off x="457200" y="1600200"/>
            <a:ext cx="8458200" cy="4525963"/>
          </a:xfrm>
        </p:spPr>
        <p:txBody>
          <a:bodyPr>
            <a:normAutofit/>
          </a:bodyPr>
          <a:lstStyle/>
          <a:p>
            <a:pPr>
              <a:lnSpc>
                <a:spcPct val="80000"/>
              </a:lnSpc>
            </a:pPr>
            <a:r>
              <a:rPr lang="en-US" altLang="en-US" sz="2400" dirty="0" smtClean="0"/>
              <a:t>Reference a node member with the -&gt; operator</a:t>
            </a:r>
          </a:p>
          <a:p>
            <a:pPr lvl="1">
              <a:lnSpc>
                <a:spcPct val="80000"/>
              </a:lnSpc>
              <a:buFontTx/>
              <a:buNone/>
            </a:pPr>
            <a:r>
              <a:rPr lang="en-US" altLang="en-US" sz="2400" dirty="0" smtClean="0">
                <a:latin typeface="Courier New" pitchFamily="49" charset="0"/>
              </a:rPr>
              <a:t>	p-&gt;item;</a:t>
            </a:r>
            <a:endParaRPr lang="en-US" altLang="en-US" sz="2400" dirty="0" smtClean="0"/>
          </a:p>
          <a:p>
            <a:pPr>
              <a:lnSpc>
                <a:spcPct val="80000"/>
              </a:lnSpc>
            </a:pPr>
            <a:r>
              <a:rPr lang="en-US" altLang="en-US" sz="2400" dirty="0" smtClean="0"/>
              <a:t>A traverse operation visits each node in the linked list</a:t>
            </a:r>
          </a:p>
          <a:p>
            <a:pPr lvl="1">
              <a:lnSpc>
                <a:spcPct val="80000"/>
              </a:lnSpc>
              <a:buNone/>
            </a:pPr>
            <a:r>
              <a:rPr lang="en-US" altLang="en-US" sz="2400" dirty="0" smtClean="0"/>
              <a:t>A pointer variable cur keeps track of the current node</a:t>
            </a:r>
          </a:p>
          <a:p>
            <a:pPr lvl="1">
              <a:lnSpc>
                <a:spcPct val="80000"/>
              </a:lnSpc>
              <a:buFontTx/>
              <a:buNone/>
            </a:pPr>
            <a:r>
              <a:rPr lang="en-US" altLang="en-US" sz="2400" b="1" dirty="0" smtClean="0">
                <a:latin typeface="Courier New" pitchFamily="49" charset="0"/>
              </a:rPr>
              <a:t>	</a:t>
            </a:r>
          </a:p>
          <a:p>
            <a:pPr lvl="1">
              <a:lnSpc>
                <a:spcPct val="80000"/>
              </a:lnSpc>
              <a:buFontTx/>
              <a:buNone/>
            </a:pPr>
            <a:r>
              <a:rPr lang="en-US" altLang="en-US" sz="2400" dirty="0" smtClean="0">
                <a:latin typeface="Courier New" pitchFamily="49" charset="0"/>
              </a:rPr>
              <a:t>for(Node *cur = head;                                     	    cur != NULL; cur = cur-&gt;next)</a:t>
            </a:r>
          </a:p>
          <a:p>
            <a:pPr lvl="2">
              <a:lnSpc>
                <a:spcPct val="80000"/>
              </a:lnSpc>
              <a:buFontTx/>
              <a:buNone/>
            </a:pPr>
            <a:r>
              <a:rPr lang="en-US" altLang="en-US" sz="2400" dirty="0" smtClean="0">
                <a:latin typeface="Courier New" pitchFamily="49" charset="0"/>
              </a:rPr>
              <a:t>	  x = cur-&gt;item;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a:xfrm>
            <a:off x="1028700" y="685800"/>
            <a:ext cx="7200900" cy="685800"/>
          </a:xfrm>
        </p:spPr>
        <p:txBody>
          <a:bodyPr>
            <a:normAutofit/>
          </a:bodyPr>
          <a:lstStyle/>
          <a:p>
            <a:r>
              <a:rPr lang="en-US" altLang="en-US" b="1" dirty="0" smtClean="0"/>
              <a:t>Traverse a Linked List</a:t>
            </a:r>
          </a:p>
        </p:txBody>
      </p:sp>
      <p:pic>
        <p:nvPicPr>
          <p:cNvPr id="21507" name="Picture 5" descr="carrano0409"/>
          <p:cNvPicPr preferRelativeResize="0">
            <a:picLocks noGrp="1" noChangeAspect="1" noChangeArrowheads="1"/>
          </p:cNvPicPr>
          <p:nvPr>
            <p:ph idx="1"/>
          </p:nvPr>
        </p:nvPicPr>
        <p:blipFill>
          <a:blip r:embed="rId2"/>
          <a:srcRect/>
          <a:stretch>
            <a:fillRect/>
          </a:stretch>
        </p:blipFill>
        <p:spPr>
          <a:xfrm>
            <a:off x="1143000" y="2057400"/>
            <a:ext cx="7772400" cy="1960563"/>
          </a:xfrm>
          <a:noFill/>
        </p:spPr>
      </p:pic>
      <p:sp>
        <p:nvSpPr>
          <p:cNvPr id="21508" name="Text Box 8"/>
          <p:cNvSpPr txBox="1">
            <a:spLocks noChangeArrowheads="1"/>
          </p:cNvSpPr>
          <p:nvPr/>
        </p:nvSpPr>
        <p:spPr bwMode="auto">
          <a:xfrm>
            <a:off x="1066800" y="4419600"/>
            <a:ext cx="7848600" cy="451406"/>
          </a:xfrm>
          <a:prstGeom prst="rect">
            <a:avLst/>
          </a:prstGeom>
          <a:noFill/>
          <a:ln w="9525">
            <a:noFill/>
            <a:miter lim="800000"/>
            <a:headEnd/>
            <a:tailEnd/>
          </a:ln>
        </p:spPr>
        <p:txBody>
          <a:bodyPr>
            <a:spAutoFit/>
          </a:bodyPr>
          <a:lstStyle/>
          <a:p>
            <a:pPr>
              <a:lnSpc>
                <a:spcPts val="2800"/>
              </a:lnSpc>
            </a:pPr>
            <a:r>
              <a:rPr lang="en-US" altLang="en-US" sz="2400" dirty="0"/>
              <a:t>The effect of the assignment </a:t>
            </a:r>
            <a:r>
              <a:rPr lang="en-US" altLang="en-US" sz="2400" i="1" dirty="0"/>
              <a:t>cur = cur-&gt;next</a:t>
            </a:r>
            <a:endParaRPr lang="en-US"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a:xfrm>
            <a:off x="515938" y="209550"/>
            <a:ext cx="8382000" cy="1143000"/>
          </a:xfrm>
        </p:spPr>
        <p:txBody>
          <a:bodyPr/>
          <a:lstStyle/>
          <a:p>
            <a:r>
              <a:rPr lang="en-US" altLang="en-US" smtClean="0"/>
              <a:t>Insert a Node into a Linked List</a:t>
            </a:r>
          </a:p>
        </p:txBody>
      </p:sp>
      <p:sp>
        <p:nvSpPr>
          <p:cNvPr id="25603" name="Rectangle 3"/>
          <p:cNvSpPr>
            <a:spLocks noGrp="1" noChangeArrowheads="1"/>
          </p:cNvSpPr>
          <p:nvPr>
            <p:ph type="body" sz="half" idx="1"/>
          </p:nvPr>
        </p:nvSpPr>
        <p:spPr/>
        <p:txBody>
          <a:bodyPr/>
          <a:lstStyle/>
          <a:p>
            <a:pPr>
              <a:lnSpc>
                <a:spcPct val="90000"/>
              </a:lnSpc>
            </a:pPr>
            <a:r>
              <a:rPr lang="en-US" altLang="en-US" smtClean="0"/>
              <a:t>To insert a node at the beginning of a linked list</a:t>
            </a:r>
          </a:p>
          <a:p>
            <a:pPr lvl="2">
              <a:lnSpc>
                <a:spcPct val="90000"/>
              </a:lnSpc>
              <a:buFontTx/>
              <a:buNone/>
            </a:pPr>
            <a:r>
              <a:rPr lang="en-US" altLang="en-US" sz="2800" smtClean="0">
                <a:latin typeface="Courier New" pitchFamily="49" charset="0"/>
              </a:rPr>
              <a:t>newPtr-&gt;next = head;</a:t>
            </a:r>
          </a:p>
          <a:p>
            <a:pPr lvl="2">
              <a:lnSpc>
                <a:spcPct val="90000"/>
              </a:lnSpc>
              <a:buFontTx/>
              <a:buNone/>
            </a:pPr>
            <a:r>
              <a:rPr lang="en-US" altLang="en-US" sz="2800" smtClean="0">
                <a:latin typeface="Courier New" pitchFamily="49" charset="0"/>
              </a:rPr>
              <a:t>head = newPtr;</a:t>
            </a:r>
            <a:endParaRPr lang="en-US" altLang="en-US" sz="2800" smtClean="0"/>
          </a:p>
        </p:txBody>
      </p:sp>
      <p:pic>
        <p:nvPicPr>
          <p:cNvPr id="25604" name="Picture 6" descr="carrano0413"/>
          <p:cNvPicPr preferRelativeResize="0">
            <a:picLocks noGrp="1" noChangeAspect="1" noChangeArrowheads="1"/>
          </p:cNvPicPr>
          <p:nvPr>
            <p:ph sz="half" idx="2"/>
          </p:nvPr>
        </p:nvPicPr>
        <p:blipFill>
          <a:blip r:embed="rId2"/>
          <a:stretch>
            <a:fillRect/>
          </a:stretch>
        </p:blipFill>
        <p:spPr>
          <a:xfrm>
            <a:off x="1601385" y="4076700"/>
            <a:ext cx="5941229" cy="1943100"/>
          </a:xfrm>
          <a:noFill/>
        </p:spPr>
      </p:pic>
      <p:sp>
        <p:nvSpPr>
          <p:cNvPr id="25605" name="Text Box 7"/>
          <p:cNvSpPr txBox="1">
            <a:spLocks noChangeAspect="1" noChangeArrowheads="1"/>
          </p:cNvSpPr>
          <p:nvPr/>
        </p:nvSpPr>
        <p:spPr bwMode="auto">
          <a:xfrm>
            <a:off x="4932363" y="5254625"/>
            <a:ext cx="3651250" cy="838200"/>
          </a:xfrm>
          <a:prstGeom prst="rect">
            <a:avLst/>
          </a:prstGeom>
          <a:noFill/>
          <a:ln w="9525">
            <a:noFill/>
            <a:miter lim="800000"/>
            <a:headEnd/>
            <a:tailEnd/>
          </a:ln>
        </p:spPr>
        <p:txBody>
          <a:bodyPr/>
          <a:lstStyle/>
          <a:p>
            <a:pPr>
              <a:lnSpc>
                <a:spcPts val="2800"/>
              </a:lnSpc>
            </a:pPr>
            <a:r>
              <a:rPr lang="en-US" altLang="en-US">
                <a:latin typeface="Arial" charset="0"/>
              </a:rPr>
              <a:t>Inserting at the beginning of a linked list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206375"/>
            <a:ext cx="8382000" cy="1143000"/>
          </a:xfrm>
        </p:spPr>
        <p:txBody>
          <a:bodyPr/>
          <a:lstStyle/>
          <a:p>
            <a:r>
              <a:rPr lang="en-US" altLang="en-US" smtClean="0"/>
              <a:t>Insert a Node into a Linked List</a:t>
            </a:r>
          </a:p>
        </p:txBody>
      </p:sp>
      <p:sp>
        <p:nvSpPr>
          <p:cNvPr id="24579" name="Rectangle 4"/>
          <p:cNvSpPr>
            <a:spLocks noGrp="1" noChangeArrowheads="1"/>
          </p:cNvSpPr>
          <p:nvPr>
            <p:ph type="body" sz="half" idx="1"/>
          </p:nvPr>
        </p:nvSpPr>
        <p:spPr>
          <a:noFill/>
        </p:spPr>
        <p:txBody>
          <a:bodyPr/>
          <a:lstStyle/>
          <a:p>
            <a:pPr marL="533400" indent="-533400"/>
            <a:r>
              <a:rPr lang="en-US" altLang="en-US" smtClean="0"/>
              <a:t>To insert a node between two nodes</a:t>
            </a:r>
          </a:p>
          <a:p>
            <a:pPr marL="1295400" lvl="2" indent="-381000">
              <a:buFontTx/>
              <a:buNone/>
            </a:pPr>
            <a:r>
              <a:rPr lang="en-US" altLang="en-US" sz="2800" smtClean="0">
                <a:latin typeface="Courier New" pitchFamily="49" charset="0"/>
              </a:rPr>
              <a:t>newPtr-&gt;next = cur;</a:t>
            </a:r>
          </a:p>
          <a:p>
            <a:pPr marL="1295400" lvl="2" indent="-381000">
              <a:buFontTx/>
              <a:buNone/>
            </a:pPr>
            <a:r>
              <a:rPr lang="en-US" altLang="en-US" sz="2800" smtClean="0">
                <a:latin typeface="Courier New" pitchFamily="49" charset="0"/>
              </a:rPr>
              <a:t>prev-&gt;next = newPtr;</a:t>
            </a:r>
          </a:p>
        </p:txBody>
      </p:sp>
      <p:pic>
        <p:nvPicPr>
          <p:cNvPr id="24580" name="Picture 15" descr="carrano0412"/>
          <p:cNvPicPr preferRelativeResize="0">
            <a:picLocks noGrp="1" noChangeAspect="1" noChangeArrowheads="1"/>
          </p:cNvPicPr>
          <p:nvPr>
            <p:ph sz="half" idx="2"/>
          </p:nvPr>
        </p:nvPicPr>
        <p:blipFill>
          <a:blip r:embed="rId2"/>
          <a:srcRect/>
          <a:stretch>
            <a:fillRect/>
          </a:stretch>
        </p:blipFill>
        <p:spPr>
          <a:xfrm>
            <a:off x="1447800" y="3962400"/>
            <a:ext cx="6170613" cy="2220913"/>
          </a:xfrm>
          <a:noFill/>
        </p:spPr>
      </p:pic>
      <p:sp>
        <p:nvSpPr>
          <p:cNvPr id="24581" name="Rectangle 8"/>
          <p:cNvSpPr>
            <a:spLocks noChangeArrowheads="1"/>
          </p:cNvSpPr>
          <p:nvPr/>
        </p:nvSpPr>
        <p:spPr bwMode="auto">
          <a:xfrm>
            <a:off x="762000" y="4191000"/>
            <a:ext cx="7924800" cy="1447800"/>
          </a:xfrm>
          <a:prstGeom prst="rect">
            <a:avLst/>
          </a:prstGeom>
          <a:noFill/>
          <a:ln w="9525">
            <a:noFill/>
            <a:miter lim="800000"/>
            <a:headEnd/>
            <a:tailEnd/>
          </a:ln>
        </p:spPr>
        <p:txBody>
          <a:bodyPr/>
          <a:lstStyle/>
          <a:p>
            <a:pPr marL="342900" indent="-342900" eaLnBrk="1" hangingPunct="1">
              <a:spcBef>
                <a:spcPct val="20000"/>
              </a:spcBef>
              <a:buFontTx/>
              <a:buChar char="•"/>
            </a:pPr>
            <a:endParaRPr lang="en-US" altLang="en-US" sz="2000">
              <a:latin typeface="Courier New" pitchFamily="49" charset="0"/>
            </a:endParaRPr>
          </a:p>
        </p:txBody>
      </p:sp>
      <p:sp>
        <p:nvSpPr>
          <p:cNvPr id="24582" name="Text Box 16"/>
          <p:cNvSpPr txBox="1">
            <a:spLocks noChangeArrowheads="1"/>
          </p:cNvSpPr>
          <p:nvPr/>
        </p:nvSpPr>
        <p:spPr bwMode="auto">
          <a:xfrm>
            <a:off x="5334000" y="5313363"/>
            <a:ext cx="3352800" cy="838200"/>
          </a:xfrm>
          <a:prstGeom prst="rect">
            <a:avLst/>
          </a:prstGeom>
          <a:noFill/>
          <a:ln w="9525">
            <a:noFill/>
            <a:miter lim="800000"/>
            <a:headEnd/>
            <a:tailEnd/>
          </a:ln>
        </p:spPr>
        <p:txBody>
          <a:bodyPr/>
          <a:lstStyle/>
          <a:p>
            <a:pPr>
              <a:lnSpc>
                <a:spcPts val="2800"/>
              </a:lnSpc>
            </a:pPr>
            <a:r>
              <a:rPr lang="en-US" altLang="en-US">
                <a:latin typeface="Arial" charset="0"/>
              </a:rPr>
              <a:t>Inserting a new node into a linked list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503238" y="241300"/>
            <a:ext cx="8382000" cy="1143000"/>
          </a:xfrm>
        </p:spPr>
        <p:txBody>
          <a:bodyPr/>
          <a:lstStyle/>
          <a:p>
            <a:r>
              <a:rPr lang="en-US" altLang="en-US" smtClean="0"/>
              <a:t>Insert a Node into a Linked List</a:t>
            </a:r>
          </a:p>
        </p:txBody>
      </p:sp>
      <p:sp>
        <p:nvSpPr>
          <p:cNvPr id="26628" name="Rectangle 3"/>
          <p:cNvSpPr>
            <a:spLocks noGrp="1" noChangeArrowheads="1"/>
          </p:cNvSpPr>
          <p:nvPr>
            <p:ph type="body" sz="half" idx="1"/>
          </p:nvPr>
        </p:nvSpPr>
        <p:spPr/>
        <p:txBody>
          <a:bodyPr/>
          <a:lstStyle/>
          <a:p>
            <a:pPr>
              <a:lnSpc>
                <a:spcPct val="90000"/>
              </a:lnSpc>
            </a:pPr>
            <a:r>
              <a:rPr lang="en-US" altLang="en-US" smtClean="0"/>
              <a:t>Inserting at the end of a linked list is not a special case if </a:t>
            </a:r>
            <a:r>
              <a:rPr lang="en-US" altLang="en-US" smtClean="0">
                <a:latin typeface="Courier New" pitchFamily="49" charset="0"/>
              </a:rPr>
              <a:t>cur</a:t>
            </a:r>
            <a:r>
              <a:rPr lang="en-US" altLang="en-US" smtClean="0"/>
              <a:t> is </a:t>
            </a:r>
            <a:r>
              <a:rPr lang="en-US" altLang="en-US" i="1" smtClean="0">
                <a:latin typeface="Courier New" pitchFamily="49" charset="0"/>
              </a:rPr>
              <a:t>NULL</a:t>
            </a:r>
          </a:p>
          <a:p>
            <a:pPr lvl="1">
              <a:lnSpc>
                <a:spcPct val="90000"/>
              </a:lnSpc>
              <a:buFontTx/>
              <a:buNone/>
            </a:pPr>
            <a:r>
              <a:rPr lang="en-US" altLang="en-US" sz="2000" smtClean="0">
                <a:latin typeface="Courier New" pitchFamily="49" charset="0"/>
              </a:rPr>
              <a:t>	</a:t>
            </a:r>
            <a:r>
              <a:rPr lang="en-US" altLang="en-US" smtClean="0">
                <a:latin typeface="Courier New" pitchFamily="49" charset="0"/>
              </a:rPr>
              <a:t>newPtr-&gt;next = cur;</a:t>
            </a:r>
          </a:p>
          <a:p>
            <a:pPr lvl="1">
              <a:lnSpc>
                <a:spcPct val="90000"/>
              </a:lnSpc>
              <a:buFontTx/>
              <a:buNone/>
            </a:pPr>
            <a:r>
              <a:rPr lang="en-US" altLang="en-US" smtClean="0">
                <a:latin typeface="Courier New" pitchFamily="49" charset="0"/>
              </a:rPr>
              <a:t>	prev-&gt;next = newPtr;</a:t>
            </a:r>
            <a:endParaRPr lang="en-US" altLang="en-US" smtClean="0"/>
          </a:p>
        </p:txBody>
      </p:sp>
      <p:pic>
        <p:nvPicPr>
          <p:cNvPr id="26626" name="Picture 14" descr="carrano0414"/>
          <p:cNvPicPr preferRelativeResize="0">
            <a:picLocks noGrp="1" noChangeAspect="1" noChangeArrowheads="1"/>
          </p:cNvPicPr>
          <p:nvPr>
            <p:ph sz="half" idx="2"/>
          </p:nvPr>
        </p:nvPicPr>
        <p:blipFill>
          <a:blip r:embed="rId2"/>
          <a:stretch>
            <a:fillRect/>
          </a:stretch>
        </p:blipFill>
        <p:spPr>
          <a:xfrm>
            <a:off x="2921938" y="4076700"/>
            <a:ext cx="3300123" cy="1943100"/>
          </a:xfrm>
          <a:noFill/>
        </p:spPr>
      </p:pic>
      <p:sp>
        <p:nvSpPr>
          <p:cNvPr id="26629" name="Text Box 12"/>
          <p:cNvSpPr txBox="1">
            <a:spLocks noChangeArrowheads="1"/>
          </p:cNvSpPr>
          <p:nvPr/>
        </p:nvSpPr>
        <p:spPr bwMode="auto">
          <a:xfrm>
            <a:off x="808038" y="5275263"/>
            <a:ext cx="3763962" cy="811212"/>
          </a:xfrm>
          <a:prstGeom prst="rect">
            <a:avLst/>
          </a:prstGeom>
          <a:noFill/>
          <a:ln w="9525">
            <a:noFill/>
            <a:miter lim="800000"/>
            <a:headEnd/>
            <a:tailEnd/>
          </a:ln>
        </p:spPr>
        <p:txBody>
          <a:bodyPr>
            <a:spAutoFit/>
          </a:bodyPr>
          <a:lstStyle/>
          <a:p>
            <a:pPr>
              <a:lnSpc>
                <a:spcPts val="2800"/>
              </a:lnSpc>
            </a:pPr>
            <a:r>
              <a:rPr lang="en-US" altLang="en-US">
                <a:latin typeface="Arial" charset="0"/>
              </a:rPr>
              <a:t>Inserting at the end of a linked list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08038"/>
          </a:xfrm>
        </p:spPr>
        <p:txBody>
          <a:bodyPr/>
          <a:lstStyle/>
          <a:p>
            <a:r>
              <a:rPr lang="en-US" b="1" dirty="0" smtClean="0">
                <a:solidFill>
                  <a:srgbClr val="002060"/>
                </a:solidFill>
              </a:rPr>
              <a:t>What is Linked list ?</a:t>
            </a:r>
            <a:endParaRPr lang="en-US" dirty="0"/>
          </a:p>
        </p:txBody>
      </p:sp>
      <p:sp>
        <p:nvSpPr>
          <p:cNvPr id="3" name="Content Placeholder 2"/>
          <p:cNvSpPr>
            <a:spLocks noGrp="1"/>
          </p:cNvSpPr>
          <p:nvPr>
            <p:ph idx="1"/>
          </p:nvPr>
        </p:nvSpPr>
        <p:spPr>
          <a:xfrm>
            <a:off x="533400" y="1143000"/>
            <a:ext cx="8610600" cy="3429001"/>
          </a:xfrm>
        </p:spPr>
        <p:txBody>
          <a:bodyPr>
            <a:normAutofit lnSpcReduction="10000"/>
          </a:bodyPr>
          <a:lstStyle/>
          <a:p>
            <a:pPr>
              <a:buClr>
                <a:schemeClr val="accent6">
                  <a:lumMod val="50000"/>
                </a:schemeClr>
              </a:buClr>
              <a:buSzPct val="80000"/>
              <a:buFont typeface="Wingdings" pitchFamily="2" charset="2"/>
              <a:buChar char="q"/>
            </a:pPr>
            <a:r>
              <a:rPr lang="en-US" altLang="en-US" sz="3000" dirty="0" smtClean="0"/>
              <a:t>A </a:t>
            </a:r>
            <a:r>
              <a:rPr lang="en-US" altLang="en-US" sz="3000" b="1" dirty="0" smtClean="0"/>
              <a:t>linear</a:t>
            </a:r>
            <a:r>
              <a:rPr lang="en-US" altLang="en-US" sz="3000" dirty="0" smtClean="0"/>
              <a:t> collection of </a:t>
            </a:r>
            <a:r>
              <a:rPr lang="en-US" altLang="en-US" sz="3000" b="1" dirty="0" smtClean="0"/>
              <a:t>self-referential</a:t>
            </a:r>
            <a:r>
              <a:rPr lang="en-US" altLang="en-US" sz="3000" dirty="0" smtClean="0"/>
              <a:t> objects, called nodes, connected by other links.</a:t>
            </a:r>
          </a:p>
          <a:p>
            <a:pPr>
              <a:buClr>
                <a:schemeClr val="accent6">
                  <a:lumMod val="50000"/>
                </a:schemeClr>
              </a:buClr>
              <a:buSzPct val="80000"/>
              <a:buFont typeface="Wingdings" pitchFamily="2" charset="2"/>
              <a:buChar char="q"/>
            </a:pPr>
            <a:r>
              <a:rPr lang="en-US" sz="3000" dirty="0" smtClean="0">
                <a:cs typeface="Times New Roman" pitchFamily="18" charset="0"/>
              </a:rPr>
              <a:t>A linked list is a series of connected </a:t>
            </a:r>
            <a:r>
              <a:rPr lang="en-US" sz="3000" i="1" dirty="0" smtClean="0">
                <a:cs typeface="Times New Roman" pitchFamily="18" charset="0"/>
              </a:rPr>
              <a:t>nodes (structures)</a:t>
            </a:r>
            <a:r>
              <a:rPr lang="en-US" sz="3000" dirty="0" smtClean="0">
                <a:cs typeface="Times New Roman" pitchFamily="18" charset="0"/>
              </a:rPr>
              <a:t>, which are not necessarily adjacent in memory. </a:t>
            </a:r>
          </a:p>
          <a:p>
            <a:pPr>
              <a:buClr>
                <a:schemeClr val="accent6">
                  <a:lumMod val="50000"/>
                </a:schemeClr>
              </a:buClr>
              <a:buSzPct val="80000"/>
              <a:buFont typeface="Wingdings" pitchFamily="2" charset="2"/>
              <a:buChar char="q"/>
            </a:pPr>
            <a:r>
              <a:rPr lang="en-US" sz="3000" dirty="0" smtClean="0">
                <a:cs typeface="Times New Roman" pitchFamily="18" charset="0"/>
              </a:rPr>
              <a:t>Each node in a linked list contains 2 fields :</a:t>
            </a:r>
          </a:p>
          <a:p>
            <a:pPr>
              <a:buNone/>
            </a:pPr>
            <a:r>
              <a:rPr lang="en-US" sz="2800" dirty="0" err="1" smtClean="0">
                <a:cs typeface="Times New Roman" pitchFamily="18" charset="0"/>
              </a:rPr>
              <a:t>i</a:t>
            </a:r>
            <a:r>
              <a:rPr lang="en-US" sz="2800" dirty="0" smtClean="0">
                <a:cs typeface="Times New Roman" pitchFamily="18" charset="0"/>
              </a:rPr>
              <a:t>) Data field : store the data elements.</a:t>
            </a:r>
          </a:p>
          <a:p>
            <a:pPr>
              <a:buNone/>
            </a:pPr>
            <a:r>
              <a:rPr lang="en-US" sz="2800" dirty="0" smtClean="0">
                <a:cs typeface="Times New Roman" pitchFamily="18" charset="0"/>
              </a:rPr>
              <a:t>ii) </a:t>
            </a:r>
            <a:r>
              <a:rPr lang="en-US" sz="2800" dirty="0">
                <a:cs typeface="Times New Roman" pitchFamily="18" charset="0"/>
              </a:rPr>
              <a:t>P</a:t>
            </a:r>
            <a:r>
              <a:rPr lang="en-US" sz="2800" dirty="0" smtClean="0">
                <a:cs typeface="Times New Roman" pitchFamily="18" charset="0"/>
              </a:rPr>
              <a:t>ointer field : store the address of the next node. </a:t>
            </a:r>
          </a:p>
          <a:p>
            <a:endParaRPr lang="en-US" dirty="0" smtClean="0"/>
          </a:p>
          <a:p>
            <a:pPr>
              <a:buNone/>
            </a:pPr>
            <a:endParaRPr lang="en-US" dirty="0"/>
          </a:p>
        </p:txBody>
      </p:sp>
      <p:sp>
        <p:nvSpPr>
          <p:cNvPr id="5" name="TextBox 4"/>
          <p:cNvSpPr txBox="1"/>
          <p:nvPr/>
        </p:nvSpPr>
        <p:spPr>
          <a:xfrm>
            <a:off x="533400" y="5334000"/>
            <a:ext cx="8458200" cy="1015663"/>
          </a:xfrm>
          <a:prstGeom prst="rect">
            <a:avLst/>
          </a:prstGeom>
          <a:noFill/>
        </p:spPr>
        <p:txBody>
          <a:bodyPr wrap="square" rtlCol="0">
            <a:spAutoFit/>
          </a:bodyPr>
          <a:lstStyle/>
          <a:p>
            <a:pPr>
              <a:buClr>
                <a:schemeClr val="accent6">
                  <a:lumMod val="50000"/>
                </a:schemeClr>
              </a:buClr>
              <a:buSzPct val="80000"/>
              <a:buFont typeface="Wingdings" pitchFamily="2" charset="2"/>
              <a:buChar char="q"/>
            </a:pPr>
            <a:r>
              <a:rPr lang="en-US" sz="3200" dirty="0" smtClean="0">
                <a:cs typeface="Times New Roman" pitchFamily="18" charset="0"/>
              </a:rPr>
              <a:t> </a:t>
            </a:r>
            <a:r>
              <a:rPr lang="en-US" sz="2800" dirty="0" smtClean="0">
                <a:cs typeface="Times New Roman" pitchFamily="18" charset="0"/>
              </a:rPr>
              <a:t>A linked list can grow or shrink in size as the program runs.</a:t>
            </a:r>
          </a:p>
        </p:txBody>
      </p:sp>
      <p:graphicFrame>
        <p:nvGraphicFramePr>
          <p:cNvPr id="6" name="Table 5"/>
          <p:cNvGraphicFramePr>
            <a:graphicFrameLocks noGrp="1"/>
          </p:cNvGraphicFramePr>
          <p:nvPr/>
        </p:nvGraphicFramePr>
        <p:xfrm>
          <a:off x="2362200" y="4572000"/>
          <a:ext cx="2514600" cy="723900"/>
        </p:xfrm>
        <a:graphic>
          <a:graphicData uri="http://schemas.openxmlformats.org/drawingml/2006/table">
            <a:tbl>
              <a:tblPr firstRow="1" bandRow="1">
                <a:tableStyleId>{616DA210-FB5B-4158-B5E0-FEB733F419BA}</a:tableStyleId>
              </a:tblPr>
              <a:tblGrid>
                <a:gridCol w="973394"/>
                <a:gridCol w="1541206"/>
              </a:tblGrid>
              <a:tr h="685800">
                <a:tc>
                  <a:txBody>
                    <a:bodyPr/>
                    <a:lstStyle/>
                    <a:p>
                      <a:r>
                        <a:rPr lang="en-US" dirty="0" smtClean="0"/>
                        <a:t>DATA</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algn="ctr"/>
                      <a:r>
                        <a:rPr lang="en-US" dirty="0" smtClean="0"/>
                        <a:t>POINTER</a:t>
                      </a:r>
                    </a:p>
                    <a:p>
                      <a:pPr algn="ctr"/>
                      <a:r>
                        <a:rPr lang="en-US" sz="2800" dirty="0" smtClean="0">
                          <a:solidFill>
                            <a:schemeClr val="tx1"/>
                          </a:solidFill>
                          <a:sym typeface="Symbol"/>
                        </a:rPr>
                        <a:t></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1A5B5"/>
                    </a:solidFill>
                  </a:tcPr>
                </a:tc>
              </a:tr>
            </a:tbl>
          </a:graphicData>
        </a:graphic>
      </p:graphicFrame>
      <p:cxnSp>
        <p:nvCxnSpPr>
          <p:cNvPr id="8" name="Straight Arrow Connector 7"/>
          <p:cNvCxnSpPr/>
          <p:nvPr/>
        </p:nvCxnSpPr>
        <p:spPr>
          <a:xfrm>
            <a:off x="4114800" y="5105400"/>
            <a:ext cx="1371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41313" y="368300"/>
            <a:ext cx="8461375" cy="1143000"/>
          </a:xfrm>
        </p:spPr>
        <p:txBody>
          <a:bodyPr/>
          <a:lstStyle/>
          <a:p>
            <a:r>
              <a:rPr lang="en-US" altLang="en-US" smtClean="0"/>
              <a:t>Delete a Node from a Linked List</a:t>
            </a:r>
          </a:p>
        </p:txBody>
      </p:sp>
      <p:sp>
        <p:nvSpPr>
          <p:cNvPr id="22531" name="Rectangle 6"/>
          <p:cNvSpPr>
            <a:spLocks noGrp="1" noChangeArrowheads="1"/>
          </p:cNvSpPr>
          <p:nvPr>
            <p:ph idx="1"/>
          </p:nvPr>
        </p:nvSpPr>
        <p:spPr/>
        <p:txBody>
          <a:bodyPr>
            <a:normAutofit/>
          </a:bodyPr>
          <a:lstStyle/>
          <a:p>
            <a:pPr>
              <a:lnSpc>
                <a:spcPct val="90000"/>
              </a:lnSpc>
            </a:pPr>
            <a:r>
              <a:rPr lang="en-US" altLang="en-US" smtClean="0"/>
              <a:t>Deleting an interior/last node</a:t>
            </a:r>
          </a:p>
          <a:p>
            <a:pPr lvl="1">
              <a:lnSpc>
                <a:spcPct val="90000"/>
              </a:lnSpc>
              <a:buFontTx/>
              <a:buNone/>
            </a:pPr>
            <a:r>
              <a:rPr lang="en-US" altLang="en-US" smtClean="0">
                <a:latin typeface="Courier New" pitchFamily="49" charset="0"/>
              </a:rPr>
              <a:t>		prev-&gt;next=cur-&gt;next;</a:t>
            </a:r>
          </a:p>
          <a:p>
            <a:pPr>
              <a:lnSpc>
                <a:spcPct val="90000"/>
              </a:lnSpc>
            </a:pPr>
            <a:r>
              <a:rPr lang="en-US" altLang="en-US" smtClean="0"/>
              <a:t>Deleting the first node</a:t>
            </a:r>
          </a:p>
          <a:p>
            <a:pPr lvl="1">
              <a:lnSpc>
                <a:spcPct val="90000"/>
              </a:lnSpc>
              <a:buFontTx/>
              <a:buNone/>
            </a:pPr>
            <a:r>
              <a:rPr lang="en-US" altLang="en-US" smtClean="0">
                <a:latin typeface="Courier New" pitchFamily="49" charset="0"/>
              </a:rPr>
              <a:t>		head=head-&gt;next;</a:t>
            </a:r>
          </a:p>
          <a:p>
            <a:pPr>
              <a:lnSpc>
                <a:spcPct val="90000"/>
              </a:lnSpc>
            </a:pPr>
            <a:r>
              <a:rPr lang="en-US" altLang="en-US" smtClean="0"/>
              <a:t>Return deleted node to system</a:t>
            </a:r>
          </a:p>
          <a:p>
            <a:pPr lvl="2">
              <a:lnSpc>
                <a:spcPct val="90000"/>
              </a:lnSpc>
              <a:buFontTx/>
              <a:buNone/>
            </a:pPr>
            <a:r>
              <a:rPr lang="en-US" altLang="en-US" sz="2800" smtClean="0">
                <a:latin typeface="Courier New" pitchFamily="49" charset="0"/>
              </a:rPr>
              <a:t>cur-&gt;next = NULL;</a:t>
            </a:r>
          </a:p>
          <a:p>
            <a:pPr lvl="2">
              <a:lnSpc>
                <a:spcPct val="90000"/>
              </a:lnSpc>
              <a:buFontTx/>
              <a:buNone/>
            </a:pPr>
            <a:r>
              <a:rPr lang="en-US" altLang="en-US" sz="2800" b="1" smtClean="0">
                <a:latin typeface="Courier New" pitchFamily="49" charset="0"/>
              </a:rPr>
              <a:t>free</a:t>
            </a:r>
            <a:r>
              <a:rPr lang="en-US" altLang="en-US" sz="2800" smtClean="0">
                <a:latin typeface="Courier New" pitchFamily="49" charset="0"/>
              </a:rPr>
              <a:t>(cur);</a:t>
            </a:r>
          </a:p>
          <a:p>
            <a:pPr lvl="2">
              <a:lnSpc>
                <a:spcPct val="90000"/>
              </a:lnSpc>
              <a:buFontTx/>
              <a:buNone/>
            </a:pPr>
            <a:r>
              <a:rPr lang="en-US" altLang="en-US" sz="2800" smtClean="0">
                <a:latin typeface="Courier New" pitchFamily="49" charset="0"/>
              </a:rPr>
              <a:t>cur=NULL;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ChangeArrowheads="1"/>
          </p:cNvSpPr>
          <p:nvPr>
            <p:ph type="title"/>
          </p:nvPr>
        </p:nvSpPr>
        <p:spPr>
          <a:xfrm>
            <a:off x="323850" y="333375"/>
            <a:ext cx="8461375" cy="1143000"/>
          </a:xfrm>
        </p:spPr>
        <p:txBody>
          <a:bodyPr/>
          <a:lstStyle/>
          <a:p>
            <a:r>
              <a:rPr lang="en-US" altLang="en-US" smtClean="0"/>
              <a:t>Delete a Node from a Linked List</a:t>
            </a:r>
          </a:p>
        </p:txBody>
      </p:sp>
      <p:pic>
        <p:nvPicPr>
          <p:cNvPr id="23555" name="Picture 4" descr="carrano0410"/>
          <p:cNvPicPr preferRelativeResize="0">
            <a:picLocks noGrp="1" noChangeAspect="1" noChangeArrowheads="1"/>
          </p:cNvPicPr>
          <p:nvPr>
            <p:ph sz="half" idx="1"/>
          </p:nvPr>
        </p:nvPicPr>
        <p:blipFill>
          <a:blip r:embed="rId3"/>
          <a:srcRect/>
          <a:stretch>
            <a:fillRect/>
          </a:stretch>
        </p:blipFill>
        <p:spPr>
          <a:xfrm>
            <a:off x="1447800" y="1676400"/>
            <a:ext cx="6362700" cy="1820863"/>
          </a:xfrm>
          <a:noFill/>
        </p:spPr>
      </p:pic>
      <p:pic>
        <p:nvPicPr>
          <p:cNvPr id="23556" name="Picture 7" descr="carrano0411"/>
          <p:cNvPicPr preferRelativeResize="0">
            <a:picLocks noGrp="1" noChangeAspect="1" noChangeArrowheads="1"/>
          </p:cNvPicPr>
          <p:nvPr>
            <p:ph sz="half" idx="2"/>
          </p:nvPr>
        </p:nvPicPr>
        <p:blipFill>
          <a:blip r:embed="rId4"/>
          <a:srcRect/>
          <a:stretch>
            <a:fillRect/>
          </a:stretch>
        </p:blipFill>
        <p:spPr>
          <a:xfrm>
            <a:off x="1524000" y="4114800"/>
            <a:ext cx="5219700" cy="1682750"/>
          </a:xfrm>
          <a:noFill/>
        </p:spPr>
      </p:pic>
      <p:sp>
        <p:nvSpPr>
          <p:cNvPr id="23557" name="Text Box 10"/>
          <p:cNvSpPr txBox="1">
            <a:spLocks noChangeArrowheads="1"/>
          </p:cNvSpPr>
          <p:nvPr/>
        </p:nvSpPr>
        <p:spPr bwMode="auto">
          <a:xfrm>
            <a:off x="685800" y="3505200"/>
            <a:ext cx="6442075" cy="450850"/>
          </a:xfrm>
          <a:prstGeom prst="rect">
            <a:avLst/>
          </a:prstGeom>
          <a:noFill/>
          <a:ln w="9525">
            <a:noFill/>
            <a:miter lim="800000"/>
            <a:headEnd/>
            <a:tailEnd/>
          </a:ln>
        </p:spPr>
        <p:txBody>
          <a:bodyPr>
            <a:spAutoFit/>
          </a:bodyPr>
          <a:lstStyle/>
          <a:p>
            <a:pPr>
              <a:lnSpc>
                <a:spcPts val="2800"/>
              </a:lnSpc>
            </a:pPr>
            <a:r>
              <a:rPr lang="en-US" altLang="en-US"/>
              <a:t>Deleting a node from a linked list</a:t>
            </a:r>
            <a:endParaRPr lang="en-US" altLang="en-US">
              <a:latin typeface="Arial" charset="0"/>
            </a:endParaRPr>
          </a:p>
        </p:txBody>
      </p:sp>
      <p:sp>
        <p:nvSpPr>
          <p:cNvPr id="23558" name="Text Box 11"/>
          <p:cNvSpPr txBox="1">
            <a:spLocks noChangeArrowheads="1"/>
          </p:cNvSpPr>
          <p:nvPr/>
        </p:nvSpPr>
        <p:spPr bwMode="auto">
          <a:xfrm>
            <a:off x="762000" y="5791200"/>
            <a:ext cx="4038600" cy="447675"/>
          </a:xfrm>
          <a:prstGeom prst="rect">
            <a:avLst/>
          </a:prstGeom>
          <a:noFill/>
          <a:ln w="9525">
            <a:noFill/>
            <a:miter lim="800000"/>
            <a:headEnd/>
            <a:tailEnd/>
          </a:ln>
        </p:spPr>
        <p:txBody>
          <a:bodyPr>
            <a:spAutoFit/>
          </a:bodyPr>
          <a:lstStyle/>
          <a:p>
            <a:pPr>
              <a:lnSpc>
                <a:spcPts val="2800"/>
              </a:lnSpc>
            </a:pPr>
            <a:r>
              <a:rPr lang="en-US" altLang="en-US"/>
              <a:t>Deleting the first node</a:t>
            </a:r>
            <a:endParaRPr lang="en-US" altLang="en-US">
              <a:latin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ea typeface="宋体" pitchFamily="2" charset="-122"/>
              </a:rPr>
              <a:t>Variations of Linked Lists</a:t>
            </a:r>
            <a:endParaRPr lang="en-US">
              <a:ea typeface="宋体" pitchFamily="2" charset="-122"/>
            </a:endParaRPr>
          </a:p>
        </p:txBody>
      </p:sp>
      <p:sp>
        <p:nvSpPr>
          <p:cNvPr id="38915" name="Rectangle 3"/>
          <p:cNvSpPr>
            <a:spLocks noGrp="1" noChangeArrowheads="1"/>
          </p:cNvSpPr>
          <p:nvPr>
            <p:ph idx="1"/>
          </p:nvPr>
        </p:nvSpPr>
        <p:spPr>
          <a:xfrm>
            <a:off x="609600" y="1600200"/>
            <a:ext cx="7848600" cy="4495800"/>
          </a:xfrm>
        </p:spPr>
        <p:txBody>
          <a:bodyPr>
            <a:normAutofit/>
          </a:bodyPr>
          <a:lstStyle/>
          <a:p>
            <a:r>
              <a:rPr lang="en-US" i="1">
                <a:solidFill>
                  <a:schemeClr val="hlink"/>
                </a:solidFill>
              </a:rPr>
              <a:t>Circular linked lists</a:t>
            </a:r>
          </a:p>
          <a:p>
            <a:pPr lvl="1"/>
            <a:r>
              <a:rPr lang="en-US"/>
              <a:t>The last node points to the first node of the list</a:t>
            </a:r>
          </a:p>
          <a:p>
            <a:pPr lvl="1"/>
            <a:endParaRPr lang="en-US"/>
          </a:p>
          <a:p>
            <a:pPr lvl="1"/>
            <a:endParaRPr lang="en-US"/>
          </a:p>
          <a:p>
            <a:pPr lvl="1"/>
            <a:endParaRPr lang="en-US"/>
          </a:p>
          <a:p>
            <a:pPr lvl="1"/>
            <a:endParaRPr lang="en-US"/>
          </a:p>
          <a:p>
            <a:pPr lvl="1"/>
            <a:endParaRPr lang="en-US"/>
          </a:p>
          <a:p>
            <a:pPr lvl="1"/>
            <a:r>
              <a:rPr lang="en-US"/>
              <a:t>How do we know when we have finished traversing the list? (Tip: check if the pointer of the current node is equal to the head.)</a:t>
            </a:r>
          </a:p>
        </p:txBody>
      </p:sp>
      <p:sp>
        <p:nvSpPr>
          <p:cNvPr id="38916" name="Rectangle 4"/>
          <p:cNvSpPr>
            <a:spLocks noChangeArrowheads="1"/>
          </p:cNvSpPr>
          <p:nvPr/>
        </p:nvSpPr>
        <p:spPr bwMode="auto">
          <a:xfrm>
            <a:off x="3352800" y="3336925"/>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8917" name="Line 5"/>
          <p:cNvSpPr>
            <a:spLocks noChangeShapeType="1"/>
          </p:cNvSpPr>
          <p:nvPr/>
        </p:nvSpPr>
        <p:spPr bwMode="auto">
          <a:xfrm flipV="1">
            <a:off x="3657600" y="3641725"/>
            <a:ext cx="914400" cy="0"/>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38918" name="Rectangle 6"/>
          <p:cNvSpPr>
            <a:spLocks noChangeArrowheads="1"/>
          </p:cNvSpPr>
          <p:nvPr/>
        </p:nvSpPr>
        <p:spPr bwMode="auto">
          <a:xfrm>
            <a:off x="5181600" y="3336925"/>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8919" name="Line 7"/>
          <p:cNvSpPr>
            <a:spLocks noChangeShapeType="1"/>
          </p:cNvSpPr>
          <p:nvPr/>
        </p:nvSpPr>
        <p:spPr bwMode="auto">
          <a:xfrm flipV="1">
            <a:off x="5486400" y="3641725"/>
            <a:ext cx="914400" cy="0"/>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38920" name="Rectangle 8"/>
          <p:cNvSpPr>
            <a:spLocks noChangeArrowheads="1"/>
          </p:cNvSpPr>
          <p:nvPr/>
        </p:nvSpPr>
        <p:spPr bwMode="auto">
          <a:xfrm>
            <a:off x="7010400" y="3336925"/>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grpSp>
        <p:nvGrpSpPr>
          <p:cNvPr id="2" name="Group 9"/>
          <p:cNvGrpSpPr>
            <a:grpSpLocks/>
          </p:cNvGrpSpPr>
          <p:nvPr/>
        </p:nvGrpSpPr>
        <p:grpSpPr bwMode="auto">
          <a:xfrm>
            <a:off x="2743200" y="3336925"/>
            <a:ext cx="609600" cy="609600"/>
            <a:chOff x="1728" y="2880"/>
            <a:chExt cx="384" cy="384"/>
          </a:xfrm>
        </p:grpSpPr>
        <p:sp>
          <p:nvSpPr>
            <p:cNvPr id="38922" name="Rectangle 10"/>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38923" name="Text Box 11"/>
            <p:cNvSpPr txBox="1">
              <a:spLocks noChangeArrowheads="1"/>
            </p:cNvSpPr>
            <p:nvPr/>
          </p:nvSpPr>
          <p:spPr bwMode="auto">
            <a:xfrm>
              <a:off x="1819" y="2966"/>
              <a:ext cx="212" cy="250"/>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b="0">
                  <a:solidFill>
                    <a:schemeClr val="bg1"/>
                  </a:solidFill>
                  <a:latin typeface="Tahoma" pitchFamily="34" charset="0"/>
                </a:rPr>
                <a:t>A</a:t>
              </a:r>
            </a:p>
          </p:txBody>
        </p:sp>
      </p:grpSp>
      <p:sp>
        <p:nvSpPr>
          <p:cNvPr id="38924" name="Rectangle 12"/>
          <p:cNvSpPr>
            <a:spLocks noChangeArrowheads="1"/>
          </p:cNvSpPr>
          <p:nvPr/>
        </p:nvSpPr>
        <p:spPr bwMode="auto">
          <a:xfrm>
            <a:off x="1524000" y="3330575"/>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8925" name="Line 13"/>
          <p:cNvSpPr>
            <a:spLocks noChangeShapeType="1"/>
          </p:cNvSpPr>
          <p:nvPr/>
        </p:nvSpPr>
        <p:spPr bwMode="auto">
          <a:xfrm flipV="1">
            <a:off x="1828800" y="3641725"/>
            <a:ext cx="914400" cy="0"/>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38926" name="Text Box 14"/>
          <p:cNvSpPr txBox="1">
            <a:spLocks noChangeArrowheads="1"/>
          </p:cNvSpPr>
          <p:nvPr/>
        </p:nvSpPr>
        <p:spPr bwMode="auto">
          <a:xfrm>
            <a:off x="1457325" y="4022725"/>
            <a:ext cx="762000" cy="396875"/>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b="0">
                <a:solidFill>
                  <a:schemeClr val="folHlink"/>
                </a:solidFill>
                <a:latin typeface="Tahoma" pitchFamily="34" charset="0"/>
              </a:rPr>
              <a:t>Head</a:t>
            </a:r>
          </a:p>
        </p:txBody>
      </p:sp>
      <p:grpSp>
        <p:nvGrpSpPr>
          <p:cNvPr id="3" name="Group 15"/>
          <p:cNvGrpSpPr>
            <a:grpSpLocks/>
          </p:cNvGrpSpPr>
          <p:nvPr/>
        </p:nvGrpSpPr>
        <p:grpSpPr bwMode="auto">
          <a:xfrm>
            <a:off x="4572000" y="3336925"/>
            <a:ext cx="609600" cy="609600"/>
            <a:chOff x="1728" y="2880"/>
            <a:chExt cx="384" cy="384"/>
          </a:xfrm>
        </p:grpSpPr>
        <p:sp>
          <p:nvSpPr>
            <p:cNvPr id="38928" name="Rectangle 16"/>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38929" name="Text Box 17"/>
            <p:cNvSpPr txBox="1">
              <a:spLocks noChangeArrowheads="1"/>
            </p:cNvSpPr>
            <p:nvPr/>
          </p:nvSpPr>
          <p:spPr bwMode="auto">
            <a:xfrm>
              <a:off x="1820" y="2966"/>
              <a:ext cx="210" cy="250"/>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b="0">
                  <a:solidFill>
                    <a:schemeClr val="bg1"/>
                  </a:solidFill>
                  <a:latin typeface="Tahoma" pitchFamily="34" charset="0"/>
                </a:rPr>
                <a:t>B</a:t>
              </a:r>
            </a:p>
          </p:txBody>
        </p:sp>
      </p:grpSp>
      <p:grpSp>
        <p:nvGrpSpPr>
          <p:cNvPr id="4" name="Group 18"/>
          <p:cNvGrpSpPr>
            <a:grpSpLocks/>
          </p:cNvGrpSpPr>
          <p:nvPr/>
        </p:nvGrpSpPr>
        <p:grpSpPr bwMode="auto">
          <a:xfrm>
            <a:off x="6400800" y="3336925"/>
            <a:ext cx="609600" cy="609600"/>
            <a:chOff x="1728" y="2880"/>
            <a:chExt cx="384" cy="384"/>
          </a:xfrm>
        </p:grpSpPr>
        <p:sp>
          <p:nvSpPr>
            <p:cNvPr id="38931" name="Rectangle 19"/>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38932" name="Text Box 20"/>
            <p:cNvSpPr txBox="1">
              <a:spLocks noChangeArrowheads="1"/>
            </p:cNvSpPr>
            <p:nvPr/>
          </p:nvSpPr>
          <p:spPr bwMode="auto">
            <a:xfrm>
              <a:off x="1819" y="2966"/>
              <a:ext cx="212" cy="250"/>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b="0">
                  <a:solidFill>
                    <a:schemeClr val="bg1"/>
                  </a:solidFill>
                  <a:latin typeface="Tahoma" pitchFamily="34" charset="0"/>
                </a:rPr>
                <a:t>C</a:t>
              </a:r>
            </a:p>
          </p:txBody>
        </p:sp>
      </p:grpSp>
      <p:sp>
        <p:nvSpPr>
          <p:cNvPr id="38933" name="Line 21"/>
          <p:cNvSpPr>
            <a:spLocks noChangeShapeType="1"/>
          </p:cNvSpPr>
          <p:nvPr/>
        </p:nvSpPr>
        <p:spPr bwMode="auto">
          <a:xfrm flipV="1">
            <a:off x="7299325" y="2967038"/>
            <a:ext cx="1588" cy="715962"/>
          </a:xfrm>
          <a:prstGeom prst="line">
            <a:avLst/>
          </a:prstGeom>
          <a:noFill/>
          <a:ln w="31750">
            <a:solidFill>
              <a:schemeClr val="hlink"/>
            </a:solidFill>
            <a:round/>
            <a:headEnd type="oval" w="med" len="med"/>
            <a:tailEnd type="none" w="sm" len="sm"/>
          </a:ln>
          <a:effectLst/>
        </p:spPr>
        <p:txBody>
          <a:bodyPr/>
          <a:lstStyle/>
          <a:p>
            <a:endParaRPr lang="en-US"/>
          </a:p>
        </p:txBody>
      </p:sp>
      <p:sp>
        <p:nvSpPr>
          <p:cNvPr id="38934" name="Line 22"/>
          <p:cNvSpPr>
            <a:spLocks noChangeShapeType="1"/>
          </p:cNvSpPr>
          <p:nvPr/>
        </p:nvSpPr>
        <p:spPr bwMode="auto">
          <a:xfrm flipH="1">
            <a:off x="3057525" y="2971800"/>
            <a:ext cx="4241800" cy="0"/>
          </a:xfrm>
          <a:prstGeom prst="line">
            <a:avLst/>
          </a:prstGeom>
          <a:noFill/>
          <a:ln w="31750">
            <a:solidFill>
              <a:schemeClr val="hlink"/>
            </a:solidFill>
            <a:round/>
            <a:headEnd type="none" w="sm" len="sm"/>
            <a:tailEnd type="none" w="sm" len="sm"/>
          </a:ln>
          <a:effectLst/>
        </p:spPr>
        <p:txBody>
          <a:bodyPr/>
          <a:lstStyle/>
          <a:p>
            <a:endParaRPr lang="en-US"/>
          </a:p>
        </p:txBody>
      </p:sp>
      <p:sp>
        <p:nvSpPr>
          <p:cNvPr id="38935" name="Line 23"/>
          <p:cNvSpPr>
            <a:spLocks noChangeShapeType="1"/>
          </p:cNvSpPr>
          <p:nvPr/>
        </p:nvSpPr>
        <p:spPr bwMode="auto">
          <a:xfrm>
            <a:off x="3057525" y="2971800"/>
            <a:ext cx="0" cy="381000"/>
          </a:xfrm>
          <a:prstGeom prst="line">
            <a:avLst/>
          </a:prstGeom>
          <a:noFill/>
          <a:ln w="31750">
            <a:solidFill>
              <a:schemeClr val="hlink"/>
            </a:solidFill>
            <a:round/>
            <a:headEnd type="none" w="sm" len="sm"/>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a:ea typeface="宋体" pitchFamily="2" charset="-122"/>
              </a:rPr>
              <a:t>Variations of Linked Lists</a:t>
            </a:r>
            <a:endParaRPr lang="en-US"/>
          </a:p>
        </p:txBody>
      </p:sp>
      <p:sp>
        <p:nvSpPr>
          <p:cNvPr id="36867" name="Rectangle 3"/>
          <p:cNvSpPr>
            <a:spLocks noGrp="1" noChangeArrowheads="1"/>
          </p:cNvSpPr>
          <p:nvPr>
            <p:ph idx="1"/>
          </p:nvPr>
        </p:nvSpPr>
        <p:spPr>
          <a:xfrm>
            <a:off x="609600" y="1600200"/>
            <a:ext cx="8153400" cy="2667000"/>
          </a:xfrm>
        </p:spPr>
        <p:txBody>
          <a:bodyPr>
            <a:normAutofit/>
          </a:bodyPr>
          <a:lstStyle/>
          <a:p>
            <a:pPr>
              <a:lnSpc>
                <a:spcPct val="90000"/>
              </a:lnSpc>
            </a:pPr>
            <a:r>
              <a:rPr lang="en-US" i="1">
                <a:solidFill>
                  <a:schemeClr val="hlink"/>
                </a:solidFill>
              </a:rPr>
              <a:t>Doubly linked lists</a:t>
            </a:r>
          </a:p>
          <a:p>
            <a:pPr lvl="1">
              <a:lnSpc>
                <a:spcPct val="90000"/>
              </a:lnSpc>
            </a:pPr>
            <a:r>
              <a:rPr lang="en-US"/>
              <a:t>Each node points to not only successor but the predecessor</a:t>
            </a:r>
          </a:p>
          <a:p>
            <a:pPr lvl="1">
              <a:lnSpc>
                <a:spcPct val="90000"/>
              </a:lnSpc>
            </a:pPr>
            <a:r>
              <a:rPr lang="en-US"/>
              <a:t>There are two </a:t>
            </a:r>
            <a:r>
              <a:rPr lang="en-US">
                <a:latin typeface="Courier New" pitchFamily="49" charset="0"/>
                <a:ea typeface="Arial Unicode MS" pitchFamily="34" charset="-122"/>
                <a:cs typeface="Arial Unicode MS" pitchFamily="34" charset="-122"/>
              </a:rPr>
              <a:t>NULL: </a:t>
            </a:r>
            <a:r>
              <a:rPr lang="en-US"/>
              <a:t>at the first and last nodes in the list</a:t>
            </a:r>
          </a:p>
          <a:p>
            <a:pPr lvl="1">
              <a:lnSpc>
                <a:spcPct val="90000"/>
              </a:lnSpc>
            </a:pPr>
            <a:r>
              <a:rPr lang="en-US"/>
              <a:t>Advantage: given a node, it is easy to visit its predecessor. Convenient to traverse lists </a:t>
            </a:r>
            <a:r>
              <a:rPr lang="en-US">
                <a:solidFill>
                  <a:schemeClr val="hlink"/>
                </a:solidFill>
              </a:rPr>
              <a:t>backwards</a:t>
            </a:r>
          </a:p>
        </p:txBody>
      </p:sp>
      <p:sp>
        <p:nvSpPr>
          <p:cNvPr id="36868" name="Rectangle 4"/>
          <p:cNvSpPr>
            <a:spLocks noChangeArrowheads="1"/>
          </p:cNvSpPr>
          <p:nvPr/>
        </p:nvSpPr>
        <p:spPr bwMode="auto">
          <a:xfrm>
            <a:off x="2312988" y="4422775"/>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6869" name="Line 5"/>
          <p:cNvSpPr>
            <a:spLocks noChangeShapeType="1"/>
          </p:cNvSpPr>
          <p:nvPr/>
        </p:nvSpPr>
        <p:spPr bwMode="auto">
          <a:xfrm flipV="1">
            <a:off x="2617788" y="4667250"/>
            <a:ext cx="914400" cy="0"/>
          </a:xfrm>
          <a:prstGeom prst="line">
            <a:avLst/>
          </a:prstGeom>
          <a:noFill/>
          <a:ln w="28575">
            <a:solidFill>
              <a:schemeClr val="tx1"/>
            </a:solidFill>
            <a:round/>
            <a:headEnd type="oval" w="med" len="med"/>
            <a:tailEnd type="triangle" w="med" len="med"/>
          </a:ln>
          <a:effectLst/>
        </p:spPr>
        <p:txBody>
          <a:bodyPr wrap="none"/>
          <a:lstStyle/>
          <a:p>
            <a:endParaRPr lang="en-US"/>
          </a:p>
        </p:txBody>
      </p:sp>
      <p:grpSp>
        <p:nvGrpSpPr>
          <p:cNvPr id="2" name="Group 10"/>
          <p:cNvGrpSpPr>
            <a:grpSpLocks/>
          </p:cNvGrpSpPr>
          <p:nvPr/>
        </p:nvGrpSpPr>
        <p:grpSpPr bwMode="auto">
          <a:xfrm>
            <a:off x="1703388" y="4422775"/>
            <a:ext cx="609600" cy="609600"/>
            <a:chOff x="1728" y="2880"/>
            <a:chExt cx="384" cy="384"/>
          </a:xfrm>
        </p:grpSpPr>
        <p:sp>
          <p:nvSpPr>
            <p:cNvPr id="36875" name="Rectangle 11"/>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36876" name="Text Box 12"/>
            <p:cNvSpPr txBox="1">
              <a:spLocks noChangeArrowheads="1"/>
            </p:cNvSpPr>
            <p:nvPr/>
          </p:nvSpPr>
          <p:spPr bwMode="auto">
            <a:xfrm>
              <a:off x="1819" y="2966"/>
              <a:ext cx="212" cy="250"/>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b="0">
                  <a:solidFill>
                    <a:schemeClr val="bg1"/>
                  </a:solidFill>
                  <a:latin typeface="Tahoma" pitchFamily="34" charset="0"/>
                </a:rPr>
                <a:t>A</a:t>
              </a:r>
            </a:p>
          </p:txBody>
        </p:sp>
      </p:grpSp>
      <p:sp>
        <p:nvSpPr>
          <p:cNvPr id="36878" name="Rectangle 14"/>
          <p:cNvSpPr>
            <a:spLocks noChangeArrowheads="1"/>
          </p:cNvSpPr>
          <p:nvPr/>
        </p:nvSpPr>
        <p:spPr bwMode="auto">
          <a:xfrm>
            <a:off x="1651000" y="565785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6879" name="Line 15"/>
          <p:cNvSpPr>
            <a:spLocks noChangeShapeType="1"/>
          </p:cNvSpPr>
          <p:nvPr/>
        </p:nvSpPr>
        <p:spPr bwMode="auto">
          <a:xfrm flipV="1">
            <a:off x="1955800" y="5048250"/>
            <a:ext cx="0" cy="914400"/>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36880" name="Text Box 16"/>
          <p:cNvSpPr txBox="1">
            <a:spLocks noChangeArrowheads="1"/>
          </p:cNvSpPr>
          <p:nvPr/>
        </p:nvSpPr>
        <p:spPr bwMode="auto">
          <a:xfrm>
            <a:off x="1651000" y="6350000"/>
            <a:ext cx="762000" cy="396875"/>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b="0">
                <a:solidFill>
                  <a:schemeClr val="folHlink"/>
                </a:solidFill>
                <a:latin typeface="Tahoma" pitchFamily="34" charset="0"/>
              </a:rPr>
              <a:t>Head</a:t>
            </a:r>
          </a:p>
        </p:txBody>
      </p:sp>
      <p:sp>
        <p:nvSpPr>
          <p:cNvPr id="36887" name="Rectangle 23"/>
          <p:cNvSpPr>
            <a:spLocks noChangeArrowheads="1"/>
          </p:cNvSpPr>
          <p:nvPr/>
        </p:nvSpPr>
        <p:spPr bwMode="auto">
          <a:xfrm>
            <a:off x="1079500" y="442595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6888" name="Rectangle 24"/>
          <p:cNvSpPr>
            <a:spLocks noChangeArrowheads="1"/>
          </p:cNvSpPr>
          <p:nvPr/>
        </p:nvSpPr>
        <p:spPr bwMode="auto">
          <a:xfrm>
            <a:off x="4775200" y="4422775"/>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grpSp>
        <p:nvGrpSpPr>
          <p:cNvPr id="3" name="Group 25"/>
          <p:cNvGrpSpPr>
            <a:grpSpLocks/>
          </p:cNvGrpSpPr>
          <p:nvPr/>
        </p:nvGrpSpPr>
        <p:grpSpPr bwMode="auto">
          <a:xfrm>
            <a:off x="4165600" y="4422775"/>
            <a:ext cx="609600" cy="609600"/>
            <a:chOff x="1728" y="2880"/>
            <a:chExt cx="384" cy="384"/>
          </a:xfrm>
        </p:grpSpPr>
        <p:sp>
          <p:nvSpPr>
            <p:cNvPr id="36890" name="Rectangle 26"/>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36891" name="Text Box 27"/>
            <p:cNvSpPr txBox="1">
              <a:spLocks noChangeArrowheads="1"/>
            </p:cNvSpPr>
            <p:nvPr/>
          </p:nvSpPr>
          <p:spPr bwMode="auto">
            <a:xfrm>
              <a:off x="1820" y="2966"/>
              <a:ext cx="210" cy="250"/>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b="0">
                  <a:solidFill>
                    <a:schemeClr val="bg1"/>
                  </a:solidFill>
                  <a:latin typeface="Tahoma" pitchFamily="34" charset="0"/>
                  <a:ea typeface="宋体" pitchFamily="2" charset="-122"/>
                </a:rPr>
                <a:t>B</a:t>
              </a:r>
            </a:p>
          </p:txBody>
        </p:sp>
      </p:grpSp>
      <p:sp>
        <p:nvSpPr>
          <p:cNvPr id="36892" name="Rectangle 28"/>
          <p:cNvSpPr>
            <a:spLocks noChangeArrowheads="1"/>
          </p:cNvSpPr>
          <p:nvPr/>
        </p:nvSpPr>
        <p:spPr bwMode="auto">
          <a:xfrm>
            <a:off x="3541713" y="442595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6893" name="Line 29"/>
          <p:cNvSpPr>
            <a:spLocks noChangeShapeType="1"/>
          </p:cNvSpPr>
          <p:nvPr/>
        </p:nvSpPr>
        <p:spPr bwMode="auto">
          <a:xfrm flipH="1">
            <a:off x="2933700" y="4821238"/>
            <a:ext cx="965200" cy="11112"/>
          </a:xfrm>
          <a:prstGeom prst="line">
            <a:avLst/>
          </a:prstGeom>
          <a:noFill/>
          <a:ln w="28575">
            <a:solidFill>
              <a:schemeClr val="hlink"/>
            </a:solidFill>
            <a:round/>
            <a:headEnd type="oval" w="med" len="med"/>
            <a:tailEnd type="triangle" w="med" len="med"/>
          </a:ln>
          <a:effectLst/>
        </p:spPr>
        <p:txBody>
          <a:bodyPr wrap="none"/>
          <a:lstStyle/>
          <a:p>
            <a:endParaRPr lang="en-US"/>
          </a:p>
        </p:txBody>
      </p:sp>
      <p:sp>
        <p:nvSpPr>
          <p:cNvPr id="36899" name="Text Box 35"/>
          <p:cNvSpPr txBox="1">
            <a:spLocks noChangeArrowheads="1"/>
          </p:cNvSpPr>
          <p:nvPr/>
        </p:nvSpPr>
        <p:spPr bwMode="auto">
          <a:xfrm>
            <a:off x="1193800" y="4514850"/>
            <a:ext cx="393700" cy="396875"/>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atin typeface="Tahoma" pitchFamily="34" charset="0"/>
                <a:sym typeface="Symbol" pitchFamily="18" charset="2"/>
              </a:rPr>
              <a:t></a:t>
            </a:r>
            <a:endParaRPr lang="en-US">
              <a:latin typeface="Tahoma" pitchFamily="34" charset="0"/>
            </a:endParaRPr>
          </a:p>
        </p:txBody>
      </p:sp>
      <p:sp>
        <p:nvSpPr>
          <p:cNvPr id="36900" name="Rectangle 36"/>
          <p:cNvSpPr>
            <a:spLocks noChangeArrowheads="1"/>
          </p:cNvSpPr>
          <p:nvPr/>
        </p:nvSpPr>
        <p:spPr bwMode="auto">
          <a:xfrm>
            <a:off x="7239000" y="441960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grpSp>
        <p:nvGrpSpPr>
          <p:cNvPr id="4" name="Group 37"/>
          <p:cNvGrpSpPr>
            <a:grpSpLocks/>
          </p:cNvGrpSpPr>
          <p:nvPr/>
        </p:nvGrpSpPr>
        <p:grpSpPr bwMode="auto">
          <a:xfrm>
            <a:off x="6629400" y="4419600"/>
            <a:ext cx="609600" cy="609600"/>
            <a:chOff x="1728" y="2880"/>
            <a:chExt cx="384" cy="384"/>
          </a:xfrm>
        </p:grpSpPr>
        <p:sp>
          <p:nvSpPr>
            <p:cNvPr id="36902" name="Rectangle 38"/>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36903" name="Text Box 39"/>
            <p:cNvSpPr txBox="1">
              <a:spLocks noChangeArrowheads="1"/>
            </p:cNvSpPr>
            <p:nvPr/>
          </p:nvSpPr>
          <p:spPr bwMode="auto">
            <a:xfrm>
              <a:off x="1819" y="2966"/>
              <a:ext cx="212" cy="250"/>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b="0">
                  <a:solidFill>
                    <a:schemeClr val="bg1"/>
                  </a:solidFill>
                  <a:latin typeface="Tahoma" pitchFamily="34" charset="0"/>
                  <a:ea typeface="宋体" pitchFamily="2" charset="-122"/>
                </a:rPr>
                <a:t>C</a:t>
              </a:r>
            </a:p>
          </p:txBody>
        </p:sp>
      </p:grpSp>
      <p:sp>
        <p:nvSpPr>
          <p:cNvPr id="36904" name="Rectangle 40"/>
          <p:cNvSpPr>
            <a:spLocks noChangeArrowheads="1"/>
          </p:cNvSpPr>
          <p:nvPr/>
        </p:nvSpPr>
        <p:spPr bwMode="auto">
          <a:xfrm>
            <a:off x="6005513" y="4422775"/>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6905" name="Text Box 41"/>
          <p:cNvSpPr txBox="1">
            <a:spLocks noChangeArrowheads="1"/>
          </p:cNvSpPr>
          <p:nvPr/>
        </p:nvSpPr>
        <p:spPr bwMode="auto">
          <a:xfrm>
            <a:off x="7353300" y="4537075"/>
            <a:ext cx="393700" cy="396875"/>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atin typeface="Tahoma" pitchFamily="34" charset="0"/>
                <a:sym typeface="Symbol" pitchFamily="18" charset="2"/>
              </a:rPr>
              <a:t></a:t>
            </a:r>
            <a:endParaRPr lang="en-US">
              <a:latin typeface="Tahoma" pitchFamily="34" charset="0"/>
            </a:endParaRPr>
          </a:p>
        </p:txBody>
      </p:sp>
      <p:sp>
        <p:nvSpPr>
          <p:cNvPr id="36906" name="Line 42"/>
          <p:cNvSpPr>
            <a:spLocks noChangeShapeType="1"/>
          </p:cNvSpPr>
          <p:nvPr/>
        </p:nvSpPr>
        <p:spPr bwMode="auto">
          <a:xfrm flipH="1">
            <a:off x="5397500" y="4818063"/>
            <a:ext cx="965200" cy="11112"/>
          </a:xfrm>
          <a:prstGeom prst="line">
            <a:avLst/>
          </a:prstGeom>
          <a:noFill/>
          <a:ln w="28575">
            <a:solidFill>
              <a:schemeClr val="hlink"/>
            </a:solidFill>
            <a:round/>
            <a:headEnd type="oval" w="med" len="med"/>
            <a:tailEnd type="triangle" w="med" len="med"/>
          </a:ln>
          <a:effectLst/>
        </p:spPr>
        <p:txBody>
          <a:bodyPr wrap="none"/>
          <a:lstStyle/>
          <a:p>
            <a:endParaRPr lang="en-US"/>
          </a:p>
        </p:txBody>
      </p:sp>
      <p:sp>
        <p:nvSpPr>
          <p:cNvPr id="36907" name="Line 43"/>
          <p:cNvSpPr>
            <a:spLocks noChangeShapeType="1"/>
          </p:cNvSpPr>
          <p:nvPr/>
        </p:nvSpPr>
        <p:spPr bwMode="auto">
          <a:xfrm flipV="1">
            <a:off x="5067300" y="4664075"/>
            <a:ext cx="914400" cy="0"/>
          </a:xfrm>
          <a:prstGeom prst="line">
            <a:avLst/>
          </a:prstGeom>
          <a:noFill/>
          <a:ln w="28575">
            <a:solidFill>
              <a:schemeClr val="tx1"/>
            </a:solidFill>
            <a:round/>
            <a:headEnd type="oval" w="med" len="med"/>
            <a:tailEnd type="triangle" w="med"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8229600" cy="715962"/>
          </a:xfrm>
        </p:spPr>
        <p:txBody>
          <a:bodyPr>
            <a:normAutofit/>
          </a:bodyPr>
          <a:lstStyle/>
          <a:p>
            <a:r>
              <a:rPr lang="en-US" dirty="0" smtClean="0"/>
              <a:t>Initialization of linked-list</a:t>
            </a:r>
            <a:endParaRPr lang="en-US" dirty="0"/>
          </a:p>
        </p:txBody>
      </p:sp>
      <p:sp>
        <p:nvSpPr>
          <p:cNvPr id="3" name="Content Placeholder 2"/>
          <p:cNvSpPr>
            <a:spLocks noGrp="1"/>
          </p:cNvSpPr>
          <p:nvPr>
            <p:ph idx="1"/>
          </p:nvPr>
        </p:nvSpPr>
        <p:spPr>
          <a:xfrm>
            <a:off x="838200" y="1219200"/>
            <a:ext cx="7239000" cy="4830763"/>
          </a:xfrm>
        </p:spPr>
        <p:txBody>
          <a:bodyPr/>
          <a:lstStyle/>
          <a:p>
            <a:pPr marL="0" indent="0">
              <a:buNone/>
            </a:pPr>
            <a:r>
              <a:rPr lang="en-US" sz="2800" dirty="0" err="1">
                <a:latin typeface="Calibri" panose="020F0502020204030204" pitchFamily="34" charset="0"/>
                <a:cs typeface="Calibri" panose="020F0502020204030204" pitchFamily="34" charset="0"/>
              </a:rPr>
              <a:t>s</a:t>
            </a:r>
            <a:r>
              <a:rPr lang="en-US" sz="2800" dirty="0" err="1" smtClean="0">
                <a:latin typeface="Calibri" panose="020F0502020204030204" pitchFamily="34" charset="0"/>
                <a:cs typeface="Calibri" panose="020F0502020204030204" pitchFamily="34" charset="0"/>
              </a:rPr>
              <a:t>truct</a:t>
            </a:r>
            <a:r>
              <a:rPr lang="en-US" sz="2800" dirty="0" smtClean="0">
                <a:latin typeface="Calibri" panose="020F0502020204030204" pitchFamily="34" charset="0"/>
                <a:cs typeface="Calibri" panose="020F0502020204030204" pitchFamily="34" charset="0"/>
              </a:rPr>
              <a:t> node</a:t>
            </a:r>
          </a:p>
          <a:p>
            <a:pPr marL="0" indent="0">
              <a:buNone/>
            </a:pP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int</a:t>
            </a:r>
            <a:r>
              <a:rPr lang="en-US" sz="2800" dirty="0" smtClean="0">
                <a:latin typeface="Calibri" panose="020F0502020204030204" pitchFamily="34" charset="0"/>
                <a:cs typeface="Calibri" panose="020F0502020204030204" pitchFamily="34" charset="0"/>
              </a:rPr>
              <a:t> d;</a:t>
            </a:r>
          </a:p>
          <a:p>
            <a:pPr marL="0" indent="0">
              <a:buNone/>
            </a:pP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struct</a:t>
            </a:r>
            <a:r>
              <a:rPr lang="en-US" sz="2800" dirty="0" smtClean="0">
                <a:latin typeface="Calibri" panose="020F0502020204030204" pitchFamily="34" charset="0"/>
                <a:cs typeface="Calibri" panose="020F0502020204030204" pitchFamily="34" charset="0"/>
              </a:rPr>
              <a:t> node *n;</a:t>
            </a:r>
          </a:p>
          <a:p>
            <a:pPr marL="0" indent="0">
              <a:buNone/>
            </a:pPr>
            <a:r>
              <a:rPr lang="en-US" sz="2800" dirty="0" smtClean="0">
                <a:latin typeface="Calibri" panose="020F0502020204030204" pitchFamily="34" charset="0"/>
                <a:cs typeface="Calibri" panose="020F0502020204030204" pitchFamily="34" charset="0"/>
              </a:rPr>
              <a:t>}</a:t>
            </a:r>
          </a:p>
          <a:p>
            <a:pPr marL="0" indent="0">
              <a:buNone/>
            </a:pPr>
            <a:r>
              <a:rPr lang="en-US" sz="2800" dirty="0" err="1">
                <a:latin typeface="Calibri" panose="020F0502020204030204" pitchFamily="34" charset="0"/>
                <a:cs typeface="Calibri" panose="020F0502020204030204" pitchFamily="34" charset="0"/>
              </a:rPr>
              <a:t>s</a:t>
            </a:r>
            <a:r>
              <a:rPr lang="en-US" sz="2800" dirty="0" err="1" smtClean="0">
                <a:latin typeface="Calibri" panose="020F0502020204030204" pitchFamily="34" charset="0"/>
                <a:cs typeface="Calibri" panose="020F0502020204030204" pitchFamily="34" charset="0"/>
              </a:rPr>
              <a:t>truct</a:t>
            </a:r>
            <a:r>
              <a:rPr lang="en-US" sz="2800" dirty="0" smtClean="0">
                <a:latin typeface="Calibri" panose="020F0502020204030204" pitchFamily="34" charset="0"/>
                <a:cs typeface="Calibri" panose="020F0502020204030204" pitchFamily="34" charset="0"/>
              </a:rPr>
              <a:t> node *f=NULL;</a:t>
            </a:r>
          </a:p>
          <a:p>
            <a:pPr marL="0" indent="0">
              <a:buNone/>
            </a:pPr>
            <a:endParaRPr lang="en-US" dirty="0"/>
          </a:p>
        </p:txBody>
      </p:sp>
    </p:spTree>
    <p:extLst>
      <p:ext uri="{BB962C8B-B14F-4D97-AF65-F5344CB8AC3E}">
        <p14:creationId xmlns:p14="http://schemas.microsoft.com/office/powerpoint/2010/main" val="3537526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200" dirty="0" smtClean="0"/>
              <a:t>Insert beg()</a:t>
            </a:r>
            <a:endParaRPr lang="en-US" sz="3200" dirty="0"/>
          </a:p>
        </p:txBody>
      </p:sp>
      <p:sp>
        <p:nvSpPr>
          <p:cNvPr id="3" name="Content Placeholder 2"/>
          <p:cNvSpPr>
            <a:spLocks noGrp="1"/>
          </p:cNvSpPr>
          <p:nvPr>
            <p:ph idx="1"/>
          </p:nvPr>
        </p:nvSpPr>
        <p:spPr>
          <a:xfrm>
            <a:off x="685800" y="838200"/>
            <a:ext cx="6972300" cy="5943600"/>
          </a:xfrm>
        </p:spPr>
        <p:txBody>
          <a:bodyPr>
            <a:noAutofit/>
          </a:bodyPr>
          <a:lstStyle/>
          <a:p>
            <a:pPr marL="0" indent="0">
              <a:buNone/>
            </a:pPr>
            <a:r>
              <a:rPr lang="en-US" sz="2400" b="1" dirty="0" smtClean="0">
                <a:latin typeface="Calibri" panose="020F0502020204030204" pitchFamily="34" charset="0"/>
                <a:cs typeface="Calibri" panose="020F0502020204030204" pitchFamily="34" charset="0"/>
              </a:rPr>
              <a:t>{ </a:t>
            </a:r>
            <a:r>
              <a:rPr lang="en-US" sz="2400" b="1" dirty="0" err="1" smtClean="0">
                <a:latin typeface="Calibri" panose="020F0502020204030204" pitchFamily="34" charset="0"/>
                <a:cs typeface="Calibri" panose="020F0502020204030204" pitchFamily="34" charset="0"/>
              </a:rPr>
              <a:t>struct</a:t>
            </a:r>
            <a:r>
              <a:rPr lang="en-US" sz="2400" b="1" dirty="0" smtClean="0">
                <a:latin typeface="Calibri" panose="020F0502020204030204" pitchFamily="34" charset="0"/>
                <a:cs typeface="Calibri" panose="020F0502020204030204" pitchFamily="34" charset="0"/>
              </a:rPr>
              <a:t> node *q;</a:t>
            </a:r>
          </a:p>
          <a:p>
            <a:pPr marL="0" indent="0">
              <a:buNone/>
            </a:pPr>
            <a:r>
              <a:rPr lang="en-US" sz="2400" b="1" dirty="0">
                <a:latin typeface="Calibri" panose="020F0502020204030204" pitchFamily="34" charset="0"/>
                <a:cs typeface="Calibri" panose="020F0502020204030204" pitchFamily="34" charset="0"/>
              </a:rPr>
              <a:t>q</a:t>
            </a:r>
            <a:r>
              <a:rPr lang="en-US" sz="2400" b="1" dirty="0" smtClean="0">
                <a:latin typeface="Calibri" panose="020F0502020204030204" pitchFamily="34" charset="0"/>
                <a:cs typeface="Calibri" panose="020F0502020204030204" pitchFamily="34" charset="0"/>
              </a:rPr>
              <a:t>=(</a:t>
            </a:r>
            <a:r>
              <a:rPr lang="en-US" sz="2400" b="1" dirty="0" err="1" smtClean="0">
                <a:latin typeface="Calibri" panose="020F0502020204030204" pitchFamily="34" charset="0"/>
                <a:cs typeface="Calibri" panose="020F0502020204030204" pitchFamily="34" charset="0"/>
              </a:rPr>
              <a:t>struct</a:t>
            </a:r>
            <a:r>
              <a:rPr lang="en-US" sz="2400" b="1" dirty="0" smtClean="0">
                <a:latin typeface="Calibri" panose="020F0502020204030204" pitchFamily="34" charset="0"/>
                <a:cs typeface="Calibri" panose="020F0502020204030204" pitchFamily="34" charset="0"/>
              </a:rPr>
              <a:t> node*) </a:t>
            </a:r>
            <a:r>
              <a:rPr lang="en-US" sz="2400" b="1" dirty="0" err="1" smtClean="0">
                <a:latin typeface="Calibri" panose="020F0502020204030204" pitchFamily="34" charset="0"/>
                <a:cs typeface="Calibri" panose="020F0502020204030204" pitchFamily="34" charset="0"/>
              </a:rPr>
              <a:t>malloc</a:t>
            </a:r>
            <a:r>
              <a:rPr lang="en-US" sz="2400" b="1" dirty="0" smtClean="0">
                <a:latin typeface="Calibri" panose="020F0502020204030204" pitchFamily="34" charset="0"/>
                <a:cs typeface="Calibri" panose="020F0502020204030204" pitchFamily="34" charset="0"/>
              </a:rPr>
              <a:t> </a:t>
            </a:r>
            <a:r>
              <a:rPr lang="en-US" sz="2400" b="1" dirty="0" err="1" smtClean="0">
                <a:latin typeface="Calibri" panose="020F0502020204030204" pitchFamily="34" charset="0"/>
                <a:cs typeface="Calibri" panose="020F0502020204030204" pitchFamily="34" charset="0"/>
              </a:rPr>
              <a:t>sizeof</a:t>
            </a:r>
            <a:r>
              <a:rPr lang="en-US" sz="2400" b="1" dirty="0" smtClean="0">
                <a:latin typeface="Calibri" panose="020F0502020204030204" pitchFamily="34" charset="0"/>
                <a:cs typeface="Calibri" panose="020F0502020204030204" pitchFamily="34" charset="0"/>
              </a:rPr>
              <a:t>(</a:t>
            </a:r>
            <a:r>
              <a:rPr lang="en-US" sz="2400" b="1" dirty="0" err="1" smtClean="0">
                <a:latin typeface="Calibri" panose="020F0502020204030204" pitchFamily="34" charset="0"/>
                <a:cs typeface="Calibri" panose="020F0502020204030204" pitchFamily="34" charset="0"/>
              </a:rPr>
              <a:t>struct</a:t>
            </a:r>
            <a:r>
              <a:rPr lang="en-US" sz="2400" b="1" dirty="0" smtClean="0">
                <a:latin typeface="Calibri" panose="020F0502020204030204" pitchFamily="34" charset="0"/>
                <a:cs typeface="Calibri" panose="020F0502020204030204" pitchFamily="34" charset="0"/>
              </a:rPr>
              <a:t> node));</a:t>
            </a:r>
          </a:p>
          <a:p>
            <a:pPr marL="0" indent="0">
              <a:buNone/>
            </a:pPr>
            <a:r>
              <a:rPr lang="en-US" sz="2400" b="1" dirty="0" err="1">
                <a:latin typeface="Calibri" panose="020F0502020204030204" pitchFamily="34" charset="0"/>
                <a:cs typeface="Calibri" panose="020F0502020204030204" pitchFamily="34" charset="0"/>
              </a:rPr>
              <a:t>p</a:t>
            </a:r>
            <a:r>
              <a:rPr lang="en-US" sz="2400" b="1" dirty="0" err="1" smtClean="0">
                <a:latin typeface="Calibri" panose="020F0502020204030204" pitchFamily="34" charset="0"/>
                <a:cs typeface="Calibri" panose="020F0502020204030204" pitchFamily="34" charset="0"/>
              </a:rPr>
              <a:t>rintf</a:t>
            </a:r>
            <a:r>
              <a:rPr lang="en-US" sz="2400" b="1" dirty="0" smtClean="0">
                <a:latin typeface="Calibri" panose="020F0502020204030204" pitchFamily="34" charset="0"/>
                <a:cs typeface="Calibri" panose="020F0502020204030204" pitchFamily="34" charset="0"/>
              </a:rPr>
              <a:t>(“Enter any value : “);</a:t>
            </a:r>
          </a:p>
          <a:p>
            <a:pPr marL="0" indent="0">
              <a:buNone/>
            </a:pPr>
            <a:r>
              <a:rPr lang="en-US" sz="2400" b="1" dirty="0" err="1">
                <a:latin typeface="Calibri" panose="020F0502020204030204" pitchFamily="34" charset="0"/>
                <a:cs typeface="Calibri" panose="020F0502020204030204" pitchFamily="34" charset="0"/>
              </a:rPr>
              <a:t>s</a:t>
            </a:r>
            <a:r>
              <a:rPr lang="en-US" sz="2400" b="1" dirty="0" err="1" smtClean="0">
                <a:latin typeface="Calibri" panose="020F0502020204030204" pitchFamily="34" charset="0"/>
                <a:cs typeface="Calibri" panose="020F0502020204030204" pitchFamily="34" charset="0"/>
              </a:rPr>
              <a:t>canf</a:t>
            </a:r>
            <a:r>
              <a:rPr lang="en-US" sz="2400" b="1" dirty="0" smtClean="0">
                <a:latin typeface="Calibri" panose="020F0502020204030204" pitchFamily="34" charset="0"/>
                <a:cs typeface="Calibri" panose="020F0502020204030204" pitchFamily="34" charset="0"/>
              </a:rPr>
              <a:t>(“%d”, &amp;q-&gt;d);</a:t>
            </a:r>
          </a:p>
          <a:p>
            <a:pPr marL="0" indent="0">
              <a:buNone/>
            </a:pPr>
            <a:r>
              <a:rPr lang="en-US" sz="2400" b="1" dirty="0">
                <a:latin typeface="Calibri" panose="020F0502020204030204" pitchFamily="34" charset="0"/>
                <a:cs typeface="Calibri" panose="020F0502020204030204" pitchFamily="34" charset="0"/>
              </a:rPr>
              <a:t>i</a:t>
            </a:r>
            <a:r>
              <a:rPr lang="en-US" sz="2400" b="1" dirty="0" smtClean="0">
                <a:latin typeface="Calibri" panose="020F0502020204030204" pitchFamily="34" charset="0"/>
                <a:cs typeface="Calibri" panose="020F0502020204030204" pitchFamily="34" charset="0"/>
              </a:rPr>
              <a:t>f(f==NULL)</a:t>
            </a:r>
          </a:p>
          <a:p>
            <a:pPr marL="0" indent="0">
              <a:buNone/>
            </a:pPr>
            <a:r>
              <a:rPr lang="en-US" sz="2400" b="1" dirty="0" smtClean="0">
                <a:latin typeface="Calibri" panose="020F0502020204030204" pitchFamily="34" charset="0"/>
                <a:cs typeface="Calibri" panose="020F0502020204030204" pitchFamily="34" charset="0"/>
              </a:rPr>
              <a:t>{	q-&gt;n=NULL;</a:t>
            </a:r>
          </a:p>
          <a:p>
            <a:pPr marL="0" indent="0">
              <a:buNone/>
            </a:pPr>
            <a:r>
              <a:rPr lang="en-US" sz="2400" b="1"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f=q;</a:t>
            </a:r>
          </a:p>
          <a:p>
            <a:pPr marL="0" indent="0">
              <a:buNone/>
            </a:pPr>
            <a:r>
              <a:rPr lang="en-US" sz="2400" b="1" dirty="0" smtClean="0">
                <a:latin typeface="Calibri" panose="020F0502020204030204" pitchFamily="34" charset="0"/>
                <a:cs typeface="Calibri" panose="020F0502020204030204" pitchFamily="34" charset="0"/>
              </a:rPr>
              <a:t>}</a:t>
            </a:r>
          </a:p>
          <a:p>
            <a:pPr marL="0" indent="0">
              <a:buNone/>
            </a:pPr>
            <a:r>
              <a:rPr lang="en-US" sz="2400" b="1" dirty="0">
                <a:latin typeface="Calibri" panose="020F0502020204030204" pitchFamily="34" charset="0"/>
                <a:cs typeface="Calibri" panose="020F0502020204030204" pitchFamily="34" charset="0"/>
              </a:rPr>
              <a:t>e</a:t>
            </a:r>
            <a:r>
              <a:rPr lang="en-US" sz="2400" b="1" dirty="0" smtClean="0">
                <a:latin typeface="Calibri" panose="020F0502020204030204" pitchFamily="34" charset="0"/>
                <a:cs typeface="Calibri" panose="020F0502020204030204" pitchFamily="34" charset="0"/>
              </a:rPr>
              <a:t>lse</a:t>
            </a:r>
          </a:p>
          <a:p>
            <a:pPr marL="0" indent="0">
              <a:buNone/>
            </a:pPr>
            <a:r>
              <a:rPr lang="en-US" sz="2400" b="1" dirty="0" smtClean="0">
                <a:latin typeface="Calibri" panose="020F0502020204030204" pitchFamily="34" charset="0"/>
                <a:cs typeface="Calibri" panose="020F0502020204030204" pitchFamily="34" charset="0"/>
              </a:rPr>
              <a:t>{</a:t>
            </a:r>
            <a:r>
              <a:rPr lang="en-US" sz="2400" b="1"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q-&gt;n=f;</a:t>
            </a:r>
          </a:p>
          <a:p>
            <a:pPr marL="0" indent="0">
              <a:buNone/>
            </a:pPr>
            <a:r>
              <a:rPr lang="en-US" sz="2400" b="1"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f=q;</a:t>
            </a:r>
          </a:p>
          <a:p>
            <a:pPr marL="0" indent="0">
              <a:buNone/>
            </a:pPr>
            <a:r>
              <a:rPr lang="en-US" sz="24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5789330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715962"/>
          </a:xfrm>
        </p:spPr>
        <p:txBody>
          <a:bodyPr>
            <a:normAutofit/>
          </a:bodyPr>
          <a:lstStyle/>
          <a:p>
            <a:pPr algn="l"/>
            <a:r>
              <a:rPr lang="en-US" sz="3200" dirty="0" smtClean="0"/>
              <a:t>Insert end()</a:t>
            </a:r>
            <a:endParaRPr lang="en-US" sz="3200" dirty="0"/>
          </a:p>
        </p:txBody>
      </p:sp>
      <p:sp>
        <p:nvSpPr>
          <p:cNvPr id="3" name="Content Placeholder 2"/>
          <p:cNvSpPr>
            <a:spLocks noGrp="1"/>
          </p:cNvSpPr>
          <p:nvPr>
            <p:ph idx="1"/>
          </p:nvPr>
        </p:nvSpPr>
        <p:spPr>
          <a:xfrm>
            <a:off x="685800" y="685800"/>
            <a:ext cx="7315200" cy="6172200"/>
          </a:xfrm>
        </p:spPr>
        <p:txBody>
          <a:bodyPr>
            <a:noAutofit/>
          </a:bodyPr>
          <a:lstStyle/>
          <a:p>
            <a:pPr marL="0" indent="0">
              <a:spcAft>
                <a:spcPts val="0"/>
              </a:spcAft>
              <a:buNone/>
            </a:pPr>
            <a:r>
              <a:rPr lang="en-US" sz="2200" b="1" dirty="0" smtClean="0">
                <a:latin typeface="Calibri" panose="020F0502020204030204" pitchFamily="34" charset="0"/>
                <a:cs typeface="Calibri" panose="020F0502020204030204" pitchFamily="34" charset="0"/>
              </a:rPr>
              <a:t>{ </a:t>
            </a:r>
            <a:r>
              <a:rPr lang="en-US" sz="2200" b="1" dirty="0" err="1" smtClean="0">
                <a:latin typeface="Calibri" panose="020F0502020204030204" pitchFamily="34" charset="0"/>
                <a:cs typeface="Calibri" panose="020F0502020204030204" pitchFamily="34" charset="0"/>
              </a:rPr>
              <a:t>struct</a:t>
            </a:r>
            <a:r>
              <a:rPr lang="en-US" sz="2200" b="1" dirty="0" smtClean="0">
                <a:latin typeface="Calibri" panose="020F0502020204030204" pitchFamily="34" charset="0"/>
                <a:cs typeface="Calibri" panose="020F0502020204030204" pitchFamily="34" charset="0"/>
              </a:rPr>
              <a:t> node *q;</a:t>
            </a:r>
          </a:p>
          <a:p>
            <a:pPr marL="0" indent="0">
              <a:spcAft>
                <a:spcPts val="0"/>
              </a:spcAft>
              <a:buNone/>
            </a:pPr>
            <a:r>
              <a:rPr lang="en-US" sz="2200" b="1" dirty="0">
                <a:latin typeface="Calibri" panose="020F0502020204030204" pitchFamily="34" charset="0"/>
                <a:cs typeface="Calibri" panose="020F0502020204030204" pitchFamily="34" charset="0"/>
              </a:rPr>
              <a:t>q</a:t>
            </a:r>
            <a:r>
              <a:rPr lang="en-US" sz="2200" b="1" dirty="0" smtClean="0">
                <a:latin typeface="Calibri" panose="020F0502020204030204" pitchFamily="34" charset="0"/>
                <a:cs typeface="Calibri" panose="020F0502020204030204" pitchFamily="34" charset="0"/>
              </a:rPr>
              <a:t>=(</a:t>
            </a:r>
            <a:r>
              <a:rPr lang="en-US" sz="2200" b="1" dirty="0" err="1" smtClean="0">
                <a:latin typeface="Calibri" panose="020F0502020204030204" pitchFamily="34" charset="0"/>
                <a:cs typeface="Calibri" panose="020F0502020204030204" pitchFamily="34" charset="0"/>
              </a:rPr>
              <a:t>struct</a:t>
            </a:r>
            <a:r>
              <a:rPr lang="en-US" sz="2200" b="1" dirty="0" smtClean="0">
                <a:latin typeface="Calibri" panose="020F0502020204030204" pitchFamily="34" charset="0"/>
                <a:cs typeface="Calibri" panose="020F0502020204030204" pitchFamily="34" charset="0"/>
              </a:rPr>
              <a:t> node*) </a:t>
            </a:r>
            <a:r>
              <a:rPr lang="en-US" sz="2200" b="1" dirty="0" err="1" smtClean="0">
                <a:latin typeface="Calibri" panose="020F0502020204030204" pitchFamily="34" charset="0"/>
                <a:cs typeface="Calibri" panose="020F0502020204030204" pitchFamily="34" charset="0"/>
              </a:rPr>
              <a:t>malloc</a:t>
            </a:r>
            <a:r>
              <a:rPr lang="en-US" sz="2200" b="1" dirty="0" smtClean="0">
                <a:latin typeface="Calibri" panose="020F0502020204030204" pitchFamily="34" charset="0"/>
                <a:cs typeface="Calibri" panose="020F0502020204030204" pitchFamily="34" charset="0"/>
              </a:rPr>
              <a:t> </a:t>
            </a:r>
            <a:r>
              <a:rPr lang="en-US" sz="2200" b="1" dirty="0" err="1" smtClean="0">
                <a:latin typeface="Calibri" panose="020F0502020204030204" pitchFamily="34" charset="0"/>
                <a:cs typeface="Calibri" panose="020F0502020204030204" pitchFamily="34" charset="0"/>
              </a:rPr>
              <a:t>sizeof</a:t>
            </a:r>
            <a:r>
              <a:rPr lang="en-US" sz="2200" b="1" dirty="0" smtClean="0">
                <a:latin typeface="Calibri" panose="020F0502020204030204" pitchFamily="34" charset="0"/>
                <a:cs typeface="Calibri" panose="020F0502020204030204" pitchFamily="34" charset="0"/>
              </a:rPr>
              <a:t> (</a:t>
            </a:r>
            <a:r>
              <a:rPr lang="en-US" sz="2200" b="1" dirty="0" err="1" smtClean="0">
                <a:latin typeface="Calibri" panose="020F0502020204030204" pitchFamily="34" charset="0"/>
                <a:cs typeface="Calibri" panose="020F0502020204030204" pitchFamily="34" charset="0"/>
              </a:rPr>
              <a:t>struct</a:t>
            </a:r>
            <a:r>
              <a:rPr lang="en-US" sz="2200" b="1" dirty="0" smtClean="0">
                <a:latin typeface="Calibri" panose="020F0502020204030204" pitchFamily="34" charset="0"/>
                <a:cs typeface="Calibri" panose="020F0502020204030204" pitchFamily="34" charset="0"/>
              </a:rPr>
              <a:t> node));</a:t>
            </a:r>
          </a:p>
          <a:p>
            <a:pPr marL="0" indent="0">
              <a:spcAft>
                <a:spcPts val="0"/>
              </a:spcAft>
              <a:buNone/>
            </a:pPr>
            <a:r>
              <a:rPr lang="en-US" sz="2200" b="1" dirty="0" err="1">
                <a:latin typeface="Calibri" panose="020F0502020204030204" pitchFamily="34" charset="0"/>
                <a:cs typeface="Calibri" panose="020F0502020204030204" pitchFamily="34" charset="0"/>
              </a:rPr>
              <a:t>p</a:t>
            </a:r>
            <a:r>
              <a:rPr lang="en-US" sz="2200" b="1" dirty="0" err="1" smtClean="0">
                <a:latin typeface="Calibri" panose="020F0502020204030204" pitchFamily="34" charset="0"/>
                <a:cs typeface="Calibri" panose="020F0502020204030204" pitchFamily="34" charset="0"/>
              </a:rPr>
              <a:t>rintf</a:t>
            </a:r>
            <a:r>
              <a:rPr lang="en-US" sz="2200" b="1" dirty="0" smtClean="0">
                <a:latin typeface="Calibri" panose="020F0502020204030204" pitchFamily="34" charset="0"/>
                <a:cs typeface="Calibri" panose="020F0502020204030204" pitchFamily="34" charset="0"/>
              </a:rPr>
              <a:t>(“Enter any value : “);</a:t>
            </a:r>
          </a:p>
          <a:p>
            <a:pPr marL="0" indent="0">
              <a:spcAft>
                <a:spcPts val="0"/>
              </a:spcAft>
              <a:buNone/>
            </a:pPr>
            <a:r>
              <a:rPr lang="en-US" sz="2200" b="1" dirty="0" err="1">
                <a:latin typeface="Calibri" panose="020F0502020204030204" pitchFamily="34" charset="0"/>
                <a:cs typeface="Calibri" panose="020F0502020204030204" pitchFamily="34" charset="0"/>
              </a:rPr>
              <a:t>s</a:t>
            </a:r>
            <a:r>
              <a:rPr lang="en-US" sz="2200" b="1" dirty="0" err="1" smtClean="0">
                <a:latin typeface="Calibri" panose="020F0502020204030204" pitchFamily="34" charset="0"/>
                <a:cs typeface="Calibri" panose="020F0502020204030204" pitchFamily="34" charset="0"/>
              </a:rPr>
              <a:t>canf</a:t>
            </a:r>
            <a:r>
              <a:rPr lang="en-US" sz="2200" b="1" dirty="0" smtClean="0">
                <a:latin typeface="Calibri" panose="020F0502020204030204" pitchFamily="34" charset="0"/>
                <a:cs typeface="Calibri" panose="020F0502020204030204" pitchFamily="34" charset="0"/>
              </a:rPr>
              <a:t>(“%d”, &amp;q-&gt;d);</a:t>
            </a:r>
          </a:p>
          <a:p>
            <a:pPr marL="0" indent="0">
              <a:spcAft>
                <a:spcPts val="0"/>
              </a:spcAft>
              <a:buNone/>
            </a:pPr>
            <a:r>
              <a:rPr lang="en-US" sz="2200" b="1" dirty="0">
                <a:latin typeface="Calibri" panose="020F0502020204030204" pitchFamily="34" charset="0"/>
                <a:cs typeface="Calibri" panose="020F0502020204030204" pitchFamily="34" charset="0"/>
              </a:rPr>
              <a:t>i</a:t>
            </a:r>
            <a:r>
              <a:rPr lang="en-US" sz="2200" b="1" dirty="0" smtClean="0">
                <a:latin typeface="Calibri" panose="020F0502020204030204" pitchFamily="34" charset="0"/>
                <a:cs typeface="Calibri" panose="020F0502020204030204" pitchFamily="34" charset="0"/>
              </a:rPr>
              <a:t>f(f==NULL)</a:t>
            </a:r>
          </a:p>
          <a:p>
            <a:pPr marL="0" indent="0">
              <a:spcAft>
                <a:spcPts val="0"/>
              </a:spcAft>
              <a:buNone/>
            </a:pPr>
            <a:r>
              <a:rPr lang="en-US" sz="2200" b="1" dirty="0" smtClean="0">
                <a:latin typeface="Calibri" panose="020F0502020204030204" pitchFamily="34" charset="0"/>
                <a:cs typeface="Calibri" panose="020F0502020204030204" pitchFamily="34" charset="0"/>
              </a:rPr>
              <a:t>{	q-&gt;n=NULL;</a:t>
            </a:r>
          </a:p>
          <a:p>
            <a:pPr marL="0" indent="0">
              <a:spcAft>
                <a:spcPts val="0"/>
              </a:spcAft>
              <a:buNone/>
            </a:pPr>
            <a:r>
              <a:rPr lang="en-US" sz="2200" b="1" dirty="0">
                <a:latin typeface="Calibri" panose="020F0502020204030204" pitchFamily="34" charset="0"/>
                <a:cs typeface="Calibri" panose="020F0502020204030204" pitchFamily="34" charset="0"/>
              </a:rPr>
              <a:t>	</a:t>
            </a:r>
            <a:r>
              <a:rPr lang="en-US" sz="2200" b="1" dirty="0" smtClean="0">
                <a:latin typeface="Calibri" panose="020F0502020204030204" pitchFamily="34" charset="0"/>
                <a:cs typeface="Calibri" panose="020F0502020204030204" pitchFamily="34" charset="0"/>
              </a:rPr>
              <a:t>f=q;	</a:t>
            </a:r>
          </a:p>
          <a:p>
            <a:pPr marL="0" indent="0">
              <a:spcAft>
                <a:spcPts val="0"/>
              </a:spcAft>
              <a:buNone/>
            </a:pPr>
            <a:r>
              <a:rPr lang="en-US" sz="2200" b="1" dirty="0" smtClean="0">
                <a:latin typeface="Calibri" panose="020F0502020204030204" pitchFamily="34" charset="0"/>
                <a:cs typeface="Calibri" panose="020F0502020204030204" pitchFamily="34" charset="0"/>
              </a:rPr>
              <a:t>} else</a:t>
            </a:r>
          </a:p>
          <a:p>
            <a:pPr marL="0" indent="0">
              <a:spcAft>
                <a:spcPts val="0"/>
              </a:spcAft>
              <a:buNone/>
            </a:pPr>
            <a:r>
              <a:rPr lang="en-US" sz="2200" b="1" dirty="0" smtClean="0">
                <a:latin typeface="Calibri" panose="020F0502020204030204" pitchFamily="34" charset="0"/>
                <a:cs typeface="Calibri" panose="020F0502020204030204" pitchFamily="34" charset="0"/>
              </a:rPr>
              <a:t>{</a:t>
            </a:r>
            <a:r>
              <a:rPr lang="en-US" sz="2200" b="1" dirty="0">
                <a:latin typeface="Calibri" panose="020F0502020204030204" pitchFamily="34" charset="0"/>
                <a:cs typeface="Calibri" panose="020F0502020204030204" pitchFamily="34" charset="0"/>
              </a:rPr>
              <a:t>	</a:t>
            </a:r>
            <a:r>
              <a:rPr lang="en-US" sz="2200" b="1" dirty="0" smtClean="0">
                <a:latin typeface="Calibri" panose="020F0502020204030204" pitchFamily="34" charset="0"/>
                <a:cs typeface="Calibri" panose="020F0502020204030204" pitchFamily="34" charset="0"/>
              </a:rPr>
              <a:t>t=f;</a:t>
            </a:r>
          </a:p>
          <a:p>
            <a:pPr marL="0" indent="0">
              <a:spcAft>
                <a:spcPts val="0"/>
              </a:spcAft>
              <a:buNone/>
            </a:pPr>
            <a:r>
              <a:rPr lang="en-US" sz="2200" b="1" dirty="0" smtClean="0">
                <a:latin typeface="Calibri" panose="020F0502020204030204" pitchFamily="34" charset="0"/>
                <a:cs typeface="Calibri" panose="020F0502020204030204" pitchFamily="34" charset="0"/>
              </a:rPr>
              <a:t>	while(t-&gt;n!=NULL)</a:t>
            </a:r>
          </a:p>
          <a:p>
            <a:pPr marL="0" indent="0">
              <a:spcAft>
                <a:spcPts val="0"/>
              </a:spcAft>
              <a:buNone/>
            </a:pPr>
            <a:r>
              <a:rPr lang="en-US" sz="2200" b="1" dirty="0">
                <a:latin typeface="Calibri" panose="020F0502020204030204" pitchFamily="34" charset="0"/>
                <a:cs typeface="Calibri" panose="020F0502020204030204" pitchFamily="34" charset="0"/>
              </a:rPr>
              <a:t>	</a:t>
            </a:r>
            <a:r>
              <a:rPr lang="en-US" sz="2200" b="1" dirty="0" smtClean="0">
                <a:latin typeface="Calibri" panose="020F0502020204030204" pitchFamily="34" charset="0"/>
                <a:cs typeface="Calibri" panose="020F0502020204030204" pitchFamily="34" charset="0"/>
              </a:rPr>
              <a:t>	t=t-&gt;n;</a:t>
            </a:r>
          </a:p>
          <a:p>
            <a:pPr marL="0" indent="0">
              <a:spcAft>
                <a:spcPts val="0"/>
              </a:spcAft>
              <a:buNone/>
            </a:pPr>
            <a:r>
              <a:rPr lang="en-US" sz="2200" b="1" dirty="0" smtClean="0">
                <a:latin typeface="Calibri" panose="020F0502020204030204" pitchFamily="34" charset="0"/>
                <a:cs typeface="Calibri" panose="020F0502020204030204" pitchFamily="34" charset="0"/>
              </a:rPr>
              <a:t>	q-</a:t>
            </a:r>
            <a:r>
              <a:rPr lang="en-US" sz="2200" b="1" dirty="0">
                <a:latin typeface="Calibri" panose="020F0502020204030204" pitchFamily="34" charset="0"/>
                <a:cs typeface="Calibri" panose="020F0502020204030204" pitchFamily="34" charset="0"/>
              </a:rPr>
              <a:t>&gt;n=NULL;</a:t>
            </a:r>
          </a:p>
          <a:p>
            <a:pPr marL="0" indent="0">
              <a:spcAft>
                <a:spcPts val="0"/>
              </a:spcAft>
              <a:buNone/>
            </a:pPr>
            <a:r>
              <a:rPr lang="en-US" sz="2200" b="1" dirty="0" smtClean="0">
                <a:latin typeface="Calibri" panose="020F0502020204030204" pitchFamily="34" charset="0"/>
                <a:cs typeface="Calibri" panose="020F0502020204030204" pitchFamily="34" charset="0"/>
              </a:rPr>
              <a:t>	t-&gt;n=q;</a:t>
            </a:r>
          </a:p>
          <a:p>
            <a:pPr marL="0" indent="0">
              <a:spcAft>
                <a:spcPts val="0"/>
              </a:spcAft>
              <a:buNone/>
            </a:pPr>
            <a:r>
              <a:rPr lang="en-US" sz="22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41965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715962"/>
          </a:xfrm>
        </p:spPr>
        <p:txBody>
          <a:bodyPr>
            <a:normAutofit/>
          </a:bodyPr>
          <a:lstStyle/>
          <a:p>
            <a:pPr algn="l"/>
            <a:r>
              <a:rPr lang="en-US" sz="3200" dirty="0" smtClean="0"/>
              <a:t>Insert mid() </a:t>
            </a:r>
            <a:r>
              <a:rPr lang="en-US" sz="3200" dirty="0" smtClean="0">
                <a:solidFill>
                  <a:srgbClr val="FF0000"/>
                </a:solidFill>
              </a:rPr>
              <a:t>//at position 2</a:t>
            </a:r>
            <a:endParaRPr lang="en-US" sz="3200" dirty="0">
              <a:solidFill>
                <a:srgbClr val="FF0000"/>
              </a:solidFill>
            </a:endParaRPr>
          </a:p>
        </p:txBody>
      </p:sp>
      <p:sp>
        <p:nvSpPr>
          <p:cNvPr id="3" name="Content Placeholder 2"/>
          <p:cNvSpPr>
            <a:spLocks noGrp="1"/>
          </p:cNvSpPr>
          <p:nvPr>
            <p:ph idx="1"/>
          </p:nvPr>
        </p:nvSpPr>
        <p:spPr>
          <a:xfrm>
            <a:off x="685800" y="685800"/>
            <a:ext cx="7315200" cy="6172200"/>
          </a:xfrm>
        </p:spPr>
        <p:txBody>
          <a:bodyPr>
            <a:noAutofit/>
          </a:bodyPr>
          <a:lstStyle/>
          <a:p>
            <a:pPr marL="0" indent="0">
              <a:spcAft>
                <a:spcPts val="0"/>
              </a:spcAft>
              <a:buNone/>
            </a:pPr>
            <a:r>
              <a:rPr lang="en-US" sz="2200" b="1" dirty="0" smtClean="0">
                <a:latin typeface="Calibri" panose="020F0502020204030204" pitchFamily="34" charset="0"/>
                <a:cs typeface="Calibri" panose="020F0502020204030204" pitchFamily="34" charset="0"/>
              </a:rPr>
              <a:t>{ </a:t>
            </a:r>
            <a:r>
              <a:rPr lang="en-US" sz="2200" b="1" dirty="0" err="1" smtClean="0">
                <a:latin typeface="Calibri" panose="020F0502020204030204" pitchFamily="34" charset="0"/>
                <a:cs typeface="Calibri" panose="020F0502020204030204" pitchFamily="34" charset="0"/>
              </a:rPr>
              <a:t>int</a:t>
            </a:r>
            <a:r>
              <a:rPr lang="en-US" sz="2200" b="1" dirty="0" smtClean="0">
                <a:latin typeface="Calibri" panose="020F0502020204030204" pitchFamily="34" charset="0"/>
                <a:cs typeface="Calibri" panose="020F0502020204030204" pitchFamily="34" charset="0"/>
              </a:rPr>
              <a:t> p=2,i=0;</a:t>
            </a:r>
          </a:p>
          <a:p>
            <a:pPr marL="0" indent="0">
              <a:spcAft>
                <a:spcPts val="0"/>
              </a:spcAft>
              <a:buNone/>
            </a:pPr>
            <a:r>
              <a:rPr lang="en-US" sz="2200" b="1" dirty="0" err="1" smtClean="0">
                <a:latin typeface="Calibri" panose="020F0502020204030204" pitchFamily="34" charset="0"/>
                <a:cs typeface="Calibri" panose="020F0502020204030204" pitchFamily="34" charset="0"/>
              </a:rPr>
              <a:t>struct</a:t>
            </a:r>
            <a:r>
              <a:rPr lang="en-US" sz="2200" b="1" dirty="0" smtClean="0">
                <a:latin typeface="Calibri" panose="020F0502020204030204" pitchFamily="34" charset="0"/>
                <a:cs typeface="Calibri" panose="020F0502020204030204" pitchFamily="34" charset="0"/>
              </a:rPr>
              <a:t> node *q;</a:t>
            </a:r>
          </a:p>
          <a:p>
            <a:pPr marL="0" indent="0">
              <a:spcAft>
                <a:spcPts val="0"/>
              </a:spcAft>
              <a:buNone/>
            </a:pPr>
            <a:r>
              <a:rPr lang="en-US" sz="2200" b="1" dirty="0">
                <a:latin typeface="Calibri" panose="020F0502020204030204" pitchFamily="34" charset="0"/>
                <a:cs typeface="Calibri" panose="020F0502020204030204" pitchFamily="34" charset="0"/>
              </a:rPr>
              <a:t>q</a:t>
            </a:r>
            <a:r>
              <a:rPr lang="en-US" sz="2200" b="1" dirty="0" smtClean="0">
                <a:latin typeface="Calibri" panose="020F0502020204030204" pitchFamily="34" charset="0"/>
                <a:cs typeface="Calibri" panose="020F0502020204030204" pitchFamily="34" charset="0"/>
              </a:rPr>
              <a:t>=(</a:t>
            </a:r>
            <a:r>
              <a:rPr lang="en-US" sz="2200" b="1" dirty="0" err="1" smtClean="0">
                <a:latin typeface="Calibri" panose="020F0502020204030204" pitchFamily="34" charset="0"/>
                <a:cs typeface="Calibri" panose="020F0502020204030204" pitchFamily="34" charset="0"/>
              </a:rPr>
              <a:t>struct</a:t>
            </a:r>
            <a:r>
              <a:rPr lang="en-US" sz="2200" b="1" dirty="0" smtClean="0">
                <a:latin typeface="Calibri" panose="020F0502020204030204" pitchFamily="34" charset="0"/>
                <a:cs typeface="Calibri" panose="020F0502020204030204" pitchFamily="34" charset="0"/>
              </a:rPr>
              <a:t> node*) </a:t>
            </a:r>
            <a:r>
              <a:rPr lang="en-US" sz="2200" b="1" dirty="0" err="1" smtClean="0">
                <a:latin typeface="Calibri" panose="020F0502020204030204" pitchFamily="34" charset="0"/>
                <a:cs typeface="Calibri" panose="020F0502020204030204" pitchFamily="34" charset="0"/>
              </a:rPr>
              <a:t>malloc</a:t>
            </a:r>
            <a:r>
              <a:rPr lang="en-US" sz="2200" b="1" dirty="0" smtClean="0">
                <a:latin typeface="Calibri" panose="020F0502020204030204" pitchFamily="34" charset="0"/>
                <a:cs typeface="Calibri" panose="020F0502020204030204" pitchFamily="34" charset="0"/>
              </a:rPr>
              <a:t> </a:t>
            </a:r>
            <a:r>
              <a:rPr lang="en-US" sz="2200" b="1" dirty="0" err="1" smtClean="0">
                <a:latin typeface="Calibri" panose="020F0502020204030204" pitchFamily="34" charset="0"/>
                <a:cs typeface="Calibri" panose="020F0502020204030204" pitchFamily="34" charset="0"/>
              </a:rPr>
              <a:t>sizeof</a:t>
            </a:r>
            <a:r>
              <a:rPr lang="en-US" sz="2200" b="1" dirty="0" smtClean="0">
                <a:latin typeface="Calibri" panose="020F0502020204030204" pitchFamily="34" charset="0"/>
                <a:cs typeface="Calibri" panose="020F0502020204030204" pitchFamily="34" charset="0"/>
              </a:rPr>
              <a:t> (</a:t>
            </a:r>
            <a:r>
              <a:rPr lang="en-US" sz="2200" b="1" dirty="0" err="1" smtClean="0">
                <a:latin typeface="Calibri" panose="020F0502020204030204" pitchFamily="34" charset="0"/>
                <a:cs typeface="Calibri" panose="020F0502020204030204" pitchFamily="34" charset="0"/>
              </a:rPr>
              <a:t>struct</a:t>
            </a:r>
            <a:r>
              <a:rPr lang="en-US" sz="2200" b="1" dirty="0" smtClean="0">
                <a:latin typeface="Calibri" panose="020F0502020204030204" pitchFamily="34" charset="0"/>
                <a:cs typeface="Calibri" panose="020F0502020204030204" pitchFamily="34" charset="0"/>
              </a:rPr>
              <a:t> node));</a:t>
            </a:r>
          </a:p>
          <a:p>
            <a:pPr marL="0" indent="0">
              <a:spcAft>
                <a:spcPts val="0"/>
              </a:spcAft>
              <a:buNone/>
            </a:pPr>
            <a:r>
              <a:rPr lang="en-US" sz="2200" b="1" dirty="0" err="1">
                <a:latin typeface="Calibri" panose="020F0502020204030204" pitchFamily="34" charset="0"/>
                <a:cs typeface="Calibri" panose="020F0502020204030204" pitchFamily="34" charset="0"/>
              </a:rPr>
              <a:t>p</a:t>
            </a:r>
            <a:r>
              <a:rPr lang="en-US" sz="2200" b="1" dirty="0" err="1" smtClean="0">
                <a:latin typeface="Calibri" panose="020F0502020204030204" pitchFamily="34" charset="0"/>
                <a:cs typeface="Calibri" panose="020F0502020204030204" pitchFamily="34" charset="0"/>
              </a:rPr>
              <a:t>rintf</a:t>
            </a:r>
            <a:r>
              <a:rPr lang="en-US" sz="2200" b="1" dirty="0" smtClean="0">
                <a:latin typeface="Calibri" panose="020F0502020204030204" pitchFamily="34" charset="0"/>
                <a:cs typeface="Calibri" panose="020F0502020204030204" pitchFamily="34" charset="0"/>
              </a:rPr>
              <a:t>(“Enter any value : “);</a:t>
            </a:r>
          </a:p>
          <a:p>
            <a:pPr marL="0" indent="0">
              <a:spcAft>
                <a:spcPts val="0"/>
              </a:spcAft>
              <a:buNone/>
            </a:pPr>
            <a:r>
              <a:rPr lang="en-US" sz="2200" b="1" dirty="0" err="1">
                <a:latin typeface="Calibri" panose="020F0502020204030204" pitchFamily="34" charset="0"/>
                <a:cs typeface="Calibri" panose="020F0502020204030204" pitchFamily="34" charset="0"/>
              </a:rPr>
              <a:t>s</a:t>
            </a:r>
            <a:r>
              <a:rPr lang="en-US" sz="2200" b="1" dirty="0" err="1" smtClean="0">
                <a:latin typeface="Calibri" panose="020F0502020204030204" pitchFamily="34" charset="0"/>
                <a:cs typeface="Calibri" panose="020F0502020204030204" pitchFamily="34" charset="0"/>
              </a:rPr>
              <a:t>canf</a:t>
            </a:r>
            <a:r>
              <a:rPr lang="en-US" sz="2200" b="1" dirty="0" smtClean="0">
                <a:latin typeface="Calibri" panose="020F0502020204030204" pitchFamily="34" charset="0"/>
                <a:cs typeface="Calibri" panose="020F0502020204030204" pitchFamily="34" charset="0"/>
              </a:rPr>
              <a:t>(“%d”, &amp;q-&gt;d);</a:t>
            </a:r>
          </a:p>
          <a:p>
            <a:pPr marL="0" indent="0">
              <a:spcAft>
                <a:spcPts val="0"/>
              </a:spcAft>
              <a:buNone/>
            </a:pPr>
            <a:r>
              <a:rPr lang="en-US" sz="2200" b="1" dirty="0">
                <a:latin typeface="Calibri" panose="020F0502020204030204" pitchFamily="34" charset="0"/>
                <a:cs typeface="Calibri" panose="020F0502020204030204" pitchFamily="34" charset="0"/>
              </a:rPr>
              <a:t>i</a:t>
            </a:r>
            <a:r>
              <a:rPr lang="en-US" sz="2200" b="1" dirty="0" smtClean="0">
                <a:latin typeface="Calibri" panose="020F0502020204030204" pitchFamily="34" charset="0"/>
                <a:cs typeface="Calibri" panose="020F0502020204030204" pitchFamily="34" charset="0"/>
              </a:rPr>
              <a:t>f(f==NULL)</a:t>
            </a:r>
          </a:p>
          <a:p>
            <a:pPr marL="0" indent="0">
              <a:spcAft>
                <a:spcPts val="0"/>
              </a:spcAft>
              <a:buNone/>
            </a:pPr>
            <a:r>
              <a:rPr lang="en-US" sz="2200" b="1" dirty="0" smtClean="0">
                <a:latin typeface="Calibri" panose="020F0502020204030204" pitchFamily="34" charset="0"/>
                <a:cs typeface="Calibri" panose="020F0502020204030204" pitchFamily="34" charset="0"/>
              </a:rPr>
              <a:t>{	q-&gt;n=NULL;</a:t>
            </a:r>
          </a:p>
          <a:p>
            <a:pPr marL="0" indent="0">
              <a:spcAft>
                <a:spcPts val="0"/>
              </a:spcAft>
              <a:buNone/>
            </a:pPr>
            <a:r>
              <a:rPr lang="en-US" sz="2200" b="1" dirty="0">
                <a:latin typeface="Calibri" panose="020F0502020204030204" pitchFamily="34" charset="0"/>
                <a:cs typeface="Calibri" panose="020F0502020204030204" pitchFamily="34" charset="0"/>
              </a:rPr>
              <a:t>	</a:t>
            </a:r>
            <a:r>
              <a:rPr lang="en-US" sz="2200" b="1" dirty="0" smtClean="0">
                <a:latin typeface="Calibri" panose="020F0502020204030204" pitchFamily="34" charset="0"/>
                <a:cs typeface="Calibri" panose="020F0502020204030204" pitchFamily="34" charset="0"/>
              </a:rPr>
              <a:t>f=q;	</a:t>
            </a:r>
          </a:p>
          <a:p>
            <a:pPr marL="0" indent="0">
              <a:spcAft>
                <a:spcPts val="0"/>
              </a:spcAft>
              <a:buNone/>
            </a:pPr>
            <a:r>
              <a:rPr lang="en-US" sz="2200" b="1" dirty="0" smtClean="0">
                <a:latin typeface="Calibri" panose="020F0502020204030204" pitchFamily="34" charset="0"/>
                <a:cs typeface="Calibri" panose="020F0502020204030204" pitchFamily="34" charset="0"/>
              </a:rPr>
              <a:t>} else</a:t>
            </a:r>
          </a:p>
          <a:p>
            <a:pPr marL="0" indent="0">
              <a:spcAft>
                <a:spcPts val="0"/>
              </a:spcAft>
              <a:buNone/>
            </a:pPr>
            <a:r>
              <a:rPr lang="en-US" sz="2200" b="1" dirty="0" smtClean="0">
                <a:latin typeface="Calibri" panose="020F0502020204030204" pitchFamily="34" charset="0"/>
                <a:cs typeface="Calibri" panose="020F0502020204030204" pitchFamily="34" charset="0"/>
              </a:rPr>
              <a:t>{</a:t>
            </a:r>
            <a:r>
              <a:rPr lang="en-US" sz="2200" b="1" dirty="0">
                <a:latin typeface="Calibri" panose="020F0502020204030204" pitchFamily="34" charset="0"/>
                <a:cs typeface="Calibri" panose="020F0502020204030204" pitchFamily="34" charset="0"/>
              </a:rPr>
              <a:t>	</a:t>
            </a:r>
            <a:r>
              <a:rPr lang="en-US" sz="2200" b="1" dirty="0" smtClean="0">
                <a:latin typeface="Calibri" panose="020F0502020204030204" pitchFamily="34" charset="0"/>
                <a:cs typeface="Calibri" panose="020F0502020204030204" pitchFamily="34" charset="0"/>
              </a:rPr>
              <a:t>t=f;</a:t>
            </a:r>
          </a:p>
          <a:p>
            <a:pPr marL="0" indent="0">
              <a:spcAft>
                <a:spcPts val="0"/>
              </a:spcAft>
              <a:buNone/>
            </a:pPr>
            <a:r>
              <a:rPr lang="en-US" sz="2200" b="1" dirty="0" smtClean="0">
                <a:latin typeface="Calibri" panose="020F0502020204030204" pitchFamily="34" charset="0"/>
                <a:cs typeface="Calibri" panose="020F0502020204030204" pitchFamily="34" charset="0"/>
              </a:rPr>
              <a:t>	while((t-&gt;n!=NULL) &amp;&amp; (</a:t>
            </a:r>
            <a:r>
              <a:rPr lang="en-US" sz="2200" b="1" dirty="0" err="1" smtClean="0">
                <a:latin typeface="Calibri" panose="020F0502020204030204" pitchFamily="34" charset="0"/>
                <a:cs typeface="Calibri" panose="020F0502020204030204" pitchFamily="34" charset="0"/>
              </a:rPr>
              <a:t>i</a:t>
            </a:r>
            <a:r>
              <a:rPr lang="en-US" sz="2200" b="1" dirty="0" smtClean="0">
                <a:latin typeface="Calibri" panose="020F0502020204030204" pitchFamily="34" charset="0"/>
                <a:cs typeface="Calibri" panose="020F0502020204030204" pitchFamily="34" charset="0"/>
              </a:rPr>
              <a:t>++&lt;</a:t>
            </a:r>
            <a:r>
              <a:rPr lang="en-US" sz="2200" b="1" dirty="0">
                <a:latin typeface="Calibri" panose="020F0502020204030204" pitchFamily="34" charset="0"/>
                <a:cs typeface="Calibri" panose="020F0502020204030204" pitchFamily="34" charset="0"/>
              </a:rPr>
              <a:t>p</a:t>
            </a:r>
            <a:r>
              <a:rPr lang="en-US" sz="2200" b="1" dirty="0" smtClean="0">
                <a:latin typeface="Calibri" panose="020F0502020204030204" pitchFamily="34" charset="0"/>
                <a:cs typeface="Calibri" panose="020F0502020204030204" pitchFamily="34" charset="0"/>
              </a:rPr>
              <a:t>))</a:t>
            </a:r>
          </a:p>
          <a:p>
            <a:pPr marL="0" indent="0">
              <a:spcAft>
                <a:spcPts val="0"/>
              </a:spcAft>
              <a:buNone/>
            </a:pPr>
            <a:r>
              <a:rPr lang="en-US" sz="2200" b="1" dirty="0">
                <a:latin typeface="Calibri" panose="020F0502020204030204" pitchFamily="34" charset="0"/>
                <a:cs typeface="Calibri" panose="020F0502020204030204" pitchFamily="34" charset="0"/>
              </a:rPr>
              <a:t>	</a:t>
            </a:r>
            <a:r>
              <a:rPr lang="en-US" sz="2200" b="1" dirty="0" smtClean="0">
                <a:latin typeface="Calibri" panose="020F0502020204030204" pitchFamily="34" charset="0"/>
                <a:cs typeface="Calibri" panose="020F0502020204030204" pitchFamily="34" charset="0"/>
              </a:rPr>
              <a:t>	t=t-&gt;n;</a:t>
            </a:r>
          </a:p>
          <a:p>
            <a:pPr marL="0" indent="0">
              <a:spcAft>
                <a:spcPts val="0"/>
              </a:spcAft>
              <a:buNone/>
            </a:pPr>
            <a:r>
              <a:rPr lang="en-US" sz="2200" b="1" dirty="0" smtClean="0">
                <a:latin typeface="Calibri" panose="020F0502020204030204" pitchFamily="34" charset="0"/>
                <a:cs typeface="Calibri" panose="020F0502020204030204" pitchFamily="34" charset="0"/>
              </a:rPr>
              <a:t>	q-</a:t>
            </a:r>
            <a:r>
              <a:rPr lang="en-US" sz="2200" b="1" dirty="0">
                <a:latin typeface="Calibri" panose="020F0502020204030204" pitchFamily="34" charset="0"/>
                <a:cs typeface="Calibri" panose="020F0502020204030204" pitchFamily="34" charset="0"/>
              </a:rPr>
              <a:t>&gt;</a:t>
            </a:r>
            <a:r>
              <a:rPr lang="en-US" sz="2200" b="1" dirty="0" smtClean="0">
                <a:latin typeface="Calibri" panose="020F0502020204030204" pitchFamily="34" charset="0"/>
                <a:cs typeface="Calibri" panose="020F0502020204030204" pitchFamily="34" charset="0"/>
              </a:rPr>
              <a:t>n=t-&gt;n;</a:t>
            </a:r>
            <a:endParaRPr lang="en-US" sz="2200" b="1" dirty="0">
              <a:latin typeface="Calibri" panose="020F0502020204030204" pitchFamily="34" charset="0"/>
              <a:cs typeface="Calibri" panose="020F0502020204030204" pitchFamily="34" charset="0"/>
            </a:endParaRPr>
          </a:p>
          <a:p>
            <a:pPr marL="0" indent="0">
              <a:spcAft>
                <a:spcPts val="0"/>
              </a:spcAft>
              <a:buNone/>
            </a:pPr>
            <a:r>
              <a:rPr lang="en-US" sz="2200" b="1" dirty="0" smtClean="0">
                <a:latin typeface="Calibri" panose="020F0502020204030204" pitchFamily="34" charset="0"/>
                <a:cs typeface="Calibri" panose="020F0502020204030204" pitchFamily="34" charset="0"/>
              </a:rPr>
              <a:t>	t-&gt;n=q; }}</a:t>
            </a:r>
          </a:p>
          <a:p>
            <a:pPr marL="0" indent="0">
              <a:spcAft>
                <a:spcPts val="0"/>
              </a:spcAft>
              <a:buNone/>
            </a:pPr>
            <a:r>
              <a:rPr lang="en-US" sz="22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0002595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200900" cy="609600"/>
          </a:xfrm>
        </p:spPr>
        <p:txBody>
          <a:bodyPr>
            <a:normAutofit/>
          </a:bodyPr>
          <a:lstStyle/>
          <a:p>
            <a:r>
              <a:rPr lang="en-US" sz="3600" dirty="0" smtClean="0"/>
              <a:t>del front()</a:t>
            </a:r>
            <a:endParaRPr lang="en-US" sz="3600" dirty="0"/>
          </a:p>
        </p:txBody>
      </p:sp>
      <p:sp>
        <p:nvSpPr>
          <p:cNvPr id="3" name="Content Placeholder 2"/>
          <p:cNvSpPr>
            <a:spLocks noGrp="1"/>
          </p:cNvSpPr>
          <p:nvPr>
            <p:ph idx="1"/>
          </p:nvPr>
        </p:nvSpPr>
        <p:spPr>
          <a:xfrm>
            <a:off x="609600" y="609600"/>
            <a:ext cx="7620000" cy="6019800"/>
          </a:xfrm>
        </p:spPr>
        <p:txBody>
          <a:bodyPr>
            <a:noAutofit/>
          </a:bodyPr>
          <a:lstStyle/>
          <a:p>
            <a:pPr marL="0" indent="0">
              <a:buNone/>
            </a:pPr>
            <a:r>
              <a:rPr lang="en-US" sz="2800" b="1" dirty="0" smtClean="0">
                <a:latin typeface="Calibri" panose="020F0502020204030204" pitchFamily="34" charset="0"/>
                <a:cs typeface="Calibri" panose="020F0502020204030204" pitchFamily="34" charset="0"/>
              </a:rPr>
              <a:t>{	</a:t>
            </a:r>
            <a:r>
              <a:rPr lang="en-US" sz="2800" b="1" dirty="0" err="1" smtClean="0">
                <a:latin typeface="Calibri" panose="020F0502020204030204" pitchFamily="34" charset="0"/>
                <a:cs typeface="Calibri" panose="020F0502020204030204" pitchFamily="34" charset="0"/>
              </a:rPr>
              <a:t>struct</a:t>
            </a:r>
            <a:r>
              <a:rPr lang="en-US" sz="2800" b="1" dirty="0" smtClean="0">
                <a:latin typeface="Calibri" panose="020F0502020204030204" pitchFamily="34" charset="0"/>
                <a:cs typeface="Calibri" panose="020F0502020204030204" pitchFamily="34" charset="0"/>
              </a:rPr>
              <a:t> node *t;</a:t>
            </a:r>
          </a:p>
          <a:p>
            <a:pPr marL="0" indent="0">
              <a:buNone/>
            </a:pP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if(f==NULL)</a:t>
            </a:r>
          </a:p>
          <a:p>
            <a:pPr marL="0" indent="0">
              <a:buNone/>
            </a:pPr>
            <a:r>
              <a:rPr lang="en-US" sz="2800" b="1" dirty="0">
                <a:latin typeface="Calibri" panose="020F0502020204030204" pitchFamily="34" charset="0"/>
                <a:cs typeface="Calibri" panose="020F0502020204030204" pitchFamily="34" charset="0"/>
              </a:rPr>
              <a:t>	</a:t>
            </a:r>
            <a:r>
              <a:rPr lang="en-US" sz="2800" b="1" dirty="0" err="1" smtClean="0">
                <a:latin typeface="Calibri" panose="020F0502020204030204" pitchFamily="34" charset="0"/>
                <a:cs typeface="Calibri" panose="020F0502020204030204" pitchFamily="34" charset="0"/>
              </a:rPr>
              <a:t>printf</a:t>
            </a:r>
            <a:r>
              <a:rPr lang="en-US" sz="2800" b="1" dirty="0" smtClean="0">
                <a:latin typeface="Calibri" panose="020F0502020204030204" pitchFamily="34" charset="0"/>
                <a:cs typeface="Calibri" panose="020F0502020204030204" pitchFamily="34" charset="0"/>
              </a:rPr>
              <a:t>(“Deletion not possible”);</a:t>
            </a:r>
          </a:p>
          <a:p>
            <a:pPr marL="0" indent="0">
              <a:buNone/>
            </a:pP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else</a:t>
            </a:r>
          </a:p>
          <a:p>
            <a:pPr marL="0" indent="0">
              <a:buNone/>
            </a:pP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a:t>
            </a:r>
          </a:p>
          <a:p>
            <a:pPr marL="0" indent="0">
              <a:buNone/>
            </a:pP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	t=f;</a:t>
            </a:r>
          </a:p>
          <a:p>
            <a:pPr marL="0" indent="0">
              <a:buNone/>
            </a:pP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	</a:t>
            </a:r>
            <a:r>
              <a:rPr lang="en-US" sz="2800" b="1" dirty="0" err="1" smtClean="0">
                <a:latin typeface="Calibri" panose="020F0502020204030204" pitchFamily="34" charset="0"/>
                <a:cs typeface="Calibri" panose="020F0502020204030204" pitchFamily="34" charset="0"/>
              </a:rPr>
              <a:t>printf</a:t>
            </a:r>
            <a:r>
              <a:rPr lang="en-US" sz="2800" b="1" dirty="0" smtClean="0">
                <a:latin typeface="Calibri" panose="020F0502020204030204" pitchFamily="34" charset="0"/>
                <a:cs typeface="Calibri" panose="020F0502020204030204" pitchFamily="34" charset="0"/>
              </a:rPr>
              <a:t>(“Deleted node value is %</a:t>
            </a:r>
            <a:r>
              <a:rPr lang="en-US" sz="2800" b="1" dirty="0" err="1" smtClean="0">
                <a:latin typeface="Calibri" panose="020F0502020204030204" pitchFamily="34" charset="0"/>
                <a:cs typeface="Calibri" panose="020F0502020204030204" pitchFamily="34" charset="0"/>
              </a:rPr>
              <a:t>d”,t</a:t>
            </a:r>
            <a:r>
              <a:rPr lang="en-US" sz="2800" b="1" dirty="0" smtClean="0">
                <a:latin typeface="Calibri" panose="020F0502020204030204" pitchFamily="34" charset="0"/>
                <a:cs typeface="Calibri" panose="020F0502020204030204" pitchFamily="34" charset="0"/>
              </a:rPr>
              <a:t>-&gt;d);</a:t>
            </a:r>
          </a:p>
          <a:p>
            <a:pPr marL="0" indent="0">
              <a:buNone/>
            </a:pP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	f=t-&gt;n;</a:t>
            </a:r>
          </a:p>
          <a:p>
            <a:pPr marL="0" indent="0">
              <a:buNone/>
            </a:pPr>
            <a:r>
              <a:rPr lang="en-US" sz="2800" b="1" dirty="0" smtClean="0">
                <a:latin typeface="Calibri" panose="020F0502020204030204" pitchFamily="34" charset="0"/>
                <a:cs typeface="Calibri" panose="020F0502020204030204" pitchFamily="34" charset="0"/>
              </a:rPr>
              <a:t>		free(t);</a:t>
            </a:r>
          </a:p>
          <a:p>
            <a:pPr marL="0" indent="0">
              <a:buNone/>
            </a:pP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a:t>
            </a:r>
          </a:p>
          <a:p>
            <a:pPr marL="0" indent="0">
              <a:buNone/>
            </a:pPr>
            <a:r>
              <a:rPr lang="en-US" sz="2800" b="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218900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200900" cy="609600"/>
          </a:xfrm>
        </p:spPr>
        <p:txBody>
          <a:bodyPr>
            <a:normAutofit/>
          </a:bodyPr>
          <a:lstStyle/>
          <a:p>
            <a:r>
              <a:rPr lang="en-US" sz="3200" dirty="0" smtClean="0">
                <a:latin typeface="Calibri" panose="020F0502020204030204" pitchFamily="34" charset="0"/>
                <a:cs typeface="Calibri" panose="020F0502020204030204" pitchFamily="34" charset="0"/>
              </a:rPr>
              <a:t>del end() </a:t>
            </a:r>
            <a:r>
              <a:rPr lang="en-US" sz="3200" dirty="0" smtClean="0">
                <a:solidFill>
                  <a:srgbClr val="009900"/>
                </a:solidFill>
                <a:latin typeface="Calibri" panose="020F0502020204030204" pitchFamily="34" charset="0"/>
                <a:cs typeface="Calibri" panose="020F0502020204030204" pitchFamily="34" charset="0"/>
              </a:rPr>
              <a:t>// using single pointer</a:t>
            </a:r>
            <a:endParaRPr lang="en-US" sz="3200" dirty="0">
              <a:solidFill>
                <a:srgbClr val="0099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09600" y="762000"/>
            <a:ext cx="4419600" cy="5105400"/>
          </a:xfrm>
        </p:spPr>
        <p:txBody>
          <a:bodyPr>
            <a:noAutofit/>
          </a:bodyPr>
          <a:lstStyle/>
          <a:p>
            <a:pPr marL="0" indent="0">
              <a:buNone/>
            </a:pPr>
            <a:r>
              <a:rPr lang="en-US" sz="2800" b="1" dirty="0" smtClean="0">
                <a:latin typeface="Calibri" panose="020F0502020204030204" pitchFamily="34" charset="0"/>
                <a:cs typeface="Calibri" panose="020F0502020204030204" pitchFamily="34" charset="0"/>
              </a:rPr>
              <a:t>{	</a:t>
            </a:r>
            <a:r>
              <a:rPr lang="en-US" sz="2800" b="1" dirty="0" err="1" smtClean="0">
                <a:latin typeface="Calibri" panose="020F0502020204030204" pitchFamily="34" charset="0"/>
                <a:cs typeface="Calibri" panose="020F0502020204030204" pitchFamily="34" charset="0"/>
              </a:rPr>
              <a:t>struct</a:t>
            </a:r>
            <a:r>
              <a:rPr lang="en-US" sz="2800" b="1" dirty="0" smtClean="0">
                <a:latin typeface="Calibri" panose="020F0502020204030204" pitchFamily="34" charset="0"/>
                <a:cs typeface="Calibri" panose="020F0502020204030204" pitchFamily="34" charset="0"/>
              </a:rPr>
              <a:t> node *t;</a:t>
            </a:r>
          </a:p>
          <a:p>
            <a:pPr marL="0" indent="0">
              <a:buNone/>
            </a:pP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if(f==NULL)</a:t>
            </a:r>
          </a:p>
          <a:p>
            <a:pPr marL="0" indent="0">
              <a:buNone/>
            </a:pPr>
            <a:r>
              <a:rPr lang="en-US" sz="2800" b="1" dirty="0">
                <a:latin typeface="Calibri" panose="020F0502020204030204" pitchFamily="34" charset="0"/>
                <a:cs typeface="Calibri" panose="020F0502020204030204" pitchFamily="34" charset="0"/>
              </a:rPr>
              <a:t>	</a:t>
            </a:r>
            <a:r>
              <a:rPr lang="en-US" sz="2800" b="1" dirty="0" err="1" smtClean="0">
                <a:latin typeface="Calibri" panose="020F0502020204030204" pitchFamily="34" charset="0"/>
                <a:cs typeface="Calibri" panose="020F0502020204030204" pitchFamily="34" charset="0"/>
              </a:rPr>
              <a:t>printf</a:t>
            </a:r>
            <a:r>
              <a:rPr lang="en-US" sz="2800" b="1" dirty="0" smtClean="0">
                <a:latin typeface="Calibri" panose="020F0502020204030204" pitchFamily="34" charset="0"/>
                <a:cs typeface="Calibri" panose="020F0502020204030204" pitchFamily="34" charset="0"/>
              </a:rPr>
              <a:t>(“Deletion not possible”);</a:t>
            </a:r>
          </a:p>
          <a:p>
            <a:pPr marL="0" indent="0">
              <a:buNone/>
            </a:pP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else</a:t>
            </a:r>
          </a:p>
          <a:p>
            <a:pPr marL="0" indent="0">
              <a:buNone/>
            </a:pP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	if(t-&gt;n==NULL)</a:t>
            </a:r>
          </a:p>
          <a:p>
            <a:pPr marL="0" indent="0">
              <a:buNone/>
            </a:pP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	{	f=NULL;</a:t>
            </a:r>
          </a:p>
          <a:p>
            <a:pPr marL="0" indent="0">
              <a:buNone/>
            </a:pP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		free(t);</a:t>
            </a:r>
          </a:p>
          <a:p>
            <a:pPr marL="0" indent="0">
              <a:buNone/>
            </a:pP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	}</a:t>
            </a:r>
          </a:p>
          <a:p>
            <a:pPr marL="0" indent="0">
              <a:buNone/>
            </a:pP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	</a:t>
            </a:r>
            <a:endParaRPr lang="en-US" sz="2800" b="1" dirty="0" smtClean="0">
              <a:latin typeface="Calibri" panose="020F0502020204030204" pitchFamily="34" charset="0"/>
              <a:cs typeface="Calibri" panose="020F0502020204030204" pitchFamily="34" charset="0"/>
            </a:endParaRPr>
          </a:p>
        </p:txBody>
      </p:sp>
      <p:sp>
        <p:nvSpPr>
          <p:cNvPr id="4" name="TextBox 3"/>
          <p:cNvSpPr txBox="1"/>
          <p:nvPr/>
        </p:nvSpPr>
        <p:spPr>
          <a:xfrm>
            <a:off x="5229112" y="756745"/>
            <a:ext cx="3686288" cy="3539430"/>
          </a:xfrm>
          <a:prstGeom prst="rect">
            <a:avLst/>
          </a:prstGeom>
          <a:noFill/>
        </p:spPr>
        <p:txBody>
          <a:bodyPr wrap="square" rtlCol="0">
            <a:spAutoFit/>
          </a:bodyPr>
          <a:lstStyle/>
          <a:p>
            <a:r>
              <a:rPr lang="en-US" sz="2800" b="1" dirty="0" smtClean="0">
                <a:latin typeface="Calibri" panose="020F0502020204030204" pitchFamily="34" charset="0"/>
                <a:cs typeface="Calibri" panose="020F0502020204030204" pitchFamily="34" charset="0"/>
              </a:rPr>
              <a:t>else</a:t>
            </a:r>
          </a:p>
          <a:p>
            <a:r>
              <a:rPr lang="en-US" sz="2800" b="1" dirty="0" smtClean="0">
                <a:latin typeface="Calibri" panose="020F0502020204030204" pitchFamily="34" charset="0"/>
                <a:cs typeface="Calibri" panose="020F0502020204030204" pitchFamily="34" charset="0"/>
              </a:rPr>
              <a:t>{ </a:t>
            </a:r>
          </a:p>
          <a:p>
            <a:r>
              <a:rPr lang="en-US" sz="2800" b="1" dirty="0" smtClean="0">
                <a:latin typeface="Calibri" panose="020F0502020204030204" pitchFamily="34" charset="0"/>
                <a:cs typeface="Calibri" panose="020F0502020204030204" pitchFamily="34" charset="0"/>
              </a:rPr>
              <a:t>while(t-&gt;n-&gt;n != NULL)</a:t>
            </a:r>
          </a:p>
          <a:p>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t=t-&gt;n;</a:t>
            </a:r>
          </a:p>
          <a:p>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free(t-&gt;n);</a:t>
            </a:r>
          </a:p>
          <a:p>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t-&gt;n=NULL;</a:t>
            </a:r>
          </a:p>
          <a:p>
            <a:r>
              <a:rPr lang="en-US" sz="2800" b="1" dirty="0" smtClean="0">
                <a:latin typeface="Calibri" panose="020F0502020204030204" pitchFamily="34" charset="0"/>
                <a:cs typeface="Calibri" panose="020F0502020204030204" pitchFamily="34" charset="0"/>
              </a:rPr>
              <a:t>}</a:t>
            </a:r>
          </a:p>
          <a:p>
            <a:r>
              <a:rPr lang="en-US" sz="2800" b="1" dirty="0">
                <a:latin typeface="Calibri" panose="020F0502020204030204" pitchFamily="34" charset="0"/>
                <a:cs typeface="Calibri" panose="020F0502020204030204" pitchFamily="34" charset="0"/>
              </a:rPr>
              <a:t>}</a:t>
            </a:r>
          </a:p>
        </p:txBody>
      </p:sp>
      <p:cxnSp>
        <p:nvCxnSpPr>
          <p:cNvPr id="6" name="Straight Connector 5"/>
          <p:cNvCxnSpPr/>
          <p:nvPr/>
        </p:nvCxnSpPr>
        <p:spPr>
          <a:xfrm>
            <a:off x="4724400" y="756745"/>
            <a:ext cx="76200" cy="59436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267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305800" cy="1485900"/>
          </a:xfrm>
        </p:spPr>
        <p:txBody>
          <a:bodyPr>
            <a:normAutofit/>
          </a:bodyPr>
          <a:lstStyle/>
          <a:p>
            <a:r>
              <a:rPr lang="en-US" b="1" dirty="0" smtClean="0">
                <a:solidFill>
                  <a:srgbClr val="002060"/>
                </a:solidFill>
              </a:rPr>
              <a:t>Important terms related to Linked list </a:t>
            </a:r>
            <a:endParaRPr lang="en-US" dirty="0"/>
          </a:p>
        </p:txBody>
      </p:sp>
      <p:sp>
        <p:nvSpPr>
          <p:cNvPr id="3" name="Content Placeholder 2"/>
          <p:cNvSpPr>
            <a:spLocks noGrp="1"/>
          </p:cNvSpPr>
          <p:nvPr>
            <p:ph idx="1"/>
          </p:nvPr>
        </p:nvSpPr>
        <p:spPr>
          <a:xfrm>
            <a:off x="685800" y="1371600"/>
            <a:ext cx="8229600" cy="5181600"/>
          </a:xfrm>
        </p:spPr>
        <p:txBody>
          <a:bodyPr>
            <a:normAutofit/>
          </a:bodyPr>
          <a:lstStyle/>
          <a:p>
            <a:pPr lvl="1">
              <a:lnSpc>
                <a:spcPct val="90000"/>
              </a:lnSpc>
              <a:buClr>
                <a:srgbClr val="002060"/>
              </a:buClr>
              <a:buSzPct val="80000"/>
              <a:buFont typeface="Wingdings" pitchFamily="2" charset="2"/>
              <a:buChar char="q"/>
            </a:pPr>
            <a:r>
              <a:rPr lang="en-US" altLang="en-US" b="1" dirty="0" smtClean="0">
                <a:solidFill>
                  <a:srgbClr val="FF0000"/>
                </a:solidFill>
              </a:rPr>
              <a:t>Linear:</a:t>
            </a:r>
            <a:r>
              <a:rPr lang="en-US" altLang="en-US" sz="2400" dirty="0" smtClean="0"/>
              <a:t>  For every node in the list, there is one and only one node that precedes it (except for possibly the first node, which may have no predecessor,) and there is one and only one node that succeeds it, (except for possibly the last node, which may have no successor).</a:t>
            </a:r>
          </a:p>
          <a:p>
            <a:pPr lvl="1">
              <a:lnSpc>
                <a:spcPct val="90000"/>
              </a:lnSpc>
              <a:buClr>
                <a:srgbClr val="002060"/>
              </a:buClr>
              <a:buSzPct val="80000"/>
              <a:buFont typeface="Wingdings" pitchFamily="2" charset="2"/>
              <a:buChar char="q"/>
            </a:pPr>
            <a:endParaRPr lang="en-US" altLang="en-US" sz="2400" dirty="0" smtClean="0"/>
          </a:p>
          <a:p>
            <a:pPr lvl="1">
              <a:lnSpc>
                <a:spcPct val="90000"/>
              </a:lnSpc>
              <a:buClr>
                <a:srgbClr val="002060"/>
              </a:buClr>
              <a:buSzPct val="80000"/>
              <a:buFont typeface="Wingdings" pitchFamily="2" charset="2"/>
              <a:buChar char="q"/>
            </a:pPr>
            <a:r>
              <a:rPr lang="en-US" altLang="en-US" b="1" dirty="0">
                <a:solidFill>
                  <a:srgbClr val="FF0000"/>
                </a:solidFill>
              </a:rPr>
              <a:t>S</a:t>
            </a:r>
            <a:r>
              <a:rPr lang="en-US" altLang="en-US" b="1" dirty="0" smtClean="0">
                <a:solidFill>
                  <a:srgbClr val="FF0000"/>
                </a:solidFill>
              </a:rPr>
              <a:t>elf-referential: </a:t>
            </a:r>
            <a:r>
              <a:rPr lang="en-US" altLang="en-US" sz="2400" dirty="0"/>
              <a:t>A</a:t>
            </a:r>
            <a:r>
              <a:rPr lang="en-US" altLang="en-US" sz="2400" dirty="0" smtClean="0"/>
              <a:t> node that has the ability to refer to another node of the same type, or even to refer to itself.</a:t>
            </a:r>
          </a:p>
          <a:p>
            <a:pPr lvl="1">
              <a:lnSpc>
                <a:spcPct val="90000"/>
              </a:lnSpc>
              <a:buClr>
                <a:srgbClr val="002060"/>
              </a:buClr>
              <a:buSzPct val="80000"/>
              <a:buFont typeface="Wingdings" pitchFamily="2" charset="2"/>
              <a:buChar char="q"/>
            </a:pPr>
            <a:endParaRPr lang="en-US" altLang="en-US" sz="2400" dirty="0" smtClean="0"/>
          </a:p>
          <a:p>
            <a:pPr lvl="1">
              <a:lnSpc>
                <a:spcPct val="90000"/>
              </a:lnSpc>
              <a:buClr>
                <a:srgbClr val="002060"/>
              </a:buClr>
              <a:buSzPct val="80000"/>
              <a:buFont typeface="Wingdings" pitchFamily="2" charset="2"/>
              <a:buChar char="q"/>
            </a:pPr>
            <a:r>
              <a:rPr lang="en-US" altLang="en-US" b="1" dirty="0">
                <a:solidFill>
                  <a:srgbClr val="FF0000"/>
                </a:solidFill>
              </a:rPr>
              <a:t>N</a:t>
            </a:r>
            <a:r>
              <a:rPr lang="en-US" altLang="en-US" b="1" dirty="0" smtClean="0">
                <a:solidFill>
                  <a:srgbClr val="FF0000"/>
                </a:solidFill>
              </a:rPr>
              <a:t>ode:</a:t>
            </a:r>
            <a:r>
              <a:rPr lang="en-US" altLang="en-US" sz="2400" dirty="0" smtClean="0"/>
              <a:t> A node contains data of any type, including a reference to another node of the same data type, or to nodes of different data types.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200900" cy="609600"/>
          </a:xfrm>
        </p:spPr>
        <p:txBody>
          <a:bodyPr>
            <a:normAutofit/>
          </a:bodyPr>
          <a:lstStyle/>
          <a:p>
            <a:r>
              <a:rPr lang="en-US" sz="3200" dirty="0" smtClean="0">
                <a:latin typeface="Calibri" panose="020F0502020204030204" pitchFamily="34" charset="0"/>
                <a:cs typeface="Calibri" panose="020F0502020204030204" pitchFamily="34" charset="0"/>
              </a:rPr>
              <a:t>del end() </a:t>
            </a:r>
            <a:r>
              <a:rPr lang="en-US" sz="3200" dirty="0" smtClean="0">
                <a:solidFill>
                  <a:srgbClr val="009900"/>
                </a:solidFill>
                <a:latin typeface="Calibri" panose="020F0502020204030204" pitchFamily="34" charset="0"/>
                <a:cs typeface="Calibri" panose="020F0502020204030204" pitchFamily="34" charset="0"/>
              </a:rPr>
              <a:t>// using double pointer</a:t>
            </a:r>
            <a:endParaRPr lang="en-US" sz="3200" dirty="0">
              <a:solidFill>
                <a:srgbClr val="0099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09600" y="914324"/>
            <a:ext cx="4419600" cy="5105400"/>
          </a:xfrm>
        </p:spPr>
        <p:txBody>
          <a:bodyPr>
            <a:noAutofit/>
          </a:bodyPr>
          <a:lstStyle/>
          <a:p>
            <a:pPr marL="0" indent="0">
              <a:buNone/>
            </a:pPr>
            <a:r>
              <a:rPr lang="en-US" sz="2800" b="1" dirty="0" smtClean="0">
                <a:latin typeface="Calibri" panose="020F0502020204030204" pitchFamily="34" charset="0"/>
                <a:cs typeface="Calibri" panose="020F0502020204030204" pitchFamily="34" charset="0"/>
              </a:rPr>
              <a:t>{	</a:t>
            </a:r>
            <a:r>
              <a:rPr lang="en-US" sz="2800" b="1" dirty="0" err="1" smtClean="0">
                <a:latin typeface="Calibri" panose="020F0502020204030204" pitchFamily="34" charset="0"/>
                <a:cs typeface="Calibri" panose="020F0502020204030204" pitchFamily="34" charset="0"/>
              </a:rPr>
              <a:t>struct</a:t>
            </a:r>
            <a:r>
              <a:rPr lang="en-US" sz="2800" b="1" dirty="0" smtClean="0">
                <a:latin typeface="Calibri" panose="020F0502020204030204" pitchFamily="34" charset="0"/>
                <a:cs typeface="Calibri" panose="020F0502020204030204" pitchFamily="34" charset="0"/>
              </a:rPr>
              <a:t> node *t, *t1;</a:t>
            </a:r>
          </a:p>
          <a:p>
            <a:pPr marL="0" indent="0">
              <a:buNone/>
            </a:pP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if(f==NULL)</a:t>
            </a:r>
          </a:p>
          <a:p>
            <a:pPr marL="0" indent="0">
              <a:buNone/>
            </a:pPr>
            <a:r>
              <a:rPr lang="en-US" sz="2800" b="1" dirty="0">
                <a:latin typeface="Calibri" panose="020F0502020204030204" pitchFamily="34" charset="0"/>
                <a:cs typeface="Calibri" panose="020F0502020204030204" pitchFamily="34" charset="0"/>
              </a:rPr>
              <a:t>	</a:t>
            </a:r>
            <a:r>
              <a:rPr lang="en-US" sz="2800" b="1" dirty="0" err="1" smtClean="0">
                <a:latin typeface="Calibri" panose="020F0502020204030204" pitchFamily="34" charset="0"/>
                <a:cs typeface="Calibri" panose="020F0502020204030204" pitchFamily="34" charset="0"/>
              </a:rPr>
              <a:t>printf</a:t>
            </a:r>
            <a:r>
              <a:rPr lang="en-US" sz="2800" b="1" dirty="0" smtClean="0">
                <a:latin typeface="Calibri" panose="020F0502020204030204" pitchFamily="34" charset="0"/>
                <a:cs typeface="Calibri" panose="020F0502020204030204" pitchFamily="34" charset="0"/>
              </a:rPr>
              <a:t>(“Deletion not possible”);</a:t>
            </a:r>
          </a:p>
          <a:p>
            <a:pPr marL="0" indent="0">
              <a:buNone/>
            </a:pP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else</a:t>
            </a:r>
          </a:p>
          <a:p>
            <a:pPr marL="0" indent="0">
              <a:buNone/>
            </a:pP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	if(t-&gt;n==NULL)</a:t>
            </a:r>
          </a:p>
          <a:p>
            <a:pPr marL="0" indent="0">
              <a:buNone/>
            </a:pP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	{	f=NULL;</a:t>
            </a:r>
          </a:p>
          <a:p>
            <a:pPr marL="0" indent="0">
              <a:buNone/>
            </a:pP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		free(t);</a:t>
            </a:r>
          </a:p>
          <a:p>
            <a:pPr marL="0" indent="0">
              <a:buNone/>
            </a:pP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	}</a:t>
            </a:r>
          </a:p>
          <a:p>
            <a:pPr marL="0" indent="0">
              <a:buNone/>
            </a:pP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	</a:t>
            </a:r>
            <a:endParaRPr lang="en-US" sz="2800" b="1" dirty="0" smtClean="0">
              <a:latin typeface="Calibri" panose="020F0502020204030204" pitchFamily="34" charset="0"/>
              <a:cs typeface="Calibri" panose="020F0502020204030204" pitchFamily="34" charset="0"/>
            </a:endParaRPr>
          </a:p>
        </p:txBody>
      </p:sp>
      <p:sp>
        <p:nvSpPr>
          <p:cNvPr id="4" name="TextBox 3"/>
          <p:cNvSpPr txBox="1"/>
          <p:nvPr/>
        </p:nvSpPr>
        <p:spPr>
          <a:xfrm>
            <a:off x="4762500" y="914324"/>
            <a:ext cx="4114800" cy="5693866"/>
          </a:xfrm>
          <a:prstGeom prst="rect">
            <a:avLst/>
          </a:prstGeom>
          <a:noFill/>
        </p:spPr>
        <p:txBody>
          <a:bodyPr wrap="square" rtlCol="0">
            <a:spAutoFit/>
          </a:bodyPr>
          <a:lstStyle/>
          <a:p>
            <a:r>
              <a:rPr lang="en-US" sz="2800" b="1" dirty="0" smtClean="0">
                <a:latin typeface="Calibri" panose="020F0502020204030204" pitchFamily="34" charset="0"/>
                <a:cs typeface="Calibri" panose="020F0502020204030204" pitchFamily="34" charset="0"/>
              </a:rPr>
              <a:t>else</a:t>
            </a:r>
          </a:p>
          <a:p>
            <a:r>
              <a:rPr lang="en-US" sz="2800" b="1" dirty="0" smtClean="0">
                <a:latin typeface="Calibri" panose="020F0502020204030204" pitchFamily="34" charset="0"/>
                <a:cs typeface="Calibri" panose="020F0502020204030204" pitchFamily="34" charset="0"/>
              </a:rPr>
              <a:t>{ </a:t>
            </a:r>
          </a:p>
          <a:p>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         t1=t-&gt;n;</a:t>
            </a:r>
          </a:p>
          <a:p>
            <a:r>
              <a:rPr lang="en-US" sz="2800" b="1" dirty="0" smtClean="0">
                <a:latin typeface="Calibri" panose="020F0502020204030204" pitchFamily="34" charset="0"/>
                <a:cs typeface="Calibri" panose="020F0502020204030204" pitchFamily="34" charset="0"/>
              </a:rPr>
              <a:t>          while(t1-&gt;n != NULL)</a:t>
            </a:r>
          </a:p>
          <a:p>
            <a:r>
              <a:rPr lang="en-US" sz="2800" b="1" dirty="0" smtClean="0">
                <a:latin typeface="Calibri" panose="020F0502020204030204" pitchFamily="34" charset="0"/>
                <a:cs typeface="Calibri" panose="020F0502020204030204" pitchFamily="34" charset="0"/>
              </a:rPr>
              <a:t>	{ </a:t>
            </a:r>
          </a:p>
          <a:p>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   t1=t1-&gt;n;</a:t>
            </a:r>
          </a:p>
          <a:p>
            <a:r>
              <a:rPr lang="en-US" sz="2800" b="1" dirty="0" smtClean="0">
                <a:latin typeface="Calibri" panose="020F0502020204030204" pitchFamily="34" charset="0"/>
                <a:cs typeface="Calibri" panose="020F0502020204030204" pitchFamily="34" charset="0"/>
              </a:rPr>
              <a:t>	   t=t-&gt;n;</a:t>
            </a:r>
          </a:p>
          <a:p>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a:t>
            </a:r>
          </a:p>
          <a:p>
            <a:r>
              <a:rPr lang="en-US" sz="2800" b="1" dirty="0" smtClean="0">
                <a:latin typeface="Calibri" panose="020F0502020204030204" pitchFamily="34" charset="0"/>
                <a:cs typeface="Calibri" panose="020F0502020204030204" pitchFamily="34" charset="0"/>
              </a:rPr>
              <a:t>	free(t1);</a:t>
            </a:r>
          </a:p>
          <a:p>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t-&gt;n=NULL;</a:t>
            </a:r>
          </a:p>
          <a:p>
            <a:r>
              <a:rPr lang="en-US" sz="2800" b="1" dirty="0" smtClean="0">
                <a:latin typeface="Calibri" panose="020F0502020204030204" pitchFamily="34" charset="0"/>
                <a:cs typeface="Calibri" panose="020F0502020204030204" pitchFamily="34" charset="0"/>
              </a:rPr>
              <a:t>}</a:t>
            </a:r>
          </a:p>
          <a:p>
            <a:r>
              <a:rPr lang="en-US" sz="2800" b="1" dirty="0" smtClean="0">
                <a:latin typeface="Calibri" panose="020F0502020204030204" pitchFamily="34" charset="0"/>
                <a:cs typeface="Calibri" panose="020F0502020204030204" pitchFamily="34" charset="0"/>
              </a:rPr>
              <a:t>}</a:t>
            </a:r>
          </a:p>
          <a:p>
            <a:r>
              <a:rPr lang="en-US" sz="2800" b="1" dirty="0">
                <a:latin typeface="Calibri" panose="020F0502020204030204" pitchFamily="34" charset="0"/>
                <a:cs typeface="Calibri" panose="020F0502020204030204" pitchFamily="34" charset="0"/>
              </a:rPr>
              <a:t>}</a:t>
            </a:r>
          </a:p>
        </p:txBody>
      </p:sp>
      <p:cxnSp>
        <p:nvCxnSpPr>
          <p:cNvPr id="6" name="Straight Connector 5"/>
          <p:cNvCxnSpPr/>
          <p:nvPr/>
        </p:nvCxnSpPr>
        <p:spPr>
          <a:xfrm>
            <a:off x="4724400" y="756745"/>
            <a:ext cx="76200" cy="59436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586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131" y="272012"/>
            <a:ext cx="7200900" cy="609600"/>
          </a:xfrm>
        </p:spPr>
        <p:txBody>
          <a:bodyPr>
            <a:normAutofit/>
          </a:bodyPr>
          <a:lstStyle/>
          <a:p>
            <a:r>
              <a:rPr lang="en-US" sz="3200" dirty="0" smtClean="0">
                <a:latin typeface="Calibri" panose="020F0502020204030204" pitchFamily="34" charset="0"/>
                <a:cs typeface="Calibri" panose="020F0502020204030204" pitchFamily="34" charset="0"/>
              </a:rPr>
              <a:t>del mid() </a:t>
            </a:r>
            <a:r>
              <a:rPr lang="en-US" sz="3200" dirty="0" smtClean="0">
                <a:solidFill>
                  <a:srgbClr val="009900"/>
                </a:solidFill>
                <a:latin typeface="Calibri" panose="020F0502020204030204" pitchFamily="34" charset="0"/>
                <a:cs typeface="Calibri" panose="020F0502020204030204" pitchFamily="34" charset="0"/>
              </a:rPr>
              <a:t>// using double pointer</a:t>
            </a:r>
            <a:endParaRPr lang="en-US" sz="3200" dirty="0">
              <a:solidFill>
                <a:srgbClr val="0099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09600" y="914324"/>
            <a:ext cx="4419600" cy="5105400"/>
          </a:xfrm>
        </p:spPr>
        <p:txBody>
          <a:bodyPr>
            <a:noAutofit/>
          </a:bodyPr>
          <a:lstStyle/>
          <a:p>
            <a:pPr marL="0" indent="0">
              <a:buNone/>
            </a:pPr>
            <a:r>
              <a:rPr lang="en-US" sz="2800" b="1" dirty="0" smtClean="0">
                <a:latin typeface="Calibri" panose="020F0502020204030204" pitchFamily="34" charset="0"/>
                <a:cs typeface="Calibri" panose="020F0502020204030204" pitchFamily="34" charset="0"/>
              </a:rPr>
              <a:t>{	</a:t>
            </a:r>
          </a:p>
          <a:p>
            <a:pPr marL="0" indent="0">
              <a:buNone/>
            </a:pPr>
            <a:r>
              <a:rPr lang="en-US" sz="2800" b="1" dirty="0" err="1" smtClean="0">
                <a:latin typeface="Calibri" panose="020F0502020204030204" pitchFamily="34" charset="0"/>
                <a:cs typeface="Calibri" panose="020F0502020204030204" pitchFamily="34" charset="0"/>
              </a:rPr>
              <a:t>int</a:t>
            </a:r>
            <a:r>
              <a:rPr lang="en-US" sz="2800" b="1" dirty="0" smtClean="0">
                <a:latin typeface="Calibri" panose="020F0502020204030204" pitchFamily="34" charset="0"/>
                <a:cs typeface="Calibri" panose="020F0502020204030204" pitchFamily="34" charset="0"/>
              </a:rPr>
              <a:t> </a:t>
            </a:r>
            <a:r>
              <a:rPr lang="en-US" sz="2800" b="1" dirty="0" err="1" smtClean="0">
                <a:latin typeface="Calibri" panose="020F0502020204030204" pitchFamily="34" charset="0"/>
                <a:cs typeface="Calibri" panose="020F0502020204030204" pitchFamily="34" charset="0"/>
              </a:rPr>
              <a:t>num</a:t>
            </a:r>
            <a:r>
              <a:rPr lang="en-US" sz="2800" b="1" dirty="0" smtClean="0">
                <a:latin typeface="Calibri" panose="020F0502020204030204" pitchFamily="34" charset="0"/>
                <a:cs typeface="Calibri" panose="020F0502020204030204" pitchFamily="34" charset="0"/>
              </a:rPr>
              <a:t>;</a:t>
            </a:r>
          </a:p>
          <a:p>
            <a:pPr marL="0" indent="0">
              <a:buNone/>
            </a:pPr>
            <a:r>
              <a:rPr lang="en-US" sz="2800" b="1" dirty="0" err="1" smtClean="0">
                <a:latin typeface="Calibri" panose="020F0502020204030204" pitchFamily="34" charset="0"/>
                <a:cs typeface="Calibri" panose="020F0502020204030204" pitchFamily="34" charset="0"/>
              </a:rPr>
              <a:t>struct</a:t>
            </a:r>
            <a:r>
              <a:rPr lang="en-US" sz="2800" b="1" dirty="0" smtClean="0">
                <a:latin typeface="Calibri" panose="020F0502020204030204" pitchFamily="34" charset="0"/>
                <a:cs typeface="Calibri" panose="020F0502020204030204" pitchFamily="34" charset="0"/>
              </a:rPr>
              <a:t> node *t, *t1;</a:t>
            </a:r>
          </a:p>
          <a:p>
            <a:pPr marL="0" indent="0">
              <a:buNone/>
            </a:pPr>
            <a:r>
              <a:rPr lang="en-US" sz="2800" b="1" dirty="0" smtClean="0">
                <a:latin typeface="Calibri" panose="020F0502020204030204" pitchFamily="34" charset="0"/>
                <a:cs typeface="Calibri" panose="020F0502020204030204" pitchFamily="34" charset="0"/>
              </a:rPr>
              <a:t>t=f;</a:t>
            </a:r>
          </a:p>
          <a:p>
            <a:pPr marL="0" indent="0">
              <a:buNone/>
            </a:pPr>
            <a:r>
              <a:rPr lang="en-US" sz="2800" b="1" dirty="0" smtClean="0">
                <a:latin typeface="Calibri" panose="020F0502020204030204" pitchFamily="34" charset="0"/>
                <a:cs typeface="Calibri" panose="020F0502020204030204" pitchFamily="34" charset="0"/>
              </a:rPr>
              <a:t>if(f==NULL)</a:t>
            </a:r>
          </a:p>
          <a:p>
            <a:pPr marL="0" indent="0">
              <a:buNone/>
            </a:pPr>
            <a:r>
              <a:rPr lang="en-US" sz="2800" b="1" dirty="0" err="1" smtClean="0">
                <a:latin typeface="Calibri" panose="020F0502020204030204" pitchFamily="34" charset="0"/>
                <a:cs typeface="Calibri" panose="020F0502020204030204" pitchFamily="34" charset="0"/>
              </a:rPr>
              <a:t>printf</a:t>
            </a:r>
            <a:r>
              <a:rPr lang="en-US" sz="2800" b="1" dirty="0" smtClean="0">
                <a:latin typeface="Calibri" panose="020F0502020204030204" pitchFamily="34" charset="0"/>
                <a:cs typeface="Calibri" panose="020F0502020204030204" pitchFamily="34" charset="0"/>
              </a:rPr>
              <a:t>(“Deletion not possible”);</a:t>
            </a:r>
          </a:p>
          <a:p>
            <a:pPr marL="0" indent="0">
              <a:buNone/>
            </a:pPr>
            <a:r>
              <a:rPr lang="en-US" sz="2800" b="1" dirty="0" smtClean="0">
                <a:latin typeface="Calibri" panose="020F0502020204030204" pitchFamily="34" charset="0"/>
                <a:cs typeface="Calibri" panose="020F0502020204030204" pitchFamily="34" charset="0"/>
              </a:rPr>
              <a:t>else</a:t>
            </a:r>
          </a:p>
          <a:p>
            <a:pPr marL="0" indent="0">
              <a:buNone/>
            </a:pPr>
            <a:r>
              <a:rPr lang="en-US" sz="2800" b="1" dirty="0" smtClean="0">
                <a:latin typeface="Calibri" panose="020F0502020204030204" pitchFamily="34" charset="0"/>
                <a:cs typeface="Calibri" panose="020F0502020204030204" pitchFamily="34" charset="0"/>
              </a:rPr>
              <a:t>{</a:t>
            </a:r>
          </a:p>
          <a:p>
            <a:pPr marL="0" indent="0">
              <a:buNone/>
            </a:pPr>
            <a:r>
              <a:rPr lang="en-US" sz="2800" b="1" dirty="0" err="1" smtClean="0">
                <a:latin typeface="Calibri" panose="020F0502020204030204" pitchFamily="34" charset="0"/>
                <a:cs typeface="Calibri" panose="020F0502020204030204" pitchFamily="34" charset="0"/>
              </a:rPr>
              <a:t>printf</a:t>
            </a:r>
            <a:r>
              <a:rPr lang="en-US" sz="2800" b="1" dirty="0" smtClean="0">
                <a:latin typeface="Calibri" panose="020F0502020204030204" pitchFamily="34" charset="0"/>
                <a:cs typeface="Calibri" panose="020F0502020204030204" pitchFamily="34" charset="0"/>
              </a:rPr>
              <a:t>(“Enter value: “);</a:t>
            </a:r>
          </a:p>
          <a:p>
            <a:pPr marL="0" indent="0">
              <a:buNone/>
            </a:pPr>
            <a:r>
              <a:rPr lang="en-US" sz="2800" b="1" dirty="0" err="1" smtClean="0">
                <a:latin typeface="Calibri" panose="020F0502020204030204" pitchFamily="34" charset="0"/>
                <a:cs typeface="Calibri" panose="020F0502020204030204" pitchFamily="34" charset="0"/>
              </a:rPr>
              <a:t>Scanf</a:t>
            </a:r>
            <a:r>
              <a:rPr lang="en-US" sz="2800" b="1" dirty="0" smtClean="0">
                <a:latin typeface="Calibri" panose="020F0502020204030204" pitchFamily="34" charset="0"/>
                <a:cs typeface="Calibri" panose="020F0502020204030204" pitchFamily="34" charset="0"/>
              </a:rPr>
              <a:t>(“%d”,&amp;</a:t>
            </a:r>
            <a:r>
              <a:rPr lang="en-US" sz="2800" b="1" dirty="0" err="1" smtClean="0">
                <a:latin typeface="Calibri" panose="020F0502020204030204" pitchFamily="34" charset="0"/>
                <a:cs typeface="Calibri" panose="020F0502020204030204" pitchFamily="34" charset="0"/>
              </a:rPr>
              <a:t>num</a:t>
            </a:r>
            <a:r>
              <a:rPr lang="en-US" sz="2800" b="1" dirty="0" smtClean="0">
                <a:latin typeface="Calibri" panose="020F0502020204030204" pitchFamily="34" charset="0"/>
                <a:cs typeface="Calibri" panose="020F0502020204030204" pitchFamily="34" charset="0"/>
              </a:rPr>
              <a:t>);</a:t>
            </a:r>
          </a:p>
          <a:p>
            <a:pPr marL="0" indent="0">
              <a:buNone/>
            </a:pP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	</a:t>
            </a:r>
            <a:endParaRPr lang="en-US" sz="2800" b="1" dirty="0" smtClean="0">
              <a:latin typeface="Calibri" panose="020F0502020204030204" pitchFamily="34" charset="0"/>
              <a:cs typeface="Calibri" panose="020F0502020204030204" pitchFamily="34" charset="0"/>
            </a:endParaRPr>
          </a:p>
        </p:txBody>
      </p:sp>
      <p:sp>
        <p:nvSpPr>
          <p:cNvPr id="4" name="TextBox 3"/>
          <p:cNvSpPr txBox="1"/>
          <p:nvPr/>
        </p:nvSpPr>
        <p:spPr>
          <a:xfrm>
            <a:off x="4897821" y="881612"/>
            <a:ext cx="4114800" cy="5693866"/>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t1=t-&gt;n;	</a:t>
            </a:r>
            <a:endParaRPr lang="en-US" sz="2800" b="1" dirty="0" smtClean="0">
              <a:latin typeface="Calibri" panose="020F0502020204030204" pitchFamily="34" charset="0"/>
              <a:cs typeface="Calibri" panose="020F0502020204030204" pitchFamily="34" charset="0"/>
            </a:endParaRPr>
          </a:p>
          <a:p>
            <a:r>
              <a:rPr lang="en-US" sz="2800" b="1" dirty="0" smtClean="0">
                <a:latin typeface="Calibri" panose="020F0502020204030204" pitchFamily="34" charset="0"/>
                <a:cs typeface="Calibri" panose="020F0502020204030204" pitchFamily="34" charset="0"/>
              </a:rPr>
              <a:t>while((t1-&gt;d != </a:t>
            </a:r>
            <a:r>
              <a:rPr lang="en-US" sz="2800" b="1" dirty="0" err="1" smtClean="0">
                <a:latin typeface="Calibri" panose="020F0502020204030204" pitchFamily="34" charset="0"/>
                <a:cs typeface="Calibri" panose="020F0502020204030204" pitchFamily="34" charset="0"/>
              </a:rPr>
              <a:t>num</a:t>
            </a:r>
            <a:r>
              <a:rPr lang="en-US" sz="2800" b="1" dirty="0" smtClean="0">
                <a:latin typeface="Calibri" panose="020F0502020204030204" pitchFamily="34" charset="0"/>
                <a:cs typeface="Calibri" panose="020F0502020204030204" pitchFamily="34" charset="0"/>
              </a:rPr>
              <a:t>) &amp;&amp; (t1-&gt;n!=NULL))</a:t>
            </a:r>
          </a:p>
          <a:p>
            <a:r>
              <a:rPr lang="en-US" sz="2800" b="1" dirty="0" smtClean="0">
                <a:latin typeface="Calibri" panose="020F0502020204030204" pitchFamily="34" charset="0"/>
                <a:cs typeface="Calibri" panose="020F0502020204030204" pitchFamily="34" charset="0"/>
              </a:rPr>
              <a:t>	{ </a:t>
            </a:r>
          </a:p>
          <a:p>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   t1=t1-&gt;n;</a:t>
            </a:r>
          </a:p>
          <a:p>
            <a:r>
              <a:rPr lang="en-US" sz="2800" b="1" dirty="0" smtClean="0">
                <a:latin typeface="Calibri" panose="020F0502020204030204" pitchFamily="34" charset="0"/>
                <a:cs typeface="Calibri" panose="020F0502020204030204" pitchFamily="34" charset="0"/>
              </a:rPr>
              <a:t>	   t=t-&gt;n;</a:t>
            </a:r>
          </a:p>
          <a:p>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a:t>
            </a:r>
          </a:p>
          <a:p>
            <a:r>
              <a:rPr lang="en-US" sz="2800" b="1" dirty="0">
                <a:latin typeface="Calibri" panose="020F0502020204030204" pitchFamily="34" charset="0"/>
                <a:cs typeface="Calibri" panose="020F0502020204030204" pitchFamily="34" charset="0"/>
              </a:rPr>
              <a:t>}</a:t>
            </a:r>
            <a:endParaRPr lang="en-US" sz="2800" b="1" dirty="0" smtClean="0">
              <a:latin typeface="Calibri" panose="020F0502020204030204" pitchFamily="34" charset="0"/>
              <a:cs typeface="Calibri" panose="020F0502020204030204" pitchFamily="34" charset="0"/>
            </a:endParaRPr>
          </a:p>
          <a:p>
            <a:r>
              <a:rPr lang="en-US" sz="2800" b="1" dirty="0" smtClean="0">
                <a:latin typeface="Calibri" panose="020F0502020204030204" pitchFamily="34" charset="0"/>
                <a:cs typeface="Calibri" panose="020F0502020204030204" pitchFamily="34" charset="0"/>
              </a:rPr>
              <a:t>if(t1-&gt;d==</a:t>
            </a:r>
            <a:r>
              <a:rPr lang="en-US" sz="2800" b="1" dirty="0" err="1" smtClean="0">
                <a:latin typeface="Calibri" panose="020F0502020204030204" pitchFamily="34" charset="0"/>
                <a:cs typeface="Calibri" panose="020F0502020204030204" pitchFamily="34" charset="0"/>
              </a:rPr>
              <a:t>num</a:t>
            </a:r>
            <a:r>
              <a:rPr lang="en-US" sz="2800" b="1" dirty="0" smtClean="0">
                <a:latin typeface="Calibri" panose="020F0502020204030204" pitchFamily="34" charset="0"/>
                <a:cs typeface="Calibri" panose="020F0502020204030204" pitchFamily="34" charset="0"/>
              </a:rPr>
              <a:t>)</a:t>
            </a:r>
          </a:p>
          <a:p>
            <a:r>
              <a:rPr lang="en-US" sz="2800" b="1" dirty="0" smtClean="0">
                <a:latin typeface="Calibri" panose="020F0502020204030204" pitchFamily="34" charset="0"/>
                <a:cs typeface="Calibri" panose="020F0502020204030204" pitchFamily="34" charset="0"/>
              </a:rPr>
              <a:t>{	f-&gt;n=t1-&gt;n;</a:t>
            </a:r>
          </a:p>
          <a:p>
            <a:r>
              <a:rPr lang="en-US" sz="2800" b="1" dirty="0" smtClean="0">
                <a:latin typeface="Calibri" panose="020F0502020204030204" pitchFamily="34" charset="0"/>
                <a:cs typeface="Calibri" panose="020F0502020204030204" pitchFamily="34" charset="0"/>
              </a:rPr>
              <a:t>	free(t1);</a:t>
            </a:r>
          </a:p>
          <a:p>
            <a:r>
              <a:rPr lang="en-US" sz="2800" b="1" dirty="0" smtClean="0">
                <a:latin typeface="Calibri" panose="020F0502020204030204" pitchFamily="34" charset="0"/>
                <a:cs typeface="Calibri" panose="020F0502020204030204" pitchFamily="34" charset="0"/>
              </a:rPr>
              <a:t>}</a:t>
            </a:r>
          </a:p>
          <a:p>
            <a:r>
              <a:rPr lang="en-US" sz="2800" b="1" dirty="0" smtClean="0">
                <a:latin typeface="Calibri" panose="020F0502020204030204" pitchFamily="34" charset="0"/>
                <a:cs typeface="Calibri" panose="020F0502020204030204" pitchFamily="34" charset="0"/>
              </a:rPr>
              <a:t>}</a:t>
            </a:r>
          </a:p>
        </p:txBody>
      </p:sp>
      <p:cxnSp>
        <p:nvCxnSpPr>
          <p:cNvPr id="6" name="Straight Connector 5"/>
          <p:cNvCxnSpPr/>
          <p:nvPr/>
        </p:nvCxnSpPr>
        <p:spPr>
          <a:xfrm>
            <a:off x="4816366" y="730469"/>
            <a:ext cx="76200" cy="59436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7035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2586"/>
            <a:ext cx="7200900" cy="685800"/>
          </a:xfrm>
        </p:spPr>
        <p:txBody>
          <a:bodyPr>
            <a:normAutofit/>
          </a:bodyPr>
          <a:lstStyle/>
          <a:p>
            <a:r>
              <a:rPr lang="en-US" dirty="0" smtClean="0">
                <a:solidFill>
                  <a:srgbClr val="FF0000"/>
                </a:solidFill>
              </a:rPr>
              <a:t>Circular linked list</a:t>
            </a:r>
            <a:endParaRPr lang="en-US" dirty="0">
              <a:solidFill>
                <a:srgbClr val="FF0000"/>
              </a:solidFill>
            </a:endParaRPr>
          </a:p>
        </p:txBody>
      </p:sp>
      <p:sp>
        <p:nvSpPr>
          <p:cNvPr id="3" name="Content Placeholder 2"/>
          <p:cNvSpPr>
            <a:spLocks noGrp="1"/>
          </p:cNvSpPr>
          <p:nvPr>
            <p:ph idx="1"/>
          </p:nvPr>
        </p:nvSpPr>
        <p:spPr>
          <a:xfrm>
            <a:off x="5105400" y="337929"/>
            <a:ext cx="3810000" cy="457200"/>
          </a:xfrm>
        </p:spPr>
        <p:txBody>
          <a:bodyPr>
            <a:normAutofit/>
          </a:bodyPr>
          <a:lstStyle/>
          <a:p>
            <a:r>
              <a:rPr lang="en-US" dirty="0" smtClean="0"/>
              <a:t>Operations : Do by yourselves.</a:t>
            </a:r>
            <a:endParaRPr lang="en-US" dirty="0"/>
          </a:p>
        </p:txBody>
      </p:sp>
      <p:sp>
        <p:nvSpPr>
          <p:cNvPr id="4" name="Rectangle 3"/>
          <p:cNvSpPr/>
          <p:nvPr/>
        </p:nvSpPr>
        <p:spPr>
          <a:xfrm>
            <a:off x="890381" y="2420869"/>
            <a:ext cx="3909981" cy="707886"/>
          </a:xfrm>
          <a:prstGeom prst="rect">
            <a:avLst/>
          </a:prstGeom>
        </p:spPr>
        <p:txBody>
          <a:bodyPr wrap="none">
            <a:spAutoFit/>
          </a:bodyPr>
          <a:lstStyle/>
          <a:p>
            <a:r>
              <a:rPr lang="en-US" sz="4000" dirty="0">
                <a:solidFill>
                  <a:srgbClr val="FF0000"/>
                </a:solidFill>
              </a:rPr>
              <a:t>Double linked list</a:t>
            </a:r>
          </a:p>
        </p:txBody>
      </p:sp>
      <p:sp>
        <p:nvSpPr>
          <p:cNvPr id="5" name="Content Placeholder 2"/>
          <p:cNvSpPr txBox="1">
            <a:spLocks/>
          </p:cNvSpPr>
          <p:nvPr/>
        </p:nvSpPr>
        <p:spPr>
          <a:xfrm>
            <a:off x="5105400" y="2621031"/>
            <a:ext cx="3810000" cy="457200"/>
          </a:xfrm>
          <a:prstGeom prst="rect">
            <a:avLst/>
          </a:prstGeom>
        </p:spPr>
        <p:txBody>
          <a:bodyPr vert="horz" lIns="91440" tIns="45720" rIns="91440" bIns="45720" rtlCol="0">
            <a:no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smtClean="0"/>
              <a:t>Operations : Do by yourselves.</a:t>
            </a:r>
            <a:endParaRPr lang="en-US" dirty="0"/>
          </a:p>
        </p:txBody>
      </p:sp>
      <p:pic>
        <p:nvPicPr>
          <p:cNvPr id="1026" name="Picture 2" descr="Image result for circular singly linked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98386"/>
            <a:ext cx="6410325" cy="14192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914400" y="3180524"/>
            <a:ext cx="6591300" cy="904875"/>
          </a:xfrm>
          <a:prstGeom prst="rect">
            <a:avLst/>
          </a:prstGeom>
        </p:spPr>
      </p:pic>
      <p:sp>
        <p:nvSpPr>
          <p:cNvPr id="11" name="Rectangle 10"/>
          <p:cNvSpPr/>
          <p:nvPr/>
        </p:nvSpPr>
        <p:spPr>
          <a:xfrm>
            <a:off x="890381" y="4382467"/>
            <a:ext cx="5628657" cy="707886"/>
          </a:xfrm>
          <a:prstGeom prst="rect">
            <a:avLst/>
          </a:prstGeom>
        </p:spPr>
        <p:txBody>
          <a:bodyPr wrap="none">
            <a:spAutoFit/>
          </a:bodyPr>
          <a:lstStyle/>
          <a:p>
            <a:r>
              <a:rPr lang="en-US" sz="4000" dirty="0">
                <a:solidFill>
                  <a:srgbClr val="FF0000"/>
                </a:solidFill>
              </a:rPr>
              <a:t>Double </a:t>
            </a:r>
            <a:r>
              <a:rPr lang="en-US" sz="4000" dirty="0" smtClean="0">
                <a:solidFill>
                  <a:srgbClr val="FF0000"/>
                </a:solidFill>
              </a:rPr>
              <a:t>circular linked </a:t>
            </a:r>
            <a:r>
              <a:rPr lang="en-US" sz="4000" dirty="0">
                <a:solidFill>
                  <a:srgbClr val="FF0000"/>
                </a:solidFill>
              </a:rPr>
              <a:t>list</a:t>
            </a:r>
          </a:p>
        </p:txBody>
      </p:sp>
      <p:pic>
        <p:nvPicPr>
          <p:cNvPr id="7" name="Picture 6"/>
          <p:cNvPicPr>
            <a:picLocks noChangeAspect="1"/>
          </p:cNvPicPr>
          <p:nvPr/>
        </p:nvPicPr>
        <p:blipFill>
          <a:blip r:embed="rId4"/>
          <a:stretch>
            <a:fillRect/>
          </a:stretch>
        </p:blipFill>
        <p:spPr>
          <a:xfrm>
            <a:off x="990600" y="5142122"/>
            <a:ext cx="4600575" cy="1552575"/>
          </a:xfrm>
          <a:prstGeom prst="rect">
            <a:avLst/>
          </a:prstGeom>
        </p:spPr>
      </p:pic>
    </p:spTree>
    <p:extLst>
      <p:ext uri="{BB962C8B-B14F-4D97-AF65-F5344CB8AC3E}">
        <p14:creationId xmlns:p14="http://schemas.microsoft.com/office/powerpoint/2010/main" val="804714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387" y="228600"/>
            <a:ext cx="7200900" cy="685800"/>
          </a:xfrm>
        </p:spPr>
        <p:txBody>
          <a:bodyPr>
            <a:normAutofit/>
          </a:bodyPr>
          <a:lstStyle/>
          <a:p>
            <a:r>
              <a:rPr lang="en-US" dirty="0" smtClean="0"/>
              <a:t>Polynomial</a:t>
            </a:r>
            <a:endParaRPr lang="en-US" dirty="0"/>
          </a:p>
        </p:txBody>
      </p:sp>
      <p:sp>
        <p:nvSpPr>
          <p:cNvPr id="3" name="Content Placeholder 2"/>
          <p:cNvSpPr>
            <a:spLocks noGrp="1"/>
          </p:cNvSpPr>
          <p:nvPr>
            <p:ph idx="1"/>
          </p:nvPr>
        </p:nvSpPr>
        <p:spPr>
          <a:xfrm>
            <a:off x="1025387" y="1066800"/>
            <a:ext cx="7200900" cy="4953000"/>
          </a:xfrm>
        </p:spPr>
        <p:txBody>
          <a:bodyPr/>
          <a:lstStyle/>
          <a:p>
            <a:pPr marL="0" indent="0">
              <a:buNone/>
            </a:pPr>
            <a:r>
              <a:rPr lang="en-US" sz="3600" dirty="0">
                <a:solidFill>
                  <a:srgbClr val="FF0000"/>
                </a:solidFill>
              </a:rPr>
              <a:t>7</a:t>
            </a:r>
            <a:r>
              <a:rPr lang="en-US" sz="3600" dirty="0" smtClean="0">
                <a:solidFill>
                  <a:srgbClr val="FF0000"/>
                </a:solidFill>
              </a:rPr>
              <a:t>x</a:t>
            </a:r>
            <a:r>
              <a:rPr lang="en-US" sz="3600" baseline="30000" dirty="0" smtClean="0">
                <a:solidFill>
                  <a:srgbClr val="FF0000"/>
                </a:solidFill>
              </a:rPr>
              <a:t>4</a:t>
            </a:r>
            <a:r>
              <a:rPr lang="en-US" sz="3600" dirty="0" smtClean="0">
                <a:solidFill>
                  <a:srgbClr val="FF0000"/>
                </a:solidFill>
              </a:rPr>
              <a:t> + 9x</a:t>
            </a:r>
            <a:r>
              <a:rPr lang="en-US" sz="3600" baseline="30000" dirty="0" smtClean="0">
                <a:solidFill>
                  <a:srgbClr val="FF0000"/>
                </a:solidFill>
              </a:rPr>
              <a:t>2</a:t>
            </a:r>
            <a:r>
              <a:rPr lang="en-US" sz="3600" dirty="0" smtClean="0">
                <a:solidFill>
                  <a:srgbClr val="FF0000"/>
                </a:solidFill>
              </a:rPr>
              <a:t> + 5x +2</a:t>
            </a:r>
          </a:p>
          <a:p>
            <a:pPr marL="0" indent="0">
              <a:buNone/>
            </a:pPr>
            <a:r>
              <a:rPr lang="en-US" sz="3600" dirty="0" smtClean="0"/>
              <a:t>Array representation</a:t>
            </a:r>
          </a:p>
          <a:p>
            <a:pPr marL="0" indent="0">
              <a:buNone/>
            </a:pPr>
            <a:endParaRPr lang="en-US" dirty="0" smtClean="0"/>
          </a:p>
          <a:p>
            <a:pPr marL="0" indent="0">
              <a:buNone/>
            </a:pPr>
            <a:endParaRPr lang="en-US" dirty="0"/>
          </a:p>
          <a:p>
            <a:pPr marL="0" indent="0">
              <a:buNone/>
            </a:pPr>
            <a:endParaRPr lang="en-US" dirty="0" smtClean="0"/>
          </a:p>
          <a:p>
            <a:pPr marL="0" indent="0">
              <a:buNone/>
            </a:pPr>
            <a:r>
              <a:rPr lang="en-US" sz="4000" dirty="0" err="1" smtClean="0"/>
              <a:t>Linkedlist</a:t>
            </a:r>
            <a:r>
              <a:rPr lang="en-US" sz="4000" dirty="0" smtClean="0"/>
              <a:t> </a:t>
            </a:r>
            <a:r>
              <a:rPr lang="en-US" sz="4000" dirty="0"/>
              <a:t>representation</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38717369"/>
              </p:ext>
            </p:extLst>
          </p:nvPr>
        </p:nvGraphicFramePr>
        <p:xfrm>
          <a:off x="1447800" y="2514600"/>
          <a:ext cx="6096000" cy="57912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sz="3200" b="1" dirty="0" smtClean="0"/>
                        <a:t>7</a:t>
                      </a:r>
                      <a:endParaRPr lang="en-US" sz="3200" b="1" dirty="0"/>
                    </a:p>
                  </a:txBody>
                  <a:tcPr/>
                </a:tc>
                <a:tc>
                  <a:txBody>
                    <a:bodyPr/>
                    <a:lstStyle/>
                    <a:p>
                      <a:pPr algn="ctr"/>
                      <a:r>
                        <a:rPr lang="en-US" sz="3200" b="1" dirty="0" smtClean="0"/>
                        <a:t>0</a:t>
                      </a:r>
                      <a:endParaRPr lang="en-US" sz="3200" b="1" dirty="0"/>
                    </a:p>
                  </a:txBody>
                  <a:tcPr/>
                </a:tc>
                <a:tc>
                  <a:txBody>
                    <a:bodyPr/>
                    <a:lstStyle/>
                    <a:p>
                      <a:pPr algn="ctr"/>
                      <a:r>
                        <a:rPr lang="en-US" sz="3200" b="1" dirty="0" smtClean="0"/>
                        <a:t>9</a:t>
                      </a:r>
                      <a:endParaRPr lang="en-US" sz="3200" b="1" dirty="0"/>
                    </a:p>
                  </a:txBody>
                  <a:tcPr/>
                </a:tc>
                <a:tc>
                  <a:txBody>
                    <a:bodyPr/>
                    <a:lstStyle/>
                    <a:p>
                      <a:pPr algn="ctr"/>
                      <a:r>
                        <a:rPr lang="en-US" sz="3200" b="1" dirty="0" smtClean="0"/>
                        <a:t>5</a:t>
                      </a:r>
                      <a:endParaRPr lang="en-US" sz="3200" b="1" dirty="0"/>
                    </a:p>
                  </a:txBody>
                  <a:tcPr/>
                </a:tc>
                <a:tc>
                  <a:txBody>
                    <a:bodyPr/>
                    <a:lstStyle/>
                    <a:p>
                      <a:pPr algn="ctr"/>
                      <a:r>
                        <a:rPr lang="en-US" sz="3200" b="1" dirty="0" smtClean="0"/>
                        <a:t>2</a:t>
                      </a:r>
                      <a:endParaRPr lang="en-US" sz="3200" b="1"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95166486"/>
              </p:ext>
            </p:extLst>
          </p:nvPr>
        </p:nvGraphicFramePr>
        <p:xfrm>
          <a:off x="1676400" y="4876800"/>
          <a:ext cx="1447800" cy="396240"/>
        </p:xfrm>
        <a:graphic>
          <a:graphicData uri="http://schemas.openxmlformats.org/drawingml/2006/table">
            <a:tbl>
              <a:tblPr firstRow="1" bandRow="1">
                <a:tableStyleId>{616DA210-FB5B-4158-B5E0-FEB733F419BA}</a:tableStyleId>
              </a:tblPr>
              <a:tblGrid>
                <a:gridCol w="482600"/>
                <a:gridCol w="482600"/>
                <a:gridCol w="482600"/>
              </a:tblGrid>
              <a:tr h="370840">
                <a:tc>
                  <a:txBody>
                    <a:bodyPr/>
                    <a:lstStyle/>
                    <a:p>
                      <a:r>
                        <a:rPr lang="en-US" sz="2000" dirty="0" smtClean="0"/>
                        <a:t>7</a:t>
                      </a:r>
                      <a:endParaRPr lang="en-US" sz="2000" dirty="0"/>
                    </a:p>
                  </a:txBody>
                  <a:tcPr/>
                </a:tc>
                <a:tc>
                  <a:txBody>
                    <a:bodyPr/>
                    <a:lstStyle/>
                    <a:p>
                      <a:r>
                        <a:rPr lang="en-US" sz="2000" dirty="0" smtClean="0"/>
                        <a:t>4</a:t>
                      </a:r>
                      <a:endParaRPr lang="en-US" sz="2000" dirty="0"/>
                    </a:p>
                  </a:txBody>
                  <a:tcPr/>
                </a:tc>
                <a:tc>
                  <a:txBody>
                    <a:bodyPr/>
                    <a:lstStyle/>
                    <a:p>
                      <a:endParaRPr lang="en-US" sz="20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48232452"/>
              </p:ext>
            </p:extLst>
          </p:nvPr>
        </p:nvGraphicFramePr>
        <p:xfrm>
          <a:off x="3581400" y="4876800"/>
          <a:ext cx="1447800" cy="396240"/>
        </p:xfrm>
        <a:graphic>
          <a:graphicData uri="http://schemas.openxmlformats.org/drawingml/2006/table">
            <a:tbl>
              <a:tblPr firstRow="1" bandRow="1">
                <a:tableStyleId>{616DA210-FB5B-4158-B5E0-FEB733F419BA}</a:tableStyleId>
              </a:tblPr>
              <a:tblGrid>
                <a:gridCol w="482600"/>
                <a:gridCol w="482600"/>
                <a:gridCol w="482600"/>
              </a:tblGrid>
              <a:tr h="370840">
                <a:tc>
                  <a:txBody>
                    <a:bodyPr/>
                    <a:lstStyle/>
                    <a:p>
                      <a:r>
                        <a:rPr lang="en-US" sz="2000" dirty="0" smtClean="0"/>
                        <a:t>9</a:t>
                      </a:r>
                      <a:endParaRPr lang="en-US" sz="2000" dirty="0"/>
                    </a:p>
                  </a:txBody>
                  <a:tcPr/>
                </a:tc>
                <a:tc>
                  <a:txBody>
                    <a:bodyPr/>
                    <a:lstStyle/>
                    <a:p>
                      <a:r>
                        <a:rPr lang="en-US" sz="2000" dirty="0" smtClean="0"/>
                        <a:t>2</a:t>
                      </a:r>
                      <a:endParaRPr lang="en-US" sz="2000" dirty="0"/>
                    </a:p>
                  </a:txBody>
                  <a:tcPr/>
                </a:tc>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71086847"/>
              </p:ext>
            </p:extLst>
          </p:nvPr>
        </p:nvGraphicFramePr>
        <p:xfrm>
          <a:off x="5410200" y="4876800"/>
          <a:ext cx="1447800" cy="396240"/>
        </p:xfrm>
        <a:graphic>
          <a:graphicData uri="http://schemas.openxmlformats.org/drawingml/2006/table">
            <a:tbl>
              <a:tblPr firstRow="1" bandRow="1">
                <a:tableStyleId>{616DA210-FB5B-4158-B5E0-FEB733F419BA}</a:tableStyleId>
              </a:tblPr>
              <a:tblGrid>
                <a:gridCol w="482600"/>
                <a:gridCol w="482600"/>
                <a:gridCol w="482600"/>
              </a:tblGrid>
              <a:tr h="370840">
                <a:tc>
                  <a:txBody>
                    <a:bodyPr/>
                    <a:lstStyle/>
                    <a:p>
                      <a:r>
                        <a:rPr lang="en-US" sz="2000" dirty="0" smtClean="0"/>
                        <a:t>5</a:t>
                      </a:r>
                      <a:endParaRPr lang="en-US" sz="2000" dirty="0"/>
                    </a:p>
                  </a:txBody>
                  <a:tcPr/>
                </a:tc>
                <a:tc>
                  <a:txBody>
                    <a:bodyPr/>
                    <a:lstStyle/>
                    <a:p>
                      <a:r>
                        <a:rPr lang="en-US" sz="2000" dirty="0" smtClean="0"/>
                        <a:t>1</a:t>
                      </a:r>
                      <a:endParaRPr lang="en-US" sz="2000" dirty="0"/>
                    </a:p>
                  </a:txBody>
                  <a:tcPr/>
                </a:tc>
                <a:tc>
                  <a:txBody>
                    <a:bodyPr/>
                    <a:lstStyle/>
                    <a:p>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21922736"/>
              </p:ext>
            </p:extLst>
          </p:nvPr>
        </p:nvGraphicFramePr>
        <p:xfrm>
          <a:off x="7162800" y="4876800"/>
          <a:ext cx="1447800" cy="396240"/>
        </p:xfrm>
        <a:graphic>
          <a:graphicData uri="http://schemas.openxmlformats.org/drawingml/2006/table">
            <a:tbl>
              <a:tblPr firstRow="1" bandRow="1">
                <a:tableStyleId>{616DA210-FB5B-4158-B5E0-FEB733F419BA}</a:tableStyleId>
              </a:tblPr>
              <a:tblGrid>
                <a:gridCol w="482600"/>
                <a:gridCol w="482600"/>
                <a:gridCol w="482600"/>
              </a:tblGrid>
              <a:tr h="370840">
                <a:tc>
                  <a:txBody>
                    <a:bodyPr/>
                    <a:lstStyle/>
                    <a:p>
                      <a:r>
                        <a:rPr lang="en-US" sz="2000" dirty="0" smtClean="0"/>
                        <a:t>2</a:t>
                      </a:r>
                      <a:endParaRPr lang="en-US" sz="2000" dirty="0"/>
                    </a:p>
                  </a:txBody>
                  <a:tcPr/>
                </a:tc>
                <a:tc>
                  <a:txBody>
                    <a:bodyPr/>
                    <a:lstStyle/>
                    <a:p>
                      <a:r>
                        <a:rPr lang="en-US" sz="2000" dirty="0" smtClean="0"/>
                        <a:t>0</a:t>
                      </a:r>
                      <a:endParaRPr lang="en-US" sz="2000" dirty="0"/>
                    </a:p>
                  </a:txBody>
                  <a:tcPr/>
                </a:tc>
                <a:tc>
                  <a:txBody>
                    <a:bodyPr/>
                    <a:lstStyle/>
                    <a:p>
                      <a:r>
                        <a:rPr lang="en-US" sz="2000" dirty="0" smtClean="0"/>
                        <a:t>X</a:t>
                      </a:r>
                      <a:endParaRPr lang="en-US" sz="2000" dirty="0"/>
                    </a:p>
                  </a:txBody>
                  <a:tcPr/>
                </a:tc>
              </a:tr>
            </a:tbl>
          </a:graphicData>
        </a:graphic>
      </p:graphicFrame>
      <p:sp>
        <p:nvSpPr>
          <p:cNvPr id="10" name="Right Arrow 9"/>
          <p:cNvSpPr/>
          <p:nvPr/>
        </p:nvSpPr>
        <p:spPr>
          <a:xfrm>
            <a:off x="2819400" y="4953000"/>
            <a:ext cx="762000" cy="228600"/>
          </a:xfrm>
          <a:prstGeom prst="rightArrow">
            <a:avLst/>
          </a:prstGeom>
          <a:solidFill>
            <a:srgbClr val="FF00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448011" y="4938091"/>
            <a:ext cx="762000" cy="228600"/>
          </a:xfrm>
          <a:prstGeom prst="rightArrow">
            <a:avLst/>
          </a:prstGeom>
          <a:solidFill>
            <a:srgbClr val="FF00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669735" y="4953000"/>
            <a:ext cx="762000" cy="228600"/>
          </a:xfrm>
          <a:prstGeom prst="rightArrow">
            <a:avLst/>
          </a:prstGeom>
          <a:solidFill>
            <a:srgbClr val="FF00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2316251410"/>
              </p:ext>
            </p:extLst>
          </p:nvPr>
        </p:nvGraphicFramePr>
        <p:xfrm>
          <a:off x="796787" y="4881880"/>
          <a:ext cx="457200" cy="452120"/>
        </p:xfrm>
        <a:graphic>
          <a:graphicData uri="http://schemas.openxmlformats.org/drawingml/2006/table">
            <a:tbl>
              <a:tblPr firstRow="1" bandRow="1">
                <a:tableStyleId>{616DA210-FB5B-4158-B5E0-FEB733F419BA}</a:tableStyleId>
              </a:tblPr>
              <a:tblGrid>
                <a:gridCol w="457200"/>
              </a:tblGrid>
              <a:tr h="452120">
                <a:tc>
                  <a:txBody>
                    <a:bodyPr/>
                    <a:lstStyle/>
                    <a:p>
                      <a:endParaRPr lang="en-US" dirty="0"/>
                    </a:p>
                  </a:txBody>
                  <a:tcPr/>
                </a:tc>
              </a:tr>
            </a:tbl>
          </a:graphicData>
        </a:graphic>
      </p:graphicFrame>
      <p:sp>
        <p:nvSpPr>
          <p:cNvPr id="14" name="Right Arrow 13"/>
          <p:cNvSpPr/>
          <p:nvPr/>
        </p:nvSpPr>
        <p:spPr>
          <a:xfrm>
            <a:off x="896178" y="4938091"/>
            <a:ext cx="762000" cy="228600"/>
          </a:xfrm>
          <a:prstGeom prst="rightArrow">
            <a:avLst/>
          </a:prstGeom>
          <a:solidFill>
            <a:srgbClr val="FF00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74970" y="5408579"/>
            <a:ext cx="700833" cy="369332"/>
          </a:xfrm>
          <a:prstGeom prst="rect">
            <a:avLst/>
          </a:prstGeom>
          <a:noFill/>
        </p:spPr>
        <p:txBody>
          <a:bodyPr wrap="none" rtlCol="0">
            <a:spAutoFit/>
          </a:bodyPr>
          <a:lstStyle/>
          <a:p>
            <a:r>
              <a:rPr lang="en-US" dirty="0" smtClean="0"/>
              <a:t>Head</a:t>
            </a:r>
            <a:endParaRPr lang="en-US" dirty="0"/>
          </a:p>
        </p:txBody>
      </p:sp>
      <p:sp>
        <p:nvSpPr>
          <p:cNvPr id="16" name="TextBox 15"/>
          <p:cNvSpPr txBox="1"/>
          <p:nvPr/>
        </p:nvSpPr>
        <p:spPr>
          <a:xfrm>
            <a:off x="1447800" y="4502461"/>
            <a:ext cx="759695" cy="369332"/>
          </a:xfrm>
          <a:prstGeom prst="rect">
            <a:avLst/>
          </a:prstGeom>
          <a:noFill/>
        </p:spPr>
        <p:txBody>
          <a:bodyPr wrap="none" rtlCol="0">
            <a:spAutoFit/>
          </a:bodyPr>
          <a:lstStyle/>
          <a:p>
            <a:r>
              <a:rPr lang="en-US" dirty="0" smtClean="0"/>
              <a:t>Co-</a:t>
            </a:r>
            <a:r>
              <a:rPr lang="en-US" dirty="0" err="1" smtClean="0"/>
              <a:t>eff</a:t>
            </a:r>
            <a:endParaRPr lang="en-US" dirty="0"/>
          </a:p>
        </p:txBody>
      </p:sp>
      <p:sp>
        <p:nvSpPr>
          <p:cNvPr id="17" name="TextBox 16"/>
          <p:cNvSpPr txBox="1"/>
          <p:nvPr/>
        </p:nvSpPr>
        <p:spPr>
          <a:xfrm>
            <a:off x="2044508" y="5231368"/>
            <a:ext cx="774892" cy="369332"/>
          </a:xfrm>
          <a:prstGeom prst="rect">
            <a:avLst/>
          </a:prstGeom>
          <a:noFill/>
        </p:spPr>
        <p:txBody>
          <a:bodyPr wrap="none" rtlCol="0">
            <a:spAutoFit/>
          </a:bodyPr>
          <a:lstStyle/>
          <a:p>
            <a:r>
              <a:rPr lang="en-US" dirty="0" smtClean="0"/>
              <a:t>Power</a:t>
            </a:r>
            <a:endParaRPr lang="en-US" dirty="0"/>
          </a:p>
        </p:txBody>
      </p:sp>
      <p:sp>
        <p:nvSpPr>
          <p:cNvPr id="19" name="TextBox 18"/>
          <p:cNvSpPr txBox="1"/>
          <p:nvPr/>
        </p:nvSpPr>
        <p:spPr>
          <a:xfrm>
            <a:off x="1025386" y="3144151"/>
            <a:ext cx="6195927" cy="400110"/>
          </a:xfrm>
          <a:prstGeom prst="rect">
            <a:avLst/>
          </a:prstGeom>
          <a:noFill/>
        </p:spPr>
        <p:txBody>
          <a:bodyPr wrap="none" rtlCol="0">
            <a:spAutoFit/>
          </a:bodyPr>
          <a:lstStyle/>
          <a:p>
            <a:r>
              <a:rPr lang="en-US" sz="2000" dirty="0" err="1" smtClean="0"/>
              <a:t>Coeff</a:t>
            </a:r>
            <a:r>
              <a:rPr lang="en-US" sz="2000" dirty="0" smtClean="0"/>
              <a:t>	4	    3	         2	             1	     0</a:t>
            </a:r>
            <a:endParaRPr lang="en-US" sz="2000" dirty="0"/>
          </a:p>
        </p:txBody>
      </p:sp>
    </p:spTree>
    <p:extLst>
      <p:ext uri="{BB962C8B-B14F-4D97-AF65-F5344CB8AC3E}">
        <p14:creationId xmlns:p14="http://schemas.microsoft.com/office/powerpoint/2010/main" val="238810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276" name="Text Box 4"/>
          <p:cNvSpPr txBox="1">
            <a:spLocks noChangeArrowheads="1"/>
          </p:cNvSpPr>
          <p:nvPr/>
        </p:nvSpPr>
        <p:spPr bwMode="auto">
          <a:xfrm>
            <a:off x="2620963" y="6248400"/>
            <a:ext cx="184731" cy="400110"/>
          </a:xfrm>
          <a:prstGeom prst="rect">
            <a:avLst/>
          </a:prstGeom>
          <a:noFill/>
          <a:ln w="9525">
            <a:noFill/>
            <a:miter lim="800000"/>
            <a:headEnd/>
            <a:tailEnd/>
          </a:ln>
          <a:effectLst/>
        </p:spPr>
        <p:txBody>
          <a:bodyPr wrap="none">
            <a:spAutoFit/>
          </a:bodyPr>
          <a:lstStyle/>
          <a:p>
            <a:endParaRPr lang="en-US" sz="2000" dirty="0">
              <a:latin typeface="Times New Roman" pitchFamily="18" charset="0"/>
            </a:endParaRPr>
          </a:p>
        </p:txBody>
      </p:sp>
      <p:sp>
        <p:nvSpPr>
          <p:cNvPr id="5" name="TextBox 4"/>
          <p:cNvSpPr txBox="1"/>
          <p:nvPr/>
        </p:nvSpPr>
        <p:spPr>
          <a:xfrm>
            <a:off x="1143000" y="381000"/>
            <a:ext cx="7665368" cy="769441"/>
          </a:xfrm>
          <a:prstGeom prst="rect">
            <a:avLst/>
          </a:prstGeom>
          <a:noFill/>
        </p:spPr>
        <p:txBody>
          <a:bodyPr wrap="none" rtlCol="0">
            <a:spAutoFit/>
          </a:bodyPr>
          <a:lstStyle/>
          <a:p>
            <a:r>
              <a:rPr lang="en-US" sz="4400" b="1" dirty="0" smtClean="0">
                <a:solidFill>
                  <a:srgbClr val="009900"/>
                </a:solidFill>
                <a:cs typeface="Times New Roman" pitchFamily="18" charset="0"/>
              </a:rPr>
              <a:t>The composition of a Linked List</a:t>
            </a:r>
            <a:endParaRPr lang="en-US" sz="4400" dirty="0">
              <a:solidFill>
                <a:srgbClr val="009900"/>
              </a:solidFill>
            </a:endParaRPr>
          </a:p>
        </p:txBody>
      </p:sp>
      <p:sp>
        <p:nvSpPr>
          <p:cNvPr id="6" name="TextBox 5"/>
          <p:cNvSpPr txBox="1"/>
          <p:nvPr/>
        </p:nvSpPr>
        <p:spPr>
          <a:xfrm>
            <a:off x="838200" y="1143000"/>
            <a:ext cx="7848600" cy="2677656"/>
          </a:xfrm>
          <a:prstGeom prst="rect">
            <a:avLst/>
          </a:prstGeom>
          <a:noFill/>
        </p:spPr>
        <p:txBody>
          <a:bodyPr wrap="square" rtlCol="0">
            <a:spAutoFit/>
          </a:bodyPr>
          <a:lstStyle/>
          <a:p>
            <a:pPr>
              <a:buClr>
                <a:schemeClr val="accent2">
                  <a:lumMod val="50000"/>
                </a:schemeClr>
              </a:buClr>
              <a:buSzPct val="85000"/>
              <a:buBlip>
                <a:blip r:embed="rId3"/>
              </a:buBlip>
            </a:pPr>
            <a:r>
              <a:rPr lang="en-US" sz="2800" dirty="0" smtClean="0">
                <a:cs typeface="Times New Roman" pitchFamily="18" charset="0"/>
              </a:rPr>
              <a:t>  </a:t>
            </a:r>
            <a:r>
              <a:rPr lang="en-US" sz="2800" b="1" dirty="0" smtClean="0">
                <a:cs typeface="Times New Roman" pitchFamily="18" charset="0"/>
              </a:rPr>
              <a:t>A linked list is called "linked" because each node in the series has a pointer that points to the next node in the list. </a:t>
            </a:r>
          </a:p>
          <a:p>
            <a:pPr>
              <a:buClr>
                <a:schemeClr val="accent2">
                  <a:lumMod val="50000"/>
                </a:schemeClr>
              </a:buClr>
              <a:buSzPct val="85000"/>
              <a:buBlip>
                <a:blip r:embed="rId3"/>
              </a:buBlip>
            </a:pPr>
            <a:r>
              <a:rPr lang="en-US" sz="2800" b="1" i="1" dirty="0" smtClean="0">
                <a:solidFill>
                  <a:srgbClr val="FF0000"/>
                </a:solidFill>
              </a:rPr>
              <a:t> Header</a:t>
            </a:r>
            <a:r>
              <a:rPr lang="en-US" sz="2800" b="1" dirty="0" smtClean="0"/>
              <a:t>: pointer to</a:t>
            </a:r>
            <a:r>
              <a:rPr lang="en-US" altLang="zh-CN" sz="2800" b="1" dirty="0" smtClean="0">
                <a:ea typeface="宋体" pitchFamily="2" charset="-122"/>
              </a:rPr>
              <a:t> the first</a:t>
            </a:r>
            <a:r>
              <a:rPr lang="en-US" sz="2800" b="1" dirty="0" smtClean="0"/>
              <a:t> node</a:t>
            </a:r>
            <a:endParaRPr lang="en-US" sz="2800" b="1" dirty="0" smtClean="0">
              <a:cs typeface="Times New Roman" pitchFamily="18" charset="0"/>
            </a:endParaRPr>
          </a:p>
          <a:p>
            <a:pPr>
              <a:buClr>
                <a:schemeClr val="accent2">
                  <a:lumMod val="50000"/>
                </a:schemeClr>
              </a:buClr>
              <a:buSzPct val="85000"/>
              <a:buBlip>
                <a:blip r:embed="rId3"/>
              </a:buBlip>
            </a:pPr>
            <a:r>
              <a:rPr lang="en-US" sz="2800" b="1" dirty="0" smtClean="0">
                <a:cs typeface="Times New Roman" pitchFamily="18" charset="0"/>
              </a:rPr>
              <a:t>  The pointer field of the last node contains the sentinel value (NULL in C).</a:t>
            </a:r>
            <a:endParaRPr lang="en-US" b="1" dirty="0"/>
          </a:p>
        </p:txBody>
      </p:sp>
      <p:pic>
        <p:nvPicPr>
          <p:cNvPr id="2051" name="Picture 3"/>
          <p:cNvPicPr>
            <a:picLocks noChangeAspect="1" noChangeArrowheads="1"/>
          </p:cNvPicPr>
          <p:nvPr/>
        </p:nvPicPr>
        <p:blipFill>
          <a:blip r:embed="rId4"/>
          <a:srcRect/>
          <a:stretch>
            <a:fillRect/>
          </a:stretch>
        </p:blipFill>
        <p:spPr bwMode="auto">
          <a:xfrm>
            <a:off x="0" y="4114800"/>
            <a:ext cx="9123218"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4498" name="Text Box 2"/>
          <p:cNvSpPr txBox="1">
            <a:spLocks noChangeArrowheads="1"/>
          </p:cNvSpPr>
          <p:nvPr/>
        </p:nvSpPr>
        <p:spPr bwMode="auto">
          <a:xfrm>
            <a:off x="2438400" y="533400"/>
            <a:ext cx="5374998" cy="707886"/>
          </a:xfrm>
          <a:prstGeom prst="rect">
            <a:avLst/>
          </a:prstGeom>
          <a:noFill/>
          <a:ln w="9525">
            <a:noFill/>
            <a:miter lim="800000"/>
            <a:headEnd/>
            <a:tailEnd/>
          </a:ln>
          <a:effectLst/>
        </p:spPr>
        <p:txBody>
          <a:bodyPr wrap="none">
            <a:spAutoFit/>
          </a:bodyPr>
          <a:lstStyle/>
          <a:p>
            <a:r>
              <a:rPr lang="en-US" sz="4000" b="1" dirty="0">
                <a:solidFill>
                  <a:schemeClr val="hlink"/>
                </a:solidFill>
                <a:latin typeface="+mj-lt"/>
              </a:rPr>
              <a:t>Arrays versus linked lists</a:t>
            </a:r>
          </a:p>
        </p:txBody>
      </p:sp>
      <p:sp>
        <p:nvSpPr>
          <p:cNvPr id="1514499" name="Rectangle 3"/>
          <p:cNvSpPr>
            <a:spLocks noChangeArrowheads="1"/>
          </p:cNvSpPr>
          <p:nvPr/>
        </p:nvSpPr>
        <p:spPr bwMode="auto">
          <a:xfrm>
            <a:off x="1143000" y="1219200"/>
            <a:ext cx="7772400" cy="1384995"/>
          </a:xfrm>
          <a:prstGeom prst="rect">
            <a:avLst/>
          </a:prstGeom>
          <a:noFill/>
          <a:ln w="9525">
            <a:noFill/>
            <a:miter lim="800000"/>
            <a:headEnd/>
            <a:tailEnd/>
          </a:ln>
          <a:effectLst/>
        </p:spPr>
        <p:txBody>
          <a:bodyPr wrap="square">
            <a:spAutoFit/>
          </a:bodyPr>
          <a:lstStyle/>
          <a:p>
            <a:pPr algn="just"/>
            <a:r>
              <a:rPr lang="en-US" sz="2800" b="0" dirty="0">
                <a:latin typeface="Times New Roman" pitchFamily="18" charset="0"/>
              </a:rPr>
              <a:t>Both an array and a linked list are representations of a list of items in memory. The only difference is the way in which the items are linked together. </a:t>
            </a:r>
          </a:p>
        </p:txBody>
      </p:sp>
      <p:pic>
        <p:nvPicPr>
          <p:cNvPr id="1027" name="Picture 3"/>
          <p:cNvPicPr>
            <a:picLocks noChangeAspect="1" noChangeArrowheads="1"/>
          </p:cNvPicPr>
          <p:nvPr/>
        </p:nvPicPr>
        <p:blipFill>
          <a:blip r:embed="rId3"/>
          <a:srcRect/>
          <a:stretch>
            <a:fillRect/>
          </a:stretch>
        </p:blipFill>
        <p:spPr bwMode="auto">
          <a:xfrm>
            <a:off x="4800600" y="2819400"/>
            <a:ext cx="3048000" cy="375138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219200" y="2819400"/>
            <a:ext cx="3307773" cy="3048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1905000" y="5867400"/>
            <a:ext cx="2177143" cy="38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808038"/>
          </a:xfrm>
        </p:spPr>
        <p:txBody>
          <a:bodyPr>
            <a:normAutofit/>
          </a:bodyPr>
          <a:lstStyle/>
          <a:p>
            <a:r>
              <a:rPr lang="en-US" b="1" dirty="0" smtClean="0">
                <a:solidFill>
                  <a:schemeClr val="hlink"/>
                </a:solidFill>
                <a:latin typeface="+mj-lt"/>
              </a:rPr>
              <a:t>Arrays versus linked lists</a:t>
            </a:r>
            <a:endParaRPr lang="en-US" dirty="0"/>
          </a:p>
        </p:txBody>
      </p:sp>
      <p:sp>
        <p:nvSpPr>
          <p:cNvPr id="3" name="Text Placeholder 2"/>
          <p:cNvSpPr>
            <a:spLocks noGrp="1"/>
          </p:cNvSpPr>
          <p:nvPr>
            <p:ph type="body" idx="1"/>
          </p:nvPr>
        </p:nvSpPr>
        <p:spPr>
          <a:xfrm>
            <a:off x="609600" y="914400"/>
            <a:ext cx="3810000" cy="609600"/>
          </a:xfrm>
        </p:spPr>
        <p:txBody>
          <a:bodyPr>
            <a:normAutofit/>
          </a:bodyPr>
          <a:lstStyle/>
          <a:p>
            <a:pPr algn="ctr"/>
            <a:r>
              <a:rPr lang="en-US" sz="3600" u="sng" dirty="0" smtClean="0">
                <a:solidFill>
                  <a:srgbClr val="FF0000"/>
                </a:solidFill>
              </a:rPr>
              <a:t>Array</a:t>
            </a:r>
            <a:endParaRPr lang="en-US" sz="3600" u="sng" dirty="0">
              <a:solidFill>
                <a:srgbClr val="FF0000"/>
              </a:solidFill>
            </a:endParaRPr>
          </a:p>
        </p:txBody>
      </p:sp>
      <p:sp>
        <p:nvSpPr>
          <p:cNvPr id="4" name="Content Placeholder 3"/>
          <p:cNvSpPr>
            <a:spLocks noGrp="1"/>
          </p:cNvSpPr>
          <p:nvPr>
            <p:ph sz="half" idx="2"/>
          </p:nvPr>
        </p:nvSpPr>
        <p:spPr>
          <a:xfrm>
            <a:off x="457200" y="1447800"/>
            <a:ext cx="4040188" cy="4678363"/>
          </a:xfrm>
        </p:spPr>
        <p:txBody>
          <a:bodyPr>
            <a:noAutofit/>
          </a:bodyPr>
          <a:lstStyle/>
          <a:p>
            <a:pPr marL="514350" indent="-514350">
              <a:buClr>
                <a:srgbClr val="FF0066"/>
              </a:buClr>
              <a:buSzPct val="90000"/>
              <a:buFont typeface="+mj-lt"/>
              <a:buAutoNum type="arabicParenR"/>
            </a:pPr>
            <a:r>
              <a:rPr lang="en-US" sz="2800" b="1" dirty="0" smtClean="0"/>
              <a:t>Static memory allocation.</a:t>
            </a:r>
          </a:p>
          <a:p>
            <a:pPr marL="514350" indent="-514350">
              <a:buClr>
                <a:srgbClr val="FF0066"/>
              </a:buClr>
              <a:buSzPct val="90000"/>
              <a:buFont typeface="+mj-lt"/>
              <a:buAutoNum type="arabicParenR"/>
            </a:pPr>
            <a:r>
              <a:rPr lang="en-US" sz="2800" b="1" dirty="0" smtClean="0"/>
              <a:t>Contiguous memory allocation.</a:t>
            </a:r>
          </a:p>
          <a:p>
            <a:pPr marL="514350" indent="-514350">
              <a:buClr>
                <a:srgbClr val="FF0066"/>
              </a:buClr>
              <a:buSzPct val="90000"/>
              <a:buFont typeface="+mj-lt"/>
              <a:buAutoNum type="arabicParenR"/>
            </a:pPr>
            <a:r>
              <a:rPr lang="en-US" sz="2800" b="1" dirty="0" smtClean="0"/>
              <a:t>Elements can be accessed using index.</a:t>
            </a:r>
          </a:p>
          <a:p>
            <a:pPr marL="514350" indent="-514350">
              <a:buClr>
                <a:srgbClr val="FF0066"/>
              </a:buClr>
              <a:buSzPct val="90000"/>
              <a:buFont typeface="+mj-lt"/>
              <a:buAutoNum type="arabicParenR"/>
            </a:pPr>
            <a:r>
              <a:rPr lang="en-US" sz="2800" b="1" dirty="0" smtClean="0"/>
              <a:t>Random access possible.</a:t>
            </a:r>
          </a:p>
          <a:p>
            <a:pPr marL="514350" indent="-514350">
              <a:buClr>
                <a:srgbClr val="FF0066"/>
              </a:buClr>
              <a:buSzPct val="90000"/>
              <a:buFont typeface="+mj-lt"/>
              <a:buAutoNum type="arabicParenR"/>
            </a:pPr>
            <a:r>
              <a:rPr lang="en-US" sz="2800" b="1" dirty="0" smtClean="0"/>
              <a:t>No loss of data.</a:t>
            </a:r>
          </a:p>
          <a:p>
            <a:pPr marL="514350" indent="-514350">
              <a:buClr>
                <a:srgbClr val="FF0066"/>
              </a:buClr>
              <a:buSzPct val="90000"/>
              <a:buFont typeface="+mj-lt"/>
              <a:buAutoNum type="arabicParenR"/>
            </a:pPr>
            <a:endParaRPr lang="en-US" sz="2800" b="1" dirty="0"/>
          </a:p>
        </p:txBody>
      </p:sp>
      <p:sp>
        <p:nvSpPr>
          <p:cNvPr id="5" name="Text Placeholder 4"/>
          <p:cNvSpPr>
            <a:spLocks noGrp="1"/>
          </p:cNvSpPr>
          <p:nvPr>
            <p:ph type="body" sz="quarter" idx="3"/>
          </p:nvPr>
        </p:nvSpPr>
        <p:spPr>
          <a:xfrm>
            <a:off x="4648200" y="914400"/>
            <a:ext cx="4041775" cy="609600"/>
          </a:xfrm>
        </p:spPr>
        <p:txBody>
          <a:bodyPr>
            <a:normAutofit/>
          </a:bodyPr>
          <a:lstStyle/>
          <a:p>
            <a:pPr algn="ctr"/>
            <a:r>
              <a:rPr lang="en-US" sz="3600" u="sng" dirty="0" smtClean="0">
                <a:solidFill>
                  <a:srgbClr val="FF0000"/>
                </a:solidFill>
              </a:rPr>
              <a:t>Linked-list</a:t>
            </a:r>
            <a:endParaRPr lang="en-US" sz="3600" u="sng" dirty="0">
              <a:solidFill>
                <a:srgbClr val="FF0000"/>
              </a:solidFill>
            </a:endParaRPr>
          </a:p>
        </p:txBody>
      </p:sp>
      <p:sp>
        <p:nvSpPr>
          <p:cNvPr id="6" name="Content Placeholder 5"/>
          <p:cNvSpPr>
            <a:spLocks noGrp="1"/>
          </p:cNvSpPr>
          <p:nvPr>
            <p:ph sz="quarter" idx="4"/>
          </p:nvPr>
        </p:nvSpPr>
        <p:spPr>
          <a:xfrm>
            <a:off x="4648201" y="1447800"/>
            <a:ext cx="4495800" cy="5181600"/>
          </a:xfrm>
        </p:spPr>
        <p:txBody>
          <a:bodyPr>
            <a:noAutofit/>
          </a:bodyPr>
          <a:lstStyle/>
          <a:p>
            <a:pPr marL="514350" indent="-514350">
              <a:buClr>
                <a:srgbClr val="009900"/>
              </a:buClr>
              <a:buSzPct val="85000"/>
              <a:buFont typeface="+mj-lt"/>
              <a:buAutoNum type="arabicParenR"/>
            </a:pPr>
            <a:r>
              <a:rPr lang="en-US" sz="2800" b="1" dirty="0" smtClean="0"/>
              <a:t>Dynamic memory allocation.</a:t>
            </a:r>
          </a:p>
          <a:p>
            <a:pPr marL="514350" indent="-514350">
              <a:buClr>
                <a:srgbClr val="009900"/>
              </a:buClr>
              <a:buSzPct val="85000"/>
              <a:buFont typeface="+mj-lt"/>
              <a:buAutoNum type="arabicParenR"/>
            </a:pPr>
            <a:r>
              <a:rPr lang="en-US" sz="2800" b="1" dirty="0" smtClean="0"/>
              <a:t>Non-contiguous memory allocation.</a:t>
            </a:r>
          </a:p>
          <a:p>
            <a:pPr marL="514350" indent="-514350">
              <a:buClr>
                <a:srgbClr val="009900"/>
              </a:buClr>
              <a:buSzPct val="85000"/>
              <a:buFont typeface="+mj-lt"/>
              <a:buAutoNum type="arabicParenR"/>
            </a:pPr>
            <a:r>
              <a:rPr lang="en-US" sz="2800" b="1" dirty="0" smtClean="0"/>
              <a:t>Elements can be accessed using (following ) pointer.</a:t>
            </a:r>
          </a:p>
          <a:p>
            <a:pPr marL="514350" indent="-514350">
              <a:buClr>
                <a:srgbClr val="009900"/>
              </a:buClr>
              <a:buSzPct val="85000"/>
              <a:buFont typeface="+mj-lt"/>
              <a:buAutoNum type="arabicParenR"/>
            </a:pPr>
            <a:r>
              <a:rPr lang="en-US" sz="2800" b="1" dirty="0" smtClean="0"/>
              <a:t>Only sequential access possible.</a:t>
            </a:r>
          </a:p>
          <a:p>
            <a:pPr marL="514350" indent="-514350">
              <a:buClr>
                <a:srgbClr val="009900"/>
              </a:buClr>
              <a:buSzPct val="85000"/>
              <a:buFont typeface="+mj-lt"/>
              <a:buAutoNum type="arabicParenR"/>
            </a:pPr>
            <a:r>
              <a:rPr lang="en-US" sz="2800" b="1" dirty="0" smtClean="0"/>
              <a:t>If any link lost the rest of the data will lost.</a:t>
            </a:r>
            <a:endParaRPr lang="en-US" sz="28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75" y="457200"/>
            <a:ext cx="8229600" cy="808038"/>
          </a:xfrm>
        </p:spPr>
        <p:txBody>
          <a:bodyPr>
            <a:normAutofit/>
          </a:bodyPr>
          <a:lstStyle/>
          <a:p>
            <a:r>
              <a:rPr lang="en-US" b="1" dirty="0" smtClean="0">
                <a:solidFill>
                  <a:srgbClr val="FF0066"/>
                </a:solidFill>
              </a:rPr>
              <a:t>Types of Linked List </a:t>
            </a:r>
            <a:endParaRPr lang="en-US" b="1" dirty="0">
              <a:solidFill>
                <a:srgbClr val="FF0066"/>
              </a:solidFill>
            </a:endParaRPr>
          </a:p>
        </p:txBody>
      </p:sp>
      <p:sp>
        <p:nvSpPr>
          <p:cNvPr id="3" name="Content Placeholder 2"/>
          <p:cNvSpPr>
            <a:spLocks noGrp="1"/>
          </p:cNvSpPr>
          <p:nvPr>
            <p:ph idx="1"/>
          </p:nvPr>
        </p:nvSpPr>
        <p:spPr>
          <a:xfrm>
            <a:off x="971550" y="1676400"/>
            <a:ext cx="7943850" cy="3581400"/>
          </a:xfrm>
        </p:spPr>
        <p:txBody>
          <a:bodyPr>
            <a:normAutofit/>
          </a:bodyPr>
          <a:lstStyle/>
          <a:p>
            <a:pPr>
              <a:buNone/>
            </a:pPr>
            <a:r>
              <a:rPr lang="en-US" sz="3800" b="1" dirty="0" smtClean="0"/>
              <a:t>There are 4 types of linked list :</a:t>
            </a:r>
          </a:p>
          <a:p>
            <a:pPr marL="514350" indent="-514350">
              <a:buClr>
                <a:srgbClr val="FF0000"/>
              </a:buClr>
              <a:buFont typeface="+mj-lt"/>
              <a:buAutoNum type="arabicPeriod"/>
            </a:pPr>
            <a:r>
              <a:rPr lang="en-US" sz="3600" b="1" dirty="0" smtClean="0">
                <a:solidFill>
                  <a:schemeClr val="accent1">
                    <a:lumMod val="75000"/>
                  </a:schemeClr>
                </a:solidFill>
              </a:rPr>
              <a:t>Single/ Linear/ One-way linked list .</a:t>
            </a:r>
          </a:p>
          <a:p>
            <a:pPr marL="514350" indent="-514350">
              <a:buClr>
                <a:srgbClr val="FF0000"/>
              </a:buClr>
              <a:buFont typeface="+mj-lt"/>
              <a:buAutoNum type="arabicPeriod"/>
            </a:pPr>
            <a:r>
              <a:rPr lang="en-US" sz="3600" b="1" dirty="0" smtClean="0">
                <a:solidFill>
                  <a:schemeClr val="accent1">
                    <a:lumMod val="75000"/>
                  </a:schemeClr>
                </a:solidFill>
              </a:rPr>
              <a:t>Doubly / Two-way linked list .</a:t>
            </a:r>
          </a:p>
          <a:p>
            <a:pPr marL="514350" indent="-514350">
              <a:buClr>
                <a:srgbClr val="FF0000"/>
              </a:buClr>
              <a:buFont typeface="+mj-lt"/>
              <a:buAutoNum type="arabicPeriod"/>
            </a:pPr>
            <a:r>
              <a:rPr lang="en-US" sz="3600" b="1" dirty="0" smtClean="0">
                <a:solidFill>
                  <a:schemeClr val="accent1">
                    <a:lumMod val="75000"/>
                  </a:schemeClr>
                </a:solidFill>
              </a:rPr>
              <a:t>Circular linked list </a:t>
            </a:r>
          </a:p>
          <a:p>
            <a:pPr marL="514350" indent="-514350">
              <a:buClr>
                <a:srgbClr val="FF0000"/>
              </a:buClr>
              <a:buFont typeface="+mj-lt"/>
              <a:buAutoNum type="arabicPeriod"/>
            </a:pPr>
            <a:r>
              <a:rPr lang="en-US" sz="3600" b="1" dirty="0" smtClean="0">
                <a:solidFill>
                  <a:schemeClr val="accent1">
                    <a:lumMod val="75000"/>
                  </a:schemeClr>
                </a:solidFill>
              </a:rPr>
              <a:t>Double Circular linked list.  </a:t>
            </a:r>
            <a:endParaRPr lang="en-US" sz="3600"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381000"/>
            <a:ext cx="7924800" cy="808038"/>
          </a:xfrm>
        </p:spPr>
        <p:txBody>
          <a:bodyPr>
            <a:normAutofit/>
          </a:bodyPr>
          <a:lstStyle/>
          <a:p>
            <a:r>
              <a:rPr lang="en-US" b="1" dirty="0" smtClean="0">
                <a:solidFill>
                  <a:srgbClr val="FF0066"/>
                </a:solidFill>
              </a:rPr>
              <a:t>Operations on </a:t>
            </a:r>
            <a:r>
              <a:rPr lang="en-US" b="1" dirty="0">
                <a:solidFill>
                  <a:srgbClr val="FF0066"/>
                </a:solidFill>
              </a:rPr>
              <a:t>Linked </a:t>
            </a:r>
            <a:r>
              <a:rPr lang="en-US" b="1" dirty="0" smtClean="0">
                <a:solidFill>
                  <a:srgbClr val="FF0066"/>
                </a:solidFill>
              </a:rPr>
              <a:t>List </a:t>
            </a:r>
            <a:endParaRPr lang="en-US" b="1" dirty="0">
              <a:solidFill>
                <a:srgbClr val="FF0066"/>
              </a:solidFill>
            </a:endParaRPr>
          </a:p>
        </p:txBody>
      </p:sp>
      <p:sp>
        <p:nvSpPr>
          <p:cNvPr id="18435" name="Rectangle 3"/>
          <p:cNvSpPr>
            <a:spLocks noGrp="1" noChangeArrowheads="1"/>
          </p:cNvSpPr>
          <p:nvPr>
            <p:ph idx="1"/>
          </p:nvPr>
        </p:nvSpPr>
        <p:spPr>
          <a:xfrm>
            <a:off x="228600" y="1295400"/>
            <a:ext cx="8763000" cy="4830763"/>
          </a:xfrm>
        </p:spPr>
        <p:txBody>
          <a:bodyPr>
            <a:normAutofit/>
          </a:bodyPr>
          <a:lstStyle/>
          <a:p>
            <a:pPr lvl="1">
              <a:buClr>
                <a:srgbClr val="002060"/>
              </a:buClr>
              <a:buSzPct val="80000"/>
              <a:buFont typeface="Wingdings" pitchFamily="2" charset="2"/>
              <a:buChar char="q"/>
            </a:pPr>
            <a:r>
              <a:rPr lang="en-US" b="1" dirty="0" smtClean="0"/>
              <a:t> Is Empty</a:t>
            </a:r>
            <a:r>
              <a:rPr lang="en-US" b="1" dirty="0"/>
              <a:t>: determine whether or not the list is empty</a:t>
            </a:r>
          </a:p>
          <a:p>
            <a:pPr lvl="1">
              <a:buClr>
                <a:srgbClr val="002060"/>
              </a:buClr>
              <a:buSzPct val="80000"/>
              <a:buFont typeface="Wingdings" pitchFamily="2" charset="2"/>
              <a:buChar char="q"/>
            </a:pPr>
            <a:r>
              <a:rPr lang="en-US" b="1" dirty="0" smtClean="0"/>
              <a:t> Insert Node</a:t>
            </a:r>
            <a:r>
              <a:rPr lang="en-US" b="1" dirty="0"/>
              <a:t>: insert a new node at a particular </a:t>
            </a:r>
            <a:r>
              <a:rPr lang="en-US" b="1" dirty="0" smtClean="0"/>
              <a:t>position</a:t>
            </a:r>
          </a:p>
          <a:p>
            <a:pPr lvl="2">
              <a:buClr>
                <a:srgbClr val="002060"/>
              </a:buClr>
              <a:buSzPct val="80000"/>
              <a:buFont typeface="Wingdings" pitchFamily="2" charset="2"/>
              <a:buChar char="Ø"/>
            </a:pPr>
            <a:r>
              <a:rPr lang="en-US" b="1" dirty="0" smtClean="0"/>
              <a:t>In head or start</a:t>
            </a:r>
          </a:p>
          <a:p>
            <a:pPr lvl="2">
              <a:buClr>
                <a:srgbClr val="002060"/>
              </a:buClr>
              <a:buSzPct val="80000"/>
              <a:buFont typeface="Wingdings" pitchFamily="2" charset="2"/>
              <a:buChar char="Ø"/>
            </a:pPr>
            <a:r>
              <a:rPr lang="en-US" b="1" dirty="0" smtClean="0"/>
              <a:t>In middle</a:t>
            </a:r>
          </a:p>
          <a:p>
            <a:pPr lvl="2">
              <a:buClr>
                <a:srgbClr val="002060"/>
              </a:buClr>
              <a:buSzPct val="80000"/>
              <a:buFont typeface="Wingdings" pitchFamily="2" charset="2"/>
              <a:buChar char="Ø"/>
            </a:pPr>
            <a:r>
              <a:rPr lang="en-US" b="1" dirty="0" smtClean="0"/>
              <a:t>At end or tail</a:t>
            </a:r>
            <a:endParaRPr lang="en-US" b="1" dirty="0"/>
          </a:p>
          <a:p>
            <a:pPr lvl="1">
              <a:buClr>
                <a:srgbClr val="002060"/>
              </a:buClr>
              <a:buSzPct val="80000"/>
              <a:buFont typeface="Wingdings" pitchFamily="2" charset="2"/>
              <a:buChar char="q"/>
            </a:pPr>
            <a:r>
              <a:rPr lang="en-US" b="1" dirty="0" smtClean="0"/>
              <a:t> Traversing through the linked list.</a:t>
            </a:r>
          </a:p>
          <a:p>
            <a:pPr lvl="1">
              <a:buClr>
                <a:srgbClr val="002060"/>
              </a:buClr>
              <a:buSzPct val="80000"/>
              <a:buFont typeface="Wingdings" pitchFamily="2" charset="2"/>
              <a:buChar char="q"/>
            </a:pPr>
            <a:r>
              <a:rPr lang="en-US" b="1" dirty="0" smtClean="0"/>
              <a:t> Find Node</a:t>
            </a:r>
            <a:r>
              <a:rPr lang="en-US" b="1" dirty="0"/>
              <a:t>: find a node with a given value</a:t>
            </a:r>
          </a:p>
          <a:p>
            <a:pPr lvl="1">
              <a:buClr>
                <a:srgbClr val="002060"/>
              </a:buClr>
              <a:buSzPct val="80000"/>
              <a:buFont typeface="Wingdings" pitchFamily="2" charset="2"/>
              <a:buChar char="q"/>
            </a:pPr>
            <a:r>
              <a:rPr lang="en-US" b="1" dirty="0" smtClean="0"/>
              <a:t> Delete Node</a:t>
            </a:r>
            <a:r>
              <a:rPr lang="en-US" b="1" dirty="0"/>
              <a:t>: delete a node </a:t>
            </a:r>
            <a:r>
              <a:rPr lang="en-US" b="1" dirty="0" smtClean="0"/>
              <a:t>from a particular position</a:t>
            </a:r>
          </a:p>
          <a:p>
            <a:pPr lvl="2">
              <a:buClr>
                <a:srgbClr val="002060"/>
              </a:buClr>
              <a:buSzPct val="80000"/>
              <a:buFont typeface="Wingdings" pitchFamily="2" charset="2"/>
              <a:buChar char="Ø"/>
            </a:pPr>
            <a:r>
              <a:rPr lang="en-US" b="1" dirty="0" smtClean="0"/>
              <a:t>From head or start</a:t>
            </a:r>
          </a:p>
          <a:p>
            <a:pPr lvl="2">
              <a:buClr>
                <a:srgbClr val="002060"/>
              </a:buClr>
              <a:buSzPct val="80000"/>
              <a:buFont typeface="Wingdings" pitchFamily="2" charset="2"/>
              <a:buChar char="Ø"/>
            </a:pPr>
            <a:r>
              <a:rPr lang="en-US" b="1" dirty="0" smtClean="0"/>
              <a:t>From middle</a:t>
            </a:r>
          </a:p>
          <a:p>
            <a:pPr lvl="2">
              <a:buClr>
                <a:srgbClr val="002060"/>
              </a:buClr>
              <a:buSzPct val="80000"/>
              <a:buFont typeface="Wingdings" pitchFamily="2" charset="2"/>
              <a:buChar char="Ø"/>
            </a:pPr>
            <a:r>
              <a:rPr lang="en-US" b="1" dirty="0" smtClean="0"/>
              <a:t>From end or tail</a:t>
            </a:r>
            <a:endParaRPr lang="en-US" b="1" dirty="0"/>
          </a:p>
          <a:p>
            <a:pPr lvl="1">
              <a:buClr>
                <a:srgbClr val="002060"/>
              </a:buClr>
              <a:buSzPct val="80000"/>
              <a:buFont typeface="Wingdings" pitchFamily="2" charset="2"/>
              <a:buChar char="q"/>
            </a:pPr>
            <a:r>
              <a:rPr lang="en-US" b="1" dirty="0" smtClean="0"/>
              <a:t> Display List</a:t>
            </a:r>
            <a:r>
              <a:rPr lang="en-US" b="1" dirty="0"/>
              <a:t>: print all the nodes in the list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a:t>Inserting at the </a:t>
            </a:r>
            <a:r>
              <a:rPr lang="en-US" dirty="0" smtClean="0"/>
              <a:t>Head (front)</a:t>
            </a:r>
            <a:endParaRPr lang="en-US" dirty="0"/>
          </a:p>
        </p:txBody>
      </p:sp>
      <p:pic>
        <p:nvPicPr>
          <p:cNvPr id="80899" name="Picture 3"/>
          <p:cNvPicPr>
            <a:picLocks noGrp="1" noChangeAspect="1" noChangeArrowheads="1"/>
          </p:cNvPicPr>
          <p:nvPr>
            <p:ph sz="half" idx="1"/>
          </p:nvPr>
        </p:nvPicPr>
        <p:blipFill>
          <a:blip r:embed="rId2"/>
          <a:stretch>
            <a:fillRect/>
          </a:stretch>
        </p:blipFill>
        <p:spPr>
          <a:xfrm>
            <a:off x="4953000" y="1752600"/>
            <a:ext cx="3117621" cy="3581400"/>
          </a:xfrm>
        </p:spPr>
      </p:pic>
      <p:sp>
        <p:nvSpPr>
          <p:cNvPr id="80901" name="Rectangle 5" descr="Rectangle: Click to edit Master text styles&#10;Second level&#10;Third level&#10;Fourth level&#10;Fifth level"/>
          <p:cNvSpPr>
            <a:spLocks noGrp="1" noChangeArrowheads="1"/>
          </p:cNvSpPr>
          <p:nvPr>
            <p:ph sz="half" idx="2"/>
          </p:nvPr>
        </p:nvSpPr>
        <p:spPr>
          <a:xfrm>
            <a:off x="838200" y="1828800"/>
            <a:ext cx="3429000" cy="4114800"/>
          </a:xfrm>
        </p:spPr>
        <p:txBody>
          <a:bodyPr>
            <a:normAutofit/>
          </a:bodyPr>
          <a:lstStyle/>
          <a:p>
            <a:pPr marL="533400" indent="-533400">
              <a:buFont typeface="Wingdings" pitchFamily="2" charset="2"/>
              <a:buAutoNum type="arabicPeriod"/>
            </a:pPr>
            <a:r>
              <a:rPr lang="en-US" sz="2800" b="1" dirty="0"/>
              <a:t>Allocate a new node</a:t>
            </a:r>
          </a:p>
          <a:p>
            <a:pPr marL="533400" indent="-533400">
              <a:buFont typeface="Wingdings" pitchFamily="2" charset="2"/>
              <a:buAutoNum type="arabicPeriod"/>
            </a:pPr>
            <a:r>
              <a:rPr lang="en-US" sz="2800" b="1" dirty="0"/>
              <a:t>Insert new element</a:t>
            </a:r>
          </a:p>
          <a:p>
            <a:pPr marL="533400" indent="-533400">
              <a:buFont typeface="Wingdings" pitchFamily="2" charset="2"/>
              <a:buAutoNum type="arabicPeriod"/>
            </a:pPr>
            <a:r>
              <a:rPr lang="en-US" sz="2800" b="1" dirty="0"/>
              <a:t>Make new node point to old head</a:t>
            </a:r>
          </a:p>
          <a:p>
            <a:pPr marL="533400" indent="-533400">
              <a:buFont typeface="Wingdings" pitchFamily="2" charset="2"/>
              <a:buAutoNum type="arabicPeriod"/>
            </a:pPr>
            <a:r>
              <a:rPr lang="en-US" sz="2800" b="1" dirty="0"/>
              <a:t>Update head to point to new node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568</TotalTime>
  <Words>1210</Words>
  <Application>Microsoft Office PowerPoint</Application>
  <PresentationFormat>On-screen Show (4:3)</PresentationFormat>
  <Paragraphs>309</Paragraphs>
  <Slides>33</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 Unicode MS</vt:lpstr>
      <vt:lpstr>宋体</vt:lpstr>
      <vt:lpstr>Arial</vt:lpstr>
      <vt:lpstr>Calibri</vt:lpstr>
      <vt:lpstr>Calibri Light</vt:lpstr>
      <vt:lpstr>Courier New</vt:lpstr>
      <vt:lpstr>Franklin Gothic Book</vt:lpstr>
      <vt:lpstr>Symbol</vt:lpstr>
      <vt:lpstr>Tahoma</vt:lpstr>
      <vt:lpstr>Times New Roman</vt:lpstr>
      <vt:lpstr>Wingdings</vt:lpstr>
      <vt:lpstr>Office Theme</vt:lpstr>
      <vt:lpstr>Linked list</vt:lpstr>
      <vt:lpstr>What is Linked list ?</vt:lpstr>
      <vt:lpstr>Important terms related to Linked list </vt:lpstr>
      <vt:lpstr>PowerPoint Presentation</vt:lpstr>
      <vt:lpstr>PowerPoint Presentation</vt:lpstr>
      <vt:lpstr>Arrays versus linked lists</vt:lpstr>
      <vt:lpstr>Types of Linked List </vt:lpstr>
      <vt:lpstr>Operations on Linked List </vt:lpstr>
      <vt:lpstr>Inserting at the Head (front)</vt:lpstr>
      <vt:lpstr>Inserting at the Tail (rear)</vt:lpstr>
      <vt:lpstr>Removing from the Head</vt:lpstr>
      <vt:lpstr>Removing from the Tail</vt:lpstr>
      <vt:lpstr>Pointer-Based Linked Lists</vt:lpstr>
      <vt:lpstr>Pointer-Based Linked Lists</vt:lpstr>
      <vt:lpstr>Traverse a Linked List</vt:lpstr>
      <vt:lpstr>Traverse a Linked List</vt:lpstr>
      <vt:lpstr>Insert a Node into a Linked List</vt:lpstr>
      <vt:lpstr>Insert a Node into a Linked List</vt:lpstr>
      <vt:lpstr>Insert a Node into a Linked List</vt:lpstr>
      <vt:lpstr>Delete a Node from a Linked List</vt:lpstr>
      <vt:lpstr>Delete a Node from a Linked List</vt:lpstr>
      <vt:lpstr>Variations of Linked Lists</vt:lpstr>
      <vt:lpstr>Variations of Linked Lists</vt:lpstr>
      <vt:lpstr>Initialization of linked-list</vt:lpstr>
      <vt:lpstr>Insert beg()</vt:lpstr>
      <vt:lpstr>Insert end()</vt:lpstr>
      <vt:lpstr>Insert mid() //at position 2</vt:lpstr>
      <vt:lpstr>del front()</vt:lpstr>
      <vt:lpstr>del end() // using single pointer</vt:lpstr>
      <vt:lpstr>del end() // using double pointer</vt:lpstr>
      <vt:lpstr>del mid() // using double pointer</vt:lpstr>
      <vt:lpstr>Circular linked list</vt:lpstr>
      <vt:lpstr>Polynomial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dc:title>
  <dc:creator>USER</dc:creator>
  <cp:lastModifiedBy>SOUMITA</cp:lastModifiedBy>
  <cp:revision>62</cp:revision>
  <dcterms:created xsi:type="dcterms:W3CDTF">2015-08-30T14:13:23Z</dcterms:created>
  <dcterms:modified xsi:type="dcterms:W3CDTF">2020-05-24T14:25:57Z</dcterms:modified>
</cp:coreProperties>
</file>