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8" r:id="rId2"/>
    <p:sldId id="260" r:id="rId3"/>
    <p:sldId id="269" r:id="rId4"/>
    <p:sldId id="272" r:id="rId5"/>
    <p:sldId id="277" r:id="rId6"/>
    <p:sldId id="264" r:id="rId7"/>
    <p:sldId id="279" r:id="rId8"/>
    <p:sldId id="280" r:id="rId9"/>
    <p:sldId id="289" r:id="rId10"/>
    <p:sldId id="290" r:id="rId11"/>
    <p:sldId id="291" r:id="rId12"/>
    <p:sldId id="295" r:id="rId13"/>
    <p:sldId id="274" r:id="rId14"/>
    <p:sldId id="281" r:id="rId15"/>
    <p:sldId id="282" r:id="rId16"/>
    <p:sldId id="275" r:id="rId17"/>
    <p:sldId id="276" r:id="rId18"/>
    <p:sldId id="284" r:id="rId19"/>
    <p:sldId id="287" r:id="rId20"/>
    <p:sldId id="292" r:id="rId21"/>
    <p:sldId id="285" r:id="rId22"/>
    <p:sldId id="286" r:id="rId23"/>
    <p:sldId id="25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DD1199"/>
    <a:srgbClr val="0000FF"/>
    <a:srgbClr val="9CD1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8DB97D-8A16-4462-BBF2-620C3D090B91}" type="datetimeFigureOut">
              <a:rPr lang="en-US" smtClean="0"/>
              <a:pPr/>
              <a:t>9/23/2021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87ABC9-8206-488B-A2B7-ACEB4C8C8F04}" type="slidenum">
              <a:rPr lang="en-US" smtClean="0"/>
              <a:pPr/>
              <a:t>‹#›</a:t>
            </a:fld>
            <a:endParaRPr lang="en-US"/>
          </a:p>
        </p:txBody>
      </p:sp>
    </p:spTree>
    <p:extLst>
      <p:ext uri="{BB962C8B-B14F-4D97-AF65-F5344CB8AC3E}">
        <p14:creationId xmlns:p14="http://schemas.microsoft.com/office/powerpoint/2010/main" val="3961623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415C240-4AF2-4F17-A885-7910A3B98622}" type="slidenum">
              <a:rPr lang="en-US" smtClean="0"/>
              <a:pPr/>
              <a:t>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43667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7C2185B3-393A-4656-A954-41E2D455A610}" type="slidenum">
              <a:rPr lang="en-US" smtClean="0"/>
              <a:pPr/>
              <a:t>10</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50531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B0B9EDE-9EFE-4E72-8043-C31EB98C689E}" type="slidenum">
              <a:rPr lang="en-US" smtClean="0"/>
              <a:pPr/>
              <a:t>11</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12472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C50EB866-21D0-42D7-BB92-D520DA2ABE95}" type="slidenum">
              <a:rPr lang="en-US" smtClean="0"/>
              <a:pPr/>
              <a:t>13</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84333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543E184-D2C3-45A2-B4D3-5D09AF83661B}" type="slidenum">
              <a:rPr lang="en-US" smtClean="0"/>
              <a:pPr/>
              <a:t>16</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97594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BD21692C-C2EE-44AE-8DD5-124A709357A9}" type="slidenum">
              <a:rPr lang="en-US" smtClean="0"/>
              <a:pPr/>
              <a:t>17</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0398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E40DA66-0792-4C86-A2FA-6F4B26CCC4F4}" type="datetime1">
              <a:rPr lang="en-US" smtClean="0"/>
              <a:pPr/>
              <a:t>9/23/2021</a:t>
            </a:fld>
            <a:endParaRPr lang="en-US"/>
          </a:p>
        </p:txBody>
      </p:sp>
      <p:sp>
        <p:nvSpPr>
          <p:cNvPr id="19" name="Footer Placeholder 18"/>
          <p:cNvSpPr>
            <a:spLocks noGrp="1"/>
          </p:cNvSpPr>
          <p:nvPr>
            <p:ph type="ftr" sz="quarter" idx="11"/>
          </p:nvPr>
        </p:nvSpPr>
        <p:spPr/>
        <p:txBody>
          <a:bodyPr/>
          <a:lstStyle/>
          <a:p>
            <a:r>
              <a:rPr lang="en-US" smtClean="0"/>
              <a:t>CS 201</a:t>
            </a:r>
            <a:endParaRPr lang="en-US"/>
          </a:p>
        </p:txBody>
      </p:sp>
      <p:sp>
        <p:nvSpPr>
          <p:cNvPr id="27" name="Slide Number Placeholder 26"/>
          <p:cNvSpPr>
            <a:spLocks noGrp="1"/>
          </p:cNvSpPr>
          <p:nvPr>
            <p:ph type="sldNum" sz="quarter" idx="12"/>
          </p:nvPr>
        </p:nvSpPr>
        <p:spPr/>
        <p:txBody>
          <a:bodyPr/>
          <a:lstStyle/>
          <a:p>
            <a:fld id="{A1FA327B-015F-463C-938D-F42BCF92CA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46E298-8781-456A-B5D7-56720928791B}" type="datetime1">
              <a:rPr lang="en-US" smtClean="0"/>
              <a:pPr/>
              <a:t>9/23/2021</a:t>
            </a:fld>
            <a:endParaRPr lang="en-US"/>
          </a:p>
        </p:txBody>
      </p:sp>
      <p:sp>
        <p:nvSpPr>
          <p:cNvPr id="5" name="Footer Placeholder 4"/>
          <p:cNvSpPr>
            <a:spLocks noGrp="1"/>
          </p:cNvSpPr>
          <p:nvPr>
            <p:ph type="ftr" sz="quarter" idx="11"/>
          </p:nvPr>
        </p:nvSpPr>
        <p:spPr/>
        <p:txBody>
          <a:bodyPr/>
          <a:lstStyle/>
          <a:p>
            <a:r>
              <a:rPr lang="en-US" smtClean="0"/>
              <a:t>CS 201</a:t>
            </a:r>
            <a:endParaRPr lang="en-US"/>
          </a:p>
        </p:txBody>
      </p:sp>
      <p:sp>
        <p:nvSpPr>
          <p:cNvPr id="6" name="Slide Number Placeholder 5"/>
          <p:cNvSpPr>
            <a:spLocks noGrp="1"/>
          </p:cNvSpPr>
          <p:nvPr>
            <p:ph type="sldNum" sz="quarter" idx="12"/>
          </p:nvPr>
        </p:nvSpPr>
        <p:spPr/>
        <p:txBody>
          <a:bodyPr/>
          <a:lstStyle/>
          <a:p>
            <a:fld id="{A1FA327B-015F-463C-938D-F42BCF92CA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60B824-4C16-4FBD-8497-6E22DDB9A75D}" type="datetime1">
              <a:rPr lang="en-US" smtClean="0"/>
              <a:pPr/>
              <a:t>9/23/2021</a:t>
            </a:fld>
            <a:endParaRPr lang="en-US"/>
          </a:p>
        </p:txBody>
      </p:sp>
      <p:sp>
        <p:nvSpPr>
          <p:cNvPr id="5" name="Footer Placeholder 4"/>
          <p:cNvSpPr>
            <a:spLocks noGrp="1"/>
          </p:cNvSpPr>
          <p:nvPr>
            <p:ph type="ftr" sz="quarter" idx="11"/>
          </p:nvPr>
        </p:nvSpPr>
        <p:spPr/>
        <p:txBody>
          <a:bodyPr/>
          <a:lstStyle/>
          <a:p>
            <a:r>
              <a:rPr lang="en-US" smtClean="0"/>
              <a:t>CS 201</a:t>
            </a:r>
            <a:endParaRPr lang="en-US"/>
          </a:p>
        </p:txBody>
      </p:sp>
      <p:sp>
        <p:nvSpPr>
          <p:cNvPr id="6" name="Slide Number Placeholder 5"/>
          <p:cNvSpPr>
            <a:spLocks noGrp="1"/>
          </p:cNvSpPr>
          <p:nvPr>
            <p:ph type="sldNum" sz="quarter" idx="12"/>
          </p:nvPr>
        </p:nvSpPr>
        <p:spPr/>
        <p:txBody>
          <a:bodyPr/>
          <a:lstStyle/>
          <a:p>
            <a:fld id="{A1FA327B-015F-463C-938D-F42BCF92CA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286EAB-6407-4CED-989A-A63BAE64043A}" type="datetime1">
              <a:rPr lang="en-US" smtClean="0"/>
              <a:pPr/>
              <a:t>9/23/2021</a:t>
            </a:fld>
            <a:endParaRPr lang="en-US"/>
          </a:p>
        </p:txBody>
      </p:sp>
      <p:sp>
        <p:nvSpPr>
          <p:cNvPr id="5" name="Footer Placeholder 4"/>
          <p:cNvSpPr>
            <a:spLocks noGrp="1"/>
          </p:cNvSpPr>
          <p:nvPr>
            <p:ph type="ftr" sz="quarter" idx="11"/>
          </p:nvPr>
        </p:nvSpPr>
        <p:spPr/>
        <p:txBody>
          <a:bodyPr/>
          <a:lstStyle/>
          <a:p>
            <a:r>
              <a:rPr lang="en-US" smtClean="0"/>
              <a:t>CS 201</a:t>
            </a:r>
            <a:endParaRPr lang="en-US"/>
          </a:p>
        </p:txBody>
      </p:sp>
      <p:sp>
        <p:nvSpPr>
          <p:cNvPr id="6" name="Slide Number Placeholder 5"/>
          <p:cNvSpPr>
            <a:spLocks noGrp="1"/>
          </p:cNvSpPr>
          <p:nvPr>
            <p:ph type="sldNum" sz="quarter" idx="12"/>
          </p:nvPr>
        </p:nvSpPr>
        <p:spPr/>
        <p:txBody>
          <a:bodyPr/>
          <a:lstStyle/>
          <a:p>
            <a:fld id="{A1FA327B-015F-463C-938D-F42BCF92CA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501199-3144-4034-AB02-BE0E13662B0A}" type="datetime1">
              <a:rPr lang="en-US" smtClean="0"/>
              <a:pPr/>
              <a:t>9/23/2021</a:t>
            </a:fld>
            <a:endParaRPr lang="en-US"/>
          </a:p>
        </p:txBody>
      </p:sp>
      <p:sp>
        <p:nvSpPr>
          <p:cNvPr id="5" name="Footer Placeholder 4"/>
          <p:cNvSpPr>
            <a:spLocks noGrp="1"/>
          </p:cNvSpPr>
          <p:nvPr>
            <p:ph type="ftr" sz="quarter" idx="11"/>
          </p:nvPr>
        </p:nvSpPr>
        <p:spPr/>
        <p:txBody>
          <a:bodyPr/>
          <a:lstStyle/>
          <a:p>
            <a:r>
              <a:rPr lang="en-US" smtClean="0"/>
              <a:t>CS 201</a:t>
            </a:r>
            <a:endParaRPr lang="en-US"/>
          </a:p>
        </p:txBody>
      </p:sp>
      <p:sp>
        <p:nvSpPr>
          <p:cNvPr id="6" name="Slide Number Placeholder 5"/>
          <p:cNvSpPr>
            <a:spLocks noGrp="1"/>
          </p:cNvSpPr>
          <p:nvPr>
            <p:ph type="sldNum" sz="quarter" idx="12"/>
          </p:nvPr>
        </p:nvSpPr>
        <p:spPr/>
        <p:txBody>
          <a:bodyPr/>
          <a:lstStyle/>
          <a:p>
            <a:fld id="{A1FA327B-015F-463C-938D-F42BCF92CA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704DAC-DB4C-4A3A-A345-8D95EC2F0B00}" type="datetime1">
              <a:rPr lang="en-US" smtClean="0"/>
              <a:pPr/>
              <a:t>9/23/2021</a:t>
            </a:fld>
            <a:endParaRPr lang="en-US"/>
          </a:p>
        </p:txBody>
      </p:sp>
      <p:sp>
        <p:nvSpPr>
          <p:cNvPr id="6" name="Footer Placeholder 5"/>
          <p:cNvSpPr>
            <a:spLocks noGrp="1"/>
          </p:cNvSpPr>
          <p:nvPr>
            <p:ph type="ftr" sz="quarter" idx="11"/>
          </p:nvPr>
        </p:nvSpPr>
        <p:spPr/>
        <p:txBody>
          <a:bodyPr/>
          <a:lstStyle/>
          <a:p>
            <a:r>
              <a:rPr lang="en-US" smtClean="0"/>
              <a:t>CS 201</a:t>
            </a:r>
            <a:endParaRPr lang="en-US"/>
          </a:p>
        </p:txBody>
      </p:sp>
      <p:sp>
        <p:nvSpPr>
          <p:cNvPr id="7" name="Slide Number Placeholder 6"/>
          <p:cNvSpPr>
            <a:spLocks noGrp="1"/>
          </p:cNvSpPr>
          <p:nvPr>
            <p:ph type="sldNum" sz="quarter" idx="12"/>
          </p:nvPr>
        </p:nvSpPr>
        <p:spPr/>
        <p:txBody>
          <a:bodyPr/>
          <a:lstStyle/>
          <a:p>
            <a:fld id="{A1FA327B-015F-463C-938D-F42BCF92CA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279FA4C-DF83-477F-80A0-646E3187D5A6}" type="datetime1">
              <a:rPr lang="en-US" smtClean="0"/>
              <a:pPr/>
              <a:t>9/23/2021</a:t>
            </a:fld>
            <a:endParaRPr lang="en-US"/>
          </a:p>
        </p:txBody>
      </p:sp>
      <p:sp>
        <p:nvSpPr>
          <p:cNvPr id="8" name="Footer Placeholder 7"/>
          <p:cNvSpPr>
            <a:spLocks noGrp="1"/>
          </p:cNvSpPr>
          <p:nvPr>
            <p:ph type="ftr" sz="quarter" idx="11"/>
          </p:nvPr>
        </p:nvSpPr>
        <p:spPr/>
        <p:txBody>
          <a:bodyPr/>
          <a:lstStyle/>
          <a:p>
            <a:r>
              <a:rPr lang="en-US" smtClean="0"/>
              <a:t>CS 201</a:t>
            </a:r>
            <a:endParaRPr lang="en-US"/>
          </a:p>
        </p:txBody>
      </p:sp>
      <p:sp>
        <p:nvSpPr>
          <p:cNvPr id="9" name="Slide Number Placeholder 8"/>
          <p:cNvSpPr>
            <a:spLocks noGrp="1"/>
          </p:cNvSpPr>
          <p:nvPr>
            <p:ph type="sldNum" sz="quarter" idx="12"/>
          </p:nvPr>
        </p:nvSpPr>
        <p:spPr/>
        <p:txBody>
          <a:bodyPr/>
          <a:lstStyle/>
          <a:p>
            <a:fld id="{A1FA327B-015F-463C-938D-F42BCF92CA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51CD9E1-EB5E-403E-9FC6-68D5BEF4745D}" type="datetime1">
              <a:rPr lang="en-US" smtClean="0"/>
              <a:pPr/>
              <a:t>9/23/2021</a:t>
            </a:fld>
            <a:endParaRPr lang="en-US"/>
          </a:p>
        </p:txBody>
      </p:sp>
      <p:sp>
        <p:nvSpPr>
          <p:cNvPr id="4" name="Footer Placeholder 3"/>
          <p:cNvSpPr>
            <a:spLocks noGrp="1"/>
          </p:cNvSpPr>
          <p:nvPr>
            <p:ph type="ftr" sz="quarter" idx="11"/>
          </p:nvPr>
        </p:nvSpPr>
        <p:spPr/>
        <p:txBody>
          <a:bodyPr/>
          <a:lstStyle/>
          <a:p>
            <a:r>
              <a:rPr lang="en-US" smtClean="0"/>
              <a:t>CS 201</a:t>
            </a:r>
            <a:endParaRPr lang="en-US"/>
          </a:p>
        </p:txBody>
      </p:sp>
      <p:sp>
        <p:nvSpPr>
          <p:cNvPr id="5" name="Slide Number Placeholder 4"/>
          <p:cNvSpPr>
            <a:spLocks noGrp="1"/>
          </p:cNvSpPr>
          <p:nvPr>
            <p:ph type="sldNum" sz="quarter" idx="12"/>
          </p:nvPr>
        </p:nvSpPr>
        <p:spPr/>
        <p:txBody>
          <a:bodyPr/>
          <a:lstStyle/>
          <a:p>
            <a:fld id="{A1FA327B-015F-463C-938D-F42BCF92CA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95AED-F556-4566-8C24-3E339C7F0931}" type="datetime1">
              <a:rPr lang="en-US" smtClean="0"/>
              <a:pPr/>
              <a:t>9/23/2021</a:t>
            </a:fld>
            <a:endParaRPr lang="en-US"/>
          </a:p>
        </p:txBody>
      </p:sp>
      <p:sp>
        <p:nvSpPr>
          <p:cNvPr id="3" name="Footer Placeholder 2"/>
          <p:cNvSpPr>
            <a:spLocks noGrp="1"/>
          </p:cNvSpPr>
          <p:nvPr>
            <p:ph type="ftr" sz="quarter" idx="11"/>
          </p:nvPr>
        </p:nvSpPr>
        <p:spPr/>
        <p:txBody>
          <a:bodyPr/>
          <a:lstStyle/>
          <a:p>
            <a:r>
              <a:rPr lang="en-US" smtClean="0"/>
              <a:t>CS 201</a:t>
            </a:r>
            <a:endParaRPr lang="en-US"/>
          </a:p>
        </p:txBody>
      </p:sp>
      <p:sp>
        <p:nvSpPr>
          <p:cNvPr id="4" name="Slide Number Placeholder 3"/>
          <p:cNvSpPr>
            <a:spLocks noGrp="1"/>
          </p:cNvSpPr>
          <p:nvPr>
            <p:ph type="sldNum" sz="quarter" idx="12"/>
          </p:nvPr>
        </p:nvSpPr>
        <p:spPr/>
        <p:txBody>
          <a:bodyPr/>
          <a:lstStyle/>
          <a:p>
            <a:fld id="{A1FA327B-015F-463C-938D-F42BCF92CA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DDD4506-B19F-4ADF-871E-86DA152F8481}" type="datetime1">
              <a:rPr lang="en-US" smtClean="0"/>
              <a:pPr/>
              <a:t>9/23/2021</a:t>
            </a:fld>
            <a:endParaRPr lang="en-US"/>
          </a:p>
        </p:txBody>
      </p:sp>
      <p:sp>
        <p:nvSpPr>
          <p:cNvPr id="6" name="Footer Placeholder 5"/>
          <p:cNvSpPr>
            <a:spLocks noGrp="1"/>
          </p:cNvSpPr>
          <p:nvPr>
            <p:ph type="ftr" sz="quarter" idx="11"/>
          </p:nvPr>
        </p:nvSpPr>
        <p:spPr/>
        <p:txBody>
          <a:bodyPr/>
          <a:lstStyle/>
          <a:p>
            <a:r>
              <a:rPr lang="en-US" smtClean="0"/>
              <a:t>CS 201</a:t>
            </a:r>
            <a:endParaRPr lang="en-US"/>
          </a:p>
        </p:txBody>
      </p:sp>
      <p:sp>
        <p:nvSpPr>
          <p:cNvPr id="7" name="Slide Number Placeholder 6"/>
          <p:cNvSpPr>
            <a:spLocks noGrp="1"/>
          </p:cNvSpPr>
          <p:nvPr>
            <p:ph type="sldNum" sz="quarter" idx="12"/>
          </p:nvPr>
        </p:nvSpPr>
        <p:spPr/>
        <p:txBody>
          <a:bodyPr/>
          <a:lstStyle/>
          <a:p>
            <a:fld id="{A1FA327B-015F-463C-938D-F42BCF92CA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ABD9B78-D10C-4A39-8FFA-C68547AF9D80}" type="datetime1">
              <a:rPr lang="en-US" smtClean="0"/>
              <a:pPr/>
              <a:t>9/23/2021</a:t>
            </a:fld>
            <a:endParaRPr lang="en-US"/>
          </a:p>
        </p:txBody>
      </p:sp>
      <p:sp>
        <p:nvSpPr>
          <p:cNvPr id="6" name="Footer Placeholder 5"/>
          <p:cNvSpPr>
            <a:spLocks noGrp="1"/>
          </p:cNvSpPr>
          <p:nvPr>
            <p:ph type="ftr" sz="quarter" idx="11"/>
          </p:nvPr>
        </p:nvSpPr>
        <p:spPr/>
        <p:txBody>
          <a:bodyPr/>
          <a:lstStyle/>
          <a:p>
            <a:r>
              <a:rPr lang="en-US" smtClean="0"/>
              <a:t>CS 201</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1FA327B-015F-463C-938D-F42BCF92CA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BDACE9B-D8D4-4575-9299-AEB5A0E09E7B}" type="datetime1">
              <a:rPr lang="en-US" smtClean="0"/>
              <a:pPr/>
              <a:t>9/23/2021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CS 201</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1FA327B-015F-463C-938D-F42BCF92CA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772400" cy="936625"/>
          </a:xfrm>
        </p:spPr>
        <p:txBody>
          <a:bodyPr>
            <a:normAutofit fontScale="90000"/>
          </a:bodyPr>
          <a:lstStyle/>
          <a:p>
            <a:pPr algn="ctr"/>
            <a:r>
              <a:rPr lang="en-US" sz="9600" b="1" dirty="0" smtClean="0">
                <a:solidFill>
                  <a:srgbClr val="DD1199"/>
                </a:solidFill>
              </a:rPr>
              <a:t>Queue</a:t>
            </a:r>
            <a:endParaRPr lang="en-US" sz="9600" dirty="0">
              <a:solidFill>
                <a:srgbClr val="DD1199"/>
              </a:solidFill>
            </a:endParaRPr>
          </a:p>
        </p:txBody>
      </p:sp>
      <p:pic>
        <p:nvPicPr>
          <p:cNvPr id="1026" name="Picture 2"/>
          <p:cNvPicPr>
            <a:picLocks noChangeAspect="1" noChangeArrowheads="1"/>
          </p:cNvPicPr>
          <p:nvPr/>
        </p:nvPicPr>
        <p:blipFill>
          <a:blip r:embed="rId2"/>
          <a:srcRect/>
          <a:stretch>
            <a:fillRect/>
          </a:stretch>
        </p:blipFill>
        <p:spPr bwMode="auto">
          <a:xfrm>
            <a:off x="4437529" y="2286001"/>
            <a:ext cx="4706471" cy="4572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0" y="2286000"/>
            <a:ext cx="44196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57200" y="533400"/>
            <a:ext cx="8305800" cy="780288"/>
          </a:xfrm>
        </p:spPr>
        <p:txBody>
          <a:bodyPr>
            <a:normAutofit fontScale="90000"/>
          </a:bodyPr>
          <a:lstStyle/>
          <a:p>
            <a:pPr algn="ctr" eaLnBrk="1" hangingPunct="1"/>
            <a:r>
              <a:rPr lang="en-US" b="1" dirty="0" err="1" smtClean="0"/>
              <a:t>Enqueueing</a:t>
            </a:r>
            <a:r>
              <a:rPr lang="en-US" b="1" dirty="0" smtClean="0"/>
              <a:t> a node</a:t>
            </a:r>
          </a:p>
        </p:txBody>
      </p:sp>
      <p:grpSp>
        <p:nvGrpSpPr>
          <p:cNvPr id="2" name="Group 30"/>
          <p:cNvGrpSpPr>
            <a:grpSpLocks/>
          </p:cNvGrpSpPr>
          <p:nvPr/>
        </p:nvGrpSpPr>
        <p:grpSpPr bwMode="auto">
          <a:xfrm>
            <a:off x="6324600" y="3386138"/>
            <a:ext cx="990600" cy="152400"/>
            <a:chOff x="1008" y="2304"/>
            <a:chExt cx="624" cy="96"/>
          </a:xfrm>
        </p:grpSpPr>
        <p:sp>
          <p:nvSpPr>
            <p:cNvPr id="19511" name="Oval 31"/>
            <p:cNvSpPr>
              <a:spLocks noChangeArrowheads="1"/>
            </p:cNvSpPr>
            <p:nvPr/>
          </p:nvSpPr>
          <p:spPr bwMode="auto">
            <a:xfrm>
              <a:off x="1008" y="2304"/>
              <a:ext cx="96" cy="96"/>
            </a:xfrm>
            <a:prstGeom prst="ellipse">
              <a:avLst/>
            </a:prstGeom>
            <a:solidFill>
              <a:schemeClr val="accent2"/>
            </a:solidFill>
            <a:ln w="28575">
              <a:solidFill>
                <a:schemeClr val="accent2"/>
              </a:solidFill>
              <a:round/>
              <a:headEnd/>
              <a:tailEnd/>
            </a:ln>
          </p:spPr>
          <p:txBody>
            <a:bodyPr wrap="none" anchor="ctr"/>
            <a:lstStyle/>
            <a:p>
              <a:endParaRPr lang="en-US"/>
            </a:p>
          </p:txBody>
        </p:sp>
        <p:sp>
          <p:nvSpPr>
            <p:cNvPr id="19512" name="Line 32"/>
            <p:cNvSpPr>
              <a:spLocks noChangeShapeType="1"/>
            </p:cNvSpPr>
            <p:nvPr/>
          </p:nvSpPr>
          <p:spPr bwMode="auto">
            <a:xfrm>
              <a:off x="1056" y="2352"/>
              <a:ext cx="576" cy="0"/>
            </a:xfrm>
            <a:prstGeom prst="line">
              <a:avLst/>
            </a:prstGeom>
            <a:noFill/>
            <a:ln w="28575">
              <a:solidFill>
                <a:schemeClr val="accent2"/>
              </a:solidFill>
              <a:round/>
              <a:headEnd/>
              <a:tailEnd type="triangle" w="lg" len="lg"/>
            </a:ln>
          </p:spPr>
          <p:txBody>
            <a:bodyPr wrap="none" anchor="ctr"/>
            <a:lstStyle/>
            <a:p>
              <a:endParaRPr lang="en-US"/>
            </a:p>
          </p:txBody>
        </p:sp>
      </p:grpSp>
      <p:sp>
        <p:nvSpPr>
          <p:cNvPr id="35884" name="Freeform 44"/>
          <p:cNvSpPr>
            <a:spLocks/>
          </p:cNvSpPr>
          <p:nvPr/>
        </p:nvSpPr>
        <p:spPr bwMode="auto">
          <a:xfrm>
            <a:off x="6386513" y="2230438"/>
            <a:ext cx="117475" cy="1101725"/>
          </a:xfrm>
          <a:custGeom>
            <a:avLst/>
            <a:gdLst>
              <a:gd name="T0" fmla="*/ 2147483647 w 74"/>
              <a:gd name="T1" fmla="*/ 0 h 694"/>
              <a:gd name="T2" fmla="*/ 2147483647 w 74"/>
              <a:gd name="T3" fmla="*/ 2147483647 h 694"/>
              <a:gd name="T4" fmla="*/ 2147483647 w 74"/>
              <a:gd name="T5" fmla="*/ 2147483647 h 694"/>
              <a:gd name="T6" fmla="*/ 0 60000 65536"/>
              <a:gd name="T7" fmla="*/ 0 60000 65536"/>
              <a:gd name="T8" fmla="*/ 0 60000 65536"/>
              <a:gd name="T9" fmla="*/ 0 w 74"/>
              <a:gd name="T10" fmla="*/ 0 h 694"/>
              <a:gd name="T11" fmla="*/ 74 w 74"/>
              <a:gd name="T12" fmla="*/ 694 h 694"/>
            </a:gdLst>
            <a:ahLst/>
            <a:cxnLst>
              <a:cxn ang="T6">
                <a:pos x="T0" y="T1"/>
              </a:cxn>
              <a:cxn ang="T7">
                <a:pos x="T2" y="T3"/>
              </a:cxn>
              <a:cxn ang="T8">
                <a:pos x="T4" y="T5"/>
              </a:cxn>
            </a:cxnLst>
            <a:rect l="T9" t="T10" r="T11" b="T12"/>
            <a:pathLst>
              <a:path w="74" h="694">
                <a:moveTo>
                  <a:pt x="74" y="0"/>
                </a:moveTo>
                <a:cubicBezTo>
                  <a:pt x="63" y="55"/>
                  <a:pt x="18" y="212"/>
                  <a:pt x="9" y="328"/>
                </a:cubicBezTo>
                <a:cubicBezTo>
                  <a:pt x="0" y="444"/>
                  <a:pt x="16" y="618"/>
                  <a:pt x="18" y="694"/>
                </a:cubicBezTo>
              </a:path>
            </a:pathLst>
          </a:custGeom>
          <a:noFill/>
          <a:ln w="38100" cap="flat">
            <a:solidFill>
              <a:schemeClr val="hlink"/>
            </a:solidFill>
            <a:prstDash val="dash"/>
            <a:round/>
            <a:headEnd type="none" w="med" len="med"/>
            <a:tailEnd type="arrow" w="lg" len="lg"/>
          </a:ln>
        </p:spPr>
        <p:txBody>
          <a:bodyPr wrap="none" anchor="ctr"/>
          <a:lstStyle/>
          <a:p>
            <a:endParaRPr lang="en-US"/>
          </a:p>
        </p:txBody>
      </p:sp>
      <p:grpSp>
        <p:nvGrpSpPr>
          <p:cNvPr id="3" name="Group 81"/>
          <p:cNvGrpSpPr>
            <a:grpSpLocks/>
          </p:cNvGrpSpPr>
          <p:nvPr/>
        </p:nvGrpSpPr>
        <p:grpSpPr bwMode="auto">
          <a:xfrm>
            <a:off x="6343650" y="1981200"/>
            <a:ext cx="2362200" cy="1714500"/>
            <a:chOff x="3936" y="768"/>
            <a:chExt cx="1488" cy="1080"/>
          </a:xfrm>
        </p:grpSpPr>
        <p:sp>
          <p:nvSpPr>
            <p:cNvPr id="19499" name="Oval 46"/>
            <p:cNvSpPr>
              <a:spLocks noChangeArrowheads="1"/>
            </p:cNvSpPr>
            <p:nvPr/>
          </p:nvSpPr>
          <p:spPr bwMode="auto">
            <a:xfrm>
              <a:off x="4032" y="864"/>
              <a:ext cx="96" cy="96"/>
            </a:xfrm>
            <a:prstGeom prst="ellipse">
              <a:avLst/>
            </a:prstGeom>
            <a:solidFill>
              <a:schemeClr val="accent2"/>
            </a:solidFill>
            <a:ln w="12700">
              <a:solidFill>
                <a:schemeClr val="accent2"/>
              </a:solidFill>
              <a:round/>
              <a:headEnd/>
              <a:tailEnd/>
            </a:ln>
          </p:spPr>
          <p:txBody>
            <a:bodyPr wrap="none" anchor="ctr"/>
            <a:lstStyle/>
            <a:p>
              <a:endParaRPr lang="en-US"/>
            </a:p>
          </p:txBody>
        </p:sp>
        <p:grpSp>
          <p:nvGrpSpPr>
            <p:cNvPr id="4" name="Group 79"/>
            <p:cNvGrpSpPr>
              <a:grpSpLocks/>
            </p:cNvGrpSpPr>
            <p:nvPr/>
          </p:nvGrpSpPr>
          <p:grpSpPr bwMode="auto">
            <a:xfrm>
              <a:off x="3936" y="768"/>
              <a:ext cx="1488" cy="1080"/>
              <a:chOff x="3936" y="768"/>
              <a:chExt cx="1488" cy="1080"/>
            </a:xfrm>
          </p:grpSpPr>
          <p:sp>
            <p:nvSpPr>
              <p:cNvPr id="19501" name="Rectangle 22"/>
              <p:cNvSpPr>
                <a:spLocks noChangeArrowheads="1"/>
              </p:cNvSpPr>
              <p:nvPr/>
            </p:nvSpPr>
            <p:spPr bwMode="auto">
              <a:xfrm>
                <a:off x="4608" y="1605"/>
                <a:ext cx="288" cy="242"/>
              </a:xfrm>
              <a:prstGeom prst="rect">
                <a:avLst/>
              </a:prstGeom>
              <a:noFill/>
              <a:ln w="12700">
                <a:solidFill>
                  <a:schemeClr val="accent2"/>
                </a:solidFill>
                <a:miter lim="800000"/>
                <a:headEnd/>
                <a:tailEnd/>
              </a:ln>
            </p:spPr>
            <p:txBody>
              <a:bodyPr wrap="none" anchor="ctr"/>
              <a:lstStyle/>
              <a:p>
                <a:pPr algn="ctr"/>
                <a:r>
                  <a:rPr lang="en-US">
                    <a:solidFill>
                      <a:schemeClr val="accent2"/>
                    </a:solidFill>
                    <a:latin typeface="Consolas" pitchFamily="49" charset="0"/>
                  </a:rPr>
                  <a:t>17</a:t>
                </a:r>
                <a:endParaRPr lang="en-US">
                  <a:solidFill>
                    <a:schemeClr val="accent2"/>
                  </a:solidFill>
                  <a:latin typeface="Times New Roman" pitchFamily="18" charset="0"/>
                </a:endParaRPr>
              </a:p>
            </p:txBody>
          </p:sp>
          <p:grpSp>
            <p:nvGrpSpPr>
              <p:cNvPr id="5" name="Group 78"/>
              <p:cNvGrpSpPr>
                <a:grpSpLocks/>
              </p:cNvGrpSpPr>
              <p:nvPr/>
            </p:nvGrpSpPr>
            <p:grpSpPr bwMode="auto">
              <a:xfrm>
                <a:off x="3936" y="768"/>
                <a:ext cx="1488" cy="1080"/>
                <a:chOff x="3936" y="768"/>
                <a:chExt cx="1488" cy="1080"/>
              </a:xfrm>
            </p:grpSpPr>
            <p:grpSp>
              <p:nvGrpSpPr>
                <p:cNvPr id="6" name="Group 15"/>
                <p:cNvGrpSpPr>
                  <a:grpSpLocks/>
                </p:cNvGrpSpPr>
                <p:nvPr/>
              </p:nvGrpSpPr>
              <p:grpSpPr bwMode="auto">
                <a:xfrm>
                  <a:off x="4607" y="1605"/>
                  <a:ext cx="577" cy="243"/>
                  <a:chOff x="863" y="1536"/>
                  <a:chExt cx="577" cy="243"/>
                </a:xfrm>
              </p:grpSpPr>
              <p:sp>
                <p:nvSpPr>
                  <p:cNvPr id="19509" name="Rectangle 16"/>
                  <p:cNvSpPr>
                    <a:spLocks noChangeArrowheads="1"/>
                  </p:cNvSpPr>
                  <p:nvPr/>
                </p:nvSpPr>
                <p:spPr bwMode="auto">
                  <a:xfrm>
                    <a:off x="863" y="1537"/>
                    <a:ext cx="288" cy="242"/>
                  </a:xfrm>
                  <a:prstGeom prst="rect">
                    <a:avLst/>
                  </a:prstGeom>
                  <a:noFill/>
                  <a:ln w="12700">
                    <a:solidFill>
                      <a:schemeClr val="accent2"/>
                    </a:solidFill>
                    <a:miter lim="800000"/>
                    <a:headEnd/>
                    <a:tailEnd/>
                  </a:ln>
                </p:spPr>
                <p:txBody>
                  <a:bodyPr wrap="none" anchor="ctr"/>
                  <a:lstStyle/>
                  <a:p>
                    <a:pPr algn="ctr"/>
                    <a:endParaRPr lang="en-US">
                      <a:solidFill>
                        <a:srgbClr val="99CCFF"/>
                      </a:solidFill>
                      <a:latin typeface="Times New Roman" pitchFamily="18" charset="0"/>
                    </a:endParaRPr>
                  </a:p>
                </p:txBody>
              </p:sp>
              <p:sp>
                <p:nvSpPr>
                  <p:cNvPr id="19510" name="Rectangle 17"/>
                  <p:cNvSpPr>
                    <a:spLocks noChangeArrowheads="1"/>
                  </p:cNvSpPr>
                  <p:nvPr/>
                </p:nvSpPr>
                <p:spPr bwMode="auto">
                  <a:xfrm>
                    <a:off x="1152" y="1536"/>
                    <a:ext cx="288" cy="242"/>
                  </a:xfrm>
                  <a:prstGeom prst="rect">
                    <a:avLst/>
                  </a:prstGeom>
                  <a:noFill/>
                  <a:ln w="12700">
                    <a:solidFill>
                      <a:schemeClr val="accent2"/>
                    </a:solidFill>
                    <a:miter lim="800000"/>
                    <a:headEnd/>
                    <a:tailEnd/>
                  </a:ln>
                </p:spPr>
                <p:txBody>
                  <a:bodyPr wrap="none" anchor="ctr"/>
                  <a:lstStyle/>
                  <a:p>
                    <a:endParaRPr lang="en-US"/>
                  </a:p>
                </p:txBody>
              </p:sp>
            </p:grpSp>
            <p:sp>
              <p:nvSpPr>
                <p:cNvPr id="19504" name="Oval 33"/>
                <p:cNvSpPr>
                  <a:spLocks noChangeArrowheads="1"/>
                </p:cNvSpPr>
                <p:nvPr/>
              </p:nvSpPr>
              <p:spPr bwMode="auto">
                <a:xfrm>
                  <a:off x="4992" y="1655"/>
                  <a:ext cx="96" cy="96"/>
                </a:xfrm>
                <a:prstGeom prst="ellipse">
                  <a:avLst/>
                </a:prstGeom>
                <a:solidFill>
                  <a:schemeClr val="accent2"/>
                </a:solidFill>
                <a:ln w="12700">
                  <a:solidFill>
                    <a:schemeClr val="accent2"/>
                  </a:solidFill>
                  <a:round/>
                  <a:headEnd/>
                  <a:tailEnd/>
                </a:ln>
              </p:spPr>
              <p:txBody>
                <a:bodyPr wrap="none" anchor="ctr"/>
                <a:lstStyle/>
                <a:p>
                  <a:endParaRPr lang="en-US"/>
                </a:p>
              </p:txBody>
            </p:sp>
            <p:sp>
              <p:nvSpPr>
                <p:cNvPr id="19505" name="Rectangle 47"/>
                <p:cNvSpPr>
                  <a:spLocks noChangeArrowheads="1"/>
                </p:cNvSpPr>
                <p:nvPr/>
              </p:nvSpPr>
              <p:spPr bwMode="auto">
                <a:xfrm>
                  <a:off x="3936" y="816"/>
                  <a:ext cx="288" cy="240"/>
                </a:xfrm>
                <a:prstGeom prst="rect">
                  <a:avLst/>
                </a:prstGeom>
                <a:noFill/>
                <a:ln w="12700">
                  <a:solidFill>
                    <a:schemeClr val="accent2"/>
                  </a:solidFill>
                  <a:miter lim="800000"/>
                  <a:headEnd/>
                  <a:tailEnd/>
                </a:ln>
              </p:spPr>
              <p:txBody>
                <a:bodyPr wrap="none" anchor="ctr"/>
                <a:lstStyle/>
                <a:p>
                  <a:endParaRPr lang="en-US"/>
                </a:p>
              </p:txBody>
            </p:sp>
            <p:sp>
              <p:nvSpPr>
                <p:cNvPr id="19506" name="Text Box 48"/>
                <p:cNvSpPr txBox="1">
                  <a:spLocks noChangeArrowheads="1"/>
                </p:cNvSpPr>
                <p:nvPr/>
              </p:nvSpPr>
              <p:spPr bwMode="auto">
                <a:xfrm>
                  <a:off x="4464" y="768"/>
                  <a:ext cx="960" cy="518"/>
                </a:xfrm>
                <a:prstGeom prst="rect">
                  <a:avLst/>
                </a:prstGeom>
                <a:noFill/>
                <a:ln w="19050">
                  <a:noFill/>
                  <a:miter lim="800000"/>
                  <a:headEnd/>
                  <a:tailEnd type="none" w="lg" len="lg"/>
                </a:ln>
              </p:spPr>
              <p:txBody>
                <a:bodyPr>
                  <a:spAutoFit/>
                </a:bodyPr>
                <a:lstStyle/>
                <a:p>
                  <a:pPr>
                    <a:spcBef>
                      <a:spcPct val="50000"/>
                    </a:spcBef>
                  </a:pPr>
                  <a:r>
                    <a:rPr lang="en-US">
                      <a:solidFill>
                        <a:schemeClr val="accent2"/>
                      </a:solidFill>
                      <a:latin typeface="Times New Roman" pitchFamily="18" charset="0"/>
                    </a:rPr>
                    <a:t>Node to be enqueued</a:t>
                  </a:r>
                </a:p>
              </p:txBody>
            </p:sp>
            <p:sp>
              <p:nvSpPr>
                <p:cNvPr id="19507" name="Line 50"/>
                <p:cNvSpPr>
                  <a:spLocks noChangeShapeType="1"/>
                </p:cNvSpPr>
                <p:nvPr/>
              </p:nvSpPr>
              <p:spPr bwMode="auto">
                <a:xfrm flipH="1">
                  <a:off x="4272" y="912"/>
                  <a:ext cx="192" cy="0"/>
                </a:xfrm>
                <a:prstGeom prst="line">
                  <a:avLst/>
                </a:prstGeom>
                <a:noFill/>
                <a:ln w="19050">
                  <a:solidFill>
                    <a:schemeClr val="accent2"/>
                  </a:solidFill>
                  <a:round/>
                  <a:headEnd/>
                  <a:tailEnd type="triangle" w="lg" len="lg"/>
                </a:ln>
              </p:spPr>
              <p:txBody>
                <a:bodyPr wrap="none" anchor="ctr"/>
                <a:lstStyle/>
                <a:p>
                  <a:endParaRPr lang="en-US"/>
                </a:p>
              </p:txBody>
            </p:sp>
            <p:sp>
              <p:nvSpPr>
                <p:cNvPr id="19508" name="Freeform 51"/>
                <p:cNvSpPr>
                  <a:spLocks/>
                </p:cNvSpPr>
                <p:nvPr/>
              </p:nvSpPr>
              <p:spPr bwMode="auto">
                <a:xfrm>
                  <a:off x="4107" y="954"/>
                  <a:ext cx="590" cy="628"/>
                </a:xfrm>
                <a:custGeom>
                  <a:avLst/>
                  <a:gdLst>
                    <a:gd name="T0" fmla="*/ 0 w 590"/>
                    <a:gd name="T1" fmla="*/ 0 h 628"/>
                    <a:gd name="T2" fmla="*/ 590 w 590"/>
                    <a:gd name="T3" fmla="*/ 628 h 628"/>
                    <a:gd name="T4" fmla="*/ 0 60000 65536"/>
                    <a:gd name="T5" fmla="*/ 0 60000 65536"/>
                    <a:gd name="T6" fmla="*/ 0 w 590"/>
                    <a:gd name="T7" fmla="*/ 0 h 628"/>
                    <a:gd name="T8" fmla="*/ 590 w 590"/>
                    <a:gd name="T9" fmla="*/ 628 h 628"/>
                  </a:gdLst>
                  <a:ahLst/>
                  <a:cxnLst>
                    <a:cxn ang="T4">
                      <a:pos x="T0" y="T1"/>
                    </a:cxn>
                    <a:cxn ang="T5">
                      <a:pos x="T2" y="T3"/>
                    </a:cxn>
                  </a:cxnLst>
                  <a:rect l="T6" t="T7" r="T8" b="T9"/>
                  <a:pathLst>
                    <a:path w="590" h="628">
                      <a:moveTo>
                        <a:pt x="0" y="0"/>
                      </a:moveTo>
                      <a:lnTo>
                        <a:pt x="590" y="628"/>
                      </a:lnTo>
                    </a:path>
                  </a:pathLst>
                </a:custGeom>
                <a:noFill/>
                <a:ln w="28575" cap="flat" cmpd="sng">
                  <a:solidFill>
                    <a:schemeClr val="accent2"/>
                  </a:solidFill>
                  <a:prstDash val="solid"/>
                  <a:round/>
                  <a:headEnd type="none" w="med" len="med"/>
                  <a:tailEnd type="triangle" w="lg" len="lg"/>
                </a:ln>
              </p:spPr>
              <p:txBody>
                <a:bodyPr wrap="none" anchor="ctr"/>
                <a:lstStyle/>
                <a:p>
                  <a:endParaRPr lang="en-US"/>
                </a:p>
              </p:txBody>
            </p:sp>
          </p:grpSp>
        </p:grpSp>
      </p:grpSp>
      <p:sp>
        <p:nvSpPr>
          <p:cNvPr id="35892" name="Freeform 52"/>
          <p:cNvSpPr>
            <a:spLocks/>
          </p:cNvSpPr>
          <p:nvPr/>
        </p:nvSpPr>
        <p:spPr bwMode="auto">
          <a:xfrm>
            <a:off x="1773238" y="2057400"/>
            <a:ext cx="4703762" cy="292100"/>
          </a:xfrm>
          <a:custGeom>
            <a:avLst/>
            <a:gdLst>
              <a:gd name="T0" fmla="*/ 2147483647 w 2963"/>
              <a:gd name="T1" fmla="*/ 2147483647 h 184"/>
              <a:gd name="T2" fmla="*/ 2147483647 w 2963"/>
              <a:gd name="T3" fmla="*/ 2147483647 h 184"/>
              <a:gd name="T4" fmla="*/ 2147483647 w 2963"/>
              <a:gd name="T5" fmla="*/ 2147483647 h 184"/>
              <a:gd name="T6" fmla="*/ 2147483647 w 2963"/>
              <a:gd name="T7" fmla="*/ 2147483647 h 184"/>
              <a:gd name="T8" fmla="*/ 0 w 2963"/>
              <a:gd name="T9" fmla="*/ 2147483647 h 184"/>
              <a:gd name="T10" fmla="*/ 0 60000 65536"/>
              <a:gd name="T11" fmla="*/ 0 60000 65536"/>
              <a:gd name="T12" fmla="*/ 0 60000 65536"/>
              <a:gd name="T13" fmla="*/ 0 60000 65536"/>
              <a:gd name="T14" fmla="*/ 0 60000 65536"/>
              <a:gd name="T15" fmla="*/ 0 w 2963"/>
              <a:gd name="T16" fmla="*/ 0 h 184"/>
              <a:gd name="T17" fmla="*/ 2963 w 2963"/>
              <a:gd name="T18" fmla="*/ 184 h 184"/>
            </a:gdLst>
            <a:ahLst/>
            <a:cxnLst>
              <a:cxn ang="T10">
                <a:pos x="T0" y="T1"/>
              </a:cxn>
              <a:cxn ang="T11">
                <a:pos x="T2" y="T3"/>
              </a:cxn>
              <a:cxn ang="T12">
                <a:pos x="T4" y="T5"/>
              </a:cxn>
              <a:cxn ang="T13">
                <a:pos x="T6" y="T7"/>
              </a:cxn>
              <a:cxn ang="T14">
                <a:pos x="T8" y="T9"/>
              </a:cxn>
            </a:cxnLst>
            <a:rect l="T15" t="T16" r="T17" b="T18"/>
            <a:pathLst>
              <a:path w="2963" h="184">
                <a:moveTo>
                  <a:pt x="2963" y="100"/>
                </a:moveTo>
                <a:cubicBezTo>
                  <a:pt x="2868" y="89"/>
                  <a:pt x="2608" y="41"/>
                  <a:pt x="2381" y="25"/>
                </a:cubicBezTo>
                <a:cubicBezTo>
                  <a:pt x="2154" y="9"/>
                  <a:pt x="1878" y="0"/>
                  <a:pt x="1603" y="6"/>
                </a:cubicBezTo>
                <a:cubicBezTo>
                  <a:pt x="1328" y="12"/>
                  <a:pt x="998" y="32"/>
                  <a:pt x="731" y="62"/>
                </a:cubicBezTo>
                <a:cubicBezTo>
                  <a:pt x="464" y="92"/>
                  <a:pt x="152" y="159"/>
                  <a:pt x="0" y="184"/>
                </a:cubicBezTo>
              </a:path>
            </a:pathLst>
          </a:custGeom>
          <a:noFill/>
          <a:ln w="38100" cap="flat">
            <a:solidFill>
              <a:schemeClr val="hlink"/>
            </a:solidFill>
            <a:prstDash val="dash"/>
            <a:round/>
            <a:headEnd type="none" w="med" len="med"/>
            <a:tailEnd type="arrow" w="lg" len="lg"/>
          </a:ln>
        </p:spPr>
        <p:txBody>
          <a:bodyPr wrap="none" anchor="ctr"/>
          <a:lstStyle/>
          <a:p>
            <a:endParaRPr lang="en-US"/>
          </a:p>
        </p:txBody>
      </p:sp>
      <p:sp>
        <p:nvSpPr>
          <p:cNvPr id="35893" name="Text Box 53"/>
          <p:cNvSpPr txBox="1">
            <a:spLocks noChangeArrowheads="1"/>
          </p:cNvSpPr>
          <p:nvPr/>
        </p:nvSpPr>
        <p:spPr bwMode="auto">
          <a:xfrm>
            <a:off x="1066800" y="4114800"/>
            <a:ext cx="5562600" cy="519113"/>
          </a:xfrm>
          <a:prstGeom prst="rect">
            <a:avLst/>
          </a:prstGeom>
          <a:noFill/>
          <a:ln w="19050">
            <a:noFill/>
            <a:miter lim="800000"/>
            <a:headEnd/>
            <a:tailEnd type="none" w="lg" len="lg"/>
          </a:ln>
        </p:spPr>
        <p:txBody>
          <a:bodyPr>
            <a:spAutoFit/>
          </a:bodyPr>
          <a:lstStyle/>
          <a:p>
            <a:pPr>
              <a:spcBef>
                <a:spcPct val="50000"/>
              </a:spcBef>
            </a:pPr>
            <a:r>
              <a:rPr lang="en-US" sz="2800" dirty="0">
                <a:latin typeface="Times New Roman" pitchFamily="18" charset="0"/>
              </a:rPr>
              <a:t>To </a:t>
            </a:r>
            <a:r>
              <a:rPr lang="en-US" sz="2800" b="1" dirty="0" err="1">
                <a:solidFill>
                  <a:srgbClr val="C00000"/>
                </a:solidFill>
                <a:latin typeface="Times New Roman" pitchFamily="18" charset="0"/>
              </a:rPr>
              <a:t>enqueue</a:t>
            </a:r>
            <a:r>
              <a:rPr lang="en-US" sz="2800" dirty="0">
                <a:latin typeface="Times New Roman" pitchFamily="18" charset="0"/>
              </a:rPr>
              <a:t> (add) a node:</a:t>
            </a:r>
          </a:p>
        </p:txBody>
      </p:sp>
      <p:sp>
        <p:nvSpPr>
          <p:cNvPr id="35894" name="Text Box 54"/>
          <p:cNvSpPr txBox="1">
            <a:spLocks noChangeArrowheads="1"/>
          </p:cNvSpPr>
          <p:nvPr/>
        </p:nvSpPr>
        <p:spPr bwMode="auto">
          <a:xfrm>
            <a:off x="1676400" y="4572000"/>
            <a:ext cx="5257800" cy="519113"/>
          </a:xfrm>
          <a:prstGeom prst="rect">
            <a:avLst/>
          </a:prstGeom>
          <a:noFill/>
          <a:ln w="19050">
            <a:noFill/>
            <a:miter lim="800000"/>
            <a:headEnd/>
            <a:tailEnd type="none" w="lg" len="lg"/>
          </a:ln>
        </p:spPr>
        <p:txBody>
          <a:bodyPr>
            <a:spAutoFit/>
          </a:bodyPr>
          <a:lstStyle/>
          <a:p>
            <a:pPr>
              <a:spcBef>
                <a:spcPct val="50000"/>
              </a:spcBef>
            </a:pPr>
            <a:r>
              <a:rPr lang="en-US" sz="2800">
                <a:latin typeface="Times New Roman" pitchFamily="18" charset="0"/>
              </a:rPr>
              <a:t>Find the current last node</a:t>
            </a:r>
          </a:p>
        </p:txBody>
      </p:sp>
      <p:sp>
        <p:nvSpPr>
          <p:cNvPr id="35895" name="Text Box 55"/>
          <p:cNvSpPr txBox="1">
            <a:spLocks noChangeArrowheads="1"/>
          </p:cNvSpPr>
          <p:nvPr/>
        </p:nvSpPr>
        <p:spPr bwMode="auto">
          <a:xfrm>
            <a:off x="1676400" y="5029200"/>
            <a:ext cx="6324600" cy="519113"/>
          </a:xfrm>
          <a:prstGeom prst="rect">
            <a:avLst/>
          </a:prstGeom>
          <a:noFill/>
          <a:ln w="19050">
            <a:noFill/>
            <a:miter lim="800000"/>
            <a:headEnd/>
            <a:tailEnd type="none" w="lg" len="lg"/>
          </a:ln>
        </p:spPr>
        <p:txBody>
          <a:bodyPr>
            <a:spAutoFit/>
          </a:bodyPr>
          <a:lstStyle/>
          <a:p>
            <a:pPr>
              <a:spcBef>
                <a:spcPct val="50000"/>
              </a:spcBef>
            </a:pPr>
            <a:r>
              <a:rPr lang="en-US" sz="2800">
                <a:latin typeface="Times New Roman" pitchFamily="18" charset="0"/>
              </a:rPr>
              <a:t>Change it to point to the new last node</a:t>
            </a:r>
          </a:p>
        </p:txBody>
      </p:sp>
      <p:sp>
        <p:nvSpPr>
          <p:cNvPr id="35896" name="Text Box 56"/>
          <p:cNvSpPr txBox="1">
            <a:spLocks noChangeArrowheads="1"/>
          </p:cNvSpPr>
          <p:nvPr/>
        </p:nvSpPr>
        <p:spPr bwMode="auto">
          <a:xfrm>
            <a:off x="1676400" y="5486400"/>
            <a:ext cx="6324600" cy="519113"/>
          </a:xfrm>
          <a:prstGeom prst="rect">
            <a:avLst/>
          </a:prstGeom>
          <a:noFill/>
          <a:ln w="19050">
            <a:noFill/>
            <a:miter lim="800000"/>
            <a:headEnd/>
            <a:tailEnd type="none" w="lg" len="lg"/>
          </a:ln>
        </p:spPr>
        <p:txBody>
          <a:bodyPr>
            <a:spAutoFit/>
          </a:bodyPr>
          <a:lstStyle/>
          <a:p>
            <a:pPr>
              <a:spcBef>
                <a:spcPct val="50000"/>
              </a:spcBef>
            </a:pPr>
            <a:r>
              <a:rPr lang="en-US" sz="2800" dirty="0">
                <a:latin typeface="Times New Roman" pitchFamily="18" charset="0"/>
              </a:rPr>
              <a:t>Change the </a:t>
            </a:r>
            <a:r>
              <a:rPr lang="en-US" sz="2800" dirty="0" smtClean="0">
                <a:solidFill>
                  <a:srgbClr val="C00000"/>
                </a:solidFill>
              </a:rPr>
              <a:t>tail</a:t>
            </a:r>
            <a:r>
              <a:rPr lang="en-US" sz="2800" dirty="0" smtClean="0">
                <a:latin typeface="Times New Roman" pitchFamily="18" charset="0"/>
              </a:rPr>
              <a:t> </a:t>
            </a:r>
            <a:r>
              <a:rPr lang="en-US" sz="2800" dirty="0">
                <a:latin typeface="Times New Roman" pitchFamily="18" charset="0"/>
              </a:rPr>
              <a:t>pointer in the list header</a:t>
            </a:r>
          </a:p>
        </p:txBody>
      </p:sp>
      <p:grpSp>
        <p:nvGrpSpPr>
          <p:cNvPr id="7" name="Group 87"/>
          <p:cNvGrpSpPr>
            <a:grpSpLocks/>
          </p:cNvGrpSpPr>
          <p:nvPr/>
        </p:nvGrpSpPr>
        <p:grpSpPr bwMode="auto">
          <a:xfrm>
            <a:off x="533400" y="2286000"/>
            <a:ext cx="6096000" cy="1395413"/>
            <a:chOff x="336" y="1440"/>
            <a:chExt cx="3840" cy="879"/>
          </a:xfrm>
        </p:grpSpPr>
        <p:sp>
          <p:nvSpPr>
            <p:cNvPr id="19475" name="Freeform 43"/>
            <p:cNvSpPr>
              <a:spLocks/>
            </p:cNvSpPr>
            <p:nvPr/>
          </p:nvSpPr>
          <p:spPr bwMode="auto">
            <a:xfrm>
              <a:off x="1056" y="1534"/>
              <a:ext cx="2550" cy="529"/>
            </a:xfrm>
            <a:custGeom>
              <a:avLst/>
              <a:gdLst>
                <a:gd name="T0" fmla="*/ 0 w 2550"/>
                <a:gd name="T1" fmla="*/ 2 h 529"/>
                <a:gd name="T2" fmla="*/ 624 w 2550"/>
                <a:gd name="T3" fmla="*/ 2 h 529"/>
                <a:gd name="T4" fmla="*/ 1125 w 2550"/>
                <a:gd name="T5" fmla="*/ 14 h 529"/>
                <a:gd name="T6" fmla="*/ 1650 w 2550"/>
                <a:gd name="T7" fmla="*/ 60 h 529"/>
                <a:gd name="T8" fmla="*/ 2175 w 2550"/>
                <a:gd name="T9" fmla="*/ 201 h 529"/>
                <a:gd name="T10" fmla="*/ 2550 w 2550"/>
                <a:gd name="T11" fmla="*/ 529 h 529"/>
                <a:gd name="T12" fmla="*/ 0 60000 65536"/>
                <a:gd name="T13" fmla="*/ 0 60000 65536"/>
                <a:gd name="T14" fmla="*/ 0 60000 65536"/>
                <a:gd name="T15" fmla="*/ 0 60000 65536"/>
                <a:gd name="T16" fmla="*/ 0 60000 65536"/>
                <a:gd name="T17" fmla="*/ 0 60000 65536"/>
                <a:gd name="T18" fmla="*/ 0 w 2550"/>
                <a:gd name="T19" fmla="*/ 0 h 529"/>
                <a:gd name="T20" fmla="*/ 2550 w 2550"/>
                <a:gd name="T21" fmla="*/ 529 h 529"/>
              </a:gdLst>
              <a:ahLst/>
              <a:cxnLst>
                <a:cxn ang="T12">
                  <a:pos x="T0" y="T1"/>
                </a:cxn>
                <a:cxn ang="T13">
                  <a:pos x="T2" y="T3"/>
                </a:cxn>
                <a:cxn ang="T14">
                  <a:pos x="T4" y="T5"/>
                </a:cxn>
                <a:cxn ang="T15">
                  <a:pos x="T6" y="T7"/>
                </a:cxn>
                <a:cxn ang="T16">
                  <a:pos x="T8" y="T9"/>
                </a:cxn>
                <a:cxn ang="T17">
                  <a:pos x="T10" y="T11"/>
                </a:cxn>
              </a:cxnLst>
              <a:rect l="T18" t="T19" r="T20" b="T21"/>
              <a:pathLst>
                <a:path w="2550" h="529">
                  <a:moveTo>
                    <a:pt x="0" y="2"/>
                  </a:moveTo>
                  <a:cubicBezTo>
                    <a:pt x="180" y="2"/>
                    <a:pt x="437" y="0"/>
                    <a:pt x="624" y="2"/>
                  </a:cubicBezTo>
                  <a:cubicBezTo>
                    <a:pt x="811" y="4"/>
                    <a:pt x="954" y="4"/>
                    <a:pt x="1125" y="14"/>
                  </a:cubicBezTo>
                  <a:cubicBezTo>
                    <a:pt x="1296" y="24"/>
                    <a:pt x="1475" y="29"/>
                    <a:pt x="1650" y="60"/>
                  </a:cubicBezTo>
                  <a:cubicBezTo>
                    <a:pt x="1825" y="91"/>
                    <a:pt x="2025" y="123"/>
                    <a:pt x="2175" y="201"/>
                  </a:cubicBezTo>
                  <a:cubicBezTo>
                    <a:pt x="2325" y="279"/>
                    <a:pt x="2472" y="461"/>
                    <a:pt x="2550" y="529"/>
                  </a:cubicBezTo>
                </a:path>
              </a:pathLst>
            </a:custGeom>
            <a:noFill/>
            <a:ln w="28575" cap="flat" cmpd="sng">
              <a:solidFill>
                <a:schemeClr val="tx1"/>
              </a:solidFill>
              <a:prstDash val="solid"/>
              <a:round/>
              <a:headEnd type="none" w="med" len="med"/>
              <a:tailEnd type="triangle" w="lg" len="lg"/>
            </a:ln>
          </p:spPr>
          <p:txBody>
            <a:bodyPr wrap="none" anchor="ctr"/>
            <a:lstStyle/>
            <a:p>
              <a:endParaRPr lang="en-US"/>
            </a:p>
          </p:txBody>
        </p:sp>
        <p:grpSp>
          <p:nvGrpSpPr>
            <p:cNvPr id="8" name="Group 85"/>
            <p:cNvGrpSpPr>
              <a:grpSpLocks/>
            </p:cNvGrpSpPr>
            <p:nvPr/>
          </p:nvGrpSpPr>
          <p:grpSpPr bwMode="auto">
            <a:xfrm>
              <a:off x="336" y="1440"/>
              <a:ext cx="3840" cy="879"/>
              <a:chOff x="336" y="1713"/>
              <a:chExt cx="3840" cy="879"/>
            </a:xfrm>
          </p:grpSpPr>
          <p:grpSp>
            <p:nvGrpSpPr>
              <p:cNvPr id="9" name="Group 84"/>
              <p:cNvGrpSpPr>
                <a:grpSpLocks/>
              </p:cNvGrpSpPr>
              <p:nvPr/>
            </p:nvGrpSpPr>
            <p:grpSpPr bwMode="auto">
              <a:xfrm>
                <a:off x="1584" y="2343"/>
                <a:ext cx="2304" cy="243"/>
                <a:chOff x="1584" y="2071"/>
                <a:chExt cx="2304" cy="243"/>
              </a:xfrm>
            </p:grpSpPr>
            <p:sp>
              <p:nvSpPr>
                <p:cNvPr id="19496" name="Rectangle 21"/>
                <p:cNvSpPr>
                  <a:spLocks noChangeArrowheads="1"/>
                </p:cNvSpPr>
                <p:nvPr/>
              </p:nvSpPr>
              <p:spPr bwMode="auto">
                <a:xfrm>
                  <a:off x="3600" y="207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23</a:t>
                  </a:r>
                  <a:endParaRPr lang="en-US">
                    <a:latin typeface="Times New Roman" pitchFamily="18" charset="0"/>
                  </a:endParaRPr>
                </a:p>
              </p:txBody>
            </p:sp>
            <p:sp>
              <p:nvSpPr>
                <p:cNvPr id="19497" name="Rectangle 10"/>
                <p:cNvSpPr>
                  <a:spLocks noChangeArrowheads="1"/>
                </p:cNvSpPr>
                <p:nvPr/>
              </p:nvSpPr>
              <p:spPr bwMode="auto">
                <a:xfrm>
                  <a:off x="2591" y="2071"/>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19498" name="Rectangle 19"/>
                <p:cNvSpPr>
                  <a:spLocks noChangeArrowheads="1"/>
                </p:cNvSpPr>
                <p:nvPr/>
              </p:nvSpPr>
              <p:spPr bwMode="auto">
                <a:xfrm>
                  <a:off x="1584" y="207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44</a:t>
                  </a:r>
                  <a:endParaRPr lang="en-US">
                    <a:latin typeface="Times New Roman" pitchFamily="18" charset="0"/>
                  </a:endParaRPr>
                </a:p>
              </p:txBody>
            </p:sp>
          </p:grpSp>
          <p:grpSp>
            <p:nvGrpSpPr>
              <p:cNvPr id="10" name="Group 83"/>
              <p:cNvGrpSpPr>
                <a:grpSpLocks/>
              </p:cNvGrpSpPr>
              <p:nvPr/>
            </p:nvGrpSpPr>
            <p:grpSpPr bwMode="auto">
              <a:xfrm>
                <a:off x="336" y="1713"/>
                <a:ext cx="3840" cy="879"/>
                <a:chOff x="336" y="1713"/>
                <a:chExt cx="3840" cy="879"/>
              </a:xfrm>
            </p:grpSpPr>
            <p:sp>
              <p:nvSpPr>
                <p:cNvPr id="19479" name="Rectangle 11"/>
                <p:cNvSpPr>
                  <a:spLocks noChangeArrowheads="1"/>
                </p:cNvSpPr>
                <p:nvPr/>
              </p:nvSpPr>
              <p:spPr bwMode="auto">
                <a:xfrm>
                  <a:off x="2880" y="2343"/>
                  <a:ext cx="288" cy="242"/>
                </a:xfrm>
                <a:prstGeom prst="rect">
                  <a:avLst/>
                </a:prstGeom>
                <a:noFill/>
                <a:ln w="12700">
                  <a:solidFill>
                    <a:schemeClr val="tx1"/>
                  </a:solidFill>
                  <a:miter lim="800000"/>
                  <a:headEnd/>
                  <a:tailEnd/>
                </a:ln>
              </p:spPr>
              <p:txBody>
                <a:bodyPr wrap="none" anchor="ctr"/>
                <a:lstStyle/>
                <a:p>
                  <a:endParaRPr lang="en-US"/>
                </a:p>
              </p:txBody>
            </p:sp>
            <p:sp>
              <p:nvSpPr>
                <p:cNvPr id="19480" name="Rectangle 13"/>
                <p:cNvSpPr>
                  <a:spLocks noChangeArrowheads="1"/>
                </p:cNvSpPr>
                <p:nvPr/>
              </p:nvSpPr>
              <p:spPr bwMode="auto">
                <a:xfrm>
                  <a:off x="3600" y="2344"/>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19481" name="Rectangle 14"/>
                <p:cNvSpPr>
                  <a:spLocks noChangeArrowheads="1"/>
                </p:cNvSpPr>
                <p:nvPr/>
              </p:nvSpPr>
              <p:spPr bwMode="auto">
                <a:xfrm>
                  <a:off x="3888" y="2350"/>
                  <a:ext cx="288" cy="242"/>
                </a:xfrm>
                <a:prstGeom prst="rect">
                  <a:avLst/>
                </a:prstGeom>
                <a:noFill/>
                <a:ln w="12700">
                  <a:solidFill>
                    <a:schemeClr val="tx1"/>
                  </a:solidFill>
                  <a:miter lim="800000"/>
                  <a:headEnd/>
                  <a:tailEnd/>
                </a:ln>
              </p:spPr>
              <p:txBody>
                <a:bodyPr wrap="none" anchor="ctr"/>
                <a:lstStyle/>
                <a:p>
                  <a:endParaRPr lang="en-US"/>
                </a:p>
              </p:txBody>
            </p:sp>
            <p:sp>
              <p:nvSpPr>
                <p:cNvPr id="19482" name="Oval 25"/>
                <p:cNvSpPr>
                  <a:spLocks noChangeArrowheads="1"/>
                </p:cNvSpPr>
                <p:nvPr/>
              </p:nvSpPr>
              <p:spPr bwMode="auto">
                <a:xfrm>
                  <a:off x="1968" y="2393"/>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9483" name="Line 26"/>
                <p:cNvSpPr>
                  <a:spLocks noChangeShapeType="1"/>
                </p:cNvSpPr>
                <p:nvPr/>
              </p:nvSpPr>
              <p:spPr bwMode="auto">
                <a:xfrm>
                  <a:off x="2016" y="2441"/>
                  <a:ext cx="576" cy="0"/>
                </a:xfrm>
                <a:prstGeom prst="line">
                  <a:avLst/>
                </a:prstGeom>
                <a:noFill/>
                <a:ln w="12700">
                  <a:solidFill>
                    <a:schemeClr val="tx1"/>
                  </a:solidFill>
                  <a:round/>
                  <a:headEnd/>
                  <a:tailEnd type="triangle" w="lg" len="lg"/>
                </a:ln>
              </p:spPr>
              <p:txBody>
                <a:bodyPr wrap="none" anchor="ctr"/>
                <a:lstStyle/>
                <a:p>
                  <a:endParaRPr lang="en-US"/>
                </a:p>
              </p:txBody>
            </p:sp>
            <p:sp>
              <p:nvSpPr>
                <p:cNvPr id="19484" name="Oval 28"/>
                <p:cNvSpPr>
                  <a:spLocks noChangeArrowheads="1"/>
                </p:cNvSpPr>
                <p:nvPr/>
              </p:nvSpPr>
              <p:spPr bwMode="auto">
                <a:xfrm>
                  <a:off x="2976" y="2393"/>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9485" name="Line 29"/>
                <p:cNvSpPr>
                  <a:spLocks noChangeShapeType="1"/>
                </p:cNvSpPr>
                <p:nvPr/>
              </p:nvSpPr>
              <p:spPr bwMode="auto">
                <a:xfrm>
                  <a:off x="3024" y="2441"/>
                  <a:ext cx="576" cy="0"/>
                </a:xfrm>
                <a:prstGeom prst="line">
                  <a:avLst/>
                </a:prstGeom>
                <a:noFill/>
                <a:ln w="12700">
                  <a:solidFill>
                    <a:schemeClr val="tx1"/>
                  </a:solidFill>
                  <a:round/>
                  <a:headEnd/>
                  <a:tailEnd type="triangle" w="lg" len="lg"/>
                </a:ln>
              </p:spPr>
              <p:txBody>
                <a:bodyPr wrap="none" anchor="ctr"/>
                <a:lstStyle/>
                <a:p>
                  <a:endParaRPr lang="en-US"/>
                </a:p>
              </p:txBody>
            </p:sp>
            <p:sp>
              <p:nvSpPr>
                <p:cNvPr id="19486" name="Oval 36"/>
                <p:cNvSpPr>
                  <a:spLocks noChangeArrowheads="1"/>
                </p:cNvSpPr>
                <p:nvPr/>
              </p:nvSpPr>
              <p:spPr bwMode="auto">
                <a:xfrm>
                  <a:off x="1008" y="2001"/>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9487" name="Rectangle 37"/>
                <p:cNvSpPr>
                  <a:spLocks noChangeArrowheads="1"/>
                </p:cNvSpPr>
                <p:nvPr/>
              </p:nvSpPr>
              <p:spPr bwMode="auto">
                <a:xfrm>
                  <a:off x="912" y="1953"/>
                  <a:ext cx="288" cy="240"/>
                </a:xfrm>
                <a:prstGeom prst="rect">
                  <a:avLst/>
                </a:prstGeom>
                <a:noFill/>
                <a:ln w="12700">
                  <a:solidFill>
                    <a:schemeClr val="tx1"/>
                  </a:solidFill>
                  <a:miter lim="800000"/>
                  <a:headEnd/>
                  <a:tailEnd/>
                </a:ln>
              </p:spPr>
              <p:txBody>
                <a:bodyPr wrap="none" anchor="ctr"/>
                <a:lstStyle/>
                <a:p>
                  <a:endParaRPr lang="en-US"/>
                </a:p>
              </p:txBody>
            </p:sp>
            <p:sp>
              <p:nvSpPr>
                <p:cNvPr id="19488" name="Line 38"/>
                <p:cNvSpPr>
                  <a:spLocks noChangeShapeType="1"/>
                </p:cNvSpPr>
                <p:nvPr/>
              </p:nvSpPr>
              <p:spPr bwMode="auto">
                <a:xfrm>
                  <a:off x="1056" y="2049"/>
                  <a:ext cx="480" cy="288"/>
                </a:xfrm>
                <a:prstGeom prst="line">
                  <a:avLst/>
                </a:prstGeom>
                <a:noFill/>
                <a:ln w="28575">
                  <a:solidFill>
                    <a:schemeClr val="tx1"/>
                  </a:solidFill>
                  <a:round/>
                  <a:headEnd/>
                  <a:tailEnd type="triangle" w="med" len="med"/>
                </a:ln>
              </p:spPr>
              <p:txBody>
                <a:bodyPr wrap="none" anchor="ctr"/>
                <a:lstStyle/>
                <a:p>
                  <a:endParaRPr lang="en-US"/>
                </a:p>
              </p:txBody>
            </p:sp>
            <p:sp>
              <p:nvSpPr>
                <p:cNvPr id="19489" name="Text Box 39"/>
                <p:cNvSpPr txBox="1">
                  <a:spLocks noChangeArrowheads="1"/>
                </p:cNvSpPr>
                <p:nvPr/>
              </p:nvSpPr>
              <p:spPr bwMode="auto">
                <a:xfrm>
                  <a:off x="336" y="1713"/>
                  <a:ext cx="768" cy="523"/>
                </a:xfrm>
                <a:prstGeom prst="rect">
                  <a:avLst/>
                </a:prstGeom>
                <a:noFill/>
                <a:ln w="9525">
                  <a:noFill/>
                  <a:miter lim="800000"/>
                  <a:headEnd/>
                  <a:tailEnd/>
                </a:ln>
              </p:spPr>
              <p:txBody>
                <a:bodyPr>
                  <a:spAutoFit/>
                </a:bodyPr>
                <a:lstStyle/>
                <a:p>
                  <a:pPr>
                    <a:spcBef>
                      <a:spcPct val="50000"/>
                    </a:spcBef>
                  </a:pPr>
                  <a:r>
                    <a:rPr lang="en-US" sz="2400" b="1" dirty="0" smtClean="0">
                      <a:solidFill>
                        <a:schemeClr val="accent2"/>
                      </a:solidFill>
                      <a:latin typeface="+mj-lt"/>
                    </a:rPr>
                    <a:t>     </a:t>
                  </a:r>
                  <a:r>
                    <a:rPr lang="en-US" sz="2400" b="1" dirty="0" smtClean="0">
                      <a:solidFill>
                        <a:srgbClr val="C00000"/>
                      </a:solidFill>
                      <a:latin typeface="+mj-lt"/>
                    </a:rPr>
                    <a:t>Tail</a:t>
                  </a:r>
                  <a:r>
                    <a:rPr lang="en-US" sz="2400" b="1" dirty="0">
                      <a:solidFill>
                        <a:srgbClr val="C00000"/>
                      </a:solidFill>
                      <a:latin typeface="+mj-lt"/>
                    </a:rPr>
                    <a:t/>
                  </a:r>
                  <a:br>
                    <a:rPr lang="en-US" sz="2400" b="1" dirty="0">
                      <a:solidFill>
                        <a:srgbClr val="C00000"/>
                      </a:solidFill>
                      <a:latin typeface="+mj-lt"/>
                    </a:rPr>
                  </a:br>
                  <a:r>
                    <a:rPr lang="en-US" sz="2400" b="1" dirty="0" smtClean="0">
                      <a:solidFill>
                        <a:srgbClr val="C00000"/>
                      </a:solidFill>
                      <a:latin typeface="+mj-lt"/>
                    </a:rPr>
                    <a:t>  Head</a:t>
                  </a:r>
                  <a:endParaRPr lang="en-US" sz="2400" b="1" dirty="0">
                    <a:solidFill>
                      <a:srgbClr val="C00000"/>
                    </a:solidFill>
                    <a:latin typeface="+mj-lt"/>
                  </a:endParaRPr>
                </a:p>
              </p:txBody>
            </p:sp>
            <p:sp>
              <p:nvSpPr>
                <p:cNvPr id="19490" name="Oval 41"/>
                <p:cNvSpPr>
                  <a:spLocks noChangeArrowheads="1"/>
                </p:cNvSpPr>
                <p:nvPr/>
              </p:nvSpPr>
              <p:spPr bwMode="auto">
                <a:xfrm>
                  <a:off x="1008" y="1761"/>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9491" name="Rectangle 42"/>
                <p:cNvSpPr>
                  <a:spLocks noChangeArrowheads="1"/>
                </p:cNvSpPr>
                <p:nvPr/>
              </p:nvSpPr>
              <p:spPr bwMode="auto">
                <a:xfrm>
                  <a:off x="912" y="1713"/>
                  <a:ext cx="288" cy="240"/>
                </a:xfrm>
                <a:prstGeom prst="rect">
                  <a:avLst/>
                </a:prstGeom>
                <a:noFill/>
                <a:ln w="12700">
                  <a:solidFill>
                    <a:schemeClr val="tx1"/>
                  </a:solidFill>
                  <a:miter lim="800000"/>
                  <a:headEnd/>
                  <a:tailEnd/>
                </a:ln>
              </p:spPr>
              <p:txBody>
                <a:bodyPr wrap="none" anchor="ctr"/>
                <a:lstStyle/>
                <a:p>
                  <a:endParaRPr lang="en-US"/>
                </a:p>
              </p:txBody>
            </p:sp>
            <p:sp>
              <p:nvSpPr>
                <p:cNvPr id="19492" name="Oval 71"/>
                <p:cNvSpPr>
                  <a:spLocks noChangeArrowheads="1"/>
                </p:cNvSpPr>
                <p:nvPr/>
              </p:nvSpPr>
              <p:spPr bwMode="auto">
                <a:xfrm>
                  <a:off x="3984" y="2408"/>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9493" name="Rectangle 7"/>
                <p:cNvSpPr>
                  <a:spLocks noChangeArrowheads="1"/>
                </p:cNvSpPr>
                <p:nvPr/>
              </p:nvSpPr>
              <p:spPr bwMode="auto">
                <a:xfrm>
                  <a:off x="1584" y="2345"/>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19494" name="Rectangle 8"/>
                <p:cNvSpPr>
                  <a:spLocks noChangeArrowheads="1"/>
                </p:cNvSpPr>
                <p:nvPr/>
              </p:nvSpPr>
              <p:spPr bwMode="auto">
                <a:xfrm>
                  <a:off x="1873" y="2344"/>
                  <a:ext cx="288" cy="242"/>
                </a:xfrm>
                <a:prstGeom prst="rect">
                  <a:avLst/>
                </a:prstGeom>
                <a:noFill/>
                <a:ln w="12700">
                  <a:solidFill>
                    <a:schemeClr val="tx1"/>
                  </a:solidFill>
                  <a:miter lim="800000"/>
                  <a:headEnd/>
                  <a:tailEnd/>
                </a:ln>
              </p:spPr>
              <p:txBody>
                <a:bodyPr wrap="none" anchor="ctr"/>
                <a:lstStyle/>
                <a:p>
                  <a:endParaRPr lang="en-US"/>
                </a:p>
              </p:txBody>
            </p:sp>
            <p:sp>
              <p:nvSpPr>
                <p:cNvPr id="19495" name="Rectangle 20"/>
                <p:cNvSpPr>
                  <a:spLocks noChangeArrowheads="1"/>
                </p:cNvSpPr>
                <p:nvPr/>
              </p:nvSpPr>
              <p:spPr bwMode="auto">
                <a:xfrm>
                  <a:off x="2592" y="2341"/>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97</a:t>
                  </a:r>
                  <a:endParaRPr lang="en-US">
                    <a:latin typeface="Times New Roman" pitchFamily="18" charset="0"/>
                  </a:endParaRPr>
                </a:p>
              </p:txBody>
            </p:sp>
          </p:grpSp>
        </p:grpSp>
      </p:grpSp>
      <p:grpSp>
        <p:nvGrpSpPr>
          <p:cNvPr id="11" name="Group 86"/>
          <p:cNvGrpSpPr>
            <a:grpSpLocks/>
          </p:cNvGrpSpPr>
          <p:nvPr/>
        </p:nvGrpSpPr>
        <p:grpSpPr bwMode="auto">
          <a:xfrm>
            <a:off x="1752600" y="2430463"/>
            <a:ext cx="4964113" cy="1379537"/>
            <a:chOff x="1097" y="1531"/>
            <a:chExt cx="3127" cy="869"/>
          </a:xfrm>
        </p:grpSpPr>
        <p:sp>
          <p:nvSpPr>
            <p:cNvPr id="19473" name="Freeform 58"/>
            <p:cNvSpPr>
              <a:spLocks/>
            </p:cNvSpPr>
            <p:nvPr/>
          </p:nvSpPr>
          <p:spPr bwMode="auto">
            <a:xfrm>
              <a:off x="1097" y="1531"/>
              <a:ext cx="2522" cy="556"/>
            </a:xfrm>
            <a:custGeom>
              <a:avLst/>
              <a:gdLst>
                <a:gd name="T0" fmla="*/ 0 w 2522"/>
                <a:gd name="T1" fmla="*/ 3 h 556"/>
                <a:gd name="T2" fmla="*/ 694 w 2522"/>
                <a:gd name="T3" fmla="*/ 3 h 556"/>
                <a:gd name="T4" fmla="*/ 1125 w 2522"/>
                <a:gd name="T5" fmla="*/ 21 h 556"/>
                <a:gd name="T6" fmla="*/ 1669 w 2522"/>
                <a:gd name="T7" fmla="*/ 59 h 556"/>
                <a:gd name="T8" fmla="*/ 2176 w 2522"/>
                <a:gd name="T9" fmla="*/ 221 h 556"/>
                <a:gd name="T10" fmla="*/ 2522 w 2522"/>
                <a:gd name="T11" fmla="*/ 556 h 556"/>
                <a:gd name="T12" fmla="*/ 0 60000 65536"/>
                <a:gd name="T13" fmla="*/ 0 60000 65536"/>
                <a:gd name="T14" fmla="*/ 0 60000 65536"/>
                <a:gd name="T15" fmla="*/ 0 60000 65536"/>
                <a:gd name="T16" fmla="*/ 0 60000 65536"/>
                <a:gd name="T17" fmla="*/ 0 60000 65536"/>
                <a:gd name="T18" fmla="*/ 0 w 2522"/>
                <a:gd name="T19" fmla="*/ 0 h 556"/>
                <a:gd name="T20" fmla="*/ 2522 w 2522"/>
                <a:gd name="T21" fmla="*/ 556 h 556"/>
              </a:gdLst>
              <a:ahLst/>
              <a:cxnLst>
                <a:cxn ang="T12">
                  <a:pos x="T0" y="T1"/>
                </a:cxn>
                <a:cxn ang="T13">
                  <a:pos x="T2" y="T3"/>
                </a:cxn>
                <a:cxn ang="T14">
                  <a:pos x="T4" y="T5"/>
                </a:cxn>
                <a:cxn ang="T15">
                  <a:pos x="T6" y="T7"/>
                </a:cxn>
                <a:cxn ang="T16">
                  <a:pos x="T8" y="T9"/>
                </a:cxn>
                <a:cxn ang="T17">
                  <a:pos x="T10" y="T11"/>
                </a:cxn>
              </a:cxnLst>
              <a:rect l="T18" t="T19" r="T20" b="T21"/>
              <a:pathLst>
                <a:path w="2522" h="556">
                  <a:moveTo>
                    <a:pt x="0" y="3"/>
                  </a:moveTo>
                  <a:cubicBezTo>
                    <a:pt x="116" y="5"/>
                    <a:pt x="507" y="0"/>
                    <a:pt x="694" y="3"/>
                  </a:cubicBezTo>
                  <a:cubicBezTo>
                    <a:pt x="881" y="6"/>
                    <a:pt x="963" y="12"/>
                    <a:pt x="1125" y="21"/>
                  </a:cubicBezTo>
                  <a:cubicBezTo>
                    <a:pt x="1287" y="30"/>
                    <a:pt x="1494" y="26"/>
                    <a:pt x="1669" y="59"/>
                  </a:cubicBezTo>
                  <a:cubicBezTo>
                    <a:pt x="1844" y="92"/>
                    <a:pt x="2034" y="138"/>
                    <a:pt x="2176" y="221"/>
                  </a:cubicBezTo>
                  <a:cubicBezTo>
                    <a:pt x="2318" y="304"/>
                    <a:pt x="2450" y="486"/>
                    <a:pt x="2522" y="556"/>
                  </a:cubicBezTo>
                </a:path>
              </a:pathLst>
            </a:custGeom>
            <a:noFill/>
            <a:ln w="41275" cap="flat" cmpd="sng">
              <a:solidFill>
                <a:srgbClr val="FF0000"/>
              </a:solidFill>
              <a:prstDash val="solid"/>
              <a:round/>
              <a:headEnd type="none" w="med" len="med"/>
              <a:tailEnd type="triangle" w="lg" len="lg"/>
            </a:ln>
          </p:spPr>
          <p:txBody>
            <a:bodyPr wrap="none" anchor="ctr"/>
            <a:lstStyle/>
            <a:p>
              <a:endParaRPr lang="en-US"/>
            </a:p>
          </p:txBody>
        </p:sp>
        <p:sp>
          <p:nvSpPr>
            <p:cNvPr id="19474" name="Oval 73"/>
            <p:cNvSpPr>
              <a:spLocks noChangeArrowheads="1"/>
            </p:cNvSpPr>
            <p:nvPr/>
          </p:nvSpPr>
          <p:spPr bwMode="auto">
            <a:xfrm>
              <a:off x="3504" y="2016"/>
              <a:ext cx="720" cy="384"/>
            </a:xfrm>
            <a:prstGeom prst="ellipse">
              <a:avLst/>
            </a:prstGeom>
            <a:noFill/>
            <a:ln w="76200">
              <a:solidFill>
                <a:srgbClr val="FF0000"/>
              </a:solidFill>
              <a:round/>
              <a:headEnd/>
              <a:tailEnd type="none" w="lg" len="lg"/>
            </a:ln>
          </p:spPr>
          <p:txBody>
            <a:bodyPr wrap="none" anchor="ctr"/>
            <a:lstStyle/>
            <a:p>
              <a:endParaRPr lang="en-US"/>
            </a:p>
          </p:txBody>
        </p:sp>
      </p:grpSp>
      <p:grpSp>
        <p:nvGrpSpPr>
          <p:cNvPr id="12" name="Group 70"/>
          <p:cNvGrpSpPr>
            <a:grpSpLocks/>
          </p:cNvGrpSpPr>
          <p:nvPr/>
        </p:nvGrpSpPr>
        <p:grpSpPr bwMode="auto">
          <a:xfrm>
            <a:off x="1676400" y="2428875"/>
            <a:ext cx="5611813" cy="893763"/>
            <a:chOff x="1069" y="1561"/>
            <a:chExt cx="3535" cy="563"/>
          </a:xfrm>
        </p:grpSpPr>
        <p:sp>
          <p:nvSpPr>
            <p:cNvPr id="19471" name="Freeform 59"/>
            <p:cNvSpPr>
              <a:spLocks/>
            </p:cNvSpPr>
            <p:nvPr/>
          </p:nvSpPr>
          <p:spPr bwMode="auto">
            <a:xfrm>
              <a:off x="1069" y="1561"/>
              <a:ext cx="3535" cy="558"/>
            </a:xfrm>
            <a:custGeom>
              <a:avLst/>
              <a:gdLst>
                <a:gd name="T0" fmla="*/ 0 w 3535"/>
                <a:gd name="T1" fmla="*/ 5 h 558"/>
                <a:gd name="T2" fmla="*/ 619 w 3535"/>
                <a:gd name="T3" fmla="*/ 5 h 558"/>
                <a:gd name="T4" fmla="*/ 1144 w 3535"/>
                <a:gd name="T5" fmla="*/ 33 h 558"/>
                <a:gd name="T6" fmla="*/ 1678 w 3535"/>
                <a:gd name="T7" fmla="*/ 70 h 558"/>
                <a:gd name="T8" fmla="*/ 2672 w 3535"/>
                <a:gd name="T9" fmla="*/ 261 h 558"/>
                <a:gd name="T10" fmla="*/ 3535 w 3535"/>
                <a:gd name="T11" fmla="*/ 558 h 558"/>
                <a:gd name="T12" fmla="*/ 0 60000 65536"/>
                <a:gd name="T13" fmla="*/ 0 60000 65536"/>
                <a:gd name="T14" fmla="*/ 0 60000 65536"/>
                <a:gd name="T15" fmla="*/ 0 60000 65536"/>
                <a:gd name="T16" fmla="*/ 0 60000 65536"/>
                <a:gd name="T17" fmla="*/ 0 60000 65536"/>
                <a:gd name="T18" fmla="*/ 0 w 3535"/>
                <a:gd name="T19" fmla="*/ 0 h 558"/>
                <a:gd name="T20" fmla="*/ 3535 w 3535"/>
                <a:gd name="T21" fmla="*/ 558 h 558"/>
              </a:gdLst>
              <a:ahLst/>
              <a:cxnLst>
                <a:cxn ang="T12">
                  <a:pos x="T0" y="T1"/>
                </a:cxn>
                <a:cxn ang="T13">
                  <a:pos x="T2" y="T3"/>
                </a:cxn>
                <a:cxn ang="T14">
                  <a:pos x="T4" y="T5"/>
                </a:cxn>
                <a:cxn ang="T15">
                  <a:pos x="T6" y="T7"/>
                </a:cxn>
                <a:cxn ang="T16">
                  <a:pos x="T8" y="T9"/>
                </a:cxn>
                <a:cxn ang="T17">
                  <a:pos x="T10" y="T11"/>
                </a:cxn>
              </a:cxnLst>
              <a:rect l="T18" t="T19" r="T20" b="T21"/>
              <a:pathLst>
                <a:path w="3535" h="558">
                  <a:moveTo>
                    <a:pt x="0" y="5"/>
                  </a:moveTo>
                  <a:cubicBezTo>
                    <a:pt x="103" y="5"/>
                    <a:pt x="428" y="0"/>
                    <a:pt x="619" y="5"/>
                  </a:cubicBezTo>
                  <a:cubicBezTo>
                    <a:pt x="810" y="10"/>
                    <a:pt x="968" y="22"/>
                    <a:pt x="1144" y="33"/>
                  </a:cubicBezTo>
                  <a:cubicBezTo>
                    <a:pt x="1320" y="44"/>
                    <a:pt x="1423" y="32"/>
                    <a:pt x="1678" y="70"/>
                  </a:cubicBezTo>
                  <a:cubicBezTo>
                    <a:pt x="1933" y="108"/>
                    <a:pt x="2363" y="180"/>
                    <a:pt x="2672" y="261"/>
                  </a:cubicBezTo>
                  <a:cubicBezTo>
                    <a:pt x="2981" y="342"/>
                    <a:pt x="3355" y="496"/>
                    <a:pt x="3535" y="558"/>
                  </a:cubicBezTo>
                </a:path>
              </a:pathLst>
            </a:custGeom>
            <a:noFill/>
            <a:ln w="38100" cap="flat" cmpd="sng">
              <a:solidFill>
                <a:schemeClr val="accent2"/>
              </a:solidFill>
              <a:prstDash val="solid"/>
              <a:round/>
              <a:headEnd type="none" w="med" len="med"/>
              <a:tailEnd type="triangle" w="lg" len="lg"/>
            </a:ln>
          </p:spPr>
          <p:txBody>
            <a:bodyPr wrap="none" anchor="ctr"/>
            <a:lstStyle/>
            <a:p>
              <a:endParaRPr lang="en-US"/>
            </a:p>
          </p:txBody>
        </p:sp>
        <p:sp>
          <p:nvSpPr>
            <p:cNvPr id="19472" name="Freeform 60"/>
            <p:cNvSpPr>
              <a:spLocks/>
            </p:cNvSpPr>
            <p:nvPr/>
          </p:nvSpPr>
          <p:spPr bwMode="auto">
            <a:xfrm>
              <a:off x="3120" y="1836"/>
              <a:ext cx="528" cy="288"/>
            </a:xfrm>
            <a:custGeom>
              <a:avLst/>
              <a:gdLst>
                <a:gd name="T0" fmla="*/ 0 w 528"/>
                <a:gd name="T1" fmla="*/ 0 h 288"/>
                <a:gd name="T2" fmla="*/ 336 w 528"/>
                <a:gd name="T3" fmla="*/ 0 h 288"/>
                <a:gd name="T4" fmla="*/ 48 w 528"/>
                <a:gd name="T5" fmla="*/ 48 h 288"/>
                <a:gd name="T6" fmla="*/ 432 w 528"/>
                <a:gd name="T7" fmla="*/ 48 h 288"/>
                <a:gd name="T8" fmla="*/ 144 w 528"/>
                <a:gd name="T9" fmla="*/ 96 h 288"/>
                <a:gd name="T10" fmla="*/ 528 w 528"/>
                <a:gd name="T11" fmla="*/ 144 h 288"/>
                <a:gd name="T12" fmla="*/ 240 w 528"/>
                <a:gd name="T13" fmla="*/ 192 h 288"/>
                <a:gd name="T14" fmla="*/ 528 w 528"/>
                <a:gd name="T15" fmla="*/ 192 h 288"/>
                <a:gd name="T16" fmla="*/ 288 w 528"/>
                <a:gd name="T17" fmla="*/ 288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8"/>
                <a:gd name="T28" fmla="*/ 0 h 288"/>
                <a:gd name="T29" fmla="*/ 528 w 528"/>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8" h="288">
                  <a:moveTo>
                    <a:pt x="0" y="0"/>
                  </a:moveTo>
                  <a:lnTo>
                    <a:pt x="336" y="0"/>
                  </a:lnTo>
                  <a:lnTo>
                    <a:pt x="48" y="48"/>
                  </a:lnTo>
                  <a:lnTo>
                    <a:pt x="432" y="48"/>
                  </a:lnTo>
                  <a:lnTo>
                    <a:pt x="144" y="96"/>
                  </a:lnTo>
                  <a:lnTo>
                    <a:pt x="528" y="144"/>
                  </a:lnTo>
                  <a:lnTo>
                    <a:pt x="240" y="192"/>
                  </a:lnTo>
                  <a:lnTo>
                    <a:pt x="528" y="192"/>
                  </a:lnTo>
                  <a:lnTo>
                    <a:pt x="288" y="288"/>
                  </a:lnTo>
                </a:path>
              </a:pathLst>
            </a:custGeom>
            <a:noFill/>
            <a:ln w="38100" cap="flat" cmpd="sng">
              <a:solidFill>
                <a:schemeClr val="accent2"/>
              </a:solidFill>
              <a:prstDash val="solid"/>
              <a:round/>
              <a:headEnd type="none" w="med" len="med"/>
              <a:tailEnd type="none" w="lg" len="lg"/>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93"/>
                                        </p:tgtEl>
                                        <p:attrNameLst>
                                          <p:attrName>style.visibility</p:attrName>
                                        </p:attrNameLst>
                                      </p:cBhvr>
                                      <p:to>
                                        <p:strVal val="visible"/>
                                      </p:to>
                                    </p:set>
                                    <p:animEffect transition="in" filter="wipe(left)">
                                      <p:cBhvr>
                                        <p:cTn id="17" dur="500"/>
                                        <p:tgtEl>
                                          <p:spTgt spid="358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94"/>
                                        </p:tgtEl>
                                        <p:attrNameLst>
                                          <p:attrName>style.visibility</p:attrName>
                                        </p:attrNameLst>
                                      </p:cBhvr>
                                      <p:to>
                                        <p:strVal val="visible"/>
                                      </p:to>
                                    </p:set>
                                    <p:animEffect transition="in" filter="wipe(left)">
                                      <p:cBhvr>
                                        <p:cTn id="22" dur="500"/>
                                        <p:tgtEl>
                                          <p:spTgt spid="358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895"/>
                                        </p:tgtEl>
                                        <p:attrNameLst>
                                          <p:attrName>style.visibility</p:attrName>
                                        </p:attrNameLst>
                                      </p:cBhvr>
                                      <p:to>
                                        <p:strVal val="visible"/>
                                      </p:to>
                                    </p:set>
                                    <p:animEffect transition="in" filter="wipe(left)">
                                      <p:cBhvr>
                                        <p:cTn id="32" dur="500"/>
                                        <p:tgtEl>
                                          <p:spTgt spid="3589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5884"/>
                                        </p:tgtEl>
                                        <p:attrNameLst>
                                          <p:attrName>style.visibility</p:attrName>
                                        </p:attrNameLst>
                                      </p:cBhvr>
                                      <p:to>
                                        <p:strVal val="visible"/>
                                      </p:to>
                                    </p:set>
                                    <p:animEffect transition="in" filter="wipe(up)">
                                      <p:cBhvr>
                                        <p:cTn id="37" dur="500"/>
                                        <p:tgtEl>
                                          <p:spTgt spid="35884"/>
                                        </p:tgtEl>
                                      </p:cBhvr>
                                    </p:animEffect>
                                  </p:childTnLst>
                                  <p:subTnLst>
                                    <p:set>
                                      <p:cBhvr override="childStyle">
                                        <p:cTn dur="1" fill="hold" display="0" masterRel="nextClick" afterEffect="1"/>
                                        <p:tgtEl>
                                          <p:spTgt spid="3588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5896"/>
                                        </p:tgtEl>
                                        <p:attrNameLst>
                                          <p:attrName>style.visibility</p:attrName>
                                        </p:attrNameLst>
                                      </p:cBhvr>
                                      <p:to>
                                        <p:strVal val="visible"/>
                                      </p:to>
                                    </p:set>
                                    <p:animEffect transition="in" filter="wipe(left)">
                                      <p:cBhvr>
                                        <p:cTn id="47" dur="500"/>
                                        <p:tgtEl>
                                          <p:spTgt spid="3589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35892"/>
                                        </p:tgtEl>
                                        <p:attrNameLst>
                                          <p:attrName>style.visibility</p:attrName>
                                        </p:attrNameLst>
                                      </p:cBhvr>
                                      <p:to>
                                        <p:strVal val="visible"/>
                                      </p:to>
                                    </p:set>
                                    <p:animEffect transition="in" filter="wipe(right)">
                                      <p:cBhvr>
                                        <p:cTn id="52" dur="500"/>
                                        <p:tgtEl>
                                          <p:spTgt spid="35892"/>
                                        </p:tgtEl>
                                      </p:cBhvr>
                                    </p:animEffect>
                                  </p:childTnLst>
                                  <p:subTnLst>
                                    <p:set>
                                      <p:cBhvr override="childStyle">
                                        <p:cTn dur="1" fill="hold" display="0" masterRel="nextClick" afterEffect="1"/>
                                        <p:tgtEl>
                                          <p:spTgt spid="35892"/>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84" grpId="0" animBg="1"/>
      <p:bldP spid="35892" grpId="0" animBg="1"/>
      <p:bldP spid="35893" grpId="0" autoUpdateAnimBg="0"/>
      <p:bldP spid="35894" grpId="0" autoUpdateAnimBg="0"/>
      <p:bldP spid="35895" grpId="0" autoUpdateAnimBg="0"/>
      <p:bldP spid="3589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457200" y="685800"/>
            <a:ext cx="8229600" cy="704088"/>
          </a:xfrm>
        </p:spPr>
        <p:txBody>
          <a:bodyPr>
            <a:normAutofit fontScale="90000"/>
          </a:bodyPr>
          <a:lstStyle/>
          <a:p>
            <a:pPr algn="ctr" eaLnBrk="1" hangingPunct="1"/>
            <a:r>
              <a:rPr lang="en-US" b="1" dirty="0" err="1" smtClean="0"/>
              <a:t>Dequeueing</a:t>
            </a:r>
            <a:r>
              <a:rPr lang="en-US" b="1" dirty="0" smtClean="0"/>
              <a:t> a node</a:t>
            </a:r>
          </a:p>
        </p:txBody>
      </p:sp>
      <p:sp>
        <p:nvSpPr>
          <p:cNvPr id="36867" name="Rectangle 3"/>
          <p:cNvSpPr>
            <a:spLocks noGrp="1" noChangeArrowheads="1"/>
          </p:cNvSpPr>
          <p:nvPr>
            <p:ph type="body" idx="1"/>
          </p:nvPr>
        </p:nvSpPr>
        <p:spPr>
          <a:xfrm>
            <a:off x="381000" y="4148138"/>
            <a:ext cx="8574088" cy="1984375"/>
          </a:xfrm>
        </p:spPr>
        <p:txBody>
          <a:bodyPr/>
          <a:lstStyle/>
          <a:p>
            <a:pPr eaLnBrk="1" hangingPunct="1"/>
            <a:r>
              <a:rPr lang="en-US" dirty="0" smtClean="0"/>
              <a:t>To </a:t>
            </a:r>
            <a:r>
              <a:rPr lang="en-US" b="1" dirty="0" err="1" smtClean="0">
                <a:solidFill>
                  <a:srgbClr val="C00000"/>
                </a:solidFill>
              </a:rPr>
              <a:t>dequeue</a:t>
            </a:r>
            <a:r>
              <a:rPr lang="en-US" b="1" dirty="0" smtClean="0">
                <a:solidFill>
                  <a:srgbClr val="C00000"/>
                </a:solidFill>
              </a:rPr>
              <a:t> </a:t>
            </a:r>
            <a:r>
              <a:rPr lang="en-US" dirty="0" smtClean="0"/>
              <a:t>(remove) a node:</a:t>
            </a:r>
          </a:p>
          <a:p>
            <a:pPr lvl="1" eaLnBrk="1" hangingPunct="1"/>
            <a:r>
              <a:rPr lang="en-US" dirty="0" smtClean="0"/>
              <a:t>Copy the pointer from the </a:t>
            </a:r>
            <a:r>
              <a:rPr lang="en-US" b="1" dirty="0" smtClean="0">
                <a:solidFill>
                  <a:srgbClr val="C00000"/>
                </a:solidFill>
              </a:rPr>
              <a:t>head</a:t>
            </a:r>
            <a:r>
              <a:rPr lang="en-US" dirty="0" smtClean="0"/>
              <a:t> node into the header</a:t>
            </a:r>
          </a:p>
        </p:txBody>
      </p:sp>
      <p:sp>
        <p:nvSpPr>
          <p:cNvPr id="36903" name="Freeform 39"/>
          <p:cNvSpPr>
            <a:spLocks/>
          </p:cNvSpPr>
          <p:nvPr/>
        </p:nvSpPr>
        <p:spPr bwMode="auto">
          <a:xfrm>
            <a:off x="1657350" y="2971800"/>
            <a:ext cx="1552575" cy="993775"/>
          </a:xfrm>
          <a:custGeom>
            <a:avLst/>
            <a:gdLst>
              <a:gd name="T0" fmla="*/ 2147483647 w 978"/>
              <a:gd name="T1" fmla="*/ 2147483647 h 626"/>
              <a:gd name="T2" fmla="*/ 2147483647 w 978"/>
              <a:gd name="T3" fmla="*/ 2147483647 h 626"/>
              <a:gd name="T4" fmla="*/ 2147483647 w 978"/>
              <a:gd name="T5" fmla="*/ 2147483647 h 626"/>
              <a:gd name="T6" fmla="*/ 2147483647 w 978"/>
              <a:gd name="T7" fmla="*/ 2147483647 h 626"/>
              <a:gd name="T8" fmla="*/ 2147483647 w 978"/>
              <a:gd name="T9" fmla="*/ 0 h 626"/>
              <a:gd name="T10" fmla="*/ 0 60000 65536"/>
              <a:gd name="T11" fmla="*/ 0 60000 65536"/>
              <a:gd name="T12" fmla="*/ 0 60000 65536"/>
              <a:gd name="T13" fmla="*/ 0 60000 65536"/>
              <a:gd name="T14" fmla="*/ 0 60000 65536"/>
              <a:gd name="T15" fmla="*/ 0 w 978"/>
              <a:gd name="T16" fmla="*/ 0 h 626"/>
              <a:gd name="T17" fmla="*/ 978 w 978"/>
              <a:gd name="T18" fmla="*/ 626 h 626"/>
            </a:gdLst>
            <a:ahLst/>
            <a:cxnLst>
              <a:cxn ang="T10">
                <a:pos x="T0" y="T1"/>
              </a:cxn>
              <a:cxn ang="T11">
                <a:pos x="T2" y="T3"/>
              </a:cxn>
              <a:cxn ang="T12">
                <a:pos x="T4" y="T5"/>
              </a:cxn>
              <a:cxn ang="T13">
                <a:pos x="T6" y="T7"/>
              </a:cxn>
              <a:cxn ang="T14">
                <a:pos x="T8" y="T9"/>
              </a:cxn>
            </a:cxnLst>
            <a:rect l="T15" t="T16" r="T17" b="T18"/>
            <a:pathLst>
              <a:path w="978" h="626">
                <a:moveTo>
                  <a:pt x="978" y="319"/>
                </a:moveTo>
                <a:cubicBezTo>
                  <a:pt x="942" y="363"/>
                  <a:pt x="873" y="536"/>
                  <a:pt x="762" y="581"/>
                </a:cubicBezTo>
                <a:cubicBezTo>
                  <a:pt x="651" y="626"/>
                  <a:pt x="431" y="621"/>
                  <a:pt x="312" y="590"/>
                </a:cubicBezTo>
                <a:cubicBezTo>
                  <a:pt x="193" y="559"/>
                  <a:pt x="100" y="492"/>
                  <a:pt x="50" y="394"/>
                </a:cubicBezTo>
                <a:cubicBezTo>
                  <a:pt x="0" y="296"/>
                  <a:pt x="20" y="82"/>
                  <a:pt x="12" y="0"/>
                </a:cubicBezTo>
              </a:path>
            </a:pathLst>
          </a:custGeom>
          <a:noFill/>
          <a:ln w="38100" cap="flat">
            <a:solidFill>
              <a:schemeClr val="accent2">
                <a:lumMod val="75000"/>
              </a:schemeClr>
            </a:solidFill>
            <a:prstDash val="dash"/>
            <a:round/>
            <a:headEnd type="none" w="med" len="med"/>
            <a:tailEnd type="arrow" w="lg" len="lg"/>
          </a:ln>
        </p:spPr>
        <p:txBody>
          <a:bodyPr wrap="none" anchor="ctr"/>
          <a:lstStyle/>
          <a:p>
            <a:endParaRPr lang="en-US"/>
          </a:p>
        </p:txBody>
      </p:sp>
      <p:grpSp>
        <p:nvGrpSpPr>
          <p:cNvPr id="2" name="Group 55"/>
          <p:cNvGrpSpPr>
            <a:grpSpLocks/>
          </p:cNvGrpSpPr>
          <p:nvPr/>
        </p:nvGrpSpPr>
        <p:grpSpPr bwMode="auto">
          <a:xfrm>
            <a:off x="533400" y="2286001"/>
            <a:ext cx="7696200" cy="1408113"/>
            <a:chOff x="336" y="1440"/>
            <a:chExt cx="4848" cy="887"/>
          </a:xfrm>
        </p:grpSpPr>
        <p:grpSp>
          <p:nvGrpSpPr>
            <p:cNvPr id="3" name="Group 4"/>
            <p:cNvGrpSpPr>
              <a:grpSpLocks/>
            </p:cNvGrpSpPr>
            <p:nvPr/>
          </p:nvGrpSpPr>
          <p:grpSpPr bwMode="auto">
            <a:xfrm>
              <a:off x="1584" y="2080"/>
              <a:ext cx="577" cy="243"/>
              <a:chOff x="863" y="1536"/>
              <a:chExt cx="577" cy="243"/>
            </a:xfrm>
          </p:grpSpPr>
          <p:sp>
            <p:nvSpPr>
              <p:cNvPr id="20523" name="Rectangle 5"/>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20524" name="Rectangle 6"/>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4" name="Group 7"/>
            <p:cNvGrpSpPr>
              <a:grpSpLocks/>
            </p:cNvGrpSpPr>
            <p:nvPr/>
          </p:nvGrpSpPr>
          <p:grpSpPr bwMode="auto">
            <a:xfrm>
              <a:off x="2591" y="2083"/>
              <a:ext cx="577" cy="243"/>
              <a:chOff x="863" y="1536"/>
              <a:chExt cx="577" cy="243"/>
            </a:xfrm>
          </p:grpSpPr>
          <p:sp>
            <p:nvSpPr>
              <p:cNvPr id="20521" name="Rectangle 8"/>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20522" name="Rectangle 9"/>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5" name="Group 10"/>
            <p:cNvGrpSpPr>
              <a:grpSpLocks/>
            </p:cNvGrpSpPr>
            <p:nvPr/>
          </p:nvGrpSpPr>
          <p:grpSpPr bwMode="auto">
            <a:xfrm>
              <a:off x="3599" y="2083"/>
              <a:ext cx="577" cy="243"/>
              <a:chOff x="863" y="1536"/>
              <a:chExt cx="577" cy="243"/>
            </a:xfrm>
          </p:grpSpPr>
          <p:sp>
            <p:nvSpPr>
              <p:cNvPr id="20519" name="Rectangle 11"/>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20520" name="Rectangle 12"/>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6" name="Group 13"/>
            <p:cNvGrpSpPr>
              <a:grpSpLocks/>
            </p:cNvGrpSpPr>
            <p:nvPr/>
          </p:nvGrpSpPr>
          <p:grpSpPr bwMode="auto">
            <a:xfrm>
              <a:off x="4607" y="2083"/>
              <a:ext cx="577" cy="243"/>
              <a:chOff x="863" y="1536"/>
              <a:chExt cx="577" cy="243"/>
            </a:xfrm>
          </p:grpSpPr>
          <p:sp>
            <p:nvSpPr>
              <p:cNvPr id="20517" name="Rectangle 14"/>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20518" name="Rectangle 15"/>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sp>
          <p:nvSpPr>
            <p:cNvPr id="20494" name="Rectangle 16"/>
            <p:cNvSpPr>
              <a:spLocks noChangeArrowheads="1"/>
            </p:cNvSpPr>
            <p:nvPr/>
          </p:nvSpPr>
          <p:spPr bwMode="auto">
            <a:xfrm>
              <a:off x="1584" y="2085"/>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44</a:t>
              </a:r>
              <a:endParaRPr lang="en-US">
                <a:latin typeface="Times New Roman" pitchFamily="18" charset="0"/>
              </a:endParaRPr>
            </a:p>
          </p:txBody>
        </p:sp>
        <p:sp>
          <p:nvSpPr>
            <p:cNvPr id="20495" name="Rectangle 17"/>
            <p:cNvSpPr>
              <a:spLocks noChangeArrowheads="1"/>
            </p:cNvSpPr>
            <p:nvPr/>
          </p:nvSpPr>
          <p:spPr bwMode="auto">
            <a:xfrm>
              <a:off x="2592" y="2085"/>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97</a:t>
              </a:r>
              <a:endParaRPr lang="en-US">
                <a:latin typeface="Times New Roman" pitchFamily="18" charset="0"/>
              </a:endParaRPr>
            </a:p>
          </p:txBody>
        </p:sp>
        <p:sp>
          <p:nvSpPr>
            <p:cNvPr id="20496" name="Rectangle 18"/>
            <p:cNvSpPr>
              <a:spLocks noChangeArrowheads="1"/>
            </p:cNvSpPr>
            <p:nvPr/>
          </p:nvSpPr>
          <p:spPr bwMode="auto">
            <a:xfrm>
              <a:off x="3600" y="2085"/>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23</a:t>
              </a:r>
              <a:endParaRPr lang="en-US">
                <a:latin typeface="Times New Roman" pitchFamily="18" charset="0"/>
              </a:endParaRPr>
            </a:p>
          </p:txBody>
        </p:sp>
        <p:sp>
          <p:nvSpPr>
            <p:cNvPr id="20497" name="Rectangle 19"/>
            <p:cNvSpPr>
              <a:spLocks noChangeArrowheads="1"/>
            </p:cNvSpPr>
            <p:nvPr/>
          </p:nvSpPr>
          <p:spPr bwMode="auto">
            <a:xfrm>
              <a:off x="4608" y="2085"/>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17</a:t>
              </a:r>
              <a:endParaRPr lang="en-US">
                <a:latin typeface="Times New Roman" pitchFamily="18" charset="0"/>
              </a:endParaRPr>
            </a:p>
          </p:txBody>
        </p:sp>
        <p:grpSp>
          <p:nvGrpSpPr>
            <p:cNvPr id="7" name="Group 20"/>
            <p:cNvGrpSpPr>
              <a:grpSpLocks/>
            </p:cNvGrpSpPr>
            <p:nvPr/>
          </p:nvGrpSpPr>
          <p:grpSpPr bwMode="auto">
            <a:xfrm>
              <a:off x="1968" y="2133"/>
              <a:ext cx="624" cy="96"/>
              <a:chOff x="1008" y="2304"/>
              <a:chExt cx="624" cy="96"/>
            </a:xfrm>
          </p:grpSpPr>
          <p:sp>
            <p:nvSpPr>
              <p:cNvPr id="20515" name="Oval 21"/>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0516" name="Line 22"/>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nvGrpSpPr>
            <p:cNvPr id="8" name="Group 23"/>
            <p:cNvGrpSpPr>
              <a:grpSpLocks/>
            </p:cNvGrpSpPr>
            <p:nvPr/>
          </p:nvGrpSpPr>
          <p:grpSpPr bwMode="auto">
            <a:xfrm>
              <a:off x="2976" y="2133"/>
              <a:ext cx="624" cy="96"/>
              <a:chOff x="1008" y="2304"/>
              <a:chExt cx="624" cy="96"/>
            </a:xfrm>
          </p:grpSpPr>
          <p:sp>
            <p:nvSpPr>
              <p:cNvPr id="20513" name="Oval 24"/>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0514" name="Line 25"/>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nvGrpSpPr>
            <p:cNvPr id="9" name="Group 26"/>
            <p:cNvGrpSpPr>
              <a:grpSpLocks/>
            </p:cNvGrpSpPr>
            <p:nvPr/>
          </p:nvGrpSpPr>
          <p:grpSpPr bwMode="auto">
            <a:xfrm>
              <a:off x="3984" y="2133"/>
              <a:ext cx="624" cy="96"/>
              <a:chOff x="1008" y="2304"/>
              <a:chExt cx="624" cy="96"/>
            </a:xfrm>
          </p:grpSpPr>
          <p:sp>
            <p:nvSpPr>
              <p:cNvPr id="20511" name="Oval 27"/>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0512" name="Line 28"/>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sp>
          <p:nvSpPr>
            <p:cNvPr id="20501" name="Oval 29"/>
            <p:cNvSpPr>
              <a:spLocks noChangeArrowheads="1"/>
            </p:cNvSpPr>
            <p:nvPr/>
          </p:nvSpPr>
          <p:spPr bwMode="auto">
            <a:xfrm>
              <a:off x="4992" y="2135"/>
              <a:ext cx="96" cy="96"/>
            </a:xfrm>
            <a:prstGeom prst="ellipse">
              <a:avLst/>
            </a:prstGeom>
            <a:solidFill>
              <a:schemeClr val="tx1"/>
            </a:solidFill>
            <a:ln w="12700">
              <a:solidFill>
                <a:schemeClr val="tx1"/>
              </a:solidFill>
              <a:round/>
              <a:headEnd/>
              <a:tailEnd/>
            </a:ln>
          </p:spPr>
          <p:txBody>
            <a:bodyPr wrap="none" anchor="ctr"/>
            <a:lstStyle/>
            <a:p>
              <a:endParaRPr lang="en-US"/>
            </a:p>
          </p:txBody>
        </p:sp>
        <p:grpSp>
          <p:nvGrpSpPr>
            <p:cNvPr id="10" name="Group 30"/>
            <p:cNvGrpSpPr>
              <a:grpSpLocks/>
            </p:cNvGrpSpPr>
            <p:nvPr/>
          </p:nvGrpSpPr>
          <p:grpSpPr bwMode="auto">
            <a:xfrm>
              <a:off x="912" y="1693"/>
              <a:ext cx="288" cy="240"/>
              <a:chOff x="960" y="1584"/>
              <a:chExt cx="288" cy="240"/>
            </a:xfrm>
          </p:grpSpPr>
          <p:sp>
            <p:nvSpPr>
              <p:cNvPr id="20509" name="Oval 31"/>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0510" name="Rectangle 32"/>
              <p:cNvSpPr>
                <a:spLocks noChangeArrowheads="1"/>
              </p:cNvSpPr>
              <p:nvPr/>
            </p:nvSpPr>
            <p:spPr bwMode="auto">
              <a:xfrm>
                <a:off x="960" y="1584"/>
                <a:ext cx="288" cy="240"/>
              </a:xfrm>
              <a:prstGeom prst="rect">
                <a:avLst/>
              </a:prstGeom>
              <a:noFill/>
              <a:ln w="12700">
                <a:solidFill>
                  <a:schemeClr val="tx1"/>
                </a:solidFill>
                <a:miter lim="800000"/>
                <a:headEnd/>
                <a:tailEnd/>
              </a:ln>
            </p:spPr>
            <p:txBody>
              <a:bodyPr wrap="none" anchor="ctr"/>
              <a:lstStyle/>
              <a:p>
                <a:endParaRPr lang="en-US"/>
              </a:p>
            </p:txBody>
          </p:sp>
        </p:grpSp>
        <p:sp>
          <p:nvSpPr>
            <p:cNvPr id="20503" name="Line 33"/>
            <p:cNvSpPr>
              <a:spLocks noChangeShapeType="1"/>
            </p:cNvSpPr>
            <p:nvPr/>
          </p:nvSpPr>
          <p:spPr bwMode="auto">
            <a:xfrm>
              <a:off x="1056" y="1789"/>
              <a:ext cx="480" cy="288"/>
            </a:xfrm>
            <a:prstGeom prst="line">
              <a:avLst/>
            </a:prstGeom>
            <a:noFill/>
            <a:ln w="28575">
              <a:solidFill>
                <a:schemeClr val="tx1"/>
              </a:solidFill>
              <a:round/>
              <a:headEnd/>
              <a:tailEnd type="triangle" w="med" len="med"/>
            </a:ln>
          </p:spPr>
          <p:txBody>
            <a:bodyPr wrap="none" anchor="ctr"/>
            <a:lstStyle/>
            <a:p>
              <a:endParaRPr lang="en-US"/>
            </a:p>
          </p:txBody>
        </p:sp>
        <p:sp>
          <p:nvSpPr>
            <p:cNvPr id="20504" name="Text Box 34"/>
            <p:cNvSpPr txBox="1">
              <a:spLocks noChangeArrowheads="1"/>
            </p:cNvSpPr>
            <p:nvPr/>
          </p:nvSpPr>
          <p:spPr bwMode="auto">
            <a:xfrm>
              <a:off x="336" y="1440"/>
              <a:ext cx="768" cy="523"/>
            </a:xfrm>
            <a:prstGeom prst="rect">
              <a:avLst/>
            </a:prstGeom>
            <a:noFill/>
            <a:ln w="9525">
              <a:noFill/>
              <a:miter lim="800000"/>
              <a:headEnd/>
              <a:tailEnd/>
            </a:ln>
          </p:spPr>
          <p:txBody>
            <a:bodyPr>
              <a:spAutoFit/>
            </a:bodyPr>
            <a:lstStyle/>
            <a:p>
              <a:pPr>
                <a:spcBef>
                  <a:spcPct val="50000"/>
                </a:spcBef>
              </a:pPr>
              <a:r>
                <a:rPr lang="en-US" sz="2400" b="1" dirty="0" smtClean="0">
                  <a:solidFill>
                    <a:schemeClr val="accent2"/>
                  </a:solidFill>
                  <a:latin typeface="+mj-lt"/>
                </a:rPr>
                <a:t>     </a:t>
              </a:r>
              <a:r>
                <a:rPr lang="en-US" sz="2400" b="1" dirty="0" smtClean="0">
                  <a:solidFill>
                    <a:srgbClr val="C00000"/>
                  </a:solidFill>
                  <a:latin typeface="+mj-lt"/>
                </a:rPr>
                <a:t>Tail</a:t>
              </a:r>
              <a:r>
                <a:rPr lang="en-US" sz="2400" b="1" dirty="0">
                  <a:solidFill>
                    <a:srgbClr val="FFFF99"/>
                  </a:solidFill>
                  <a:latin typeface="+mj-lt"/>
                </a:rPr>
                <a:t/>
              </a:r>
              <a:br>
                <a:rPr lang="en-US" sz="2400" b="1" dirty="0">
                  <a:solidFill>
                    <a:srgbClr val="FFFF99"/>
                  </a:solidFill>
                  <a:latin typeface="+mj-lt"/>
                </a:rPr>
              </a:br>
              <a:r>
                <a:rPr lang="en-US" sz="2400" b="1" dirty="0" smtClean="0">
                  <a:solidFill>
                    <a:srgbClr val="FFFF99"/>
                  </a:solidFill>
                  <a:latin typeface="+mj-lt"/>
                </a:rPr>
                <a:t>  </a:t>
              </a:r>
              <a:r>
                <a:rPr lang="en-US" sz="2400" b="1" dirty="0" smtClean="0">
                  <a:solidFill>
                    <a:srgbClr val="C00000"/>
                  </a:solidFill>
                  <a:latin typeface="+mj-lt"/>
                </a:rPr>
                <a:t>Head</a:t>
              </a:r>
              <a:endParaRPr lang="en-US" sz="2400" b="1" dirty="0">
                <a:solidFill>
                  <a:srgbClr val="C00000"/>
                </a:solidFill>
                <a:latin typeface="+mj-lt"/>
              </a:endParaRPr>
            </a:p>
          </p:txBody>
        </p:sp>
        <p:grpSp>
          <p:nvGrpSpPr>
            <p:cNvPr id="11" name="Group 35"/>
            <p:cNvGrpSpPr>
              <a:grpSpLocks/>
            </p:cNvGrpSpPr>
            <p:nvPr/>
          </p:nvGrpSpPr>
          <p:grpSpPr bwMode="auto">
            <a:xfrm>
              <a:off x="912" y="1453"/>
              <a:ext cx="288" cy="240"/>
              <a:chOff x="960" y="1584"/>
              <a:chExt cx="288" cy="240"/>
            </a:xfrm>
          </p:grpSpPr>
          <p:sp>
            <p:nvSpPr>
              <p:cNvPr id="20507" name="Oval 36"/>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0508" name="Rectangle 37"/>
              <p:cNvSpPr>
                <a:spLocks noChangeArrowheads="1"/>
              </p:cNvSpPr>
              <p:nvPr/>
            </p:nvSpPr>
            <p:spPr bwMode="auto">
              <a:xfrm>
                <a:off x="960" y="1584"/>
                <a:ext cx="288" cy="240"/>
              </a:xfrm>
              <a:prstGeom prst="rect">
                <a:avLst/>
              </a:prstGeom>
              <a:noFill/>
              <a:ln w="12700">
                <a:solidFill>
                  <a:schemeClr val="tx1"/>
                </a:solidFill>
                <a:miter lim="800000"/>
                <a:headEnd/>
                <a:tailEnd/>
              </a:ln>
            </p:spPr>
            <p:txBody>
              <a:bodyPr wrap="none" anchor="ctr"/>
              <a:lstStyle/>
              <a:p>
                <a:endParaRPr lang="en-US"/>
              </a:p>
            </p:txBody>
          </p:sp>
        </p:grpSp>
        <p:sp>
          <p:nvSpPr>
            <p:cNvPr id="20506" name="Freeform 38"/>
            <p:cNvSpPr>
              <a:spLocks/>
            </p:cNvSpPr>
            <p:nvPr/>
          </p:nvSpPr>
          <p:spPr bwMode="auto">
            <a:xfrm>
              <a:off x="1056" y="1542"/>
              <a:ext cx="3529" cy="530"/>
            </a:xfrm>
            <a:custGeom>
              <a:avLst/>
              <a:gdLst>
                <a:gd name="T0" fmla="*/ 0 w 3529"/>
                <a:gd name="T1" fmla="*/ 7 h 530"/>
                <a:gd name="T2" fmla="*/ 624 w 3529"/>
                <a:gd name="T3" fmla="*/ 7 h 530"/>
                <a:gd name="T4" fmla="*/ 1260 w 3529"/>
                <a:gd name="T5" fmla="*/ 14 h 530"/>
                <a:gd name="T6" fmla="*/ 2019 w 3529"/>
                <a:gd name="T7" fmla="*/ 89 h 530"/>
                <a:gd name="T8" fmla="*/ 2657 w 3529"/>
                <a:gd name="T9" fmla="*/ 211 h 530"/>
                <a:gd name="T10" fmla="*/ 3529 w 3529"/>
                <a:gd name="T11" fmla="*/ 530 h 530"/>
                <a:gd name="T12" fmla="*/ 0 60000 65536"/>
                <a:gd name="T13" fmla="*/ 0 60000 65536"/>
                <a:gd name="T14" fmla="*/ 0 60000 65536"/>
                <a:gd name="T15" fmla="*/ 0 60000 65536"/>
                <a:gd name="T16" fmla="*/ 0 60000 65536"/>
                <a:gd name="T17" fmla="*/ 0 60000 65536"/>
                <a:gd name="T18" fmla="*/ 0 w 3529"/>
                <a:gd name="T19" fmla="*/ 0 h 530"/>
                <a:gd name="T20" fmla="*/ 3529 w 3529"/>
                <a:gd name="T21" fmla="*/ 530 h 530"/>
              </a:gdLst>
              <a:ahLst/>
              <a:cxnLst>
                <a:cxn ang="T12">
                  <a:pos x="T0" y="T1"/>
                </a:cxn>
                <a:cxn ang="T13">
                  <a:pos x="T2" y="T3"/>
                </a:cxn>
                <a:cxn ang="T14">
                  <a:pos x="T4" y="T5"/>
                </a:cxn>
                <a:cxn ang="T15">
                  <a:pos x="T6" y="T7"/>
                </a:cxn>
                <a:cxn ang="T16">
                  <a:pos x="T8" y="T9"/>
                </a:cxn>
                <a:cxn ang="T17">
                  <a:pos x="T10" y="T11"/>
                </a:cxn>
              </a:cxnLst>
              <a:rect l="T18" t="T19" r="T20" b="T21"/>
              <a:pathLst>
                <a:path w="3529" h="530">
                  <a:moveTo>
                    <a:pt x="0" y="7"/>
                  </a:moveTo>
                  <a:cubicBezTo>
                    <a:pt x="180" y="7"/>
                    <a:pt x="414" y="6"/>
                    <a:pt x="624" y="7"/>
                  </a:cubicBezTo>
                  <a:cubicBezTo>
                    <a:pt x="834" y="8"/>
                    <a:pt x="1028" y="0"/>
                    <a:pt x="1260" y="14"/>
                  </a:cubicBezTo>
                  <a:cubicBezTo>
                    <a:pt x="1492" y="28"/>
                    <a:pt x="1786" y="56"/>
                    <a:pt x="2019" y="89"/>
                  </a:cubicBezTo>
                  <a:cubicBezTo>
                    <a:pt x="2252" y="122"/>
                    <a:pt x="2405" y="137"/>
                    <a:pt x="2657" y="211"/>
                  </a:cubicBezTo>
                  <a:cubicBezTo>
                    <a:pt x="2909" y="285"/>
                    <a:pt x="3347" y="464"/>
                    <a:pt x="3529" y="530"/>
                  </a:cubicBezTo>
                </a:path>
              </a:pathLst>
            </a:custGeom>
            <a:noFill/>
            <a:ln w="19050" cap="flat" cmpd="sng">
              <a:solidFill>
                <a:schemeClr val="tx1"/>
              </a:solidFill>
              <a:prstDash val="solid"/>
              <a:round/>
              <a:headEnd type="none" w="med" len="med"/>
              <a:tailEnd type="triangle" w="lg" len="lg"/>
            </a:ln>
          </p:spPr>
          <p:txBody>
            <a:bodyPr wrap="none" anchor="ctr"/>
            <a:lstStyle/>
            <a:p>
              <a:endParaRPr lang="en-US"/>
            </a:p>
          </p:txBody>
        </p:sp>
      </p:grpSp>
      <p:grpSp>
        <p:nvGrpSpPr>
          <p:cNvPr id="12" name="Group 53"/>
          <p:cNvGrpSpPr>
            <a:grpSpLocks/>
          </p:cNvGrpSpPr>
          <p:nvPr/>
        </p:nvGrpSpPr>
        <p:grpSpPr bwMode="auto">
          <a:xfrm>
            <a:off x="1711325" y="2844800"/>
            <a:ext cx="2403475" cy="584200"/>
            <a:chOff x="1078" y="1800"/>
            <a:chExt cx="1514" cy="368"/>
          </a:xfrm>
        </p:grpSpPr>
        <p:sp>
          <p:nvSpPr>
            <p:cNvPr id="20488" name="Freeform 48"/>
            <p:cNvSpPr>
              <a:spLocks/>
            </p:cNvSpPr>
            <p:nvPr/>
          </p:nvSpPr>
          <p:spPr bwMode="auto">
            <a:xfrm>
              <a:off x="1078" y="1800"/>
              <a:ext cx="1514" cy="264"/>
            </a:xfrm>
            <a:custGeom>
              <a:avLst/>
              <a:gdLst>
                <a:gd name="T0" fmla="*/ 0 w 1514"/>
                <a:gd name="T1" fmla="*/ 0 h 264"/>
                <a:gd name="T2" fmla="*/ 602 w 1514"/>
                <a:gd name="T3" fmla="*/ 24 h 264"/>
                <a:gd name="T4" fmla="*/ 1130 w 1514"/>
                <a:gd name="T5" fmla="*/ 120 h 264"/>
                <a:gd name="T6" fmla="*/ 1514 w 1514"/>
                <a:gd name="T7" fmla="*/ 264 h 264"/>
                <a:gd name="T8" fmla="*/ 0 60000 65536"/>
                <a:gd name="T9" fmla="*/ 0 60000 65536"/>
                <a:gd name="T10" fmla="*/ 0 60000 65536"/>
                <a:gd name="T11" fmla="*/ 0 60000 65536"/>
                <a:gd name="T12" fmla="*/ 0 w 1514"/>
                <a:gd name="T13" fmla="*/ 0 h 264"/>
                <a:gd name="T14" fmla="*/ 1514 w 1514"/>
                <a:gd name="T15" fmla="*/ 264 h 264"/>
              </a:gdLst>
              <a:ahLst/>
              <a:cxnLst>
                <a:cxn ang="T8">
                  <a:pos x="T0" y="T1"/>
                </a:cxn>
                <a:cxn ang="T9">
                  <a:pos x="T2" y="T3"/>
                </a:cxn>
                <a:cxn ang="T10">
                  <a:pos x="T4" y="T5"/>
                </a:cxn>
                <a:cxn ang="T11">
                  <a:pos x="T6" y="T7"/>
                </a:cxn>
              </a:cxnLst>
              <a:rect l="T12" t="T13" r="T14" b="T15"/>
              <a:pathLst>
                <a:path w="1514" h="264">
                  <a:moveTo>
                    <a:pt x="0" y="0"/>
                  </a:moveTo>
                  <a:cubicBezTo>
                    <a:pt x="100" y="2"/>
                    <a:pt x="414" y="4"/>
                    <a:pt x="602" y="24"/>
                  </a:cubicBezTo>
                  <a:cubicBezTo>
                    <a:pt x="790" y="44"/>
                    <a:pt x="978" y="80"/>
                    <a:pt x="1130" y="120"/>
                  </a:cubicBezTo>
                  <a:cubicBezTo>
                    <a:pt x="1282" y="160"/>
                    <a:pt x="1398" y="212"/>
                    <a:pt x="1514" y="264"/>
                  </a:cubicBezTo>
                </a:path>
              </a:pathLst>
            </a:custGeom>
            <a:noFill/>
            <a:ln w="38100" cap="flat" cmpd="sng">
              <a:solidFill>
                <a:schemeClr val="accent1"/>
              </a:solidFill>
              <a:prstDash val="solid"/>
              <a:round/>
              <a:headEnd type="none" w="med" len="med"/>
              <a:tailEnd type="triangle" w="lg" len="lg"/>
            </a:ln>
          </p:spPr>
          <p:txBody>
            <a:bodyPr wrap="none" anchor="ctr"/>
            <a:lstStyle/>
            <a:p>
              <a:endParaRPr lang="en-US"/>
            </a:p>
          </p:txBody>
        </p:sp>
        <p:sp>
          <p:nvSpPr>
            <p:cNvPr id="20489" name="Freeform 52"/>
            <p:cNvSpPr>
              <a:spLocks/>
            </p:cNvSpPr>
            <p:nvPr/>
          </p:nvSpPr>
          <p:spPr bwMode="auto">
            <a:xfrm>
              <a:off x="1152" y="1816"/>
              <a:ext cx="352" cy="352"/>
            </a:xfrm>
            <a:custGeom>
              <a:avLst/>
              <a:gdLst>
                <a:gd name="T0" fmla="*/ 0 w 352"/>
                <a:gd name="T1" fmla="*/ 248 h 352"/>
                <a:gd name="T2" fmla="*/ 192 w 352"/>
                <a:gd name="T3" fmla="*/ 8 h 352"/>
                <a:gd name="T4" fmla="*/ 96 w 352"/>
                <a:gd name="T5" fmla="*/ 296 h 352"/>
                <a:gd name="T6" fmla="*/ 240 w 352"/>
                <a:gd name="T7" fmla="*/ 56 h 352"/>
                <a:gd name="T8" fmla="*/ 192 w 352"/>
                <a:gd name="T9" fmla="*/ 344 h 352"/>
                <a:gd name="T10" fmla="*/ 336 w 352"/>
                <a:gd name="T11" fmla="*/ 104 h 352"/>
                <a:gd name="T12" fmla="*/ 288 w 352"/>
                <a:gd name="T13" fmla="*/ 344 h 352"/>
                <a:gd name="T14" fmla="*/ 0 60000 65536"/>
                <a:gd name="T15" fmla="*/ 0 60000 65536"/>
                <a:gd name="T16" fmla="*/ 0 60000 65536"/>
                <a:gd name="T17" fmla="*/ 0 60000 65536"/>
                <a:gd name="T18" fmla="*/ 0 60000 65536"/>
                <a:gd name="T19" fmla="*/ 0 60000 65536"/>
                <a:gd name="T20" fmla="*/ 0 60000 65536"/>
                <a:gd name="T21" fmla="*/ 0 w 352"/>
                <a:gd name="T22" fmla="*/ 0 h 352"/>
                <a:gd name="T23" fmla="*/ 352 w 352"/>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2" h="352">
                  <a:moveTo>
                    <a:pt x="0" y="248"/>
                  </a:moveTo>
                  <a:cubicBezTo>
                    <a:pt x="88" y="124"/>
                    <a:pt x="176" y="0"/>
                    <a:pt x="192" y="8"/>
                  </a:cubicBezTo>
                  <a:cubicBezTo>
                    <a:pt x="208" y="16"/>
                    <a:pt x="88" y="288"/>
                    <a:pt x="96" y="296"/>
                  </a:cubicBezTo>
                  <a:cubicBezTo>
                    <a:pt x="104" y="304"/>
                    <a:pt x="224" y="48"/>
                    <a:pt x="240" y="56"/>
                  </a:cubicBezTo>
                  <a:cubicBezTo>
                    <a:pt x="256" y="64"/>
                    <a:pt x="176" y="336"/>
                    <a:pt x="192" y="344"/>
                  </a:cubicBezTo>
                  <a:cubicBezTo>
                    <a:pt x="208" y="352"/>
                    <a:pt x="320" y="104"/>
                    <a:pt x="336" y="104"/>
                  </a:cubicBezTo>
                  <a:cubicBezTo>
                    <a:pt x="352" y="104"/>
                    <a:pt x="296" y="304"/>
                    <a:pt x="288" y="344"/>
                  </a:cubicBezTo>
                </a:path>
              </a:pathLst>
            </a:custGeom>
            <a:noFill/>
            <a:ln w="38100" cap="flat" cmpd="sng">
              <a:solidFill>
                <a:schemeClr val="accent1"/>
              </a:solidFill>
              <a:prstDash val="solid"/>
              <a:round/>
              <a:headEnd type="none" w="med" len="med"/>
              <a:tailEnd type="none" w="lg" len="lg"/>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Effect transition="in" filter="wipe(left)">
                                      <p:cBhvr>
                                        <p:cTn id="12" dur="500"/>
                                        <p:tgtEl>
                                          <p:spTgt spid="368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7">
                                            <p:txEl>
                                              <p:pRg st="1" end="1"/>
                                            </p:txEl>
                                          </p:spTgt>
                                        </p:tgtEl>
                                        <p:attrNameLst>
                                          <p:attrName>style.visibility</p:attrName>
                                        </p:attrNameLst>
                                      </p:cBhvr>
                                      <p:to>
                                        <p:strVal val="visible"/>
                                      </p:to>
                                    </p:set>
                                    <p:animEffect transition="in" filter="wipe(left)">
                                      <p:cBhvr>
                                        <p:cTn id="17" dur="500"/>
                                        <p:tgtEl>
                                          <p:spTgt spid="368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36903"/>
                                        </p:tgtEl>
                                        <p:attrNameLst>
                                          <p:attrName>style.visibility</p:attrName>
                                        </p:attrNameLst>
                                      </p:cBhvr>
                                      <p:to>
                                        <p:strVal val="visible"/>
                                      </p:to>
                                    </p:set>
                                    <p:animEffect transition="in" filter="wipe(right)">
                                      <p:cBhvr>
                                        <p:cTn id="22" dur="500"/>
                                        <p:tgtEl>
                                          <p:spTgt spid="36903"/>
                                        </p:tgtEl>
                                      </p:cBhvr>
                                    </p:animEffect>
                                  </p:childTnLst>
                                  <p:subTnLst>
                                    <p:set>
                                      <p:cBhvr override="childStyle">
                                        <p:cTn dur="1" fill="hold" display="0" masterRel="nextClick" afterEffect="1"/>
                                        <p:tgtEl>
                                          <p:spTgt spid="3690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4" autoUpdateAnimBg="0"/>
      <p:bldP spid="3690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04800"/>
            <a:ext cx="8229600" cy="704088"/>
          </a:xfrm>
        </p:spPr>
        <p:txBody>
          <a:bodyPr>
            <a:normAutofit fontScale="90000"/>
          </a:bodyPr>
          <a:lstStyle/>
          <a:p>
            <a:pPr algn="ctr"/>
            <a:r>
              <a:rPr lang="en-US" sz="4400" b="1" dirty="0" smtClean="0"/>
              <a:t>Problem in Linear </a:t>
            </a:r>
            <a:r>
              <a:rPr lang="en-US" sz="4400" b="1" dirty="0"/>
              <a:t>Queue</a:t>
            </a:r>
          </a:p>
        </p:txBody>
      </p:sp>
      <p:sp>
        <p:nvSpPr>
          <p:cNvPr id="10243" name="Rectangle 3"/>
          <p:cNvSpPr>
            <a:spLocks noGrp="1" noChangeArrowheads="1"/>
          </p:cNvSpPr>
          <p:nvPr>
            <p:ph type="body" idx="1"/>
          </p:nvPr>
        </p:nvSpPr>
        <p:spPr>
          <a:xfrm>
            <a:off x="457200" y="1219200"/>
            <a:ext cx="8458200" cy="5410200"/>
          </a:xfrm>
        </p:spPr>
        <p:txBody>
          <a:bodyPr>
            <a:normAutofit lnSpcReduction="10000"/>
          </a:bodyPr>
          <a:lstStyle/>
          <a:p>
            <a:r>
              <a:rPr lang="en-US" sz="2800" dirty="0"/>
              <a:t>When a new item is inserted at the rear, the pointer to rear moves </a:t>
            </a:r>
            <a:r>
              <a:rPr lang="en-US" sz="2800" dirty="0" smtClean="0"/>
              <a:t>towards end.</a:t>
            </a:r>
            <a:endParaRPr lang="en-US" sz="2800" dirty="0"/>
          </a:p>
          <a:p>
            <a:r>
              <a:rPr lang="en-US" sz="2800" dirty="0"/>
              <a:t>Similarly, when an item is deleted from the queue the front arrow moves </a:t>
            </a:r>
            <a:r>
              <a:rPr lang="en-US" sz="2800" dirty="0" smtClean="0"/>
              <a:t>towards end.</a:t>
            </a:r>
            <a:endParaRPr lang="en-US" sz="2800" dirty="0"/>
          </a:p>
          <a:p>
            <a:r>
              <a:rPr lang="en-US" sz="2800" dirty="0"/>
              <a:t>After a few insert and delete operations the rear might reach the end of the queue and no more items can be inserted although the items from the front of the queue have been deleted and there is space in the queue</a:t>
            </a:r>
            <a:r>
              <a:rPr lang="en-US" sz="2800" dirty="0" smtClean="0"/>
              <a:t>.</a:t>
            </a:r>
          </a:p>
          <a:p>
            <a:r>
              <a:rPr lang="en-US" sz="2900" b="1" dirty="0" smtClean="0">
                <a:solidFill>
                  <a:srgbClr val="DD1199"/>
                </a:solidFill>
              </a:rPr>
              <a:t>To solve this problem, both the front and the rear pointers wrap around to the beginning of the array.  Such queues are called Circular Queues (also called “Ring buffer”).</a:t>
            </a:r>
            <a:endParaRPr lang="en-US" sz="2900" b="1" dirty="0">
              <a:solidFill>
                <a:srgbClr val="DD119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609600" y="381000"/>
            <a:ext cx="7793037" cy="727075"/>
          </a:xfrm>
        </p:spPr>
        <p:txBody>
          <a:bodyPr>
            <a:normAutofit fontScale="90000"/>
          </a:bodyPr>
          <a:lstStyle/>
          <a:p>
            <a:pPr algn="ctr" eaLnBrk="1" hangingPunct="1"/>
            <a:r>
              <a:rPr lang="en-US" b="1" dirty="0" smtClean="0"/>
              <a:t>Circular Queue (using array)</a:t>
            </a:r>
          </a:p>
        </p:txBody>
      </p:sp>
      <p:sp>
        <p:nvSpPr>
          <p:cNvPr id="24579" name="Rectangle 3"/>
          <p:cNvSpPr>
            <a:spLocks noGrp="1" noChangeArrowheads="1"/>
          </p:cNvSpPr>
          <p:nvPr>
            <p:ph type="body" sz="half" idx="1"/>
          </p:nvPr>
        </p:nvSpPr>
        <p:spPr>
          <a:xfrm>
            <a:off x="685800" y="1371600"/>
            <a:ext cx="7848600" cy="914400"/>
          </a:xfrm>
        </p:spPr>
        <p:txBody>
          <a:bodyPr/>
          <a:lstStyle/>
          <a:p>
            <a:pPr eaLnBrk="1" hangingPunct="1"/>
            <a:r>
              <a:rPr lang="en-US" sz="2400" smtClean="0"/>
              <a:t>We can treat the array holding the queue elements as circular (joined at the ends)</a:t>
            </a:r>
          </a:p>
        </p:txBody>
      </p:sp>
      <p:grpSp>
        <p:nvGrpSpPr>
          <p:cNvPr id="2" name="Group 29"/>
          <p:cNvGrpSpPr>
            <a:grpSpLocks/>
          </p:cNvGrpSpPr>
          <p:nvPr/>
        </p:nvGrpSpPr>
        <p:grpSpPr bwMode="auto">
          <a:xfrm>
            <a:off x="609600" y="2497138"/>
            <a:ext cx="8169275" cy="2155825"/>
            <a:chOff x="384" y="1573"/>
            <a:chExt cx="5146" cy="1358"/>
          </a:xfrm>
        </p:grpSpPr>
        <p:sp>
          <p:nvSpPr>
            <p:cNvPr id="14343" name="Rectangle 6"/>
            <p:cNvSpPr>
              <a:spLocks noChangeArrowheads="1"/>
            </p:cNvSpPr>
            <p:nvPr/>
          </p:nvSpPr>
          <p:spPr bwMode="auto">
            <a:xfrm>
              <a:off x="1549" y="2112"/>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44</a:t>
              </a:r>
            </a:p>
          </p:txBody>
        </p:sp>
        <p:sp>
          <p:nvSpPr>
            <p:cNvPr id="14344" name="Rectangle 7"/>
            <p:cNvSpPr>
              <a:spLocks noChangeArrowheads="1"/>
            </p:cNvSpPr>
            <p:nvPr/>
          </p:nvSpPr>
          <p:spPr bwMode="auto">
            <a:xfrm>
              <a:off x="1981" y="2112"/>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55</a:t>
              </a:r>
            </a:p>
          </p:txBody>
        </p:sp>
        <p:sp>
          <p:nvSpPr>
            <p:cNvPr id="14345" name="Rectangle 8"/>
            <p:cNvSpPr>
              <a:spLocks noChangeArrowheads="1"/>
            </p:cNvSpPr>
            <p:nvPr/>
          </p:nvSpPr>
          <p:spPr bwMode="auto">
            <a:xfrm>
              <a:off x="2413" y="2112"/>
              <a:ext cx="431" cy="384"/>
            </a:xfrm>
            <a:prstGeom prst="rect">
              <a:avLst/>
            </a:prstGeom>
            <a:noFill/>
            <a:ln w="19050">
              <a:solidFill>
                <a:schemeClr val="tx1"/>
              </a:solidFill>
              <a:miter lim="800000"/>
              <a:headEnd/>
              <a:tailEnd/>
            </a:ln>
          </p:spPr>
          <p:txBody>
            <a:bodyPr wrap="none" anchor="ctr"/>
            <a:lstStyle/>
            <a:p>
              <a:pPr algn="ctr"/>
              <a:endParaRPr lang="en-US">
                <a:latin typeface="Consolas" pitchFamily="49" charset="0"/>
              </a:endParaRPr>
            </a:p>
          </p:txBody>
        </p:sp>
        <p:sp>
          <p:nvSpPr>
            <p:cNvPr id="14346" name="Rectangle 9"/>
            <p:cNvSpPr>
              <a:spLocks noChangeArrowheads="1"/>
            </p:cNvSpPr>
            <p:nvPr/>
          </p:nvSpPr>
          <p:spPr bwMode="auto">
            <a:xfrm>
              <a:off x="2845" y="2112"/>
              <a:ext cx="431" cy="384"/>
            </a:xfrm>
            <a:prstGeom prst="rect">
              <a:avLst/>
            </a:prstGeom>
            <a:noFill/>
            <a:ln w="19050">
              <a:solidFill>
                <a:schemeClr val="tx1"/>
              </a:solidFill>
              <a:miter lim="800000"/>
              <a:headEnd/>
              <a:tailEnd/>
            </a:ln>
          </p:spPr>
          <p:txBody>
            <a:bodyPr wrap="none" anchor="ctr"/>
            <a:lstStyle/>
            <a:p>
              <a:pPr algn="ctr"/>
              <a:endParaRPr lang="en-US">
                <a:latin typeface="Consolas" pitchFamily="49" charset="0"/>
              </a:endParaRPr>
            </a:p>
          </p:txBody>
        </p:sp>
        <p:sp>
          <p:nvSpPr>
            <p:cNvPr id="14347" name="Rectangle 10"/>
            <p:cNvSpPr>
              <a:spLocks noChangeArrowheads="1"/>
            </p:cNvSpPr>
            <p:nvPr/>
          </p:nvSpPr>
          <p:spPr bwMode="auto">
            <a:xfrm>
              <a:off x="3277" y="2112"/>
              <a:ext cx="431" cy="384"/>
            </a:xfrm>
            <a:prstGeom prst="rect">
              <a:avLst/>
            </a:prstGeom>
            <a:noFill/>
            <a:ln w="19050">
              <a:solidFill>
                <a:schemeClr val="tx1"/>
              </a:solidFill>
              <a:miter lim="800000"/>
              <a:headEnd/>
              <a:tailEnd/>
            </a:ln>
          </p:spPr>
          <p:txBody>
            <a:bodyPr wrap="none" anchor="ctr"/>
            <a:lstStyle/>
            <a:p>
              <a:endParaRPr lang="en-US"/>
            </a:p>
          </p:txBody>
        </p:sp>
        <p:sp>
          <p:nvSpPr>
            <p:cNvPr id="14348" name="Rectangle 11"/>
            <p:cNvSpPr>
              <a:spLocks noChangeArrowheads="1"/>
            </p:cNvSpPr>
            <p:nvPr/>
          </p:nvSpPr>
          <p:spPr bwMode="auto">
            <a:xfrm>
              <a:off x="3709" y="2112"/>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11</a:t>
              </a:r>
            </a:p>
          </p:txBody>
        </p:sp>
        <p:sp>
          <p:nvSpPr>
            <p:cNvPr id="14349" name="Rectangle 12"/>
            <p:cNvSpPr>
              <a:spLocks noChangeArrowheads="1"/>
            </p:cNvSpPr>
            <p:nvPr/>
          </p:nvSpPr>
          <p:spPr bwMode="auto">
            <a:xfrm>
              <a:off x="4141" y="2112"/>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22</a:t>
              </a:r>
            </a:p>
          </p:txBody>
        </p:sp>
        <p:sp>
          <p:nvSpPr>
            <p:cNvPr id="14350" name="Rectangle 13"/>
            <p:cNvSpPr>
              <a:spLocks noChangeArrowheads="1"/>
            </p:cNvSpPr>
            <p:nvPr/>
          </p:nvSpPr>
          <p:spPr bwMode="auto">
            <a:xfrm>
              <a:off x="4573" y="2112"/>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33</a:t>
              </a:r>
            </a:p>
          </p:txBody>
        </p:sp>
        <p:sp>
          <p:nvSpPr>
            <p:cNvPr id="14351" name="Text Box 14"/>
            <p:cNvSpPr txBox="1">
              <a:spLocks noChangeArrowheads="1"/>
            </p:cNvSpPr>
            <p:nvPr/>
          </p:nvSpPr>
          <p:spPr bwMode="auto">
            <a:xfrm>
              <a:off x="1693" y="1872"/>
              <a:ext cx="3347" cy="252"/>
            </a:xfrm>
            <a:prstGeom prst="rect">
              <a:avLst/>
            </a:prstGeom>
            <a:noFill/>
            <a:ln w="19050">
              <a:noFill/>
              <a:miter lim="800000"/>
              <a:headEnd/>
              <a:tailEnd/>
            </a:ln>
          </p:spPr>
          <p:txBody>
            <a:bodyPr>
              <a:spAutoFit/>
            </a:bodyPr>
            <a:lstStyle/>
            <a:p>
              <a:pPr>
                <a:spcBef>
                  <a:spcPct val="50000"/>
                </a:spcBef>
              </a:pPr>
              <a:r>
                <a:rPr lang="en-US" sz="2000">
                  <a:latin typeface="Consolas" pitchFamily="49" charset="0"/>
                </a:rPr>
                <a:t>0   1    2    3    4    5    6    7</a:t>
              </a:r>
              <a:endParaRPr lang="en-US" sz="2000">
                <a:latin typeface="Times New Roman" pitchFamily="18" charset="0"/>
              </a:endParaRPr>
            </a:p>
          </p:txBody>
        </p:sp>
        <p:sp>
          <p:nvSpPr>
            <p:cNvPr id="14352" name="Text Box 15"/>
            <p:cNvSpPr txBox="1">
              <a:spLocks noChangeArrowheads="1"/>
            </p:cNvSpPr>
            <p:nvPr/>
          </p:nvSpPr>
          <p:spPr bwMode="auto">
            <a:xfrm>
              <a:off x="384" y="2112"/>
              <a:ext cx="973" cy="291"/>
            </a:xfrm>
            <a:prstGeom prst="rect">
              <a:avLst/>
            </a:prstGeom>
            <a:noFill/>
            <a:ln w="19050">
              <a:noFill/>
              <a:miter lim="800000"/>
              <a:headEnd/>
              <a:tailEnd type="none" w="lg" len="lg"/>
            </a:ln>
          </p:spPr>
          <p:txBody>
            <a:bodyPr wrap="none">
              <a:spAutoFit/>
            </a:bodyPr>
            <a:lstStyle/>
            <a:p>
              <a:r>
                <a:rPr lang="en-US" dirty="0" err="1" smtClean="0">
                  <a:solidFill>
                    <a:schemeClr val="accent2"/>
                  </a:solidFill>
                  <a:latin typeface="Consolas" pitchFamily="49" charset="0"/>
                </a:rPr>
                <a:t>myQueue</a:t>
              </a:r>
              <a:r>
                <a:rPr lang="en-US" dirty="0">
                  <a:solidFill>
                    <a:schemeClr val="accent2"/>
                  </a:solidFill>
                  <a:latin typeface="Consolas" pitchFamily="49" charset="0"/>
                </a:rPr>
                <a:t>:</a:t>
              </a:r>
            </a:p>
          </p:txBody>
        </p:sp>
        <p:grpSp>
          <p:nvGrpSpPr>
            <p:cNvPr id="3" name="Group 24"/>
            <p:cNvGrpSpPr>
              <a:grpSpLocks/>
            </p:cNvGrpSpPr>
            <p:nvPr/>
          </p:nvGrpSpPr>
          <p:grpSpPr bwMode="auto">
            <a:xfrm>
              <a:off x="960" y="2545"/>
              <a:ext cx="1197" cy="383"/>
              <a:chOff x="2451" y="2785"/>
              <a:chExt cx="1197" cy="383"/>
            </a:xfrm>
          </p:grpSpPr>
          <p:sp>
            <p:nvSpPr>
              <p:cNvPr id="14359" name="Text Box 17"/>
              <p:cNvSpPr txBox="1">
                <a:spLocks noChangeArrowheads="1"/>
              </p:cNvSpPr>
              <p:nvPr/>
            </p:nvSpPr>
            <p:spPr bwMode="auto">
              <a:xfrm>
                <a:off x="2451" y="2880"/>
                <a:ext cx="1056" cy="288"/>
              </a:xfrm>
              <a:prstGeom prst="rect">
                <a:avLst/>
              </a:prstGeom>
              <a:noFill/>
              <a:ln w="19050">
                <a:noFill/>
                <a:miter lim="800000"/>
                <a:headEnd/>
                <a:tailEnd/>
              </a:ln>
            </p:spPr>
            <p:txBody>
              <a:bodyPr>
                <a:spAutoFit/>
              </a:bodyPr>
              <a:lstStyle/>
              <a:p>
                <a:pPr>
                  <a:spcBef>
                    <a:spcPct val="50000"/>
                  </a:spcBef>
                </a:pPr>
                <a:r>
                  <a:rPr lang="en-US">
                    <a:solidFill>
                      <a:schemeClr val="accent2"/>
                    </a:solidFill>
                    <a:latin typeface="Consolas" pitchFamily="49" charset="0"/>
                  </a:rPr>
                  <a:t>rear = 1</a:t>
                </a:r>
              </a:p>
            </p:txBody>
          </p:sp>
          <p:sp>
            <p:nvSpPr>
              <p:cNvPr id="14360" name="Freeform 18"/>
              <p:cNvSpPr>
                <a:spLocks/>
              </p:cNvSpPr>
              <p:nvPr/>
            </p:nvSpPr>
            <p:spPr bwMode="auto">
              <a:xfrm flipH="1">
                <a:off x="3406" y="2785"/>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p:spPr>
            <p:txBody>
              <a:bodyPr wrap="none" anchor="ctr"/>
              <a:lstStyle/>
              <a:p>
                <a:endParaRPr lang="en-US"/>
              </a:p>
            </p:txBody>
          </p:sp>
        </p:grpSp>
        <p:grpSp>
          <p:nvGrpSpPr>
            <p:cNvPr id="4" name="Group 22"/>
            <p:cNvGrpSpPr>
              <a:grpSpLocks/>
            </p:cNvGrpSpPr>
            <p:nvPr/>
          </p:nvGrpSpPr>
          <p:grpSpPr bwMode="auto">
            <a:xfrm>
              <a:off x="2592" y="2544"/>
              <a:ext cx="1296" cy="387"/>
              <a:chOff x="480" y="2784"/>
              <a:chExt cx="1296" cy="387"/>
            </a:xfrm>
          </p:grpSpPr>
          <p:sp>
            <p:nvSpPr>
              <p:cNvPr id="14357" name="Text Box 20"/>
              <p:cNvSpPr txBox="1">
                <a:spLocks noChangeArrowheads="1"/>
              </p:cNvSpPr>
              <p:nvPr/>
            </p:nvSpPr>
            <p:spPr bwMode="auto">
              <a:xfrm>
                <a:off x="480" y="2880"/>
                <a:ext cx="1152" cy="291"/>
              </a:xfrm>
              <a:prstGeom prst="rect">
                <a:avLst/>
              </a:prstGeom>
              <a:noFill/>
              <a:ln w="19050">
                <a:noFill/>
                <a:miter lim="800000"/>
                <a:headEnd/>
                <a:tailEnd/>
              </a:ln>
            </p:spPr>
            <p:txBody>
              <a:bodyPr>
                <a:spAutoFit/>
              </a:bodyPr>
              <a:lstStyle/>
              <a:p>
                <a:pPr>
                  <a:spcBef>
                    <a:spcPct val="50000"/>
                  </a:spcBef>
                </a:pPr>
                <a:r>
                  <a:rPr lang="en-US">
                    <a:solidFill>
                      <a:schemeClr val="accent2"/>
                    </a:solidFill>
                    <a:latin typeface="Consolas" pitchFamily="49" charset="0"/>
                  </a:rPr>
                  <a:t>front = 5</a:t>
                </a:r>
              </a:p>
            </p:txBody>
          </p:sp>
          <p:sp>
            <p:nvSpPr>
              <p:cNvPr id="14358" name="Freeform 21"/>
              <p:cNvSpPr>
                <a:spLocks/>
              </p:cNvSpPr>
              <p:nvPr/>
            </p:nvSpPr>
            <p:spPr bwMode="auto">
              <a:xfrm flipH="1">
                <a:off x="1534" y="2784"/>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p:spPr>
            <p:txBody>
              <a:bodyPr wrap="none" anchor="ctr"/>
              <a:lstStyle/>
              <a:p>
                <a:endParaRPr lang="en-US"/>
              </a:p>
            </p:txBody>
          </p:sp>
        </p:grpSp>
        <p:sp>
          <p:nvSpPr>
            <p:cNvPr id="14355" name="Line 25"/>
            <p:cNvSpPr>
              <a:spLocks noChangeShapeType="1"/>
            </p:cNvSpPr>
            <p:nvPr/>
          </p:nvSpPr>
          <p:spPr bwMode="auto">
            <a:xfrm>
              <a:off x="1392" y="2160"/>
              <a:ext cx="3840" cy="0"/>
            </a:xfrm>
            <a:prstGeom prst="line">
              <a:avLst/>
            </a:prstGeom>
            <a:noFill/>
            <a:ln w="25400">
              <a:solidFill>
                <a:schemeClr val="tx2"/>
              </a:solidFill>
              <a:round/>
              <a:headEnd/>
              <a:tailEnd type="triangle" w="lg" len="lg"/>
            </a:ln>
          </p:spPr>
          <p:txBody>
            <a:bodyPr wrap="none" anchor="ctr"/>
            <a:lstStyle/>
            <a:p>
              <a:endParaRPr lang="en-US"/>
            </a:p>
          </p:txBody>
        </p:sp>
        <p:sp>
          <p:nvSpPr>
            <p:cNvPr id="14356" name="Freeform 26"/>
            <p:cNvSpPr>
              <a:spLocks/>
            </p:cNvSpPr>
            <p:nvPr/>
          </p:nvSpPr>
          <p:spPr bwMode="auto">
            <a:xfrm>
              <a:off x="906" y="1573"/>
              <a:ext cx="4624" cy="595"/>
            </a:xfrm>
            <a:custGeom>
              <a:avLst/>
              <a:gdLst>
                <a:gd name="T0" fmla="*/ 4408 w 4624"/>
                <a:gd name="T1" fmla="*/ 587 h 595"/>
                <a:gd name="T2" fmla="*/ 4566 w 4624"/>
                <a:gd name="T3" fmla="*/ 508 h 595"/>
                <a:gd name="T4" fmla="*/ 4592 w 4624"/>
                <a:gd name="T5" fmla="*/ 284 h 595"/>
                <a:gd name="T6" fmla="*/ 4374 w 4624"/>
                <a:gd name="T7" fmla="*/ 107 h 595"/>
                <a:gd name="T8" fmla="*/ 3267 w 4624"/>
                <a:gd name="T9" fmla="*/ 40 h 595"/>
                <a:gd name="T10" fmla="*/ 1638 w 4624"/>
                <a:gd name="T11" fmla="*/ 11 h 595"/>
                <a:gd name="T12" fmla="*/ 294 w 4624"/>
                <a:gd name="T13" fmla="*/ 107 h 595"/>
                <a:gd name="T14" fmla="*/ 24 w 4624"/>
                <a:gd name="T15" fmla="*/ 343 h 595"/>
                <a:gd name="T16" fmla="*/ 149 w 4624"/>
                <a:gd name="T17" fmla="*/ 554 h 595"/>
                <a:gd name="T18" fmla="*/ 390 w 4624"/>
                <a:gd name="T19" fmla="*/ 587 h 5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24"/>
                <a:gd name="T31" fmla="*/ 0 h 595"/>
                <a:gd name="T32" fmla="*/ 4624 w 4624"/>
                <a:gd name="T33" fmla="*/ 595 h 5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24" h="595">
                  <a:moveTo>
                    <a:pt x="4408" y="587"/>
                  </a:moveTo>
                  <a:cubicBezTo>
                    <a:pt x="4434" y="574"/>
                    <a:pt x="4535" y="559"/>
                    <a:pt x="4566" y="508"/>
                  </a:cubicBezTo>
                  <a:cubicBezTo>
                    <a:pt x="4597" y="457"/>
                    <a:pt x="4624" y="351"/>
                    <a:pt x="4592" y="284"/>
                  </a:cubicBezTo>
                  <a:cubicBezTo>
                    <a:pt x="4560" y="217"/>
                    <a:pt x="4595" y="148"/>
                    <a:pt x="4374" y="107"/>
                  </a:cubicBezTo>
                  <a:cubicBezTo>
                    <a:pt x="4153" y="66"/>
                    <a:pt x="3723" y="56"/>
                    <a:pt x="3267" y="40"/>
                  </a:cubicBezTo>
                  <a:cubicBezTo>
                    <a:pt x="2811" y="24"/>
                    <a:pt x="2134" y="0"/>
                    <a:pt x="1638" y="11"/>
                  </a:cubicBezTo>
                  <a:cubicBezTo>
                    <a:pt x="1142" y="22"/>
                    <a:pt x="563" y="52"/>
                    <a:pt x="294" y="107"/>
                  </a:cubicBezTo>
                  <a:cubicBezTo>
                    <a:pt x="25" y="162"/>
                    <a:pt x="48" y="269"/>
                    <a:pt x="24" y="343"/>
                  </a:cubicBezTo>
                  <a:cubicBezTo>
                    <a:pt x="0" y="417"/>
                    <a:pt x="88" y="513"/>
                    <a:pt x="149" y="554"/>
                  </a:cubicBezTo>
                  <a:cubicBezTo>
                    <a:pt x="210" y="595"/>
                    <a:pt x="340" y="580"/>
                    <a:pt x="390" y="587"/>
                  </a:cubicBezTo>
                </a:path>
              </a:pathLst>
            </a:custGeom>
            <a:noFill/>
            <a:ln w="19050" cap="flat" cmpd="sng">
              <a:solidFill>
                <a:schemeClr val="tx2"/>
              </a:solidFill>
              <a:prstDash val="solid"/>
              <a:round/>
              <a:headEnd type="none" w="med" len="med"/>
              <a:tailEnd type="triangle" w="lg" len="lg"/>
            </a:ln>
          </p:spPr>
          <p:txBody>
            <a:bodyPr wrap="none" anchor="ctr"/>
            <a:lstStyle/>
            <a:p>
              <a:endParaRPr lang="en-US"/>
            </a:p>
          </p:txBody>
        </p:sp>
      </p:grpSp>
      <p:sp>
        <p:nvSpPr>
          <p:cNvPr id="24603" name="Rectangle 27"/>
          <p:cNvSpPr>
            <a:spLocks noGrp="1" noChangeArrowheads="1"/>
          </p:cNvSpPr>
          <p:nvPr>
            <p:ph type="body" sz="half" idx="2"/>
          </p:nvPr>
        </p:nvSpPr>
        <p:spPr>
          <a:xfrm>
            <a:off x="685800" y="4800600"/>
            <a:ext cx="7772400" cy="1752600"/>
          </a:xfrm>
        </p:spPr>
        <p:txBody>
          <a:bodyPr>
            <a:normAutofit fontScale="92500" lnSpcReduction="10000"/>
          </a:bodyPr>
          <a:lstStyle/>
          <a:p>
            <a:pPr eaLnBrk="1" hangingPunct="1"/>
            <a:r>
              <a:rPr lang="en-US" sz="2400" dirty="0" smtClean="0"/>
              <a:t>Elements were added to this queue in the order </a:t>
            </a:r>
            <a:r>
              <a:rPr lang="en-US" sz="2400" dirty="0" smtClean="0">
                <a:latin typeface="Consolas" pitchFamily="49" charset="0"/>
              </a:rPr>
              <a:t>11</a:t>
            </a:r>
            <a:r>
              <a:rPr lang="en-US" sz="2400" dirty="0" smtClean="0"/>
              <a:t>, </a:t>
            </a:r>
            <a:r>
              <a:rPr lang="en-US" sz="2400" dirty="0" smtClean="0">
                <a:latin typeface="Consolas" pitchFamily="49" charset="0"/>
              </a:rPr>
              <a:t>22</a:t>
            </a:r>
            <a:r>
              <a:rPr lang="en-US" sz="2400" dirty="0" smtClean="0"/>
              <a:t>, </a:t>
            </a:r>
            <a:r>
              <a:rPr lang="en-US" sz="2400" dirty="0" smtClean="0">
                <a:latin typeface="Consolas" pitchFamily="49" charset="0"/>
              </a:rPr>
              <a:t>33</a:t>
            </a:r>
            <a:r>
              <a:rPr lang="en-US" sz="2400" dirty="0" smtClean="0"/>
              <a:t>, </a:t>
            </a:r>
            <a:r>
              <a:rPr lang="en-US" sz="2400" dirty="0" smtClean="0">
                <a:latin typeface="Consolas" pitchFamily="49" charset="0"/>
              </a:rPr>
              <a:t>44</a:t>
            </a:r>
            <a:r>
              <a:rPr lang="en-US" sz="2400" dirty="0" smtClean="0"/>
              <a:t>, </a:t>
            </a:r>
            <a:r>
              <a:rPr lang="en-US" sz="2400" dirty="0" smtClean="0">
                <a:latin typeface="Consolas" pitchFamily="49" charset="0"/>
              </a:rPr>
              <a:t>55</a:t>
            </a:r>
            <a:r>
              <a:rPr lang="en-US" sz="2400" dirty="0" smtClean="0"/>
              <a:t>, and will be removed in the same order</a:t>
            </a:r>
          </a:p>
          <a:p>
            <a:pPr eaLnBrk="1" hangingPunct="1"/>
            <a:r>
              <a:rPr lang="en-US" sz="2400" dirty="0" smtClean="0"/>
              <a:t>Front and rear are incremented as follows:</a:t>
            </a:r>
          </a:p>
          <a:p>
            <a:pPr eaLnBrk="1" hangingPunct="1">
              <a:buNone/>
            </a:pPr>
            <a:r>
              <a:rPr lang="en-US" sz="2400" dirty="0" smtClean="0">
                <a:solidFill>
                  <a:schemeClr val="accent2"/>
                </a:solidFill>
                <a:latin typeface="Consolas" pitchFamily="49" charset="0"/>
              </a:rPr>
              <a:t>  front = (front + 1) % </a:t>
            </a:r>
            <a:r>
              <a:rPr lang="en-US" sz="2400" dirty="0" err="1" smtClean="0">
                <a:solidFill>
                  <a:schemeClr val="accent2"/>
                </a:solidFill>
                <a:latin typeface="Consolas" pitchFamily="49" charset="0"/>
              </a:rPr>
              <a:t>myQueue.length</a:t>
            </a:r>
            <a:r>
              <a:rPr lang="en-US" sz="2400" dirty="0" smtClean="0">
                <a:solidFill>
                  <a:schemeClr val="accent2"/>
                </a:solidFill>
                <a:latin typeface="Consolas" pitchFamily="49" charset="0"/>
              </a:rPr>
              <a:t>;</a:t>
            </a:r>
            <a:br>
              <a:rPr lang="en-US" sz="2400" dirty="0" smtClean="0">
                <a:solidFill>
                  <a:schemeClr val="accent2"/>
                </a:solidFill>
                <a:latin typeface="Consolas" pitchFamily="49" charset="0"/>
              </a:rPr>
            </a:br>
            <a:r>
              <a:rPr lang="en-US" sz="2400" dirty="0" smtClean="0">
                <a:solidFill>
                  <a:schemeClr val="accent2"/>
                </a:solidFill>
                <a:latin typeface="Consolas" pitchFamily="49" charset="0"/>
              </a:rPr>
              <a:t>rear = (rear + 1) % </a:t>
            </a:r>
            <a:r>
              <a:rPr lang="en-US" sz="2400" dirty="0" err="1" smtClean="0">
                <a:solidFill>
                  <a:schemeClr val="accent2"/>
                </a:solidFill>
                <a:latin typeface="Consolas" pitchFamily="49" charset="0"/>
              </a:rPr>
              <a:t>myQueue.length</a:t>
            </a:r>
            <a:r>
              <a:rPr lang="en-US" sz="2400" dirty="0" smtClean="0">
                <a:solidFill>
                  <a:schemeClr val="accent2"/>
                </a:solidFill>
                <a:latin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wipe(left)">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03">
                                            <p:txEl>
                                              <p:pRg st="0" end="0"/>
                                            </p:txEl>
                                          </p:spTgt>
                                        </p:tgtEl>
                                        <p:attrNameLst>
                                          <p:attrName>style.visibility</p:attrName>
                                        </p:attrNameLst>
                                      </p:cBhvr>
                                      <p:to>
                                        <p:strVal val="visible"/>
                                      </p:to>
                                    </p:set>
                                    <p:animEffect transition="in" filter="wipe(left)">
                                      <p:cBhvr>
                                        <p:cTn id="17" dur="500"/>
                                        <p:tgtEl>
                                          <p:spTgt spid="2460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603">
                                            <p:txEl>
                                              <p:pRg st="1" end="1"/>
                                            </p:txEl>
                                          </p:spTgt>
                                        </p:tgtEl>
                                        <p:attrNameLst>
                                          <p:attrName>style.visibility</p:attrName>
                                        </p:attrNameLst>
                                      </p:cBhvr>
                                      <p:to>
                                        <p:strVal val="visible"/>
                                      </p:to>
                                    </p:set>
                                    <p:animEffect transition="in" filter="wipe(left)">
                                      <p:cBhvr>
                                        <p:cTn id="22" dur="500"/>
                                        <p:tgtEl>
                                          <p:spTgt spid="2460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603">
                                            <p:txEl>
                                              <p:pRg st="2" end="2"/>
                                            </p:txEl>
                                          </p:spTgt>
                                        </p:tgtEl>
                                        <p:attrNameLst>
                                          <p:attrName>style.visibility</p:attrName>
                                        </p:attrNameLst>
                                      </p:cBhvr>
                                      <p:to>
                                        <p:strVal val="visible"/>
                                      </p:to>
                                    </p:set>
                                    <p:animEffect transition="in" filter="wipe(left)">
                                      <p:cBhvr>
                                        <p:cTn id="27" dur="500"/>
                                        <p:tgtEl>
                                          <p:spTgt spid="24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bldLvl="5" autoUpdateAnimBg="0"/>
      <p:bldP spid="24603" grpId="0" build="p" bldLvl="4"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627888"/>
          </a:xfrm>
        </p:spPr>
        <p:txBody>
          <a:bodyPr>
            <a:normAutofit fontScale="90000"/>
          </a:bodyPr>
          <a:lstStyle/>
          <a:p>
            <a:pPr algn="ctr"/>
            <a:r>
              <a:rPr lang="en-US" b="1" dirty="0" err="1" smtClean="0"/>
              <a:t>Algo</a:t>
            </a:r>
            <a:r>
              <a:rPr lang="en-US" b="1" dirty="0" smtClean="0"/>
              <a:t> : insert into Circular queue</a:t>
            </a:r>
            <a:endParaRPr lang="en-US" b="1" dirty="0"/>
          </a:p>
        </p:txBody>
      </p:sp>
      <p:sp>
        <p:nvSpPr>
          <p:cNvPr id="3" name="Content Placeholder 2"/>
          <p:cNvSpPr>
            <a:spLocks noGrp="1"/>
          </p:cNvSpPr>
          <p:nvPr>
            <p:ph idx="1"/>
          </p:nvPr>
        </p:nvSpPr>
        <p:spPr>
          <a:xfrm>
            <a:off x="457200" y="1752600"/>
            <a:ext cx="8229600" cy="4572000"/>
          </a:xfrm>
        </p:spPr>
        <p:txBody>
          <a:bodyPr/>
          <a:lstStyle/>
          <a:p>
            <a:pPr marL="514350" indent="-514350">
              <a:buNone/>
            </a:pPr>
            <a:r>
              <a:rPr lang="en-US" dirty="0" smtClean="0">
                <a:latin typeface="+mj-lt"/>
              </a:rPr>
              <a:t>1. If (Rear+1) % </a:t>
            </a:r>
            <a:r>
              <a:rPr lang="en-US" dirty="0" err="1" smtClean="0">
                <a:latin typeface="+mj-lt"/>
              </a:rPr>
              <a:t>ArraySize</a:t>
            </a:r>
            <a:r>
              <a:rPr lang="en-US" dirty="0" smtClean="0">
                <a:latin typeface="+mj-lt"/>
              </a:rPr>
              <a:t> = Front</a:t>
            </a:r>
          </a:p>
          <a:p>
            <a:pPr marL="514350" indent="-514350">
              <a:buNone/>
            </a:pPr>
            <a:r>
              <a:rPr lang="en-US" dirty="0" smtClean="0">
                <a:latin typeface="+mj-lt"/>
              </a:rPr>
              <a:t>		then print CQUEUE OVERFLOW and Return</a:t>
            </a:r>
          </a:p>
          <a:p>
            <a:pPr marL="514350" indent="-514350">
              <a:buNone/>
            </a:pPr>
            <a:r>
              <a:rPr lang="en-US" dirty="0" smtClean="0">
                <a:latin typeface="+mj-lt"/>
              </a:rPr>
              <a:t>    Else 	</a:t>
            </a:r>
            <a:r>
              <a:rPr lang="en-US" dirty="0" smtClean="0">
                <a:solidFill>
                  <a:srgbClr val="FF0000"/>
                </a:solidFill>
                <a:latin typeface="+mj-lt"/>
              </a:rPr>
              <a:t>[Increment Rear]</a:t>
            </a:r>
          </a:p>
          <a:p>
            <a:pPr marL="514350" indent="-514350">
              <a:buNone/>
            </a:pPr>
            <a:r>
              <a:rPr lang="en-US" dirty="0" smtClean="0">
                <a:latin typeface="+mj-lt"/>
              </a:rPr>
              <a:t>		Set Rear = (Rear+1) % </a:t>
            </a:r>
            <a:r>
              <a:rPr lang="en-US" dirty="0" err="1" smtClean="0">
                <a:latin typeface="+mj-lt"/>
              </a:rPr>
              <a:t>ArraySize</a:t>
            </a:r>
            <a:endParaRPr lang="en-US" dirty="0" smtClean="0">
              <a:latin typeface="+mj-lt"/>
            </a:endParaRPr>
          </a:p>
          <a:p>
            <a:pPr marL="514350" indent="-514350">
              <a:buNone/>
            </a:pPr>
            <a:r>
              <a:rPr lang="en-US" dirty="0" smtClean="0">
                <a:latin typeface="+mj-lt"/>
              </a:rPr>
              <a:t>2. Set </a:t>
            </a:r>
            <a:r>
              <a:rPr lang="en-US" dirty="0" err="1" smtClean="0">
                <a:latin typeface="+mj-lt"/>
              </a:rPr>
              <a:t>CQueue</a:t>
            </a:r>
            <a:r>
              <a:rPr lang="en-US" dirty="0" smtClean="0">
                <a:latin typeface="+mj-lt"/>
              </a:rPr>
              <a:t>[Rear]= Item</a:t>
            </a:r>
          </a:p>
          <a:p>
            <a:pPr marL="514350" indent="-514350">
              <a:buNone/>
            </a:pPr>
            <a:r>
              <a:rPr lang="en-US" dirty="0" smtClean="0">
                <a:latin typeface="+mj-lt"/>
              </a:rPr>
              <a:t>3. If Front= </a:t>
            </a:r>
            <a:r>
              <a:rPr lang="en-US" dirty="0" smtClean="0">
                <a:latin typeface="+mj-lt"/>
                <a:sym typeface="Symbol"/>
              </a:rPr>
              <a:t>1</a:t>
            </a:r>
          </a:p>
          <a:p>
            <a:pPr marL="514350" indent="-514350">
              <a:buNone/>
            </a:pPr>
            <a:r>
              <a:rPr lang="en-US" dirty="0" smtClean="0">
                <a:latin typeface="+mj-lt"/>
                <a:sym typeface="Symbol"/>
              </a:rPr>
              <a:t>		then Set Front= 0.</a:t>
            </a:r>
            <a:endParaRPr lang="en-US" dirty="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9144000" cy="627888"/>
          </a:xfrm>
        </p:spPr>
        <p:txBody>
          <a:bodyPr>
            <a:normAutofit fontScale="90000"/>
          </a:bodyPr>
          <a:lstStyle/>
          <a:p>
            <a:pPr algn="ctr"/>
            <a:r>
              <a:rPr lang="en-US" b="1" dirty="0" err="1" smtClean="0"/>
              <a:t>Algo</a:t>
            </a:r>
            <a:r>
              <a:rPr lang="en-US" b="1" dirty="0" smtClean="0"/>
              <a:t> : delete from Circular queue</a:t>
            </a:r>
            <a:endParaRPr lang="en-US" dirty="0"/>
          </a:p>
        </p:txBody>
      </p:sp>
      <p:sp>
        <p:nvSpPr>
          <p:cNvPr id="3" name="Content Placeholder 2"/>
          <p:cNvSpPr>
            <a:spLocks noGrp="1"/>
          </p:cNvSpPr>
          <p:nvPr>
            <p:ph idx="1"/>
          </p:nvPr>
        </p:nvSpPr>
        <p:spPr>
          <a:xfrm>
            <a:off x="457200" y="1447800"/>
            <a:ext cx="8229600" cy="4876800"/>
          </a:xfrm>
        </p:spPr>
        <p:txBody>
          <a:bodyPr/>
          <a:lstStyle/>
          <a:p>
            <a:pPr>
              <a:buNone/>
            </a:pPr>
            <a:r>
              <a:rPr lang="en-US" dirty="0" smtClean="0">
                <a:latin typeface="+mj-lt"/>
              </a:rPr>
              <a:t>1. If Front =</a:t>
            </a:r>
            <a:r>
              <a:rPr lang="en-US" dirty="0" smtClean="0">
                <a:latin typeface="+mj-lt"/>
                <a:sym typeface="Symbol"/>
              </a:rPr>
              <a:t>1	</a:t>
            </a:r>
            <a:r>
              <a:rPr lang="en-US" dirty="0" smtClean="0">
                <a:solidFill>
                  <a:srgbClr val="FF0000"/>
                </a:solidFill>
                <a:latin typeface="+mj-lt"/>
                <a:sym typeface="Symbol"/>
              </a:rPr>
              <a:t> [i.e., Queue  is empty]</a:t>
            </a:r>
            <a:endParaRPr lang="en-US" dirty="0" smtClean="0">
              <a:latin typeface="+mj-lt"/>
              <a:sym typeface="Symbol"/>
            </a:endParaRPr>
          </a:p>
          <a:p>
            <a:pPr>
              <a:buNone/>
            </a:pPr>
            <a:r>
              <a:rPr lang="en-US" dirty="0" smtClean="0">
                <a:latin typeface="+mj-lt"/>
                <a:sym typeface="Symbol"/>
              </a:rPr>
              <a:t>		then print UNDERFLOW &amp; Return</a:t>
            </a:r>
          </a:p>
          <a:p>
            <a:pPr>
              <a:buNone/>
            </a:pPr>
            <a:r>
              <a:rPr lang="en-US" dirty="0" smtClean="0">
                <a:latin typeface="+mj-lt"/>
                <a:sym typeface="Symbol"/>
              </a:rPr>
              <a:t>	Else</a:t>
            </a:r>
          </a:p>
          <a:p>
            <a:pPr>
              <a:buNone/>
            </a:pPr>
            <a:r>
              <a:rPr lang="en-US" dirty="0" smtClean="0">
                <a:latin typeface="+mj-lt"/>
                <a:sym typeface="Symbol"/>
              </a:rPr>
              <a:t>		Set Item = </a:t>
            </a:r>
            <a:r>
              <a:rPr lang="en-US" dirty="0" err="1" smtClean="0">
                <a:latin typeface="+mj-lt"/>
                <a:sym typeface="Symbol"/>
              </a:rPr>
              <a:t>CQueue</a:t>
            </a:r>
            <a:r>
              <a:rPr lang="en-US" dirty="0" smtClean="0">
                <a:latin typeface="+mj-lt"/>
                <a:sym typeface="Symbol"/>
              </a:rPr>
              <a:t>[Front]</a:t>
            </a:r>
          </a:p>
          <a:p>
            <a:pPr>
              <a:buNone/>
            </a:pPr>
            <a:r>
              <a:rPr lang="en-US" dirty="0" smtClean="0">
                <a:latin typeface="+mj-lt"/>
                <a:sym typeface="Symbol"/>
              </a:rPr>
              <a:t>2. If Front =Rear    </a:t>
            </a:r>
            <a:r>
              <a:rPr lang="en-US" dirty="0" smtClean="0">
                <a:solidFill>
                  <a:srgbClr val="FF0000"/>
                </a:solidFill>
                <a:latin typeface="+mj-lt"/>
                <a:sym typeface="Symbol"/>
              </a:rPr>
              <a:t>[i.e., Queue has only one element]</a:t>
            </a:r>
          </a:p>
          <a:p>
            <a:pPr>
              <a:buNone/>
            </a:pPr>
            <a:r>
              <a:rPr lang="en-US" dirty="0" smtClean="0">
                <a:latin typeface="+mj-lt"/>
                <a:sym typeface="Symbol"/>
              </a:rPr>
              <a:t>		then Set Front = 1 &amp; Rear = 1</a:t>
            </a:r>
          </a:p>
          <a:p>
            <a:pPr>
              <a:buNone/>
            </a:pPr>
            <a:r>
              <a:rPr lang="en-US" dirty="0" smtClean="0">
                <a:latin typeface="+mj-lt"/>
                <a:sym typeface="Symbol"/>
              </a:rPr>
              <a:t>	Else    </a:t>
            </a:r>
            <a:r>
              <a:rPr lang="en-US" dirty="0" smtClean="0">
                <a:solidFill>
                  <a:srgbClr val="FF0000"/>
                </a:solidFill>
                <a:latin typeface="+mj-lt"/>
                <a:sym typeface="Symbol"/>
              </a:rPr>
              <a:t>[Increment Front]</a:t>
            </a:r>
          </a:p>
          <a:p>
            <a:pPr>
              <a:buNone/>
            </a:pPr>
            <a:r>
              <a:rPr lang="en-US" dirty="0" smtClean="0">
                <a:latin typeface="+mj-lt"/>
                <a:sym typeface="Symbol"/>
              </a:rPr>
              <a:t>		Set Front = (Front + 1) % </a:t>
            </a:r>
            <a:r>
              <a:rPr lang="en-US" dirty="0" err="1" smtClean="0">
                <a:latin typeface="+mj-lt"/>
                <a:sym typeface="Symbol"/>
              </a:rPr>
              <a:t>ArraySize</a:t>
            </a:r>
            <a:endParaRPr lang="en-US" dirty="0" smtClean="0">
              <a:latin typeface="+mj-lt"/>
              <a:sym typeface="Symbol"/>
            </a:endParaRPr>
          </a:p>
          <a:p>
            <a:pPr>
              <a:buNone/>
            </a:pPr>
            <a:r>
              <a:rPr lang="en-US" dirty="0" smtClean="0">
                <a:latin typeface="+mj-lt"/>
                <a:sym typeface="Symbol"/>
              </a:rPr>
              <a:t>3. Return Item</a:t>
            </a:r>
            <a:endParaRPr lang="en-US" dirty="0" smtClean="0">
              <a:latin typeface="+mj-lt"/>
            </a:endParaRPr>
          </a:p>
          <a:p>
            <a:pPr>
              <a:buNone/>
            </a:pPr>
            <a:endParaRPr lang="en-US" dirty="0">
              <a:latin typeface="+mj-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457200" y="533400"/>
            <a:ext cx="8305800" cy="533400"/>
          </a:xfrm>
        </p:spPr>
        <p:txBody>
          <a:bodyPr>
            <a:noAutofit/>
          </a:bodyPr>
          <a:lstStyle/>
          <a:p>
            <a:pPr eaLnBrk="1" hangingPunct="1"/>
            <a:r>
              <a:rPr lang="en-US" sz="3000" b="1" dirty="0" smtClean="0"/>
              <a:t>Problems in Circular Queue : Full and empty queues</a:t>
            </a:r>
          </a:p>
        </p:txBody>
      </p:sp>
      <p:sp>
        <p:nvSpPr>
          <p:cNvPr id="26627" name="Rectangle 3"/>
          <p:cNvSpPr>
            <a:spLocks noGrp="1" noChangeArrowheads="1"/>
          </p:cNvSpPr>
          <p:nvPr>
            <p:ph type="body" sz="half" idx="1"/>
          </p:nvPr>
        </p:nvSpPr>
        <p:spPr>
          <a:xfrm>
            <a:off x="685800" y="1295400"/>
            <a:ext cx="7772400" cy="838200"/>
          </a:xfrm>
        </p:spPr>
        <p:txBody>
          <a:bodyPr/>
          <a:lstStyle/>
          <a:p>
            <a:pPr eaLnBrk="1" hangingPunct="1"/>
            <a:r>
              <a:rPr lang="en-US" sz="2400" smtClean="0"/>
              <a:t>If the queue were to become completely full, it would look like this:</a:t>
            </a:r>
          </a:p>
        </p:txBody>
      </p:sp>
      <p:sp>
        <p:nvSpPr>
          <p:cNvPr id="26628" name="Rectangle 4"/>
          <p:cNvSpPr>
            <a:spLocks noGrp="1" noChangeArrowheads="1"/>
          </p:cNvSpPr>
          <p:nvPr>
            <p:ph type="body" sz="half" idx="2"/>
          </p:nvPr>
        </p:nvSpPr>
        <p:spPr>
          <a:xfrm>
            <a:off x="381000" y="3733800"/>
            <a:ext cx="8574088" cy="904875"/>
          </a:xfrm>
        </p:spPr>
        <p:txBody>
          <a:bodyPr/>
          <a:lstStyle/>
          <a:p>
            <a:pPr eaLnBrk="1" hangingPunct="1"/>
            <a:r>
              <a:rPr lang="en-US" sz="2400" smtClean="0"/>
              <a:t>If we were then to remove all eight elements, making the queue completely empty, it would look like this:</a:t>
            </a:r>
          </a:p>
        </p:txBody>
      </p:sp>
      <p:grpSp>
        <p:nvGrpSpPr>
          <p:cNvPr id="2" name="Group 46"/>
          <p:cNvGrpSpPr>
            <a:grpSpLocks/>
          </p:cNvGrpSpPr>
          <p:nvPr/>
        </p:nvGrpSpPr>
        <p:grpSpPr bwMode="auto">
          <a:xfrm>
            <a:off x="609600" y="1981200"/>
            <a:ext cx="7924800" cy="1681163"/>
            <a:chOff x="384" y="1248"/>
            <a:chExt cx="4992" cy="1059"/>
          </a:xfrm>
        </p:grpSpPr>
        <p:sp>
          <p:nvSpPr>
            <p:cNvPr id="15384" name="Rectangle 6"/>
            <p:cNvSpPr>
              <a:spLocks noChangeArrowheads="1"/>
            </p:cNvSpPr>
            <p:nvPr/>
          </p:nvSpPr>
          <p:spPr bwMode="auto">
            <a:xfrm>
              <a:off x="1549" y="1488"/>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44</a:t>
              </a:r>
            </a:p>
          </p:txBody>
        </p:sp>
        <p:sp>
          <p:nvSpPr>
            <p:cNvPr id="15385" name="Rectangle 7"/>
            <p:cNvSpPr>
              <a:spLocks noChangeArrowheads="1"/>
            </p:cNvSpPr>
            <p:nvPr/>
          </p:nvSpPr>
          <p:spPr bwMode="auto">
            <a:xfrm>
              <a:off x="1981" y="1488"/>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55</a:t>
              </a:r>
            </a:p>
          </p:txBody>
        </p:sp>
        <p:sp>
          <p:nvSpPr>
            <p:cNvPr id="15386" name="Rectangle 8"/>
            <p:cNvSpPr>
              <a:spLocks noChangeArrowheads="1"/>
            </p:cNvSpPr>
            <p:nvPr/>
          </p:nvSpPr>
          <p:spPr bwMode="auto">
            <a:xfrm>
              <a:off x="2413" y="1488"/>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66</a:t>
              </a:r>
            </a:p>
          </p:txBody>
        </p:sp>
        <p:sp>
          <p:nvSpPr>
            <p:cNvPr id="15387" name="Rectangle 9"/>
            <p:cNvSpPr>
              <a:spLocks noChangeArrowheads="1"/>
            </p:cNvSpPr>
            <p:nvPr/>
          </p:nvSpPr>
          <p:spPr bwMode="auto">
            <a:xfrm>
              <a:off x="2845" y="1488"/>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77</a:t>
              </a:r>
            </a:p>
          </p:txBody>
        </p:sp>
        <p:sp>
          <p:nvSpPr>
            <p:cNvPr id="15388" name="Rectangle 10"/>
            <p:cNvSpPr>
              <a:spLocks noChangeArrowheads="1"/>
            </p:cNvSpPr>
            <p:nvPr/>
          </p:nvSpPr>
          <p:spPr bwMode="auto">
            <a:xfrm>
              <a:off x="3277" y="1488"/>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88</a:t>
              </a:r>
            </a:p>
          </p:txBody>
        </p:sp>
        <p:sp>
          <p:nvSpPr>
            <p:cNvPr id="15389" name="Rectangle 11"/>
            <p:cNvSpPr>
              <a:spLocks noChangeArrowheads="1"/>
            </p:cNvSpPr>
            <p:nvPr/>
          </p:nvSpPr>
          <p:spPr bwMode="auto">
            <a:xfrm>
              <a:off x="3709" y="1488"/>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11</a:t>
              </a:r>
            </a:p>
          </p:txBody>
        </p:sp>
        <p:sp>
          <p:nvSpPr>
            <p:cNvPr id="15390" name="Rectangle 12"/>
            <p:cNvSpPr>
              <a:spLocks noChangeArrowheads="1"/>
            </p:cNvSpPr>
            <p:nvPr/>
          </p:nvSpPr>
          <p:spPr bwMode="auto">
            <a:xfrm>
              <a:off x="4141" y="1488"/>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22</a:t>
              </a:r>
            </a:p>
          </p:txBody>
        </p:sp>
        <p:sp>
          <p:nvSpPr>
            <p:cNvPr id="15391" name="Rectangle 13"/>
            <p:cNvSpPr>
              <a:spLocks noChangeArrowheads="1"/>
            </p:cNvSpPr>
            <p:nvPr/>
          </p:nvSpPr>
          <p:spPr bwMode="auto">
            <a:xfrm>
              <a:off x="4573" y="1488"/>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33</a:t>
              </a:r>
            </a:p>
          </p:txBody>
        </p:sp>
        <p:sp>
          <p:nvSpPr>
            <p:cNvPr id="15392" name="Text Box 14"/>
            <p:cNvSpPr txBox="1">
              <a:spLocks noChangeArrowheads="1"/>
            </p:cNvSpPr>
            <p:nvPr/>
          </p:nvSpPr>
          <p:spPr bwMode="auto">
            <a:xfrm>
              <a:off x="1693" y="1248"/>
              <a:ext cx="3347" cy="252"/>
            </a:xfrm>
            <a:prstGeom prst="rect">
              <a:avLst/>
            </a:prstGeom>
            <a:noFill/>
            <a:ln w="19050">
              <a:noFill/>
              <a:miter lim="800000"/>
              <a:headEnd/>
              <a:tailEnd/>
            </a:ln>
          </p:spPr>
          <p:txBody>
            <a:bodyPr>
              <a:spAutoFit/>
            </a:bodyPr>
            <a:lstStyle/>
            <a:p>
              <a:pPr>
                <a:spcBef>
                  <a:spcPct val="50000"/>
                </a:spcBef>
              </a:pPr>
              <a:r>
                <a:rPr lang="en-US" sz="2000">
                  <a:latin typeface="Consolas" pitchFamily="49" charset="0"/>
                </a:rPr>
                <a:t>0   1    2    3    4    5    6    7</a:t>
              </a:r>
              <a:endParaRPr lang="en-US" sz="2000">
                <a:latin typeface="Times New Roman" pitchFamily="18" charset="0"/>
              </a:endParaRPr>
            </a:p>
          </p:txBody>
        </p:sp>
        <p:sp>
          <p:nvSpPr>
            <p:cNvPr id="15393" name="Text Box 15"/>
            <p:cNvSpPr txBox="1">
              <a:spLocks noChangeArrowheads="1"/>
            </p:cNvSpPr>
            <p:nvPr/>
          </p:nvSpPr>
          <p:spPr bwMode="auto">
            <a:xfrm>
              <a:off x="384" y="1488"/>
              <a:ext cx="973" cy="291"/>
            </a:xfrm>
            <a:prstGeom prst="rect">
              <a:avLst/>
            </a:prstGeom>
            <a:noFill/>
            <a:ln w="19050">
              <a:noFill/>
              <a:miter lim="800000"/>
              <a:headEnd/>
              <a:tailEnd type="none" w="lg" len="lg"/>
            </a:ln>
          </p:spPr>
          <p:txBody>
            <a:bodyPr wrap="none">
              <a:spAutoFit/>
            </a:bodyPr>
            <a:lstStyle/>
            <a:p>
              <a:r>
                <a:rPr lang="en-US">
                  <a:solidFill>
                    <a:schemeClr val="accent2"/>
                  </a:solidFill>
                  <a:latin typeface="Consolas" pitchFamily="49" charset="0"/>
                </a:rPr>
                <a:t>myQueue:</a:t>
              </a:r>
            </a:p>
          </p:txBody>
        </p:sp>
        <p:grpSp>
          <p:nvGrpSpPr>
            <p:cNvPr id="3" name="Group 16"/>
            <p:cNvGrpSpPr>
              <a:grpSpLocks/>
            </p:cNvGrpSpPr>
            <p:nvPr/>
          </p:nvGrpSpPr>
          <p:grpSpPr bwMode="auto">
            <a:xfrm>
              <a:off x="2355" y="1921"/>
              <a:ext cx="1149" cy="383"/>
              <a:chOff x="2499" y="2785"/>
              <a:chExt cx="1149" cy="383"/>
            </a:xfrm>
          </p:grpSpPr>
          <p:sp>
            <p:nvSpPr>
              <p:cNvPr id="15397" name="Text Box 17"/>
              <p:cNvSpPr txBox="1">
                <a:spLocks noChangeArrowheads="1"/>
              </p:cNvSpPr>
              <p:nvPr/>
            </p:nvSpPr>
            <p:spPr bwMode="auto">
              <a:xfrm>
                <a:off x="2499" y="2880"/>
                <a:ext cx="1056" cy="288"/>
              </a:xfrm>
              <a:prstGeom prst="rect">
                <a:avLst/>
              </a:prstGeom>
              <a:noFill/>
              <a:ln w="19050">
                <a:noFill/>
                <a:miter lim="800000"/>
                <a:headEnd/>
                <a:tailEnd/>
              </a:ln>
            </p:spPr>
            <p:txBody>
              <a:bodyPr>
                <a:spAutoFit/>
              </a:bodyPr>
              <a:lstStyle/>
              <a:p>
                <a:pPr>
                  <a:spcBef>
                    <a:spcPct val="50000"/>
                  </a:spcBef>
                </a:pPr>
                <a:r>
                  <a:rPr lang="en-US">
                    <a:solidFill>
                      <a:schemeClr val="accent2"/>
                    </a:solidFill>
                    <a:latin typeface="Consolas" pitchFamily="49" charset="0"/>
                  </a:rPr>
                  <a:t>rear = 4</a:t>
                </a:r>
              </a:p>
            </p:txBody>
          </p:sp>
          <p:sp>
            <p:nvSpPr>
              <p:cNvPr id="15398" name="Freeform 18"/>
              <p:cNvSpPr>
                <a:spLocks/>
              </p:cNvSpPr>
              <p:nvPr/>
            </p:nvSpPr>
            <p:spPr bwMode="auto">
              <a:xfrm flipH="1">
                <a:off x="3406" y="2785"/>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p:spPr>
            <p:txBody>
              <a:bodyPr wrap="none" anchor="ctr"/>
              <a:lstStyle/>
              <a:p>
                <a:endParaRPr lang="en-US"/>
              </a:p>
            </p:txBody>
          </p:sp>
        </p:grpSp>
        <p:sp>
          <p:nvSpPr>
            <p:cNvPr id="15395" name="Text Box 20"/>
            <p:cNvSpPr txBox="1">
              <a:spLocks noChangeArrowheads="1"/>
            </p:cNvSpPr>
            <p:nvPr/>
          </p:nvSpPr>
          <p:spPr bwMode="auto">
            <a:xfrm>
              <a:off x="4176" y="2016"/>
              <a:ext cx="1200" cy="291"/>
            </a:xfrm>
            <a:prstGeom prst="rect">
              <a:avLst/>
            </a:prstGeom>
            <a:noFill/>
            <a:ln w="19050">
              <a:noFill/>
              <a:miter lim="800000"/>
              <a:headEnd/>
              <a:tailEnd/>
            </a:ln>
          </p:spPr>
          <p:txBody>
            <a:bodyPr>
              <a:spAutoFit/>
            </a:bodyPr>
            <a:lstStyle/>
            <a:p>
              <a:pPr>
                <a:spcBef>
                  <a:spcPct val="50000"/>
                </a:spcBef>
              </a:pPr>
              <a:r>
                <a:rPr lang="en-US">
                  <a:solidFill>
                    <a:schemeClr val="accent2"/>
                  </a:solidFill>
                  <a:latin typeface="Consolas" pitchFamily="49" charset="0"/>
                </a:rPr>
                <a:t>front = 5</a:t>
              </a:r>
            </a:p>
          </p:txBody>
        </p:sp>
        <p:sp>
          <p:nvSpPr>
            <p:cNvPr id="15396" name="Freeform 21"/>
            <p:cNvSpPr>
              <a:spLocks/>
            </p:cNvSpPr>
            <p:nvPr/>
          </p:nvSpPr>
          <p:spPr bwMode="auto">
            <a:xfrm>
              <a:off x="3934" y="1920"/>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p:spPr>
          <p:txBody>
            <a:bodyPr wrap="none" anchor="ctr"/>
            <a:lstStyle/>
            <a:p>
              <a:endParaRPr lang="en-US"/>
            </a:p>
          </p:txBody>
        </p:sp>
      </p:grpSp>
      <p:grpSp>
        <p:nvGrpSpPr>
          <p:cNvPr id="4" name="Group 45"/>
          <p:cNvGrpSpPr>
            <a:grpSpLocks/>
          </p:cNvGrpSpPr>
          <p:nvPr/>
        </p:nvGrpSpPr>
        <p:grpSpPr bwMode="auto">
          <a:xfrm>
            <a:off x="609600" y="4724400"/>
            <a:ext cx="8001000" cy="1681163"/>
            <a:chOff x="384" y="2976"/>
            <a:chExt cx="5040" cy="1059"/>
          </a:xfrm>
        </p:grpSpPr>
        <p:sp>
          <p:nvSpPr>
            <p:cNvPr id="15369" name="Rectangle 26"/>
            <p:cNvSpPr>
              <a:spLocks noChangeArrowheads="1"/>
            </p:cNvSpPr>
            <p:nvPr/>
          </p:nvSpPr>
          <p:spPr bwMode="auto">
            <a:xfrm>
              <a:off x="1549" y="3216"/>
              <a:ext cx="431" cy="384"/>
            </a:xfrm>
            <a:prstGeom prst="rect">
              <a:avLst/>
            </a:prstGeom>
            <a:noFill/>
            <a:ln w="19050">
              <a:solidFill>
                <a:schemeClr val="tx1"/>
              </a:solidFill>
              <a:miter lim="800000"/>
              <a:headEnd/>
              <a:tailEnd/>
            </a:ln>
          </p:spPr>
          <p:txBody>
            <a:bodyPr wrap="none" anchor="ctr"/>
            <a:lstStyle/>
            <a:p>
              <a:pPr algn="ctr"/>
              <a:endParaRPr lang="en-US">
                <a:latin typeface="Consolas" pitchFamily="49" charset="0"/>
              </a:endParaRPr>
            </a:p>
          </p:txBody>
        </p:sp>
        <p:sp>
          <p:nvSpPr>
            <p:cNvPr id="15370" name="Rectangle 27"/>
            <p:cNvSpPr>
              <a:spLocks noChangeArrowheads="1"/>
            </p:cNvSpPr>
            <p:nvPr/>
          </p:nvSpPr>
          <p:spPr bwMode="auto">
            <a:xfrm>
              <a:off x="1981" y="3216"/>
              <a:ext cx="431" cy="384"/>
            </a:xfrm>
            <a:prstGeom prst="rect">
              <a:avLst/>
            </a:prstGeom>
            <a:noFill/>
            <a:ln w="19050">
              <a:solidFill>
                <a:schemeClr val="tx1"/>
              </a:solidFill>
              <a:miter lim="800000"/>
              <a:headEnd/>
              <a:tailEnd/>
            </a:ln>
          </p:spPr>
          <p:txBody>
            <a:bodyPr wrap="none" anchor="ctr"/>
            <a:lstStyle/>
            <a:p>
              <a:pPr algn="ctr"/>
              <a:endParaRPr lang="en-US">
                <a:latin typeface="Consolas" pitchFamily="49" charset="0"/>
              </a:endParaRPr>
            </a:p>
          </p:txBody>
        </p:sp>
        <p:sp>
          <p:nvSpPr>
            <p:cNvPr id="15371" name="Rectangle 28"/>
            <p:cNvSpPr>
              <a:spLocks noChangeArrowheads="1"/>
            </p:cNvSpPr>
            <p:nvPr/>
          </p:nvSpPr>
          <p:spPr bwMode="auto">
            <a:xfrm>
              <a:off x="2413" y="3216"/>
              <a:ext cx="431" cy="384"/>
            </a:xfrm>
            <a:prstGeom prst="rect">
              <a:avLst/>
            </a:prstGeom>
            <a:noFill/>
            <a:ln w="19050">
              <a:solidFill>
                <a:schemeClr val="tx1"/>
              </a:solidFill>
              <a:miter lim="800000"/>
              <a:headEnd/>
              <a:tailEnd/>
            </a:ln>
          </p:spPr>
          <p:txBody>
            <a:bodyPr wrap="none" anchor="ctr"/>
            <a:lstStyle/>
            <a:p>
              <a:pPr algn="ctr"/>
              <a:endParaRPr lang="en-US">
                <a:latin typeface="Consolas" pitchFamily="49" charset="0"/>
              </a:endParaRPr>
            </a:p>
          </p:txBody>
        </p:sp>
        <p:sp>
          <p:nvSpPr>
            <p:cNvPr id="15372" name="Rectangle 29"/>
            <p:cNvSpPr>
              <a:spLocks noChangeArrowheads="1"/>
            </p:cNvSpPr>
            <p:nvPr/>
          </p:nvSpPr>
          <p:spPr bwMode="auto">
            <a:xfrm>
              <a:off x="2845" y="3216"/>
              <a:ext cx="431" cy="384"/>
            </a:xfrm>
            <a:prstGeom prst="rect">
              <a:avLst/>
            </a:prstGeom>
            <a:noFill/>
            <a:ln w="19050">
              <a:solidFill>
                <a:schemeClr val="tx1"/>
              </a:solidFill>
              <a:miter lim="800000"/>
              <a:headEnd/>
              <a:tailEnd/>
            </a:ln>
          </p:spPr>
          <p:txBody>
            <a:bodyPr wrap="none" anchor="ctr"/>
            <a:lstStyle/>
            <a:p>
              <a:pPr algn="ctr"/>
              <a:endParaRPr lang="en-US">
                <a:latin typeface="Consolas" pitchFamily="49" charset="0"/>
              </a:endParaRPr>
            </a:p>
          </p:txBody>
        </p:sp>
        <p:sp>
          <p:nvSpPr>
            <p:cNvPr id="15373" name="Rectangle 30"/>
            <p:cNvSpPr>
              <a:spLocks noChangeArrowheads="1"/>
            </p:cNvSpPr>
            <p:nvPr/>
          </p:nvSpPr>
          <p:spPr bwMode="auto">
            <a:xfrm>
              <a:off x="3277" y="3216"/>
              <a:ext cx="431" cy="384"/>
            </a:xfrm>
            <a:prstGeom prst="rect">
              <a:avLst/>
            </a:prstGeom>
            <a:noFill/>
            <a:ln w="19050">
              <a:solidFill>
                <a:schemeClr val="tx1"/>
              </a:solidFill>
              <a:miter lim="800000"/>
              <a:headEnd/>
              <a:tailEnd/>
            </a:ln>
          </p:spPr>
          <p:txBody>
            <a:bodyPr wrap="none" anchor="ctr"/>
            <a:lstStyle/>
            <a:p>
              <a:pPr algn="ctr"/>
              <a:endParaRPr lang="en-US">
                <a:latin typeface="Consolas" pitchFamily="49" charset="0"/>
              </a:endParaRPr>
            </a:p>
          </p:txBody>
        </p:sp>
        <p:sp>
          <p:nvSpPr>
            <p:cNvPr id="15374" name="Rectangle 31"/>
            <p:cNvSpPr>
              <a:spLocks noChangeArrowheads="1"/>
            </p:cNvSpPr>
            <p:nvPr/>
          </p:nvSpPr>
          <p:spPr bwMode="auto">
            <a:xfrm>
              <a:off x="3709" y="3216"/>
              <a:ext cx="431" cy="384"/>
            </a:xfrm>
            <a:prstGeom prst="rect">
              <a:avLst/>
            </a:prstGeom>
            <a:noFill/>
            <a:ln w="19050">
              <a:solidFill>
                <a:schemeClr val="tx1"/>
              </a:solidFill>
              <a:miter lim="800000"/>
              <a:headEnd/>
              <a:tailEnd/>
            </a:ln>
          </p:spPr>
          <p:txBody>
            <a:bodyPr wrap="none" anchor="ctr"/>
            <a:lstStyle/>
            <a:p>
              <a:pPr algn="ctr"/>
              <a:endParaRPr lang="en-US">
                <a:latin typeface="Consolas" pitchFamily="49" charset="0"/>
              </a:endParaRPr>
            </a:p>
          </p:txBody>
        </p:sp>
        <p:sp>
          <p:nvSpPr>
            <p:cNvPr id="15375" name="Rectangle 32"/>
            <p:cNvSpPr>
              <a:spLocks noChangeArrowheads="1"/>
            </p:cNvSpPr>
            <p:nvPr/>
          </p:nvSpPr>
          <p:spPr bwMode="auto">
            <a:xfrm>
              <a:off x="4141" y="3216"/>
              <a:ext cx="431" cy="384"/>
            </a:xfrm>
            <a:prstGeom prst="rect">
              <a:avLst/>
            </a:prstGeom>
            <a:noFill/>
            <a:ln w="19050">
              <a:solidFill>
                <a:schemeClr val="tx1"/>
              </a:solidFill>
              <a:miter lim="800000"/>
              <a:headEnd/>
              <a:tailEnd/>
            </a:ln>
          </p:spPr>
          <p:txBody>
            <a:bodyPr wrap="none" anchor="ctr"/>
            <a:lstStyle/>
            <a:p>
              <a:pPr algn="ctr"/>
              <a:endParaRPr lang="en-US">
                <a:latin typeface="Consolas" pitchFamily="49" charset="0"/>
              </a:endParaRPr>
            </a:p>
          </p:txBody>
        </p:sp>
        <p:sp>
          <p:nvSpPr>
            <p:cNvPr id="15376" name="Rectangle 33"/>
            <p:cNvSpPr>
              <a:spLocks noChangeArrowheads="1"/>
            </p:cNvSpPr>
            <p:nvPr/>
          </p:nvSpPr>
          <p:spPr bwMode="auto">
            <a:xfrm>
              <a:off x="4573" y="3216"/>
              <a:ext cx="431" cy="384"/>
            </a:xfrm>
            <a:prstGeom prst="rect">
              <a:avLst/>
            </a:prstGeom>
            <a:noFill/>
            <a:ln w="19050">
              <a:solidFill>
                <a:schemeClr val="tx1"/>
              </a:solidFill>
              <a:miter lim="800000"/>
              <a:headEnd/>
              <a:tailEnd/>
            </a:ln>
          </p:spPr>
          <p:txBody>
            <a:bodyPr wrap="none" anchor="ctr"/>
            <a:lstStyle/>
            <a:p>
              <a:pPr algn="ctr"/>
              <a:endParaRPr lang="en-US">
                <a:latin typeface="Consolas" pitchFamily="49" charset="0"/>
              </a:endParaRPr>
            </a:p>
          </p:txBody>
        </p:sp>
        <p:sp>
          <p:nvSpPr>
            <p:cNvPr id="15377" name="Text Box 34"/>
            <p:cNvSpPr txBox="1">
              <a:spLocks noChangeArrowheads="1"/>
            </p:cNvSpPr>
            <p:nvPr/>
          </p:nvSpPr>
          <p:spPr bwMode="auto">
            <a:xfrm>
              <a:off x="1693" y="2976"/>
              <a:ext cx="3347" cy="252"/>
            </a:xfrm>
            <a:prstGeom prst="rect">
              <a:avLst/>
            </a:prstGeom>
            <a:noFill/>
            <a:ln w="19050">
              <a:noFill/>
              <a:miter lim="800000"/>
              <a:headEnd/>
              <a:tailEnd/>
            </a:ln>
          </p:spPr>
          <p:txBody>
            <a:bodyPr>
              <a:spAutoFit/>
            </a:bodyPr>
            <a:lstStyle/>
            <a:p>
              <a:pPr>
                <a:spcBef>
                  <a:spcPct val="50000"/>
                </a:spcBef>
              </a:pPr>
              <a:r>
                <a:rPr lang="en-US" sz="2000">
                  <a:latin typeface="Consolas" pitchFamily="49" charset="0"/>
                </a:rPr>
                <a:t>0    1   2    3    4    5    6    7</a:t>
              </a:r>
              <a:endParaRPr lang="en-US" sz="2000">
                <a:latin typeface="Times New Roman" pitchFamily="18" charset="0"/>
              </a:endParaRPr>
            </a:p>
          </p:txBody>
        </p:sp>
        <p:sp>
          <p:nvSpPr>
            <p:cNvPr id="15378" name="Text Box 35"/>
            <p:cNvSpPr txBox="1">
              <a:spLocks noChangeArrowheads="1"/>
            </p:cNvSpPr>
            <p:nvPr/>
          </p:nvSpPr>
          <p:spPr bwMode="auto">
            <a:xfrm>
              <a:off x="384" y="3216"/>
              <a:ext cx="973" cy="291"/>
            </a:xfrm>
            <a:prstGeom prst="rect">
              <a:avLst/>
            </a:prstGeom>
            <a:noFill/>
            <a:ln w="19050">
              <a:noFill/>
              <a:miter lim="800000"/>
              <a:headEnd/>
              <a:tailEnd type="none" w="lg" len="lg"/>
            </a:ln>
          </p:spPr>
          <p:txBody>
            <a:bodyPr wrap="none">
              <a:spAutoFit/>
            </a:bodyPr>
            <a:lstStyle/>
            <a:p>
              <a:r>
                <a:rPr lang="en-US">
                  <a:solidFill>
                    <a:schemeClr val="accent2"/>
                  </a:solidFill>
                  <a:latin typeface="Consolas" pitchFamily="49" charset="0"/>
                </a:rPr>
                <a:t>myQueue:</a:t>
              </a:r>
            </a:p>
          </p:txBody>
        </p:sp>
        <p:grpSp>
          <p:nvGrpSpPr>
            <p:cNvPr id="5" name="Group 36"/>
            <p:cNvGrpSpPr>
              <a:grpSpLocks/>
            </p:cNvGrpSpPr>
            <p:nvPr/>
          </p:nvGrpSpPr>
          <p:grpSpPr bwMode="auto">
            <a:xfrm>
              <a:off x="2307" y="3649"/>
              <a:ext cx="1149" cy="383"/>
              <a:chOff x="2499" y="2785"/>
              <a:chExt cx="1149" cy="383"/>
            </a:xfrm>
          </p:grpSpPr>
          <p:sp>
            <p:nvSpPr>
              <p:cNvPr id="15382" name="Text Box 37"/>
              <p:cNvSpPr txBox="1">
                <a:spLocks noChangeArrowheads="1"/>
              </p:cNvSpPr>
              <p:nvPr/>
            </p:nvSpPr>
            <p:spPr bwMode="auto">
              <a:xfrm>
                <a:off x="2499" y="2880"/>
                <a:ext cx="1056" cy="288"/>
              </a:xfrm>
              <a:prstGeom prst="rect">
                <a:avLst/>
              </a:prstGeom>
              <a:noFill/>
              <a:ln w="19050">
                <a:noFill/>
                <a:miter lim="800000"/>
                <a:headEnd/>
                <a:tailEnd/>
              </a:ln>
            </p:spPr>
            <p:txBody>
              <a:bodyPr>
                <a:spAutoFit/>
              </a:bodyPr>
              <a:lstStyle/>
              <a:p>
                <a:pPr>
                  <a:spcBef>
                    <a:spcPct val="50000"/>
                  </a:spcBef>
                </a:pPr>
                <a:r>
                  <a:rPr lang="en-US">
                    <a:solidFill>
                      <a:schemeClr val="accent2"/>
                    </a:solidFill>
                    <a:latin typeface="Consolas" pitchFamily="49" charset="0"/>
                  </a:rPr>
                  <a:t>rear = 4</a:t>
                </a:r>
              </a:p>
            </p:txBody>
          </p:sp>
          <p:sp>
            <p:nvSpPr>
              <p:cNvPr id="15383" name="Freeform 38"/>
              <p:cNvSpPr>
                <a:spLocks/>
              </p:cNvSpPr>
              <p:nvPr/>
            </p:nvSpPr>
            <p:spPr bwMode="auto">
              <a:xfrm flipH="1">
                <a:off x="3406" y="2785"/>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p:spPr>
            <p:txBody>
              <a:bodyPr wrap="none" anchor="ctr"/>
              <a:lstStyle/>
              <a:p>
                <a:endParaRPr lang="en-US"/>
              </a:p>
            </p:txBody>
          </p:sp>
        </p:grpSp>
        <p:sp>
          <p:nvSpPr>
            <p:cNvPr id="15380" name="Text Box 39"/>
            <p:cNvSpPr txBox="1">
              <a:spLocks noChangeArrowheads="1"/>
            </p:cNvSpPr>
            <p:nvPr/>
          </p:nvSpPr>
          <p:spPr bwMode="auto">
            <a:xfrm>
              <a:off x="4176" y="3744"/>
              <a:ext cx="1248" cy="291"/>
            </a:xfrm>
            <a:prstGeom prst="rect">
              <a:avLst/>
            </a:prstGeom>
            <a:noFill/>
            <a:ln w="19050">
              <a:noFill/>
              <a:miter lim="800000"/>
              <a:headEnd/>
              <a:tailEnd/>
            </a:ln>
          </p:spPr>
          <p:txBody>
            <a:bodyPr>
              <a:spAutoFit/>
            </a:bodyPr>
            <a:lstStyle/>
            <a:p>
              <a:pPr>
                <a:spcBef>
                  <a:spcPct val="50000"/>
                </a:spcBef>
              </a:pPr>
              <a:r>
                <a:rPr lang="en-US">
                  <a:solidFill>
                    <a:schemeClr val="accent2"/>
                  </a:solidFill>
                  <a:latin typeface="Consolas" pitchFamily="49" charset="0"/>
                </a:rPr>
                <a:t>front = 5</a:t>
              </a:r>
            </a:p>
          </p:txBody>
        </p:sp>
        <p:sp>
          <p:nvSpPr>
            <p:cNvPr id="15381" name="Freeform 40"/>
            <p:cNvSpPr>
              <a:spLocks/>
            </p:cNvSpPr>
            <p:nvPr/>
          </p:nvSpPr>
          <p:spPr bwMode="auto">
            <a:xfrm>
              <a:off x="3934" y="3648"/>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p:spPr>
          <p:txBody>
            <a:bodyPr wrap="none" anchor="ctr"/>
            <a:lstStyle/>
            <a:p>
              <a:endParaRPr lang="en-US"/>
            </a:p>
          </p:txBody>
        </p:sp>
      </p:grpSp>
      <p:sp>
        <p:nvSpPr>
          <p:cNvPr id="26665" name="Text Box 41"/>
          <p:cNvSpPr txBox="1">
            <a:spLocks noChangeArrowheads="1"/>
          </p:cNvSpPr>
          <p:nvPr/>
        </p:nvSpPr>
        <p:spPr bwMode="auto">
          <a:xfrm>
            <a:off x="609600" y="6172200"/>
            <a:ext cx="3200400" cy="519113"/>
          </a:xfrm>
          <a:prstGeom prst="rect">
            <a:avLst/>
          </a:prstGeom>
          <a:noFill/>
          <a:ln w="19050">
            <a:noFill/>
            <a:miter lim="800000"/>
            <a:headEnd/>
            <a:tailEnd type="none" w="lg" len="lg"/>
          </a:ln>
        </p:spPr>
        <p:txBody>
          <a:bodyPr>
            <a:spAutoFit/>
          </a:bodyPr>
          <a:lstStyle/>
          <a:p>
            <a:pPr>
              <a:spcBef>
                <a:spcPct val="50000"/>
              </a:spcBef>
            </a:pPr>
            <a:r>
              <a:rPr lang="en-US" sz="2800">
                <a:latin typeface="Times New Roman" pitchFamily="18" charset="0"/>
              </a:rPr>
              <a:t>This is a problem!</a:t>
            </a:r>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left)">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8">
                                            <p:txEl>
                                              <p:pRg st="0" end="0"/>
                                            </p:txEl>
                                          </p:spTgt>
                                        </p:tgtEl>
                                        <p:attrNameLst>
                                          <p:attrName>style.visibility</p:attrName>
                                        </p:attrNameLst>
                                      </p:cBhvr>
                                      <p:to>
                                        <p:strVal val="visible"/>
                                      </p:to>
                                    </p:set>
                                    <p:animEffect transition="in" filter="wipe(left)">
                                      <p:cBhvr>
                                        <p:cTn id="17" dur="500"/>
                                        <p:tgtEl>
                                          <p:spTgt spid="2662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65"/>
                                        </p:tgtEl>
                                        <p:attrNameLst>
                                          <p:attrName>style.visibility</p:attrName>
                                        </p:attrNameLst>
                                      </p:cBhvr>
                                      <p:to>
                                        <p:strVal val="visible"/>
                                      </p:to>
                                    </p:set>
                                    <p:animEffect transition="in" filter="wipe(left)">
                                      <p:cBhvr>
                                        <p:cTn id="27" dur="500"/>
                                        <p:tgtEl>
                                          <p:spTgt spid="26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bldLvl="5" autoUpdateAnimBg="0"/>
      <p:bldP spid="26628" grpId="0" build="p" bldLvl="4" autoUpdateAnimBg="0"/>
      <p:bldP spid="2666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09600" y="381000"/>
            <a:ext cx="8001000" cy="838200"/>
          </a:xfrm>
        </p:spPr>
        <p:txBody>
          <a:bodyPr>
            <a:normAutofit fontScale="90000"/>
          </a:bodyPr>
          <a:lstStyle/>
          <a:p>
            <a:pPr eaLnBrk="1" hangingPunct="1"/>
            <a:r>
              <a:rPr lang="en-US" b="1" dirty="0" smtClean="0"/>
              <a:t>Full and empty queues</a:t>
            </a:r>
            <a:r>
              <a:rPr lang="en-US" b="1" smtClean="0"/>
              <a:t>: Solutions</a:t>
            </a:r>
            <a:endParaRPr lang="en-US" b="1" dirty="0" smtClean="0"/>
          </a:p>
        </p:txBody>
      </p:sp>
      <p:sp>
        <p:nvSpPr>
          <p:cNvPr id="27651" name="Rectangle 3"/>
          <p:cNvSpPr>
            <a:spLocks noGrp="1" noChangeArrowheads="1"/>
          </p:cNvSpPr>
          <p:nvPr>
            <p:ph type="body" sz="half" idx="1"/>
          </p:nvPr>
        </p:nvSpPr>
        <p:spPr>
          <a:xfrm>
            <a:off x="685800" y="1295400"/>
            <a:ext cx="7772400" cy="609600"/>
          </a:xfrm>
        </p:spPr>
        <p:txBody>
          <a:bodyPr/>
          <a:lstStyle/>
          <a:p>
            <a:pPr eaLnBrk="1" hangingPunct="1"/>
            <a:r>
              <a:rPr lang="en-US" sz="2400" b="1" smtClean="0"/>
              <a:t>Solution #1:</a:t>
            </a:r>
            <a:r>
              <a:rPr lang="en-US" sz="2400" smtClean="0"/>
              <a:t> Keep an additional variable</a:t>
            </a:r>
          </a:p>
        </p:txBody>
      </p:sp>
      <p:sp>
        <p:nvSpPr>
          <p:cNvPr id="27652" name="Rectangle 4"/>
          <p:cNvSpPr>
            <a:spLocks noGrp="1" noChangeArrowheads="1"/>
          </p:cNvSpPr>
          <p:nvPr>
            <p:ph type="body" sz="half" idx="2"/>
          </p:nvPr>
        </p:nvSpPr>
        <p:spPr>
          <a:xfrm>
            <a:off x="381000" y="3635375"/>
            <a:ext cx="8574088" cy="1135063"/>
          </a:xfrm>
        </p:spPr>
        <p:txBody>
          <a:bodyPr/>
          <a:lstStyle/>
          <a:p>
            <a:pPr eaLnBrk="1" hangingPunct="1"/>
            <a:r>
              <a:rPr lang="en-US" sz="2400" b="1" smtClean="0"/>
              <a:t>Solution #2:</a:t>
            </a:r>
            <a:r>
              <a:rPr lang="en-US" sz="2400" smtClean="0"/>
              <a:t> (Slightly more efficient) Keep a gap between elements: consider the queue full when it has </a:t>
            </a:r>
            <a:r>
              <a:rPr lang="en-US" sz="2400" smtClean="0">
                <a:latin typeface="Consolas" pitchFamily="49" charset="0"/>
              </a:rPr>
              <a:t>n-1</a:t>
            </a:r>
            <a:r>
              <a:rPr lang="en-US" sz="2400" smtClean="0"/>
              <a:t> elements</a:t>
            </a:r>
          </a:p>
        </p:txBody>
      </p:sp>
      <p:grpSp>
        <p:nvGrpSpPr>
          <p:cNvPr id="2" name="Group 62"/>
          <p:cNvGrpSpPr>
            <a:grpSpLocks/>
          </p:cNvGrpSpPr>
          <p:nvPr/>
        </p:nvGrpSpPr>
        <p:grpSpPr bwMode="auto">
          <a:xfrm>
            <a:off x="609600" y="1981200"/>
            <a:ext cx="7924800" cy="1681163"/>
            <a:chOff x="384" y="1248"/>
            <a:chExt cx="4992" cy="1059"/>
          </a:xfrm>
        </p:grpSpPr>
        <p:sp>
          <p:nvSpPr>
            <p:cNvPr id="16408" name="Rectangle 6"/>
            <p:cNvSpPr>
              <a:spLocks noChangeArrowheads="1"/>
            </p:cNvSpPr>
            <p:nvPr/>
          </p:nvSpPr>
          <p:spPr bwMode="auto">
            <a:xfrm>
              <a:off x="1549" y="1488"/>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44</a:t>
              </a:r>
            </a:p>
          </p:txBody>
        </p:sp>
        <p:sp>
          <p:nvSpPr>
            <p:cNvPr id="16409" name="Rectangle 7"/>
            <p:cNvSpPr>
              <a:spLocks noChangeArrowheads="1"/>
            </p:cNvSpPr>
            <p:nvPr/>
          </p:nvSpPr>
          <p:spPr bwMode="auto">
            <a:xfrm>
              <a:off x="1981" y="1488"/>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55</a:t>
              </a:r>
            </a:p>
          </p:txBody>
        </p:sp>
        <p:sp>
          <p:nvSpPr>
            <p:cNvPr id="16410" name="Rectangle 8"/>
            <p:cNvSpPr>
              <a:spLocks noChangeArrowheads="1"/>
            </p:cNvSpPr>
            <p:nvPr/>
          </p:nvSpPr>
          <p:spPr bwMode="auto">
            <a:xfrm>
              <a:off x="2413" y="1488"/>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66</a:t>
              </a:r>
            </a:p>
          </p:txBody>
        </p:sp>
        <p:sp>
          <p:nvSpPr>
            <p:cNvPr id="16411" name="Rectangle 9"/>
            <p:cNvSpPr>
              <a:spLocks noChangeArrowheads="1"/>
            </p:cNvSpPr>
            <p:nvPr/>
          </p:nvSpPr>
          <p:spPr bwMode="auto">
            <a:xfrm>
              <a:off x="2845" y="1488"/>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77</a:t>
              </a:r>
            </a:p>
          </p:txBody>
        </p:sp>
        <p:sp>
          <p:nvSpPr>
            <p:cNvPr id="16412" name="Rectangle 10"/>
            <p:cNvSpPr>
              <a:spLocks noChangeArrowheads="1"/>
            </p:cNvSpPr>
            <p:nvPr/>
          </p:nvSpPr>
          <p:spPr bwMode="auto">
            <a:xfrm>
              <a:off x="3277" y="1488"/>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88</a:t>
              </a:r>
            </a:p>
          </p:txBody>
        </p:sp>
        <p:sp>
          <p:nvSpPr>
            <p:cNvPr id="16413" name="Rectangle 11"/>
            <p:cNvSpPr>
              <a:spLocks noChangeArrowheads="1"/>
            </p:cNvSpPr>
            <p:nvPr/>
          </p:nvSpPr>
          <p:spPr bwMode="auto">
            <a:xfrm>
              <a:off x="3709" y="1488"/>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11</a:t>
              </a:r>
            </a:p>
          </p:txBody>
        </p:sp>
        <p:sp>
          <p:nvSpPr>
            <p:cNvPr id="16414" name="Rectangle 12"/>
            <p:cNvSpPr>
              <a:spLocks noChangeArrowheads="1"/>
            </p:cNvSpPr>
            <p:nvPr/>
          </p:nvSpPr>
          <p:spPr bwMode="auto">
            <a:xfrm>
              <a:off x="4141" y="1488"/>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22</a:t>
              </a:r>
            </a:p>
          </p:txBody>
        </p:sp>
        <p:sp>
          <p:nvSpPr>
            <p:cNvPr id="16415" name="Rectangle 13"/>
            <p:cNvSpPr>
              <a:spLocks noChangeArrowheads="1"/>
            </p:cNvSpPr>
            <p:nvPr/>
          </p:nvSpPr>
          <p:spPr bwMode="auto">
            <a:xfrm>
              <a:off x="4573" y="1488"/>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33</a:t>
              </a:r>
            </a:p>
          </p:txBody>
        </p:sp>
        <p:sp>
          <p:nvSpPr>
            <p:cNvPr id="16416" name="Text Box 14"/>
            <p:cNvSpPr txBox="1">
              <a:spLocks noChangeArrowheads="1"/>
            </p:cNvSpPr>
            <p:nvPr/>
          </p:nvSpPr>
          <p:spPr bwMode="auto">
            <a:xfrm>
              <a:off x="1693" y="1248"/>
              <a:ext cx="3347" cy="252"/>
            </a:xfrm>
            <a:prstGeom prst="rect">
              <a:avLst/>
            </a:prstGeom>
            <a:noFill/>
            <a:ln w="19050">
              <a:noFill/>
              <a:miter lim="800000"/>
              <a:headEnd/>
              <a:tailEnd/>
            </a:ln>
          </p:spPr>
          <p:txBody>
            <a:bodyPr>
              <a:spAutoFit/>
            </a:bodyPr>
            <a:lstStyle/>
            <a:p>
              <a:pPr>
                <a:spcBef>
                  <a:spcPct val="50000"/>
                </a:spcBef>
              </a:pPr>
              <a:r>
                <a:rPr lang="en-US" sz="2000" dirty="0">
                  <a:latin typeface="Consolas" pitchFamily="49" charset="0"/>
                </a:rPr>
                <a:t>0   1    2    3    4    5    6    7</a:t>
              </a:r>
              <a:endParaRPr lang="en-US" sz="2000" dirty="0">
                <a:latin typeface="Times New Roman" pitchFamily="18" charset="0"/>
              </a:endParaRPr>
            </a:p>
          </p:txBody>
        </p:sp>
        <p:sp>
          <p:nvSpPr>
            <p:cNvPr id="16417" name="Text Box 15"/>
            <p:cNvSpPr txBox="1">
              <a:spLocks noChangeArrowheads="1"/>
            </p:cNvSpPr>
            <p:nvPr/>
          </p:nvSpPr>
          <p:spPr bwMode="auto">
            <a:xfrm>
              <a:off x="384" y="1488"/>
              <a:ext cx="973" cy="291"/>
            </a:xfrm>
            <a:prstGeom prst="rect">
              <a:avLst/>
            </a:prstGeom>
            <a:noFill/>
            <a:ln w="19050">
              <a:noFill/>
              <a:miter lim="800000"/>
              <a:headEnd/>
              <a:tailEnd type="none" w="lg" len="lg"/>
            </a:ln>
          </p:spPr>
          <p:txBody>
            <a:bodyPr wrap="none">
              <a:spAutoFit/>
            </a:bodyPr>
            <a:lstStyle/>
            <a:p>
              <a:r>
                <a:rPr lang="en-US" dirty="0" err="1" smtClean="0">
                  <a:solidFill>
                    <a:schemeClr val="accent2"/>
                  </a:solidFill>
                  <a:latin typeface="Consolas" pitchFamily="49" charset="0"/>
                </a:rPr>
                <a:t>myQueue</a:t>
              </a:r>
              <a:r>
                <a:rPr lang="en-US" dirty="0">
                  <a:solidFill>
                    <a:schemeClr val="accent2"/>
                  </a:solidFill>
                  <a:latin typeface="Consolas" pitchFamily="49" charset="0"/>
                </a:rPr>
                <a:t>:</a:t>
              </a:r>
            </a:p>
          </p:txBody>
        </p:sp>
        <p:grpSp>
          <p:nvGrpSpPr>
            <p:cNvPr id="3" name="Group 16"/>
            <p:cNvGrpSpPr>
              <a:grpSpLocks/>
            </p:cNvGrpSpPr>
            <p:nvPr/>
          </p:nvGrpSpPr>
          <p:grpSpPr bwMode="auto">
            <a:xfrm>
              <a:off x="2355" y="1921"/>
              <a:ext cx="1149" cy="383"/>
              <a:chOff x="2499" y="2785"/>
              <a:chExt cx="1149" cy="383"/>
            </a:xfrm>
          </p:grpSpPr>
          <p:sp>
            <p:nvSpPr>
              <p:cNvPr id="16423" name="Text Box 17"/>
              <p:cNvSpPr txBox="1">
                <a:spLocks noChangeArrowheads="1"/>
              </p:cNvSpPr>
              <p:nvPr/>
            </p:nvSpPr>
            <p:spPr bwMode="auto">
              <a:xfrm>
                <a:off x="2499" y="2880"/>
                <a:ext cx="1056" cy="288"/>
              </a:xfrm>
              <a:prstGeom prst="rect">
                <a:avLst/>
              </a:prstGeom>
              <a:noFill/>
              <a:ln w="19050">
                <a:noFill/>
                <a:miter lim="800000"/>
                <a:headEnd/>
                <a:tailEnd/>
              </a:ln>
            </p:spPr>
            <p:txBody>
              <a:bodyPr>
                <a:spAutoFit/>
              </a:bodyPr>
              <a:lstStyle/>
              <a:p>
                <a:pPr>
                  <a:spcBef>
                    <a:spcPct val="50000"/>
                  </a:spcBef>
                </a:pPr>
                <a:r>
                  <a:rPr lang="en-US">
                    <a:solidFill>
                      <a:schemeClr val="accent2"/>
                    </a:solidFill>
                    <a:latin typeface="Consolas" pitchFamily="49" charset="0"/>
                  </a:rPr>
                  <a:t>rear = 4</a:t>
                </a:r>
              </a:p>
            </p:txBody>
          </p:sp>
          <p:sp>
            <p:nvSpPr>
              <p:cNvPr id="16424" name="Freeform 18"/>
              <p:cNvSpPr>
                <a:spLocks/>
              </p:cNvSpPr>
              <p:nvPr/>
            </p:nvSpPr>
            <p:spPr bwMode="auto">
              <a:xfrm flipH="1">
                <a:off x="3406" y="2785"/>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p:spPr>
            <p:txBody>
              <a:bodyPr wrap="none" anchor="ctr"/>
              <a:lstStyle/>
              <a:p>
                <a:endParaRPr lang="en-US"/>
              </a:p>
            </p:txBody>
          </p:sp>
        </p:grpSp>
        <p:grpSp>
          <p:nvGrpSpPr>
            <p:cNvPr id="4" name="Group 58"/>
            <p:cNvGrpSpPr>
              <a:grpSpLocks/>
            </p:cNvGrpSpPr>
            <p:nvPr/>
          </p:nvGrpSpPr>
          <p:grpSpPr bwMode="auto">
            <a:xfrm>
              <a:off x="3934" y="1920"/>
              <a:ext cx="1442" cy="387"/>
              <a:chOff x="3552" y="1920"/>
              <a:chExt cx="1442" cy="387"/>
            </a:xfrm>
          </p:grpSpPr>
          <p:sp>
            <p:nvSpPr>
              <p:cNvPr id="16421" name="Text Box 19"/>
              <p:cNvSpPr txBox="1">
                <a:spLocks noChangeArrowheads="1"/>
              </p:cNvSpPr>
              <p:nvPr/>
            </p:nvSpPr>
            <p:spPr bwMode="auto">
              <a:xfrm>
                <a:off x="3794" y="2016"/>
                <a:ext cx="1200" cy="291"/>
              </a:xfrm>
              <a:prstGeom prst="rect">
                <a:avLst/>
              </a:prstGeom>
              <a:noFill/>
              <a:ln w="19050">
                <a:noFill/>
                <a:miter lim="800000"/>
                <a:headEnd/>
                <a:tailEnd/>
              </a:ln>
            </p:spPr>
            <p:txBody>
              <a:bodyPr>
                <a:spAutoFit/>
              </a:bodyPr>
              <a:lstStyle/>
              <a:p>
                <a:pPr>
                  <a:spcBef>
                    <a:spcPct val="50000"/>
                  </a:spcBef>
                </a:pPr>
                <a:r>
                  <a:rPr lang="en-US">
                    <a:solidFill>
                      <a:schemeClr val="accent2"/>
                    </a:solidFill>
                    <a:latin typeface="Consolas" pitchFamily="49" charset="0"/>
                  </a:rPr>
                  <a:t>front = 5</a:t>
                </a:r>
              </a:p>
            </p:txBody>
          </p:sp>
          <p:sp>
            <p:nvSpPr>
              <p:cNvPr id="16422" name="Freeform 20"/>
              <p:cNvSpPr>
                <a:spLocks/>
              </p:cNvSpPr>
              <p:nvPr/>
            </p:nvSpPr>
            <p:spPr bwMode="auto">
              <a:xfrm>
                <a:off x="3552" y="1920"/>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p:spPr>
            <p:txBody>
              <a:bodyPr wrap="none" anchor="ctr"/>
              <a:lstStyle/>
              <a:p>
                <a:endParaRPr lang="en-US"/>
              </a:p>
            </p:txBody>
          </p:sp>
        </p:grpSp>
        <p:sp>
          <p:nvSpPr>
            <p:cNvPr id="16420" name="Text Box 38"/>
            <p:cNvSpPr txBox="1">
              <a:spLocks noChangeArrowheads="1"/>
            </p:cNvSpPr>
            <p:nvPr/>
          </p:nvSpPr>
          <p:spPr bwMode="auto">
            <a:xfrm>
              <a:off x="912" y="2016"/>
              <a:ext cx="1440" cy="288"/>
            </a:xfrm>
            <a:prstGeom prst="rect">
              <a:avLst/>
            </a:prstGeom>
            <a:noFill/>
            <a:ln w="19050">
              <a:noFill/>
              <a:miter lim="800000"/>
              <a:headEnd/>
              <a:tailEnd type="none" w="lg" len="lg"/>
            </a:ln>
          </p:spPr>
          <p:txBody>
            <a:bodyPr>
              <a:spAutoFit/>
            </a:bodyPr>
            <a:lstStyle/>
            <a:p>
              <a:pPr>
                <a:spcBef>
                  <a:spcPct val="50000"/>
                </a:spcBef>
              </a:pPr>
              <a:r>
                <a:rPr lang="en-US">
                  <a:solidFill>
                    <a:schemeClr val="accent2"/>
                  </a:solidFill>
                  <a:latin typeface="Consolas" pitchFamily="49" charset="0"/>
                </a:rPr>
                <a:t>count = 8</a:t>
              </a:r>
            </a:p>
          </p:txBody>
        </p:sp>
      </p:grpSp>
      <p:grpSp>
        <p:nvGrpSpPr>
          <p:cNvPr id="5" name="Group 63"/>
          <p:cNvGrpSpPr>
            <a:grpSpLocks/>
          </p:cNvGrpSpPr>
          <p:nvPr/>
        </p:nvGrpSpPr>
        <p:grpSpPr bwMode="auto">
          <a:xfrm>
            <a:off x="609600" y="4724400"/>
            <a:ext cx="7848600" cy="1681163"/>
            <a:chOff x="384" y="2976"/>
            <a:chExt cx="4944" cy="1059"/>
          </a:xfrm>
        </p:grpSpPr>
        <p:sp>
          <p:nvSpPr>
            <p:cNvPr id="16392" name="Rectangle 42"/>
            <p:cNvSpPr>
              <a:spLocks noChangeArrowheads="1"/>
            </p:cNvSpPr>
            <p:nvPr/>
          </p:nvSpPr>
          <p:spPr bwMode="auto">
            <a:xfrm>
              <a:off x="1549" y="3216"/>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44</a:t>
              </a:r>
            </a:p>
          </p:txBody>
        </p:sp>
        <p:sp>
          <p:nvSpPr>
            <p:cNvPr id="16393" name="Rectangle 43"/>
            <p:cNvSpPr>
              <a:spLocks noChangeArrowheads="1"/>
            </p:cNvSpPr>
            <p:nvPr/>
          </p:nvSpPr>
          <p:spPr bwMode="auto">
            <a:xfrm>
              <a:off x="1981" y="3216"/>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55</a:t>
              </a:r>
            </a:p>
          </p:txBody>
        </p:sp>
        <p:sp>
          <p:nvSpPr>
            <p:cNvPr id="16394" name="Rectangle 44"/>
            <p:cNvSpPr>
              <a:spLocks noChangeArrowheads="1"/>
            </p:cNvSpPr>
            <p:nvPr/>
          </p:nvSpPr>
          <p:spPr bwMode="auto">
            <a:xfrm>
              <a:off x="2413" y="3216"/>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66</a:t>
              </a:r>
            </a:p>
          </p:txBody>
        </p:sp>
        <p:sp>
          <p:nvSpPr>
            <p:cNvPr id="16395" name="Rectangle 45"/>
            <p:cNvSpPr>
              <a:spLocks noChangeArrowheads="1"/>
            </p:cNvSpPr>
            <p:nvPr/>
          </p:nvSpPr>
          <p:spPr bwMode="auto">
            <a:xfrm>
              <a:off x="2845" y="3216"/>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77</a:t>
              </a:r>
            </a:p>
          </p:txBody>
        </p:sp>
        <p:sp>
          <p:nvSpPr>
            <p:cNvPr id="16396" name="Rectangle 46"/>
            <p:cNvSpPr>
              <a:spLocks noChangeArrowheads="1"/>
            </p:cNvSpPr>
            <p:nvPr/>
          </p:nvSpPr>
          <p:spPr bwMode="auto">
            <a:xfrm>
              <a:off x="3277" y="3216"/>
              <a:ext cx="431" cy="384"/>
            </a:xfrm>
            <a:prstGeom prst="rect">
              <a:avLst/>
            </a:prstGeom>
            <a:noFill/>
            <a:ln w="19050">
              <a:solidFill>
                <a:schemeClr val="tx1"/>
              </a:solidFill>
              <a:miter lim="800000"/>
              <a:headEnd/>
              <a:tailEnd/>
            </a:ln>
          </p:spPr>
          <p:txBody>
            <a:bodyPr wrap="none" anchor="ctr"/>
            <a:lstStyle/>
            <a:p>
              <a:pPr algn="ctr"/>
              <a:endParaRPr lang="en-US">
                <a:latin typeface="Consolas" pitchFamily="49" charset="0"/>
              </a:endParaRPr>
            </a:p>
          </p:txBody>
        </p:sp>
        <p:sp>
          <p:nvSpPr>
            <p:cNvPr id="16397" name="Rectangle 47"/>
            <p:cNvSpPr>
              <a:spLocks noChangeArrowheads="1"/>
            </p:cNvSpPr>
            <p:nvPr/>
          </p:nvSpPr>
          <p:spPr bwMode="auto">
            <a:xfrm>
              <a:off x="3709" y="3216"/>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11</a:t>
              </a:r>
            </a:p>
          </p:txBody>
        </p:sp>
        <p:sp>
          <p:nvSpPr>
            <p:cNvPr id="16398" name="Rectangle 48"/>
            <p:cNvSpPr>
              <a:spLocks noChangeArrowheads="1"/>
            </p:cNvSpPr>
            <p:nvPr/>
          </p:nvSpPr>
          <p:spPr bwMode="auto">
            <a:xfrm>
              <a:off x="4141" y="3216"/>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22</a:t>
              </a:r>
            </a:p>
          </p:txBody>
        </p:sp>
        <p:sp>
          <p:nvSpPr>
            <p:cNvPr id="16399" name="Rectangle 49"/>
            <p:cNvSpPr>
              <a:spLocks noChangeArrowheads="1"/>
            </p:cNvSpPr>
            <p:nvPr/>
          </p:nvSpPr>
          <p:spPr bwMode="auto">
            <a:xfrm>
              <a:off x="4573" y="3216"/>
              <a:ext cx="431" cy="384"/>
            </a:xfrm>
            <a:prstGeom prst="rect">
              <a:avLst/>
            </a:prstGeom>
            <a:solidFill>
              <a:srgbClr val="FFFF99"/>
            </a:solidFill>
            <a:ln w="19050">
              <a:solidFill>
                <a:schemeClr val="tx1"/>
              </a:solidFill>
              <a:miter lim="800000"/>
              <a:headEnd/>
              <a:tailEnd/>
            </a:ln>
          </p:spPr>
          <p:txBody>
            <a:bodyPr wrap="none" anchor="ctr"/>
            <a:lstStyle/>
            <a:p>
              <a:pPr algn="ctr"/>
              <a:r>
                <a:rPr lang="en-US">
                  <a:latin typeface="Consolas" pitchFamily="49" charset="0"/>
                </a:rPr>
                <a:t>33</a:t>
              </a:r>
            </a:p>
          </p:txBody>
        </p:sp>
        <p:sp>
          <p:nvSpPr>
            <p:cNvPr id="16400" name="Text Box 50"/>
            <p:cNvSpPr txBox="1">
              <a:spLocks noChangeArrowheads="1"/>
            </p:cNvSpPr>
            <p:nvPr/>
          </p:nvSpPr>
          <p:spPr bwMode="auto">
            <a:xfrm>
              <a:off x="1693" y="2976"/>
              <a:ext cx="3347" cy="252"/>
            </a:xfrm>
            <a:prstGeom prst="rect">
              <a:avLst/>
            </a:prstGeom>
            <a:noFill/>
            <a:ln w="19050">
              <a:noFill/>
              <a:miter lim="800000"/>
              <a:headEnd/>
              <a:tailEnd/>
            </a:ln>
          </p:spPr>
          <p:txBody>
            <a:bodyPr>
              <a:spAutoFit/>
            </a:bodyPr>
            <a:lstStyle/>
            <a:p>
              <a:pPr>
                <a:spcBef>
                  <a:spcPct val="50000"/>
                </a:spcBef>
              </a:pPr>
              <a:r>
                <a:rPr lang="en-US" sz="2000">
                  <a:latin typeface="Consolas" pitchFamily="49" charset="0"/>
                </a:rPr>
                <a:t>0   1    2    3    4    5    6    7</a:t>
              </a:r>
              <a:endParaRPr lang="en-US" sz="2000">
                <a:latin typeface="Times New Roman" pitchFamily="18" charset="0"/>
              </a:endParaRPr>
            </a:p>
          </p:txBody>
        </p:sp>
        <p:sp>
          <p:nvSpPr>
            <p:cNvPr id="16401" name="Text Box 51"/>
            <p:cNvSpPr txBox="1">
              <a:spLocks noChangeArrowheads="1"/>
            </p:cNvSpPr>
            <p:nvPr/>
          </p:nvSpPr>
          <p:spPr bwMode="auto">
            <a:xfrm>
              <a:off x="384" y="3216"/>
              <a:ext cx="973" cy="291"/>
            </a:xfrm>
            <a:prstGeom prst="rect">
              <a:avLst/>
            </a:prstGeom>
            <a:noFill/>
            <a:ln w="19050">
              <a:noFill/>
              <a:miter lim="800000"/>
              <a:headEnd/>
              <a:tailEnd type="none" w="lg" len="lg"/>
            </a:ln>
          </p:spPr>
          <p:txBody>
            <a:bodyPr wrap="none">
              <a:spAutoFit/>
            </a:bodyPr>
            <a:lstStyle/>
            <a:p>
              <a:r>
                <a:rPr lang="en-US" dirty="0" err="1" smtClean="0">
                  <a:solidFill>
                    <a:schemeClr val="accent2"/>
                  </a:solidFill>
                  <a:latin typeface="Consolas" pitchFamily="49" charset="0"/>
                </a:rPr>
                <a:t>myQueue</a:t>
              </a:r>
              <a:r>
                <a:rPr lang="en-US" dirty="0">
                  <a:solidFill>
                    <a:schemeClr val="accent2"/>
                  </a:solidFill>
                  <a:latin typeface="Consolas" pitchFamily="49" charset="0"/>
                </a:rPr>
                <a:t>:</a:t>
              </a:r>
            </a:p>
          </p:txBody>
        </p:sp>
        <p:grpSp>
          <p:nvGrpSpPr>
            <p:cNvPr id="6" name="Group 52"/>
            <p:cNvGrpSpPr>
              <a:grpSpLocks/>
            </p:cNvGrpSpPr>
            <p:nvPr/>
          </p:nvGrpSpPr>
          <p:grpSpPr bwMode="auto">
            <a:xfrm>
              <a:off x="1872" y="3649"/>
              <a:ext cx="1149" cy="383"/>
              <a:chOff x="2499" y="2785"/>
              <a:chExt cx="1149" cy="383"/>
            </a:xfrm>
          </p:grpSpPr>
          <p:sp>
            <p:nvSpPr>
              <p:cNvPr id="16406" name="Text Box 53"/>
              <p:cNvSpPr txBox="1">
                <a:spLocks noChangeArrowheads="1"/>
              </p:cNvSpPr>
              <p:nvPr/>
            </p:nvSpPr>
            <p:spPr bwMode="auto">
              <a:xfrm>
                <a:off x="2499" y="2880"/>
                <a:ext cx="1056" cy="288"/>
              </a:xfrm>
              <a:prstGeom prst="rect">
                <a:avLst/>
              </a:prstGeom>
              <a:noFill/>
              <a:ln w="19050">
                <a:noFill/>
                <a:miter lim="800000"/>
                <a:headEnd/>
                <a:tailEnd/>
              </a:ln>
            </p:spPr>
            <p:txBody>
              <a:bodyPr>
                <a:spAutoFit/>
              </a:bodyPr>
              <a:lstStyle/>
              <a:p>
                <a:pPr>
                  <a:spcBef>
                    <a:spcPct val="50000"/>
                  </a:spcBef>
                </a:pPr>
                <a:r>
                  <a:rPr lang="en-US">
                    <a:solidFill>
                      <a:schemeClr val="accent2"/>
                    </a:solidFill>
                    <a:latin typeface="Consolas" pitchFamily="49" charset="0"/>
                  </a:rPr>
                  <a:t>rear = 3</a:t>
                </a:r>
              </a:p>
            </p:txBody>
          </p:sp>
          <p:sp>
            <p:nvSpPr>
              <p:cNvPr id="16407" name="Freeform 54"/>
              <p:cNvSpPr>
                <a:spLocks/>
              </p:cNvSpPr>
              <p:nvPr/>
            </p:nvSpPr>
            <p:spPr bwMode="auto">
              <a:xfrm flipH="1">
                <a:off x="3406" y="2785"/>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p:spPr>
            <p:txBody>
              <a:bodyPr wrap="none" anchor="ctr"/>
              <a:lstStyle/>
              <a:p>
                <a:endParaRPr lang="en-US"/>
              </a:p>
            </p:txBody>
          </p:sp>
        </p:grpSp>
        <p:grpSp>
          <p:nvGrpSpPr>
            <p:cNvPr id="7" name="Group 59"/>
            <p:cNvGrpSpPr>
              <a:grpSpLocks/>
            </p:cNvGrpSpPr>
            <p:nvPr/>
          </p:nvGrpSpPr>
          <p:grpSpPr bwMode="auto">
            <a:xfrm>
              <a:off x="3934" y="3648"/>
              <a:ext cx="1394" cy="387"/>
              <a:chOff x="3504" y="3648"/>
              <a:chExt cx="1394" cy="387"/>
            </a:xfrm>
          </p:grpSpPr>
          <p:sp>
            <p:nvSpPr>
              <p:cNvPr id="16404" name="Text Box 55"/>
              <p:cNvSpPr txBox="1">
                <a:spLocks noChangeArrowheads="1"/>
              </p:cNvSpPr>
              <p:nvPr/>
            </p:nvSpPr>
            <p:spPr bwMode="auto">
              <a:xfrm>
                <a:off x="3746" y="3744"/>
                <a:ext cx="1152" cy="291"/>
              </a:xfrm>
              <a:prstGeom prst="rect">
                <a:avLst/>
              </a:prstGeom>
              <a:noFill/>
              <a:ln w="19050">
                <a:noFill/>
                <a:miter lim="800000"/>
                <a:headEnd/>
                <a:tailEnd/>
              </a:ln>
            </p:spPr>
            <p:txBody>
              <a:bodyPr>
                <a:spAutoFit/>
              </a:bodyPr>
              <a:lstStyle/>
              <a:p>
                <a:pPr>
                  <a:spcBef>
                    <a:spcPct val="50000"/>
                  </a:spcBef>
                </a:pPr>
                <a:r>
                  <a:rPr lang="en-US">
                    <a:solidFill>
                      <a:schemeClr val="accent2"/>
                    </a:solidFill>
                    <a:latin typeface="Consolas" pitchFamily="49" charset="0"/>
                  </a:rPr>
                  <a:t>front = 5</a:t>
                </a:r>
              </a:p>
            </p:txBody>
          </p:sp>
          <p:sp>
            <p:nvSpPr>
              <p:cNvPr id="16405" name="Freeform 56"/>
              <p:cNvSpPr>
                <a:spLocks/>
              </p:cNvSpPr>
              <p:nvPr/>
            </p:nvSpPr>
            <p:spPr bwMode="auto">
              <a:xfrm>
                <a:off x="3504" y="3648"/>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wipe(left)">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2">
                                            <p:txEl>
                                              <p:pRg st="0" end="0"/>
                                            </p:txEl>
                                          </p:spTgt>
                                        </p:tgtEl>
                                        <p:attrNameLst>
                                          <p:attrName>style.visibility</p:attrName>
                                        </p:attrNameLst>
                                      </p:cBhvr>
                                      <p:to>
                                        <p:strVal val="visible"/>
                                      </p:to>
                                    </p:set>
                                    <p:animEffect transition="in" filter="wipe(left)">
                                      <p:cBhvr>
                                        <p:cTn id="17" dur="500"/>
                                        <p:tgtEl>
                                          <p:spTgt spid="2765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bldLvl="5" autoUpdateAnimBg="0"/>
      <p:bldP spid="27652" grpId="0" build="p" bldLvl="4"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80288"/>
          </a:xfrm>
        </p:spPr>
        <p:txBody>
          <a:bodyPr>
            <a:normAutofit/>
          </a:bodyPr>
          <a:lstStyle/>
          <a:p>
            <a:pPr algn="ctr"/>
            <a:r>
              <a:rPr lang="en-US" sz="4400" b="1" dirty="0" smtClean="0"/>
              <a:t>Double Ended Queue (</a:t>
            </a:r>
            <a:r>
              <a:rPr lang="en-US" sz="4400" b="1" dirty="0" err="1" smtClean="0"/>
              <a:t>Deque</a:t>
            </a:r>
            <a:r>
              <a:rPr lang="en-US" sz="4400" b="1" dirty="0" smtClean="0"/>
              <a:t>)</a:t>
            </a:r>
            <a:endParaRPr lang="en-US" sz="4400" b="1" dirty="0"/>
          </a:p>
        </p:txBody>
      </p:sp>
      <p:sp>
        <p:nvSpPr>
          <p:cNvPr id="3" name="Content Placeholder 2"/>
          <p:cNvSpPr>
            <a:spLocks noGrp="1"/>
          </p:cNvSpPr>
          <p:nvPr>
            <p:ph idx="1"/>
          </p:nvPr>
        </p:nvSpPr>
        <p:spPr>
          <a:xfrm>
            <a:off x="457200" y="1295400"/>
            <a:ext cx="8229600" cy="5029200"/>
          </a:xfrm>
        </p:spPr>
        <p:txBody>
          <a:bodyPr/>
          <a:lstStyle/>
          <a:p>
            <a:r>
              <a:rPr lang="en-US" sz="3200" dirty="0" smtClean="0"/>
              <a:t>A </a:t>
            </a:r>
            <a:r>
              <a:rPr lang="en-US" sz="3200" dirty="0" err="1" smtClean="0"/>
              <a:t>Deque</a:t>
            </a:r>
            <a:r>
              <a:rPr lang="en-US" sz="3200" dirty="0" smtClean="0"/>
              <a:t> is a linear list in which elements can be added or removed at either end but not in the middle.</a:t>
            </a:r>
          </a:p>
          <a:p>
            <a:r>
              <a:rPr lang="en-US" sz="3200" dirty="0" smtClean="0"/>
              <a:t>There are two types of </a:t>
            </a:r>
            <a:r>
              <a:rPr lang="en-US" sz="3200" dirty="0" err="1" smtClean="0"/>
              <a:t>Deque</a:t>
            </a:r>
            <a:r>
              <a:rPr lang="en-US" sz="3200" dirty="0" smtClean="0"/>
              <a:t> :-</a:t>
            </a:r>
          </a:p>
          <a:p>
            <a:pPr lvl="1">
              <a:buClr>
                <a:srgbClr val="DD1199"/>
              </a:buClr>
              <a:buSzPct val="90000"/>
              <a:buFont typeface="Wingdings" pitchFamily="2" charset="2"/>
              <a:buChar char="Ø"/>
            </a:pPr>
            <a:r>
              <a:rPr lang="en-US" sz="2800" dirty="0" smtClean="0"/>
              <a:t>Input restricted : It allows insertion at only one end (rear) of the list but allow deletions at both end of list.</a:t>
            </a:r>
          </a:p>
          <a:p>
            <a:pPr lvl="1">
              <a:buClr>
                <a:srgbClr val="DD1199"/>
              </a:buClr>
              <a:buSzPct val="90000"/>
              <a:buFont typeface="Wingdings" pitchFamily="2" charset="2"/>
              <a:buChar char="Ø"/>
            </a:pPr>
            <a:r>
              <a:rPr lang="en-US" sz="2800" dirty="0" smtClean="0"/>
              <a:t>Output restricted : It allows deletion at only one end </a:t>
            </a:r>
            <a:r>
              <a:rPr lang="en-US" sz="2800" smtClean="0"/>
              <a:t>(front) of </a:t>
            </a:r>
            <a:r>
              <a:rPr lang="en-US" sz="2800" dirty="0" smtClean="0"/>
              <a:t>the list but allow insertions at both end of list.</a:t>
            </a: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04088"/>
          </a:xfrm>
        </p:spPr>
        <p:txBody>
          <a:bodyPr>
            <a:normAutofit fontScale="90000"/>
          </a:bodyPr>
          <a:lstStyle/>
          <a:p>
            <a:pPr algn="ctr"/>
            <a:r>
              <a:rPr lang="en-US" b="1" dirty="0" smtClean="0"/>
              <a:t>Algorithms for inserting in </a:t>
            </a:r>
            <a:r>
              <a:rPr lang="en-US" b="1" dirty="0" err="1" smtClean="0"/>
              <a:t>Deque</a:t>
            </a:r>
            <a:endParaRPr lang="en-US" b="1" dirty="0"/>
          </a:p>
        </p:txBody>
      </p:sp>
      <p:sp>
        <p:nvSpPr>
          <p:cNvPr id="3" name="Content Placeholder 2"/>
          <p:cNvSpPr>
            <a:spLocks noGrp="1"/>
          </p:cNvSpPr>
          <p:nvPr>
            <p:ph idx="1"/>
          </p:nvPr>
        </p:nvSpPr>
        <p:spPr>
          <a:xfrm>
            <a:off x="457200" y="1295400"/>
            <a:ext cx="8229600" cy="5029200"/>
          </a:xfrm>
        </p:spPr>
        <p:txBody>
          <a:bodyPr>
            <a:normAutofit lnSpcReduction="10000"/>
          </a:bodyPr>
          <a:lstStyle/>
          <a:p>
            <a:pPr>
              <a:buFont typeface="Wingdings" pitchFamily="2" charset="2"/>
              <a:buChar char="Ø"/>
            </a:pPr>
            <a:r>
              <a:rPr lang="en-US" sz="2800" dirty="0" smtClean="0">
                <a:latin typeface="+mj-lt"/>
              </a:rPr>
              <a:t>ADD_REAR()</a:t>
            </a:r>
          </a:p>
          <a:p>
            <a:pPr>
              <a:buNone/>
            </a:pPr>
            <a:r>
              <a:rPr lang="en-US" sz="2800" dirty="0" smtClean="0">
                <a:latin typeface="+mj-lt"/>
              </a:rPr>
              <a:t>	Same as insert in linear queue.</a:t>
            </a:r>
          </a:p>
          <a:p>
            <a:pPr>
              <a:buNone/>
            </a:pPr>
            <a:endParaRPr lang="en-US" sz="2800" dirty="0" smtClean="0">
              <a:latin typeface="+mj-lt"/>
            </a:endParaRPr>
          </a:p>
          <a:p>
            <a:pPr>
              <a:buFont typeface="Wingdings" pitchFamily="2" charset="2"/>
              <a:buChar char="Ø"/>
            </a:pPr>
            <a:r>
              <a:rPr lang="en-US" sz="2800" dirty="0" smtClean="0">
                <a:latin typeface="+mj-lt"/>
              </a:rPr>
              <a:t>ADD_FRONT()</a:t>
            </a:r>
          </a:p>
          <a:p>
            <a:pPr>
              <a:buNone/>
            </a:pPr>
            <a:r>
              <a:rPr lang="en-US" sz="2800" dirty="0" smtClean="0">
                <a:latin typeface="+mj-lt"/>
              </a:rPr>
              <a:t>1. If </a:t>
            </a:r>
            <a:r>
              <a:rPr lang="en-US" sz="2800" dirty="0" smtClean="0">
                <a:latin typeface="+mj-lt"/>
                <a:cs typeface="Times New Roman" pitchFamily="18" charset="0"/>
              </a:rPr>
              <a:t>Front=0</a:t>
            </a:r>
          </a:p>
          <a:p>
            <a:pPr>
              <a:buNone/>
            </a:pPr>
            <a:r>
              <a:rPr lang="en-US" sz="2800" dirty="0" smtClean="0">
                <a:latin typeface="+mj-lt"/>
                <a:cs typeface="Times New Roman" pitchFamily="18" charset="0"/>
              </a:rPr>
              <a:t>		then print OVERFLOW &amp; Return</a:t>
            </a:r>
          </a:p>
          <a:p>
            <a:pPr>
              <a:buNone/>
            </a:pPr>
            <a:r>
              <a:rPr lang="en-US" sz="2800" dirty="0" smtClean="0">
                <a:latin typeface="+mj-lt"/>
                <a:cs typeface="Times New Roman" pitchFamily="18" charset="0"/>
              </a:rPr>
              <a:t>2. Else</a:t>
            </a:r>
          </a:p>
          <a:p>
            <a:pPr>
              <a:buNone/>
            </a:pPr>
            <a:r>
              <a:rPr lang="en-US" sz="2800" dirty="0" smtClean="0">
                <a:latin typeface="+mj-lt"/>
                <a:cs typeface="Times New Roman" pitchFamily="18" charset="0"/>
              </a:rPr>
              <a:t>            Set Front=Front-1</a:t>
            </a:r>
          </a:p>
          <a:p>
            <a:pPr>
              <a:buNone/>
            </a:pPr>
            <a:r>
              <a:rPr lang="en-US" sz="2800" dirty="0" smtClean="0">
                <a:latin typeface="+mj-lt"/>
                <a:cs typeface="Times New Roman" pitchFamily="18" charset="0"/>
              </a:rPr>
              <a:t>3. Set </a:t>
            </a:r>
            <a:r>
              <a:rPr lang="en-US" sz="2800" dirty="0" err="1" smtClean="0">
                <a:latin typeface="+mj-lt"/>
                <a:cs typeface="Times New Roman" pitchFamily="18" charset="0"/>
              </a:rPr>
              <a:t>Dque</a:t>
            </a:r>
            <a:r>
              <a:rPr lang="en-US" sz="2800" dirty="0" smtClean="0">
                <a:latin typeface="+mj-lt"/>
                <a:cs typeface="Times New Roman" pitchFamily="18" charset="0"/>
              </a:rPr>
              <a:t>[Front]= Item</a:t>
            </a:r>
          </a:p>
          <a:p>
            <a:pPr>
              <a:buNone/>
            </a:pPr>
            <a:r>
              <a:rPr lang="en-US" sz="2800" dirty="0" smtClean="0">
                <a:latin typeface="+mj-lt"/>
                <a:cs typeface="Times New Roman" pitchFamily="18" charset="0"/>
              </a:rPr>
              <a:t>4. Return</a:t>
            </a:r>
            <a:endParaRPr lang="en-US" sz="2800" dirty="0" smtClean="0">
              <a:latin typeface="+mj-lt"/>
            </a:endParaRP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80288"/>
          </a:xfrm>
        </p:spPr>
        <p:txBody>
          <a:bodyPr>
            <a:normAutofit fontScale="90000"/>
          </a:bodyPr>
          <a:lstStyle/>
          <a:p>
            <a:pPr algn="ctr"/>
            <a:r>
              <a:rPr lang="en-US" altLang="en-US" b="1" dirty="0" smtClean="0"/>
              <a:t>What is a Queue?</a:t>
            </a:r>
            <a:endParaRPr lang="en-US" dirty="0"/>
          </a:p>
        </p:txBody>
      </p:sp>
      <p:sp>
        <p:nvSpPr>
          <p:cNvPr id="3" name="Content Placeholder 2"/>
          <p:cNvSpPr>
            <a:spLocks noGrp="1"/>
          </p:cNvSpPr>
          <p:nvPr>
            <p:ph idx="1"/>
          </p:nvPr>
        </p:nvSpPr>
        <p:spPr>
          <a:xfrm>
            <a:off x="457200" y="1447800"/>
            <a:ext cx="8686800" cy="2819400"/>
          </a:xfrm>
        </p:spPr>
        <p:txBody>
          <a:bodyPr>
            <a:noAutofit/>
          </a:bodyPr>
          <a:lstStyle/>
          <a:p>
            <a:r>
              <a:rPr lang="en-US" sz="2800" dirty="0" smtClean="0"/>
              <a:t>A </a:t>
            </a:r>
            <a:r>
              <a:rPr lang="en-US" sz="2800" dirty="0" smtClean="0">
                <a:solidFill>
                  <a:schemeClr val="tx2"/>
                </a:solidFill>
              </a:rPr>
              <a:t>queue</a:t>
            </a:r>
            <a:r>
              <a:rPr lang="en-US" sz="2800" dirty="0" smtClean="0"/>
              <a:t> is a first in first out (</a:t>
            </a:r>
            <a:r>
              <a:rPr lang="en-US" sz="2800" dirty="0" smtClean="0">
                <a:solidFill>
                  <a:schemeClr val="tx2"/>
                </a:solidFill>
              </a:rPr>
              <a:t>FIFO</a:t>
            </a:r>
            <a:r>
              <a:rPr lang="en-US" sz="2800" dirty="0" smtClean="0"/>
              <a:t>) linear data structure.</a:t>
            </a:r>
          </a:p>
          <a:p>
            <a:pPr lvl="1"/>
            <a:r>
              <a:rPr lang="en-US" sz="2800" dirty="0" smtClean="0"/>
              <a:t>Items are removed from a queue in the same order as they were inserted	</a:t>
            </a:r>
          </a:p>
          <a:p>
            <a:pPr>
              <a:buNone/>
            </a:pPr>
            <a:endParaRPr lang="en-US" sz="2800" dirty="0"/>
          </a:p>
        </p:txBody>
      </p:sp>
      <p:sp>
        <p:nvSpPr>
          <p:cNvPr id="6" name="TextBox 5"/>
          <p:cNvSpPr txBox="1"/>
          <p:nvPr/>
        </p:nvSpPr>
        <p:spPr>
          <a:xfrm>
            <a:off x="228600" y="3657600"/>
            <a:ext cx="8686800" cy="954107"/>
          </a:xfrm>
          <a:prstGeom prst="rect">
            <a:avLst/>
          </a:prstGeom>
          <a:noFill/>
        </p:spPr>
        <p:txBody>
          <a:bodyPr wrap="square" rtlCol="0">
            <a:spAutoFit/>
          </a:bodyPr>
          <a:lstStyle/>
          <a:p>
            <a:pPr marL="0" lvl="1"/>
            <a:r>
              <a:rPr lang="en-US" sz="2800" dirty="0" smtClean="0"/>
              <a:t>This is accomplished by inserting at one end (the </a:t>
            </a:r>
            <a:r>
              <a:rPr lang="en-US" sz="2800" dirty="0" smtClean="0">
                <a:solidFill>
                  <a:srgbClr val="FF0000"/>
                </a:solidFill>
              </a:rPr>
              <a:t>rear</a:t>
            </a:r>
            <a:r>
              <a:rPr lang="en-US" sz="2800" dirty="0" smtClean="0"/>
              <a:t>) and deleting from the other (the </a:t>
            </a:r>
            <a:r>
              <a:rPr lang="en-US" sz="2800" dirty="0" smtClean="0">
                <a:solidFill>
                  <a:srgbClr val="FF0000"/>
                </a:solidFill>
              </a:rPr>
              <a:t>front</a:t>
            </a:r>
            <a:r>
              <a:rPr lang="en-US" sz="2800" dirty="0" smtClean="0"/>
              <a:t>).</a:t>
            </a:r>
            <a:endParaRPr lang="en-US" dirty="0"/>
          </a:p>
        </p:txBody>
      </p:sp>
      <p:pic>
        <p:nvPicPr>
          <p:cNvPr id="1027" name="Picture 3"/>
          <p:cNvPicPr>
            <a:picLocks noChangeAspect="1" noChangeArrowheads="1"/>
          </p:cNvPicPr>
          <p:nvPr/>
        </p:nvPicPr>
        <p:blipFill>
          <a:blip r:embed="rId2"/>
          <a:srcRect/>
          <a:stretch>
            <a:fillRect/>
          </a:stretch>
        </p:blipFill>
        <p:spPr bwMode="auto">
          <a:xfrm>
            <a:off x="1066800" y="2819400"/>
            <a:ext cx="6186487" cy="866775"/>
          </a:xfrm>
          <a:prstGeom prst="rect">
            <a:avLst/>
          </a:prstGeom>
          <a:noFill/>
          <a:ln w="9525">
            <a:noFill/>
            <a:miter lim="800000"/>
            <a:headEnd/>
            <a:tailEnd/>
          </a:ln>
          <a:effectLst/>
        </p:spPr>
      </p:pic>
      <p:graphicFrame>
        <p:nvGraphicFramePr>
          <p:cNvPr id="8" name="Table 7"/>
          <p:cNvGraphicFramePr>
            <a:graphicFrameLocks noGrp="1"/>
          </p:cNvGraphicFramePr>
          <p:nvPr/>
        </p:nvGraphicFramePr>
        <p:xfrm>
          <a:off x="1447800" y="5334000"/>
          <a:ext cx="6095999" cy="599440"/>
        </p:xfrm>
        <a:graphic>
          <a:graphicData uri="http://schemas.openxmlformats.org/drawingml/2006/table">
            <a:tbl>
              <a:tblPr firstRow="1" bandRow="1">
                <a:tableStyleId>{21E4AEA4-8DFA-4A89-87EB-49C32662AFE0}</a:tableStyleId>
              </a:tblPr>
              <a:tblGrid>
                <a:gridCol w="870857"/>
                <a:gridCol w="870857"/>
                <a:gridCol w="870857"/>
                <a:gridCol w="870857"/>
                <a:gridCol w="870857"/>
                <a:gridCol w="870857"/>
                <a:gridCol w="870857"/>
              </a:tblGrid>
              <a:tr h="599440">
                <a:tc>
                  <a:txBody>
                    <a:bodyPr/>
                    <a:lstStyle/>
                    <a:p>
                      <a:r>
                        <a:rPr lang="en-US" sz="2800" dirty="0" smtClean="0">
                          <a:latin typeface="+mj-lt"/>
                        </a:rPr>
                        <a:t>17</a:t>
                      </a:r>
                      <a:endParaRPr lang="en-US" sz="2800" dirty="0">
                        <a:latin typeface="+mj-lt"/>
                      </a:endParaRPr>
                    </a:p>
                  </a:txBody>
                  <a:tcPr/>
                </a:tc>
                <a:tc>
                  <a:txBody>
                    <a:bodyPr/>
                    <a:lstStyle/>
                    <a:p>
                      <a:r>
                        <a:rPr lang="en-US" sz="2800" dirty="0" smtClean="0">
                          <a:latin typeface="+mj-lt"/>
                        </a:rPr>
                        <a:t>23</a:t>
                      </a:r>
                      <a:endParaRPr lang="en-US" sz="2800" dirty="0">
                        <a:latin typeface="+mj-lt"/>
                      </a:endParaRPr>
                    </a:p>
                  </a:txBody>
                  <a:tcPr/>
                </a:tc>
                <a:tc>
                  <a:txBody>
                    <a:bodyPr/>
                    <a:lstStyle/>
                    <a:p>
                      <a:r>
                        <a:rPr lang="en-US" sz="2800" dirty="0" smtClean="0">
                          <a:latin typeface="+mj-lt"/>
                        </a:rPr>
                        <a:t>97</a:t>
                      </a:r>
                      <a:endParaRPr lang="en-US" sz="2800" dirty="0">
                        <a:latin typeface="+mj-lt"/>
                      </a:endParaRPr>
                    </a:p>
                  </a:txBody>
                  <a:tcPr/>
                </a:tc>
                <a:tc>
                  <a:txBody>
                    <a:bodyPr/>
                    <a:lstStyle/>
                    <a:p>
                      <a:r>
                        <a:rPr lang="en-US" sz="2800" dirty="0" smtClean="0">
                          <a:latin typeface="+mj-lt"/>
                        </a:rPr>
                        <a:t>44</a:t>
                      </a:r>
                      <a:endParaRPr lang="en-US" sz="2800" dirty="0">
                        <a:latin typeface="+mj-lt"/>
                      </a:endParaRPr>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10" name="TextBox 9"/>
          <p:cNvSpPr txBox="1"/>
          <p:nvPr/>
        </p:nvSpPr>
        <p:spPr>
          <a:xfrm>
            <a:off x="1600200" y="4876800"/>
            <a:ext cx="5684569" cy="461665"/>
          </a:xfrm>
          <a:prstGeom prst="rect">
            <a:avLst/>
          </a:prstGeom>
          <a:noFill/>
        </p:spPr>
        <p:txBody>
          <a:bodyPr wrap="none" rtlCol="0">
            <a:spAutoFit/>
          </a:bodyPr>
          <a:lstStyle/>
          <a:p>
            <a:r>
              <a:rPr lang="en-US" sz="2400" b="1" dirty="0" smtClean="0">
                <a:latin typeface="+mj-lt"/>
              </a:rPr>
              <a:t>0           1           2          3           4          5          6</a:t>
            </a:r>
            <a:endParaRPr lang="en-US" sz="2400" b="1" dirty="0">
              <a:latin typeface="+mj-lt"/>
            </a:endParaRPr>
          </a:p>
        </p:txBody>
      </p:sp>
      <p:sp>
        <p:nvSpPr>
          <p:cNvPr id="11" name="TextBox 10"/>
          <p:cNvSpPr txBox="1"/>
          <p:nvPr/>
        </p:nvSpPr>
        <p:spPr>
          <a:xfrm>
            <a:off x="533400" y="6096000"/>
            <a:ext cx="981166" cy="461665"/>
          </a:xfrm>
          <a:prstGeom prst="rect">
            <a:avLst/>
          </a:prstGeom>
          <a:noFill/>
        </p:spPr>
        <p:txBody>
          <a:bodyPr wrap="none" rtlCol="0">
            <a:spAutoFit/>
          </a:bodyPr>
          <a:lstStyle/>
          <a:p>
            <a:r>
              <a:rPr lang="en-US" sz="2400" b="1" dirty="0" smtClean="0"/>
              <a:t>Front</a:t>
            </a:r>
            <a:endParaRPr lang="en-US" sz="2400" b="1" dirty="0"/>
          </a:p>
        </p:txBody>
      </p:sp>
      <p:sp>
        <p:nvSpPr>
          <p:cNvPr id="12" name="TextBox 11"/>
          <p:cNvSpPr txBox="1"/>
          <p:nvPr/>
        </p:nvSpPr>
        <p:spPr>
          <a:xfrm>
            <a:off x="4953000" y="6172200"/>
            <a:ext cx="859659" cy="461665"/>
          </a:xfrm>
          <a:prstGeom prst="rect">
            <a:avLst/>
          </a:prstGeom>
          <a:noFill/>
        </p:spPr>
        <p:txBody>
          <a:bodyPr wrap="none" rtlCol="0">
            <a:spAutoFit/>
          </a:bodyPr>
          <a:lstStyle/>
          <a:p>
            <a:r>
              <a:rPr lang="en-US" sz="2400" b="1" dirty="0" smtClean="0"/>
              <a:t>Rear</a:t>
            </a:r>
            <a:endParaRPr lang="en-US" sz="2400" b="1" dirty="0"/>
          </a:p>
        </p:txBody>
      </p:sp>
      <p:sp>
        <p:nvSpPr>
          <p:cNvPr id="13" name="Bent-Up Arrow 12"/>
          <p:cNvSpPr/>
          <p:nvPr/>
        </p:nvSpPr>
        <p:spPr>
          <a:xfrm>
            <a:off x="1447800" y="5943600"/>
            <a:ext cx="533400" cy="457200"/>
          </a:xfrm>
          <a:prstGeom prst="bentUpArrow">
            <a:avLst>
              <a:gd name="adj1" fmla="val 10455"/>
              <a:gd name="adj2" fmla="val 25000"/>
              <a:gd name="adj3" fmla="val 25000"/>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3"/>
          <a:srcRect/>
          <a:stretch>
            <a:fillRect/>
          </a:stretch>
        </p:blipFill>
        <p:spPr bwMode="auto">
          <a:xfrm>
            <a:off x="4343400" y="5943600"/>
            <a:ext cx="600075" cy="514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458200" cy="704088"/>
          </a:xfrm>
        </p:spPr>
        <p:txBody>
          <a:bodyPr>
            <a:normAutofit fontScale="90000"/>
          </a:bodyPr>
          <a:lstStyle/>
          <a:p>
            <a:r>
              <a:rPr lang="en-US" b="1" dirty="0" smtClean="0"/>
              <a:t>Algorithms for deleting from </a:t>
            </a:r>
            <a:r>
              <a:rPr lang="en-US" b="1" dirty="0" err="1" smtClean="0"/>
              <a:t>Deque</a:t>
            </a:r>
            <a:endParaRPr lang="en-US" dirty="0"/>
          </a:p>
        </p:txBody>
      </p:sp>
      <p:sp>
        <p:nvSpPr>
          <p:cNvPr id="3" name="Content Placeholder 2"/>
          <p:cNvSpPr>
            <a:spLocks noGrp="1"/>
          </p:cNvSpPr>
          <p:nvPr>
            <p:ph idx="1"/>
          </p:nvPr>
        </p:nvSpPr>
        <p:spPr>
          <a:xfrm>
            <a:off x="457200" y="1143000"/>
            <a:ext cx="8229600" cy="5486400"/>
          </a:xfrm>
        </p:spPr>
        <p:txBody>
          <a:bodyPr>
            <a:noAutofit/>
          </a:bodyPr>
          <a:lstStyle/>
          <a:p>
            <a:pPr>
              <a:spcBef>
                <a:spcPts val="200"/>
              </a:spcBef>
              <a:buFont typeface="Wingdings" pitchFamily="2" charset="2"/>
              <a:buChar char="Ø"/>
            </a:pPr>
            <a:r>
              <a:rPr lang="en-US" sz="2400" dirty="0" smtClean="0">
                <a:latin typeface="+mj-lt"/>
              </a:rPr>
              <a:t>DEL_FRONT()</a:t>
            </a:r>
          </a:p>
          <a:p>
            <a:pPr>
              <a:spcBef>
                <a:spcPts val="200"/>
              </a:spcBef>
              <a:buNone/>
            </a:pPr>
            <a:r>
              <a:rPr lang="en-US" sz="2400" dirty="0" smtClean="0">
                <a:latin typeface="+mj-lt"/>
              </a:rPr>
              <a:t>	Same as delete from linear queue.</a:t>
            </a:r>
          </a:p>
          <a:p>
            <a:pPr>
              <a:spcBef>
                <a:spcPts val="200"/>
              </a:spcBef>
              <a:buNone/>
            </a:pPr>
            <a:endParaRPr lang="en-US" sz="2400" dirty="0" smtClean="0">
              <a:latin typeface="+mj-lt"/>
            </a:endParaRPr>
          </a:p>
          <a:p>
            <a:pPr>
              <a:spcBef>
                <a:spcPts val="200"/>
              </a:spcBef>
              <a:buFont typeface="Wingdings" pitchFamily="2" charset="2"/>
              <a:buChar char="Ø"/>
            </a:pPr>
            <a:r>
              <a:rPr lang="en-US" sz="2400" dirty="0" smtClean="0">
                <a:latin typeface="+mj-lt"/>
              </a:rPr>
              <a:t>DEL_REAR()</a:t>
            </a:r>
          </a:p>
          <a:p>
            <a:pPr>
              <a:spcBef>
                <a:spcPts val="200"/>
              </a:spcBef>
              <a:buNone/>
            </a:pPr>
            <a:r>
              <a:rPr lang="en-US" sz="2400" dirty="0" smtClean="0">
                <a:latin typeface="+mj-lt"/>
              </a:rPr>
              <a:t>1. If  Rear=</a:t>
            </a:r>
            <a:r>
              <a:rPr lang="en-US" sz="2400" dirty="0" smtClean="0">
                <a:latin typeface="+mj-lt"/>
                <a:cs typeface="Times New Roman" pitchFamily="18" charset="0"/>
              </a:rPr>
              <a:t>-1</a:t>
            </a:r>
          </a:p>
          <a:p>
            <a:pPr>
              <a:spcBef>
                <a:spcPts val="200"/>
              </a:spcBef>
              <a:buNone/>
            </a:pPr>
            <a:r>
              <a:rPr lang="en-US" sz="2400" dirty="0" smtClean="0">
                <a:latin typeface="+mj-lt"/>
                <a:cs typeface="Times New Roman" pitchFamily="18" charset="0"/>
              </a:rPr>
              <a:t>		then print UNDERFLOW &amp; Return</a:t>
            </a:r>
          </a:p>
          <a:p>
            <a:pPr>
              <a:spcBef>
                <a:spcPts val="200"/>
              </a:spcBef>
              <a:buNone/>
            </a:pPr>
            <a:r>
              <a:rPr lang="en-US" sz="2400" dirty="0" smtClean="0">
                <a:latin typeface="+mj-lt"/>
                <a:cs typeface="Times New Roman" pitchFamily="18" charset="0"/>
              </a:rPr>
              <a:t>    Else</a:t>
            </a:r>
          </a:p>
          <a:p>
            <a:pPr>
              <a:spcBef>
                <a:spcPts val="200"/>
              </a:spcBef>
              <a:buNone/>
            </a:pPr>
            <a:r>
              <a:rPr lang="en-US" sz="2400" dirty="0" smtClean="0">
                <a:latin typeface="+mj-lt"/>
                <a:cs typeface="Times New Roman" pitchFamily="18" charset="0"/>
              </a:rPr>
              <a:t>            Set  Item=</a:t>
            </a:r>
            <a:r>
              <a:rPr lang="en-US" sz="2400" dirty="0" err="1" smtClean="0">
                <a:latin typeface="+mj-lt"/>
                <a:cs typeface="Times New Roman" pitchFamily="18" charset="0"/>
              </a:rPr>
              <a:t>Dque</a:t>
            </a:r>
            <a:r>
              <a:rPr lang="en-US" sz="2400" dirty="0" smtClean="0">
                <a:latin typeface="+mj-lt"/>
                <a:cs typeface="Times New Roman" pitchFamily="18" charset="0"/>
              </a:rPr>
              <a:t>[Rear]</a:t>
            </a:r>
          </a:p>
          <a:p>
            <a:pPr>
              <a:spcBef>
                <a:spcPts val="200"/>
              </a:spcBef>
              <a:buNone/>
            </a:pPr>
            <a:r>
              <a:rPr lang="en-US" sz="2400" dirty="0" smtClean="0">
                <a:latin typeface="+mj-lt"/>
                <a:cs typeface="Times New Roman" pitchFamily="18" charset="0"/>
              </a:rPr>
              <a:t>2. If Front=Rear</a:t>
            </a:r>
          </a:p>
          <a:p>
            <a:pPr>
              <a:spcBef>
                <a:spcPts val="200"/>
              </a:spcBef>
              <a:buNone/>
            </a:pPr>
            <a:r>
              <a:rPr lang="en-US" sz="2400" dirty="0" smtClean="0">
                <a:latin typeface="+mj-lt"/>
                <a:cs typeface="Times New Roman" pitchFamily="18" charset="0"/>
              </a:rPr>
              <a:t>		Set Front=-1 &amp; Rear=-1</a:t>
            </a:r>
          </a:p>
          <a:p>
            <a:pPr>
              <a:spcBef>
                <a:spcPts val="200"/>
              </a:spcBef>
              <a:buNone/>
            </a:pPr>
            <a:r>
              <a:rPr lang="en-US" sz="2400" dirty="0" smtClean="0">
                <a:latin typeface="+mj-lt"/>
                <a:cs typeface="Times New Roman" pitchFamily="18" charset="0"/>
              </a:rPr>
              <a:t>	Else</a:t>
            </a:r>
          </a:p>
          <a:p>
            <a:pPr>
              <a:spcBef>
                <a:spcPts val="200"/>
              </a:spcBef>
              <a:buNone/>
            </a:pPr>
            <a:r>
              <a:rPr lang="en-US" sz="2400" dirty="0" smtClean="0">
                <a:latin typeface="+mj-lt"/>
                <a:cs typeface="Times New Roman" pitchFamily="18" charset="0"/>
              </a:rPr>
              <a:t>		Set Rear=Rear-1</a:t>
            </a:r>
          </a:p>
          <a:p>
            <a:pPr>
              <a:spcBef>
                <a:spcPts val="200"/>
              </a:spcBef>
              <a:buNone/>
            </a:pPr>
            <a:r>
              <a:rPr lang="en-US" sz="2400" dirty="0" smtClean="0">
                <a:latin typeface="+mj-lt"/>
                <a:cs typeface="Times New Roman" pitchFamily="18" charset="0"/>
              </a:rPr>
              <a:t>3. Return Item</a:t>
            </a:r>
            <a:endParaRPr lang="en-US" sz="2400" dirty="0" smtClean="0">
              <a:latin typeface="+mj-lt"/>
            </a:endParaRPr>
          </a:p>
          <a:p>
            <a:pPr>
              <a:buNone/>
            </a:pPr>
            <a:endParaRPr lang="en-US" sz="2200" dirty="0" smtClean="0">
              <a:latin typeface="+mj-lt"/>
            </a:endParaRPr>
          </a:p>
          <a:p>
            <a:endParaRPr lang="en-US" sz="2200" dirty="0">
              <a:latin typeface="+mj-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04088"/>
          </a:xfrm>
        </p:spPr>
        <p:txBody>
          <a:bodyPr>
            <a:normAutofit fontScale="90000"/>
          </a:bodyPr>
          <a:lstStyle/>
          <a:p>
            <a:pPr algn="ctr"/>
            <a:r>
              <a:rPr lang="en-US" b="1" dirty="0" smtClean="0"/>
              <a:t>Priority Queue</a:t>
            </a:r>
            <a:endParaRPr lang="en-US" b="1" dirty="0"/>
          </a:p>
        </p:txBody>
      </p:sp>
      <p:sp>
        <p:nvSpPr>
          <p:cNvPr id="3" name="Content Placeholder 2"/>
          <p:cNvSpPr>
            <a:spLocks noGrp="1"/>
          </p:cNvSpPr>
          <p:nvPr>
            <p:ph idx="1"/>
          </p:nvPr>
        </p:nvSpPr>
        <p:spPr>
          <a:xfrm>
            <a:off x="457200" y="1371600"/>
            <a:ext cx="8458200" cy="4953000"/>
          </a:xfrm>
        </p:spPr>
        <p:txBody>
          <a:bodyPr>
            <a:normAutofit lnSpcReduction="10000"/>
          </a:bodyPr>
          <a:lstStyle/>
          <a:p>
            <a:pPr>
              <a:buNone/>
            </a:pPr>
            <a:r>
              <a:rPr lang="en-US" dirty="0" smtClean="0"/>
              <a:t>	</a:t>
            </a:r>
            <a:r>
              <a:rPr lang="en-US" sz="3200" dirty="0" smtClean="0"/>
              <a:t>A priority queue is a collection of elements such that each element has been assigned a priority such that the order in which elements are deleted and processed comes from the following rules :-</a:t>
            </a:r>
          </a:p>
          <a:p>
            <a:pPr marL="514350" indent="-514350">
              <a:buAutoNum type="arabicParenR"/>
            </a:pPr>
            <a:r>
              <a:rPr lang="en-US" sz="3200" dirty="0" smtClean="0"/>
              <a:t>An element of higher priority is processed before any element of lower priority.</a:t>
            </a:r>
          </a:p>
          <a:p>
            <a:pPr marL="514350" indent="-514350">
              <a:buAutoNum type="arabicParenR"/>
            </a:pPr>
            <a:r>
              <a:rPr lang="en-US" sz="3200" dirty="0" smtClean="0"/>
              <a:t>Two elements with same priority are processed according to the order in which they were added to the queue.</a:t>
            </a:r>
            <a:endParaRPr lang="en-US" sz="3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8991600" cy="627888"/>
          </a:xfrm>
        </p:spPr>
        <p:txBody>
          <a:bodyPr>
            <a:normAutofit/>
          </a:bodyPr>
          <a:lstStyle/>
          <a:p>
            <a:pPr algn="ctr"/>
            <a:r>
              <a:rPr lang="en-US" sz="3600" b="1" dirty="0" smtClean="0"/>
              <a:t>One way list representation of Priority Queue</a:t>
            </a:r>
            <a:endParaRPr lang="en-US" sz="3600" b="1" dirty="0"/>
          </a:p>
        </p:txBody>
      </p:sp>
      <p:sp>
        <p:nvSpPr>
          <p:cNvPr id="3" name="Content Placeholder 2"/>
          <p:cNvSpPr>
            <a:spLocks noGrp="1"/>
          </p:cNvSpPr>
          <p:nvPr>
            <p:ph idx="1"/>
          </p:nvPr>
        </p:nvSpPr>
        <p:spPr>
          <a:xfrm>
            <a:off x="457200" y="1600200"/>
            <a:ext cx="8458200" cy="4724400"/>
          </a:xfrm>
        </p:spPr>
        <p:txBody>
          <a:bodyPr>
            <a:noAutofit/>
          </a:bodyPr>
          <a:lstStyle/>
          <a:p>
            <a:pPr>
              <a:lnSpc>
                <a:spcPct val="120000"/>
              </a:lnSpc>
              <a:spcBef>
                <a:spcPts val="200"/>
              </a:spcBef>
            </a:pPr>
            <a:r>
              <a:rPr lang="en-US" sz="2400" dirty="0" smtClean="0">
                <a:latin typeface="+mj-lt"/>
              </a:rPr>
              <a:t>Each node in the list will contain three items of information : an information field, a priority number and a link number.</a:t>
            </a:r>
          </a:p>
          <a:p>
            <a:pPr>
              <a:spcBef>
                <a:spcPts val="200"/>
              </a:spcBef>
              <a:buNone/>
            </a:pPr>
            <a:endParaRPr lang="en-US" sz="2400" dirty="0" smtClean="0">
              <a:latin typeface="+mj-lt"/>
            </a:endParaRPr>
          </a:p>
          <a:p>
            <a:pPr>
              <a:spcBef>
                <a:spcPts val="200"/>
              </a:spcBef>
            </a:pPr>
            <a:endParaRPr lang="en-US" sz="2400" dirty="0" smtClean="0">
              <a:latin typeface="+mj-lt"/>
            </a:endParaRPr>
          </a:p>
          <a:p>
            <a:pPr>
              <a:lnSpc>
                <a:spcPct val="120000"/>
              </a:lnSpc>
              <a:spcBef>
                <a:spcPts val="200"/>
              </a:spcBef>
            </a:pPr>
            <a:r>
              <a:rPr lang="en-US" sz="2400" dirty="0" smtClean="0">
                <a:latin typeface="+mj-lt"/>
              </a:rPr>
              <a:t>Items are ordered by key value or priority number (PRN) so that the item with the lowest key (or highest) is always at the front.</a:t>
            </a:r>
          </a:p>
          <a:p>
            <a:pPr>
              <a:lnSpc>
                <a:spcPct val="110000"/>
              </a:lnSpc>
              <a:spcBef>
                <a:spcPts val="200"/>
              </a:spcBef>
            </a:pPr>
            <a:r>
              <a:rPr lang="en-US" sz="2400" dirty="0" smtClean="0">
                <a:latin typeface="+mj-lt"/>
              </a:rPr>
              <a:t>Items are inserted in proper position to maintain the order.</a:t>
            </a:r>
          </a:p>
          <a:p>
            <a:pPr>
              <a:lnSpc>
                <a:spcPct val="120000"/>
              </a:lnSpc>
              <a:spcBef>
                <a:spcPts val="200"/>
              </a:spcBef>
            </a:pPr>
            <a:r>
              <a:rPr lang="en-US" sz="2400" dirty="0" smtClean="0">
                <a:latin typeface="+mj-lt"/>
              </a:rPr>
              <a:t>A node X precedes a node Y in the list when </a:t>
            </a:r>
          </a:p>
          <a:p>
            <a:pPr marL="571500" indent="-571500">
              <a:lnSpc>
                <a:spcPct val="120000"/>
              </a:lnSpc>
              <a:spcBef>
                <a:spcPts val="200"/>
              </a:spcBef>
              <a:buAutoNum type="romanLcParenR"/>
            </a:pPr>
            <a:r>
              <a:rPr lang="en-US" sz="2400" dirty="0" smtClean="0">
                <a:latin typeface="+mj-lt"/>
              </a:rPr>
              <a:t>X has higher priority than Y 		</a:t>
            </a:r>
            <a:r>
              <a:rPr lang="en-US" sz="2400" dirty="0" smtClean="0">
                <a:solidFill>
                  <a:srgbClr val="FF0000"/>
                </a:solidFill>
                <a:latin typeface="+mj-lt"/>
              </a:rPr>
              <a:t>OR</a:t>
            </a:r>
          </a:p>
          <a:p>
            <a:pPr marL="571500" indent="-571500">
              <a:lnSpc>
                <a:spcPct val="120000"/>
              </a:lnSpc>
              <a:spcBef>
                <a:spcPts val="200"/>
              </a:spcBef>
              <a:buAutoNum type="romanLcParenR"/>
            </a:pPr>
            <a:r>
              <a:rPr lang="en-US" sz="2400" dirty="0" smtClean="0">
                <a:latin typeface="+mj-lt"/>
              </a:rPr>
              <a:t>Both have the same priority but X added to the list before Y.</a:t>
            </a:r>
          </a:p>
          <a:p>
            <a:pPr marL="571500" indent="-571500">
              <a:spcBef>
                <a:spcPts val="200"/>
              </a:spcBef>
              <a:buAutoNum type="romanLcParenR"/>
            </a:pPr>
            <a:endParaRPr lang="en-US" sz="2400" dirty="0"/>
          </a:p>
        </p:txBody>
      </p:sp>
      <p:graphicFrame>
        <p:nvGraphicFramePr>
          <p:cNvPr id="4" name="Table 3"/>
          <p:cNvGraphicFramePr>
            <a:graphicFrameLocks noGrp="1"/>
          </p:cNvGraphicFramePr>
          <p:nvPr/>
        </p:nvGraphicFramePr>
        <p:xfrm>
          <a:off x="1447800" y="2667000"/>
          <a:ext cx="6096000" cy="370840"/>
        </p:xfrm>
        <a:graphic>
          <a:graphicData uri="http://schemas.openxmlformats.org/drawingml/2006/table">
            <a:tbl>
              <a:tblPr firstRow="1" bandRow="1">
                <a:tableStyleId>{BDBED569-4797-4DF1-A0F4-6AAB3CD982D8}</a:tableStyleId>
              </a:tblPr>
              <a:tblGrid>
                <a:gridCol w="2032000"/>
                <a:gridCol w="2032000"/>
                <a:gridCol w="2032000"/>
              </a:tblGrid>
              <a:tr h="370840">
                <a:tc>
                  <a:txBody>
                    <a:bodyPr/>
                    <a:lstStyle/>
                    <a:p>
                      <a:pPr algn="ctr"/>
                      <a:r>
                        <a:rPr lang="en-US" dirty="0" smtClean="0"/>
                        <a:t>INFO</a:t>
                      </a:r>
                      <a:endParaRPr lang="en-US" dirty="0"/>
                    </a:p>
                  </a:txBody>
                  <a:tcPr>
                    <a:solidFill>
                      <a:srgbClr val="CC99FF"/>
                    </a:solidFill>
                  </a:tcPr>
                </a:tc>
                <a:tc>
                  <a:txBody>
                    <a:bodyPr/>
                    <a:lstStyle/>
                    <a:p>
                      <a:pPr algn="ctr"/>
                      <a:r>
                        <a:rPr lang="en-US" dirty="0" smtClean="0"/>
                        <a:t>PRN</a:t>
                      </a:r>
                      <a:endParaRPr lang="en-US" dirty="0"/>
                    </a:p>
                  </a:txBody>
                  <a:tcPr>
                    <a:solidFill>
                      <a:srgbClr val="CC99FF"/>
                    </a:solidFill>
                  </a:tcPr>
                </a:tc>
                <a:tc>
                  <a:txBody>
                    <a:bodyPr/>
                    <a:lstStyle/>
                    <a:p>
                      <a:pPr algn="ctr"/>
                      <a:r>
                        <a:rPr lang="en-US" dirty="0" smtClean="0"/>
                        <a:t>LINK</a:t>
                      </a:r>
                      <a:endParaRPr lang="en-US" dirty="0"/>
                    </a:p>
                  </a:txBody>
                  <a:tcPr>
                    <a:solidFill>
                      <a:srgbClr val="CC99FF"/>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780288"/>
          </a:xfrm>
        </p:spPr>
        <p:txBody>
          <a:bodyPr>
            <a:normAutofit fontScale="90000"/>
          </a:bodyPr>
          <a:lstStyle/>
          <a:p>
            <a:pPr algn="ctr"/>
            <a:r>
              <a:rPr lang="en-US" b="1" dirty="0" smtClean="0"/>
              <a:t>Applications of Queue</a:t>
            </a:r>
            <a:endParaRPr lang="en-US" b="1" dirty="0"/>
          </a:p>
        </p:txBody>
      </p:sp>
      <p:sp>
        <p:nvSpPr>
          <p:cNvPr id="3" name="Content Placeholder 2"/>
          <p:cNvSpPr>
            <a:spLocks noGrp="1"/>
          </p:cNvSpPr>
          <p:nvPr>
            <p:ph idx="1"/>
          </p:nvPr>
        </p:nvSpPr>
        <p:spPr>
          <a:xfrm>
            <a:off x="457200" y="1447800"/>
            <a:ext cx="8229600" cy="4876800"/>
          </a:xfrm>
        </p:spPr>
        <p:txBody>
          <a:bodyPr>
            <a:normAutofit/>
          </a:bodyPr>
          <a:lstStyle/>
          <a:p>
            <a:r>
              <a:rPr lang="en-US" b="1" dirty="0" smtClean="0"/>
              <a:t>Queue of processes waiting to be processed or to be scheduled on the CPU </a:t>
            </a:r>
            <a:r>
              <a:rPr lang="en-US" dirty="0" smtClean="0"/>
              <a:t>: The process at front is </a:t>
            </a:r>
            <a:r>
              <a:rPr lang="en-US" dirty="0" err="1" smtClean="0"/>
              <a:t>dequeued</a:t>
            </a:r>
            <a:r>
              <a:rPr lang="en-US" dirty="0" smtClean="0"/>
              <a:t> and processed. New processes are added at the end of the queue.</a:t>
            </a:r>
          </a:p>
          <a:p>
            <a:pPr>
              <a:buNone/>
            </a:pPr>
            <a:endParaRPr lang="en-US" dirty="0" smtClean="0"/>
          </a:p>
          <a:p>
            <a:r>
              <a:rPr lang="en-US" b="1" dirty="0" smtClean="0"/>
              <a:t>Round-robin scheduling:</a:t>
            </a:r>
            <a:r>
              <a:rPr lang="en-US" dirty="0" smtClean="0"/>
              <a:t> iterate through a set of processes in a circular manner and service each element. The process at front is </a:t>
            </a:r>
            <a:r>
              <a:rPr lang="en-US" dirty="0" err="1" smtClean="0"/>
              <a:t>dequeued</a:t>
            </a:r>
            <a:r>
              <a:rPr lang="en-US" dirty="0" smtClean="0"/>
              <a:t>, allowed to run for some CPU cycles, and then </a:t>
            </a:r>
            <a:r>
              <a:rPr lang="en-US" dirty="0" err="1" smtClean="0"/>
              <a:t>enqueued</a:t>
            </a:r>
            <a:r>
              <a:rPr lang="en-US" dirty="0" smtClean="0"/>
              <a:t> at the end of the queue.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457200"/>
            <a:ext cx="8229600" cy="856488"/>
          </a:xfrm>
        </p:spPr>
        <p:txBody>
          <a:bodyPr>
            <a:normAutofit/>
          </a:bodyPr>
          <a:lstStyle/>
          <a:p>
            <a:pPr algn="ctr"/>
            <a:r>
              <a:rPr lang="en-US" b="1" dirty="0" smtClean="0"/>
              <a:t>Basic operations on Queue</a:t>
            </a:r>
          </a:p>
        </p:txBody>
      </p:sp>
      <p:sp>
        <p:nvSpPr>
          <p:cNvPr id="7171" name="Rectangle 3"/>
          <p:cNvSpPr>
            <a:spLocks noGrp="1" noChangeArrowheads="1"/>
          </p:cNvSpPr>
          <p:nvPr>
            <p:ph type="body" idx="1"/>
          </p:nvPr>
        </p:nvSpPr>
        <p:spPr>
          <a:xfrm>
            <a:off x="228600" y="1935480"/>
            <a:ext cx="8458200" cy="4389120"/>
          </a:xfrm>
        </p:spPr>
        <p:txBody>
          <a:bodyPr>
            <a:normAutofit/>
          </a:bodyPr>
          <a:lstStyle/>
          <a:p>
            <a:pPr lvl="1" eaLnBrk="1" hangingPunct="1"/>
            <a:r>
              <a:rPr lang="en-US" sz="3600" dirty="0" smtClean="0"/>
              <a:t>Construct a queue (i.e., an array)</a:t>
            </a:r>
          </a:p>
          <a:p>
            <a:pPr lvl="1">
              <a:buNone/>
            </a:pPr>
            <a:r>
              <a:rPr lang="en-US" sz="3600" dirty="0" smtClean="0"/>
              <a:t>Initially assign Front = </a:t>
            </a:r>
            <a:r>
              <a:rPr lang="en-US" sz="3600" dirty="0" smtClean="0">
                <a:cs typeface="Times New Roman" pitchFamily="18" charset="0"/>
                <a:sym typeface="Symbol"/>
              </a:rPr>
              <a:t></a:t>
            </a:r>
            <a:r>
              <a:rPr lang="en-US" sz="3600" dirty="0" smtClean="0">
                <a:cs typeface="Times New Roman" pitchFamily="18" charset="0"/>
              </a:rPr>
              <a:t>1 and Rear= </a:t>
            </a:r>
            <a:r>
              <a:rPr lang="en-US" sz="3600" dirty="0" smtClean="0">
                <a:cs typeface="Times New Roman" pitchFamily="18" charset="0"/>
                <a:sym typeface="Symbol"/>
              </a:rPr>
              <a:t></a:t>
            </a:r>
            <a:r>
              <a:rPr lang="en-US" sz="3600" dirty="0" smtClean="0">
                <a:cs typeface="Times New Roman" pitchFamily="18" charset="0"/>
              </a:rPr>
              <a:t>1.</a:t>
            </a:r>
          </a:p>
          <a:p>
            <a:pPr lvl="1" eaLnBrk="1" hangingPunct="1"/>
            <a:r>
              <a:rPr lang="en-US" sz="3600" dirty="0" smtClean="0"/>
              <a:t>Check if empty</a:t>
            </a:r>
          </a:p>
          <a:p>
            <a:pPr lvl="1" eaLnBrk="1" hangingPunct="1"/>
            <a:r>
              <a:rPr lang="en-US" sz="3600" dirty="0" err="1" smtClean="0"/>
              <a:t>Enqueue</a:t>
            </a:r>
            <a:r>
              <a:rPr lang="en-US" sz="3600" dirty="0" smtClean="0"/>
              <a:t> (add element to </a:t>
            </a:r>
            <a:r>
              <a:rPr lang="en-US" sz="3600" b="1" dirty="0" smtClean="0"/>
              <a:t>rear</a:t>
            </a:r>
            <a:r>
              <a:rPr lang="en-US" sz="3600" dirty="0" smtClean="0"/>
              <a:t>)</a:t>
            </a:r>
          </a:p>
          <a:p>
            <a:pPr lvl="1" eaLnBrk="1" hangingPunct="1"/>
            <a:r>
              <a:rPr lang="en-US" sz="3600" dirty="0" smtClean="0"/>
              <a:t>Retrieve value of element from front.</a:t>
            </a:r>
          </a:p>
          <a:p>
            <a:pPr lvl="1" eaLnBrk="1" hangingPunct="1"/>
            <a:r>
              <a:rPr lang="en-US" sz="3600" dirty="0" err="1" smtClean="0"/>
              <a:t>Dequeue</a:t>
            </a:r>
            <a:r>
              <a:rPr lang="en-US" sz="3600" dirty="0" smtClean="0"/>
              <a:t> (remove element from </a:t>
            </a:r>
            <a:r>
              <a:rPr lang="en-US" sz="3600" b="1" dirty="0" smtClean="0"/>
              <a:t>front</a:t>
            </a:r>
            <a:r>
              <a:rPr lang="en-US" sz="3600" dirty="0" smtClean="0"/>
              <a:t>)</a:t>
            </a:r>
          </a:p>
          <a:p>
            <a:pPr eaLnBrk="1" hangingPunct="1"/>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09600" y="685800"/>
            <a:ext cx="7772400" cy="762000"/>
          </a:xfrm>
        </p:spPr>
        <p:txBody>
          <a:bodyPr>
            <a:normAutofit/>
          </a:bodyPr>
          <a:lstStyle/>
          <a:p>
            <a:r>
              <a:rPr lang="en-US" sz="4400" b="1" dirty="0">
                <a:solidFill>
                  <a:schemeClr val="tx1"/>
                </a:solidFill>
                <a:ea typeface="MS Mincho" pitchFamily="49" charset="-128"/>
              </a:rPr>
              <a:t>Queue overflow</a:t>
            </a:r>
            <a:r>
              <a:rPr lang="en-US" sz="4400" b="1" dirty="0">
                <a:solidFill>
                  <a:schemeClr val="tx1"/>
                </a:solidFill>
              </a:rPr>
              <a:t> </a:t>
            </a:r>
            <a:r>
              <a:rPr lang="en-US" sz="4400" b="1" dirty="0" smtClean="0">
                <a:solidFill>
                  <a:schemeClr val="tx1"/>
                </a:solidFill>
              </a:rPr>
              <a:t>(linear queue)</a:t>
            </a:r>
            <a:endParaRPr lang="en-US" sz="4400" b="1" dirty="0">
              <a:solidFill>
                <a:schemeClr val="tx1"/>
              </a:solidFill>
            </a:endParaRPr>
          </a:p>
        </p:txBody>
      </p:sp>
      <p:sp>
        <p:nvSpPr>
          <p:cNvPr id="65539" name="Rectangle 3"/>
          <p:cNvSpPr>
            <a:spLocks noGrp="1" noChangeArrowheads="1"/>
          </p:cNvSpPr>
          <p:nvPr>
            <p:ph type="body" idx="1"/>
          </p:nvPr>
        </p:nvSpPr>
        <p:spPr>
          <a:xfrm>
            <a:off x="609600" y="1676400"/>
            <a:ext cx="8077200" cy="1371600"/>
          </a:xfrm>
        </p:spPr>
        <p:txBody>
          <a:bodyPr>
            <a:noAutofit/>
          </a:bodyPr>
          <a:lstStyle/>
          <a:p>
            <a:pPr>
              <a:buClr>
                <a:srgbClr val="C00000"/>
              </a:buClr>
              <a:buSzPct val="80000"/>
              <a:buFont typeface="Wingdings" pitchFamily="2" charset="2"/>
              <a:buChar char="q"/>
            </a:pPr>
            <a:r>
              <a:rPr lang="en-US" sz="2800" dirty="0" smtClean="0">
                <a:latin typeface="+mj-lt"/>
                <a:cs typeface="Times New Roman" pitchFamily="18" charset="0"/>
              </a:rPr>
              <a:t> The </a:t>
            </a:r>
            <a:r>
              <a:rPr lang="en-US" sz="2800" dirty="0">
                <a:latin typeface="+mj-lt"/>
                <a:cs typeface="Times New Roman" pitchFamily="18" charset="0"/>
              </a:rPr>
              <a:t>condition resulting from trying to add an element onto a full </a:t>
            </a:r>
            <a:r>
              <a:rPr lang="en-US" sz="2800" dirty="0" smtClean="0">
                <a:latin typeface="+mj-lt"/>
                <a:cs typeface="Times New Roman" pitchFamily="18" charset="0"/>
              </a:rPr>
              <a:t>queue.</a:t>
            </a:r>
          </a:p>
          <a:p>
            <a:pPr>
              <a:buClr>
                <a:srgbClr val="C00000"/>
              </a:buClr>
              <a:buSzPct val="80000"/>
              <a:buFont typeface="Wingdings" pitchFamily="2" charset="2"/>
              <a:buChar char="q"/>
            </a:pPr>
            <a:r>
              <a:rPr lang="en-US" sz="2800" dirty="0" smtClean="0">
                <a:latin typeface="+mj-lt"/>
                <a:cs typeface="Times New Roman" pitchFamily="18" charset="0"/>
              </a:rPr>
              <a:t> In this case, rear=array size</a:t>
            </a:r>
            <a:r>
              <a:rPr lang="en-US" sz="2800" dirty="0" smtClean="0">
                <a:latin typeface="+mj-lt"/>
                <a:cs typeface="Times New Roman" pitchFamily="18" charset="0"/>
                <a:sym typeface="Symbol"/>
              </a:rPr>
              <a:t></a:t>
            </a:r>
            <a:r>
              <a:rPr lang="en-US" sz="2800" dirty="0" smtClean="0">
                <a:latin typeface="+mj-lt"/>
                <a:cs typeface="Times New Roman" pitchFamily="18" charset="0"/>
              </a:rPr>
              <a:t>1</a:t>
            </a:r>
            <a:r>
              <a:rPr lang="en-US" sz="2800" dirty="0">
                <a:latin typeface="+mj-lt"/>
                <a:cs typeface="Times New Roman" pitchFamily="18" charset="0"/>
              </a:rPr>
              <a:t>		</a:t>
            </a:r>
            <a:endParaRPr lang="en-US" sz="2800" dirty="0">
              <a:latin typeface="+mj-lt"/>
            </a:endParaRPr>
          </a:p>
        </p:txBody>
      </p:sp>
      <p:sp>
        <p:nvSpPr>
          <p:cNvPr id="4" name="TextBox 3"/>
          <p:cNvSpPr txBox="1"/>
          <p:nvPr/>
        </p:nvSpPr>
        <p:spPr>
          <a:xfrm>
            <a:off x="457200" y="3200400"/>
            <a:ext cx="7858754" cy="769441"/>
          </a:xfrm>
          <a:prstGeom prst="rect">
            <a:avLst/>
          </a:prstGeom>
          <a:noFill/>
        </p:spPr>
        <p:txBody>
          <a:bodyPr wrap="none" rtlCol="0">
            <a:spAutoFit/>
          </a:bodyPr>
          <a:lstStyle/>
          <a:p>
            <a:r>
              <a:rPr lang="en-US" sz="4400" b="1" dirty="0" smtClean="0">
                <a:latin typeface="+mj-lt"/>
                <a:cs typeface="Times New Roman" pitchFamily="18" charset="0"/>
              </a:rPr>
              <a:t>Queue underflow </a:t>
            </a:r>
            <a:r>
              <a:rPr lang="en-US" sz="4400" b="1" dirty="0" smtClean="0">
                <a:latin typeface="+mj-lt"/>
              </a:rPr>
              <a:t>(linear queue)</a:t>
            </a:r>
            <a:r>
              <a:rPr lang="en-US" sz="4400" b="1" dirty="0" smtClean="0">
                <a:latin typeface="+mj-lt"/>
                <a:cs typeface="Times New Roman" pitchFamily="18" charset="0"/>
              </a:rPr>
              <a:t> </a:t>
            </a:r>
            <a:endParaRPr lang="en-US" sz="4400" b="1" dirty="0">
              <a:latin typeface="+mj-lt"/>
            </a:endParaRPr>
          </a:p>
        </p:txBody>
      </p:sp>
      <p:sp>
        <p:nvSpPr>
          <p:cNvPr id="5" name="TextBox 4"/>
          <p:cNvSpPr txBox="1"/>
          <p:nvPr/>
        </p:nvSpPr>
        <p:spPr>
          <a:xfrm>
            <a:off x="685800" y="4267200"/>
            <a:ext cx="8153400" cy="1384995"/>
          </a:xfrm>
          <a:prstGeom prst="rect">
            <a:avLst/>
          </a:prstGeom>
          <a:noFill/>
        </p:spPr>
        <p:txBody>
          <a:bodyPr wrap="square" rtlCol="0">
            <a:spAutoFit/>
          </a:bodyPr>
          <a:lstStyle/>
          <a:p>
            <a:pPr>
              <a:buClr>
                <a:srgbClr val="C00000"/>
              </a:buClr>
              <a:buSzPct val="80000"/>
              <a:buFont typeface="Wingdings" pitchFamily="2" charset="2"/>
              <a:buChar char="q"/>
            </a:pPr>
            <a:r>
              <a:rPr lang="en-US" sz="2800" dirty="0" smtClean="0">
                <a:cs typeface="Times New Roman" pitchFamily="18" charset="0"/>
              </a:rPr>
              <a:t>  </a:t>
            </a:r>
            <a:r>
              <a:rPr lang="en-US" sz="2800" dirty="0" smtClean="0">
                <a:latin typeface="+mj-lt"/>
                <a:cs typeface="Times New Roman" pitchFamily="18" charset="0"/>
              </a:rPr>
              <a:t>The condition resulting from trying to remove an     element from an empty queue.</a:t>
            </a:r>
          </a:p>
          <a:p>
            <a:pPr>
              <a:buClr>
                <a:srgbClr val="C00000"/>
              </a:buClr>
              <a:buSzPct val="80000"/>
              <a:buFont typeface="Wingdings" pitchFamily="2" charset="2"/>
              <a:buChar char="q"/>
            </a:pPr>
            <a:r>
              <a:rPr lang="en-US" sz="2800" dirty="0" smtClean="0">
                <a:latin typeface="+mj-lt"/>
                <a:cs typeface="Times New Roman" pitchFamily="18" charset="0"/>
              </a:rPr>
              <a:t>  In this case, front = rear = </a:t>
            </a:r>
            <a:r>
              <a:rPr lang="en-US" sz="2800" dirty="0" smtClean="0">
                <a:cs typeface="Times New Roman" pitchFamily="18" charset="0"/>
                <a:sym typeface="Symbol"/>
              </a:rPr>
              <a:t></a:t>
            </a:r>
            <a:r>
              <a:rPr lang="en-US" sz="2800" dirty="0" smtClean="0">
                <a:latin typeface="+mj-lt"/>
                <a:cs typeface="Times New Roman" pitchFamily="18" charset="0"/>
              </a:rPr>
              <a:t>1</a:t>
            </a:r>
            <a:endParaRPr lang="en-US" sz="2800" dirty="0">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68583528"/>
              </p:ext>
            </p:extLst>
          </p:nvPr>
        </p:nvGraphicFramePr>
        <p:xfrm>
          <a:off x="228600" y="990600"/>
          <a:ext cx="8686800" cy="5059680"/>
        </p:xfrm>
        <a:graphic>
          <a:graphicData uri="http://schemas.openxmlformats.org/drawingml/2006/table">
            <a:tbl>
              <a:tblPr firstRow="1" bandRow="1">
                <a:tableStyleId>{BDBED569-4797-4DF1-A0F4-6AAB3CD982D8}</a:tableStyleId>
              </a:tblPr>
              <a:tblGrid>
                <a:gridCol w="1981200"/>
                <a:gridCol w="2667000"/>
                <a:gridCol w="4038600"/>
              </a:tblGrid>
              <a:tr h="508000">
                <a:tc>
                  <a:txBody>
                    <a:bodyPr/>
                    <a:lstStyle/>
                    <a:p>
                      <a:pPr algn="ctr"/>
                      <a:endParaRPr lang="en-US" sz="2800" dirty="0">
                        <a:latin typeface="+mj-lt"/>
                      </a:endParaRPr>
                    </a:p>
                  </a:txBody>
                  <a:tcPr/>
                </a:tc>
                <a:tc>
                  <a:txBody>
                    <a:bodyPr/>
                    <a:lstStyle/>
                    <a:p>
                      <a:pPr algn="ctr"/>
                      <a:r>
                        <a:rPr lang="en-US" sz="2800" dirty="0" err="1" smtClean="0">
                          <a:solidFill>
                            <a:srgbClr val="FF0000"/>
                          </a:solidFill>
                          <a:latin typeface="+mj-lt"/>
                        </a:rPr>
                        <a:t>Enqueue</a:t>
                      </a:r>
                      <a:endParaRPr lang="en-US" sz="2800" dirty="0">
                        <a:solidFill>
                          <a:srgbClr val="FF0000"/>
                        </a:solidFill>
                        <a:latin typeface="+mj-lt"/>
                      </a:endParaRPr>
                    </a:p>
                  </a:txBody>
                  <a:tcPr/>
                </a:tc>
                <a:tc>
                  <a:txBody>
                    <a:bodyPr/>
                    <a:lstStyle/>
                    <a:p>
                      <a:pPr algn="ctr"/>
                      <a:r>
                        <a:rPr lang="en-US" sz="2800" dirty="0" err="1" smtClean="0">
                          <a:solidFill>
                            <a:srgbClr val="FF0000"/>
                          </a:solidFill>
                          <a:latin typeface="+mj-lt"/>
                        </a:rPr>
                        <a:t>Dequeue</a:t>
                      </a:r>
                      <a:endParaRPr lang="en-US" sz="2800" dirty="0">
                        <a:solidFill>
                          <a:srgbClr val="FF0000"/>
                        </a:solidFill>
                        <a:latin typeface="+mj-lt"/>
                      </a:endParaRPr>
                    </a:p>
                  </a:txBody>
                  <a:tcPr/>
                </a:tc>
              </a:tr>
              <a:tr h="1193800">
                <a:tc>
                  <a:txBody>
                    <a:bodyPr/>
                    <a:lstStyle/>
                    <a:p>
                      <a:pPr algn="l"/>
                      <a:r>
                        <a:rPr lang="en-US" sz="2800" b="1" dirty="0" smtClean="0">
                          <a:solidFill>
                            <a:srgbClr val="FF0000"/>
                          </a:solidFill>
                          <a:latin typeface="+mj-lt"/>
                        </a:rPr>
                        <a:t>Function:</a:t>
                      </a:r>
                      <a:endParaRPr lang="en-US" sz="2800" b="1" dirty="0">
                        <a:solidFill>
                          <a:srgbClr val="FF0000"/>
                        </a:solidFill>
                        <a:latin typeface="+mj-lt"/>
                      </a:endParaRPr>
                    </a:p>
                  </a:txBody>
                  <a:tcPr/>
                </a:tc>
                <a:tc>
                  <a:txBody>
                    <a:bodyPr/>
                    <a:lstStyle/>
                    <a:p>
                      <a:pPr algn="l"/>
                      <a:r>
                        <a:rPr lang="en-US" sz="2800" dirty="0" smtClean="0">
                          <a:latin typeface="+mj-lt"/>
                          <a:cs typeface="Times New Roman" pitchFamily="18" charset="0"/>
                        </a:rPr>
                        <a:t>Adds new Item to the rear of the queue.</a:t>
                      </a:r>
                      <a:endParaRPr lang="en-US" sz="2800" dirty="0">
                        <a:latin typeface="+mj-lt"/>
                      </a:endParaRPr>
                    </a:p>
                  </a:txBody>
                  <a:tcPr/>
                </a:tc>
                <a:tc>
                  <a:txBody>
                    <a:bodyPr/>
                    <a:lstStyle/>
                    <a:p>
                      <a:pPr algn="l"/>
                      <a:r>
                        <a:rPr lang="en-US" sz="2800" dirty="0" smtClean="0">
                          <a:latin typeface="+mj-lt"/>
                          <a:cs typeface="Times New Roman" pitchFamily="18" charset="0"/>
                        </a:rPr>
                        <a:t>Removes front item from queue and returns it in item.</a:t>
                      </a:r>
                      <a:endParaRPr lang="en-US" sz="2800" dirty="0">
                        <a:latin typeface="+mj-lt"/>
                      </a:endParaRPr>
                    </a:p>
                  </a:txBody>
                  <a:tcPr/>
                </a:tc>
              </a:tr>
              <a:tr h="1193800">
                <a:tc>
                  <a:txBody>
                    <a:bodyPr/>
                    <a:lstStyle/>
                    <a:p>
                      <a:pPr algn="l"/>
                      <a:r>
                        <a:rPr lang="en-US" sz="2800" b="1" dirty="0" smtClean="0">
                          <a:solidFill>
                            <a:srgbClr val="FF0000"/>
                          </a:solidFill>
                          <a:latin typeface="+mj-lt"/>
                        </a:rPr>
                        <a:t>Pre</a:t>
                      </a:r>
                    </a:p>
                    <a:p>
                      <a:pPr algn="l"/>
                      <a:r>
                        <a:rPr lang="en-US" sz="2800" b="1" dirty="0" smtClean="0">
                          <a:solidFill>
                            <a:srgbClr val="FF0000"/>
                          </a:solidFill>
                          <a:latin typeface="+mj-lt"/>
                        </a:rPr>
                        <a:t>conditions :</a:t>
                      </a:r>
                      <a:endParaRPr lang="en-US" sz="2800" b="1" dirty="0">
                        <a:solidFill>
                          <a:srgbClr val="FF0000"/>
                        </a:solidFill>
                        <a:latin typeface="+mj-lt"/>
                      </a:endParaRPr>
                    </a:p>
                  </a:txBody>
                  <a:tcPr/>
                </a:tc>
                <a:tc>
                  <a:txBody>
                    <a:bodyPr/>
                    <a:lstStyle/>
                    <a:p>
                      <a:pPr algn="l"/>
                      <a:r>
                        <a:rPr lang="en-US" sz="2800" dirty="0" smtClean="0">
                          <a:latin typeface="+mj-lt"/>
                          <a:cs typeface="Times New Roman" pitchFamily="18" charset="0"/>
                        </a:rPr>
                        <a:t>Queue has been initialized and is not full.</a:t>
                      </a:r>
                      <a:endParaRPr lang="en-US" sz="2800" dirty="0">
                        <a:latin typeface="+mj-lt"/>
                      </a:endParaRPr>
                    </a:p>
                  </a:txBody>
                  <a:tcPr/>
                </a:tc>
                <a:tc>
                  <a:txBody>
                    <a:bodyPr/>
                    <a:lstStyle/>
                    <a:p>
                      <a:pPr algn="l"/>
                      <a:r>
                        <a:rPr lang="en-US" sz="2800" dirty="0" smtClean="0">
                          <a:latin typeface="+mj-lt"/>
                          <a:cs typeface="Times New Roman" pitchFamily="18" charset="0"/>
                        </a:rPr>
                        <a:t>Queue has been initialized and is not empty.</a:t>
                      </a:r>
                      <a:endParaRPr lang="en-US" sz="2800" dirty="0">
                        <a:latin typeface="+mj-lt"/>
                      </a:endParaRPr>
                    </a:p>
                  </a:txBody>
                  <a:tcPr/>
                </a:tc>
              </a:tr>
              <a:tr h="1193800">
                <a:tc>
                  <a:txBody>
                    <a:bodyPr/>
                    <a:lstStyle/>
                    <a:p>
                      <a:pPr algn="l"/>
                      <a:r>
                        <a:rPr lang="en-US" sz="2800" b="1" dirty="0" smtClean="0">
                          <a:solidFill>
                            <a:srgbClr val="FF0000"/>
                          </a:solidFill>
                          <a:latin typeface="+mj-lt"/>
                        </a:rPr>
                        <a:t>Post</a:t>
                      </a:r>
                    </a:p>
                    <a:p>
                      <a:pPr algn="l"/>
                      <a:r>
                        <a:rPr lang="en-US" sz="2800" b="1" dirty="0" smtClean="0">
                          <a:solidFill>
                            <a:srgbClr val="FF0000"/>
                          </a:solidFill>
                          <a:latin typeface="+mj-lt"/>
                        </a:rPr>
                        <a:t>conditions :</a:t>
                      </a:r>
                      <a:endParaRPr lang="en-US" sz="2800" b="1" dirty="0">
                        <a:solidFill>
                          <a:srgbClr val="FF0000"/>
                        </a:solidFill>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latin typeface="+mj-lt"/>
                          <a:ea typeface="MS Mincho" pitchFamily="49" charset="-128"/>
                        </a:rPr>
                        <a:t>New Item is at rear of queue.</a:t>
                      </a:r>
                      <a:r>
                        <a:rPr lang="en-US" sz="2800" dirty="0" smtClean="0">
                          <a:latin typeface="+mj-lt"/>
                        </a:rPr>
                        <a:t> </a:t>
                      </a:r>
                    </a:p>
                    <a:p>
                      <a:pPr algn="l"/>
                      <a:endParaRPr lang="en-US" sz="2800" dirty="0">
                        <a:latin typeface="+mj-lt"/>
                      </a:endParaRPr>
                    </a:p>
                  </a:txBody>
                  <a:tcPr/>
                </a:tc>
                <a:tc>
                  <a:txBody>
                    <a:bodyPr/>
                    <a:lstStyle/>
                    <a:p>
                      <a:pPr algn="l"/>
                      <a:r>
                        <a:rPr lang="en-US" sz="2800" dirty="0" smtClean="0">
                          <a:latin typeface="+mj-lt"/>
                          <a:cs typeface="Times New Roman" pitchFamily="18" charset="0"/>
                        </a:rPr>
                        <a:t>Front element has been removed from queue and item </a:t>
                      </a:r>
                      <a:r>
                        <a:rPr lang="en-US" sz="2800" dirty="0" smtClean="0">
                          <a:latin typeface="+mj-lt"/>
                          <a:ea typeface="MS Mincho" pitchFamily="49" charset="-128"/>
                        </a:rPr>
                        <a:t>is a copy of removed element.</a:t>
                      </a:r>
                      <a:r>
                        <a:rPr lang="en-US" sz="2800" dirty="0" smtClean="0">
                          <a:latin typeface="+mj-lt"/>
                        </a:rPr>
                        <a:t>  </a:t>
                      </a:r>
                      <a:endParaRPr lang="en-US" sz="2800" dirty="0">
                        <a:latin typeface="+mj-lt"/>
                      </a:endParaRP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09600" y="381000"/>
            <a:ext cx="7793038" cy="727075"/>
          </a:xfrm>
        </p:spPr>
        <p:txBody>
          <a:bodyPr>
            <a:normAutofit fontScale="90000"/>
          </a:bodyPr>
          <a:lstStyle/>
          <a:p>
            <a:pPr eaLnBrk="1" hangingPunct="1"/>
            <a:r>
              <a:rPr lang="en-US" b="1" dirty="0" smtClean="0"/>
              <a:t>Array implementation of queues</a:t>
            </a:r>
          </a:p>
        </p:txBody>
      </p:sp>
      <p:grpSp>
        <p:nvGrpSpPr>
          <p:cNvPr id="2" name="Group 51"/>
          <p:cNvGrpSpPr>
            <a:grpSpLocks/>
          </p:cNvGrpSpPr>
          <p:nvPr/>
        </p:nvGrpSpPr>
        <p:grpSpPr bwMode="auto">
          <a:xfrm>
            <a:off x="457200" y="4114800"/>
            <a:ext cx="7793038" cy="609600"/>
            <a:chOff x="336" y="1827"/>
            <a:chExt cx="4861" cy="384"/>
          </a:xfrm>
        </p:grpSpPr>
        <p:sp>
          <p:nvSpPr>
            <p:cNvPr id="13348" name="Rectangle 15"/>
            <p:cNvSpPr>
              <a:spLocks noChangeArrowheads="1"/>
            </p:cNvSpPr>
            <p:nvPr/>
          </p:nvSpPr>
          <p:spPr bwMode="auto">
            <a:xfrm>
              <a:off x="1762" y="1827"/>
              <a:ext cx="411" cy="384"/>
            </a:xfrm>
            <a:prstGeom prst="rect">
              <a:avLst/>
            </a:prstGeom>
            <a:solidFill>
              <a:srgbClr val="FFFF99"/>
            </a:solidFill>
            <a:ln w="19050">
              <a:solidFill>
                <a:schemeClr val="tx1"/>
              </a:solidFill>
              <a:miter lim="800000"/>
              <a:headEnd/>
              <a:tailEnd/>
            </a:ln>
          </p:spPr>
          <p:txBody>
            <a:bodyPr wrap="none" anchor="ctr"/>
            <a:lstStyle/>
            <a:p>
              <a:pPr algn="ctr"/>
              <a:r>
                <a:rPr lang="en-US" b="1" dirty="0">
                  <a:latin typeface="+mj-lt"/>
                </a:rPr>
                <a:t>17</a:t>
              </a:r>
            </a:p>
          </p:txBody>
        </p:sp>
        <p:sp>
          <p:nvSpPr>
            <p:cNvPr id="13349" name="Rectangle 16"/>
            <p:cNvSpPr>
              <a:spLocks noChangeArrowheads="1"/>
            </p:cNvSpPr>
            <p:nvPr/>
          </p:nvSpPr>
          <p:spPr bwMode="auto">
            <a:xfrm>
              <a:off x="2173" y="1827"/>
              <a:ext cx="432" cy="384"/>
            </a:xfrm>
            <a:prstGeom prst="rect">
              <a:avLst/>
            </a:prstGeom>
            <a:solidFill>
              <a:srgbClr val="FFFF99"/>
            </a:solidFill>
            <a:ln w="19050">
              <a:solidFill>
                <a:schemeClr val="tx1"/>
              </a:solidFill>
              <a:miter lim="800000"/>
              <a:headEnd/>
              <a:tailEnd/>
            </a:ln>
          </p:spPr>
          <p:txBody>
            <a:bodyPr wrap="none" anchor="ctr"/>
            <a:lstStyle/>
            <a:p>
              <a:pPr algn="ctr"/>
              <a:r>
                <a:rPr lang="en-US" b="1" dirty="0">
                  <a:latin typeface="+mj-lt"/>
                </a:rPr>
                <a:t>23</a:t>
              </a:r>
            </a:p>
          </p:txBody>
        </p:sp>
        <p:sp>
          <p:nvSpPr>
            <p:cNvPr id="13350" name="Rectangle 17"/>
            <p:cNvSpPr>
              <a:spLocks noChangeArrowheads="1"/>
            </p:cNvSpPr>
            <p:nvPr/>
          </p:nvSpPr>
          <p:spPr bwMode="auto">
            <a:xfrm>
              <a:off x="2605" y="1827"/>
              <a:ext cx="432" cy="384"/>
            </a:xfrm>
            <a:prstGeom prst="rect">
              <a:avLst/>
            </a:prstGeom>
            <a:solidFill>
              <a:srgbClr val="FFFF99"/>
            </a:solidFill>
            <a:ln w="19050">
              <a:solidFill>
                <a:schemeClr val="tx1"/>
              </a:solidFill>
              <a:miter lim="800000"/>
              <a:headEnd/>
              <a:tailEnd/>
            </a:ln>
          </p:spPr>
          <p:txBody>
            <a:bodyPr wrap="none" anchor="ctr"/>
            <a:lstStyle/>
            <a:p>
              <a:pPr algn="ctr"/>
              <a:r>
                <a:rPr lang="en-US" b="1" dirty="0">
                  <a:latin typeface="+mj-lt"/>
                </a:rPr>
                <a:t>97</a:t>
              </a:r>
            </a:p>
          </p:txBody>
        </p:sp>
        <p:sp>
          <p:nvSpPr>
            <p:cNvPr id="13351" name="Rectangle 18"/>
            <p:cNvSpPr>
              <a:spLocks noChangeArrowheads="1"/>
            </p:cNvSpPr>
            <p:nvPr/>
          </p:nvSpPr>
          <p:spPr bwMode="auto">
            <a:xfrm>
              <a:off x="3037" y="1827"/>
              <a:ext cx="432" cy="384"/>
            </a:xfrm>
            <a:prstGeom prst="rect">
              <a:avLst/>
            </a:prstGeom>
            <a:solidFill>
              <a:srgbClr val="FFFF99"/>
            </a:solidFill>
            <a:ln w="19050">
              <a:solidFill>
                <a:schemeClr val="tx1"/>
              </a:solidFill>
              <a:miter lim="800000"/>
              <a:headEnd/>
              <a:tailEnd/>
            </a:ln>
          </p:spPr>
          <p:txBody>
            <a:bodyPr wrap="none" anchor="ctr"/>
            <a:lstStyle/>
            <a:p>
              <a:pPr algn="ctr"/>
              <a:r>
                <a:rPr lang="en-US" b="1" dirty="0">
                  <a:latin typeface="+mj-lt"/>
                </a:rPr>
                <a:t>44</a:t>
              </a:r>
            </a:p>
          </p:txBody>
        </p:sp>
        <p:sp>
          <p:nvSpPr>
            <p:cNvPr id="13352" name="Rectangle 19"/>
            <p:cNvSpPr>
              <a:spLocks noChangeArrowheads="1"/>
            </p:cNvSpPr>
            <p:nvPr/>
          </p:nvSpPr>
          <p:spPr bwMode="auto">
            <a:xfrm>
              <a:off x="3469" y="1827"/>
              <a:ext cx="432" cy="384"/>
            </a:xfrm>
            <a:prstGeom prst="rect">
              <a:avLst/>
            </a:prstGeom>
            <a:solidFill>
              <a:srgbClr val="FFFF99"/>
            </a:solidFill>
            <a:ln w="19050">
              <a:solidFill>
                <a:schemeClr val="tx1"/>
              </a:solidFill>
              <a:miter lim="800000"/>
              <a:headEnd/>
              <a:tailEnd/>
            </a:ln>
          </p:spPr>
          <p:txBody>
            <a:bodyPr wrap="none" anchor="ctr"/>
            <a:lstStyle/>
            <a:p>
              <a:pPr algn="ctr"/>
              <a:r>
                <a:rPr lang="en-US" b="1" dirty="0" smtClean="0">
                  <a:latin typeface="+mj-lt"/>
                </a:rPr>
                <a:t>83</a:t>
              </a:r>
              <a:endParaRPr lang="en-US" b="1" dirty="0">
                <a:latin typeface="+mj-lt"/>
              </a:endParaRPr>
            </a:p>
          </p:txBody>
        </p:sp>
        <p:sp>
          <p:nvSpPr>
            <p:cNvPr id="13353" name="Rectangle 20"/>
            <p:cNvSpPr>
              <a:spLocks noChangeArrowheads="1"/>
            </p:cNvSpPr>
            <p:nvPr/>
          </p:nvSpPr>
          <p:spPr bwMode="auto">
            <a:xfrm>
              <a:off x="3901" y="1827"/>
              <a:ext cx="432" cy="384"/>
            </a:xfrm>
            <a:prstGeom prst="rect">
              <a:avLst/>
            </a:prstGeom>
            <a:noFill/>
            <a:ln w="19050">
              <a:solidFill>
                <a:schemeClr val="tx1"/>
              </a:solidFill>
              <a:miter lim="800000"/>
              <a:headEnd/>
              <a:tailEnd/>
            </a:ln>
          </p:spPr>
          <p:txBody>
            <a:bodyPr wrap="none" anchor="ctr"/>
            <a:lstStyle/>
            <a:p>
              <a:endParaRPr lang="en-US">
                <a:latin typeface="+mj-lt"/>
              </a:endParaRPr>
            </a:p>
          </p:txBody>
        </p:sp>
        <p:sp>
          <p:nvSpPr>
            <p:cNvPr id="13354" name="Rectangle 21"/>
            <p:cNvSpPr>
              <a:spLocks noChangeArrowheads="1"/>
            </p:cNvSpPr>
            <p:nvPr/>
          </p:nvSpPr>
          <p:spPr bwMode="auto">
            <a:xfrm>
              <a:off x="4333" y="1827"/>
              <a:ext cx="432" cy="384"/>
            </a:xfrm>
            <a:prstGeom prst="rect">
              <a:avLst/>
            </a:prstGeom>
            <a:noFill/>
            <a:ln w="19050">
              <a:solidFill>
                <a:schemeClr val="tx1"/>
              </a:solidFill>
              <a:miter lim="800000"/>
              <a:headEnd/>
              <a:tailEnd/>
            </a:ln>
          </p:spPr>
          <p:txBody>
            <a:bodyPr wrap="none" anchor="ctr"/>
            <a:lstStyle/>
            <a:p>
              <a:endParaRPr lang="en-US">
                <a:latin typeface="+mj-lt"/>
              </a:endParaRPr>
            </a:p>
          </p:txBody>
        </p:sp>
        <p:sp>
          <p:nvSpPr>
            <p:cNvPr id="13355" name="Rectangle 22"/>
            <p:cNvSpPr>
              <a:spLocks noChangeArrowheads="1"/>
            </p:cNvSpPr>
            <p:nvPr/>
          </p:nvSpPr>
          <p:spPr bwMode="auto">
            <a:xfrm>
              <a:off x="4765" y="1827"/>
              <a:ext cx="432" cy="384"/>
            </a:xfrm>
            <a:prstGeom prst="rect">
              <a:avLst/>
            </a:prstGeom>
            <a:noFill/>
            <a:ln w="19050">
              <a:solidFill>
                <a:schemeClr val="tx1"/>
              </a:solidFill>
              <a:miter lim="800000"/>
              <a:headEnd/>
              <a:tailEnd/>
            </a:ln>
          </p:spPr>
          <p:txBody>
            <a:bodyPr wrap="none" anchor="ctr"/>
            <a:lstStyle/>
            <a:p>
              <a:endParaRPr lang="en-US">
                <a:latin typeface="+mj-lt"/>
              </a:endParaRPr>
            </a:p>
          </p:txBody>
        </p:sp>
        <p:sp>
          <p:nvSpPr>
            <p:cNvPr id="13356" name="Text Box 23"/>
            <p:cNvSpPr txBox="1">
              <a:spLocks noChangeArrowheads="1"/>
            </p:cNvSpPr>
            <p:nvPr/>
          </p:nvSpPr>
          <p:spPr bwMode="auto">
            <a:xfrm>
              <a:off x="336" y="1875"/>
              <a:ext cx="1426" cy="291"/>
            </a:xfrm>
            <a:prstGeom prst="rect">
              <a:avLst/>
            </a:prstGeom>
            <a:noFill/>
            <a:ln w="19050">
              <a:noFill/>
              <a:miter lim="800000"/>
              <a:headEnd/>
              <a:tailEnd type="none" w="lg" len="lg"/>
            </a:ln>
          </p:spPr>
          <p:txBody>
            <a:bodyPr wrap="square">
              <a:spAutoFit/>
            </a:bodyPr>
            <a:lstStyle/>
            <a:p>
              <a:pPr>
                <a:spcBef>
                  <a:spcPct val="50000"/>
                </a:spcBef>
              </a:pPr>
              <a:r>
                <a:rPr lang="en-US" sz="2400" b="1" dirty="0">
                  <a:latin typeface="+mj-lt"/>
                </a:rPr>
                <a:t>After insertion:</a:t>
              </a:r>
            </a:p>
          </p:txBody>
        </p:sp>
      </p:grpSp>
      <p:grpSp>
        <p:nvGrpSpPr>
          <p:cNvPr id="3" name="Group 53"/>
          <p:cNvGrpSpPr>
            <a:grpSpLocks/>
          </p:cNvGrpSpPr>
          <p:nvPr/>
        </p:nvGrpSpPr>
        <p:grpSpPr bwMode="auto">
          <a:xfrm>
            <a:off x="609600" y="5181600"/>
            <a:ext cx="7716838" cy="1376363"/>
            <a:chOff x="336" y="2355"/>
            <a:chExt cx="4861" cy="867"/>
          </a:xfrm>
        </p:grpSpPr>
        <p:grpSp>
          <p:nvGrpSpPr>
            <p:cNvPr id="4" name="Group 52"/>
            <p:cNvGrpSpPr>
              <a:grpSpLocks/>
            </p:cNvGrpSpPr>
            <p:nvPr/>
          </p:nvGrpSpPr>
          <p:grpSpPr bwMode="auto">
            <a:xfrm>
              <a:off x="336" y="2355"/>
              <a:ext cx="4861" cy="384"/>
              <a:chOff x="336" y="2355"/>
              <a:chExt cx="4861" cy="384"/>
            </a:xfrm>
          </p:grpSpPr>
          <p:sp>
            <p:nvSpPr>
              <p:cNvPr id="13339" name="Rectangle 25"/>
              <p:cNvSpPr>
                <a:spLocks noChangeArrowheads="1"/>
              </p:cNvSpPr>
              <p:nvPr/>
            </p:nvSpPr>
            <p:spPr bwMode="auto">
              <a:xfrm>
                <a:off x="1741" y="2355"/>
                <a:ext cx="432" cy="384"/>
              </a:xfrm>
              <a:prstGeom prst="rect">
                <a:avLst/>
              </a:prstGeom>
              <a:noFill/>
              <a:ln w="19050">
                <a:solidFill>
                  <a:schemeClr val="tx1"/>
                </a:solidFill>
                <a:miter lim="800000"/>
                <a:headEnd/>
                <a:tailEnd/>
              </a:ln>
            </p:spPr>
            <p:txBody>
              <a:bodyPr wrap="none" anchor="ctr"/>
              <a:lstStyle/>
              <a:p>
                <a:pPr algn="ctr"/>
                <a:endParaRPr lang="en-US">
                  <a:latin typeface="+mj-lt"/>
                </a:endParaRPr>
              </a:p>
            </p:txBody>
          </p:sp>
          <p:sp>
            <p:nvSpPr>
              <p:cNvPr id="13340" name="Rectangle 26"/>
              <p:cNvSpPr>
                <a:spLocks noChangeArrowheads="1"/>
              </p:cNvSpPr>
              <p:nvPr/>
            </p:nvSpPr>
            <p:spPr bwMode="auto">
              <a:xfrm>
                <a:off x="2173" y="2355"/>
                <a:ext cx="432" cy="384"/>
              </a:xfrm>
              <a:prstGeom prst="rect">
                <a:avLst/>
              </a:prstGeom>
              <a:solidFill>
                <a:srgbClr val="FFFF99"/>
              </a:solidFill>
              <a:ln w="19050">
                <a:solidFill>
                  <a:schemeClr val="tx1"/>
                </a:solidFill>
                <a:miter lim="800000"/>
                <a:headEnd/>
                <a:tailEnd/>
              </a:ln>
            </p:spPr>
            <p:txBody>
              <a:bodyPr wrap="none" anchor="ctr"/>
              <a:lstStyle/>
              <a:p>
                <a:pPr algn="ctr"/>
                <a:r>
                  <a:rPr lang="en-US" b="1" dirty="0">
                    <a:latin typeface="+mj-lt"/>
                  </a:rPr>
                  <a:t>23</a:t>
                </a:r>
              </a:p>
            </p:txBody>
          </p:sp>
          <p:sp>
            <p:nvSpPr>
              <p:cNvPr id="13341" name="Rectangle 27"/>
              <p:cNvSpPr>
                <a:spLocks noChangeArrowheads="1"/>
              </p:cNvSpPr>
              <p:nvPr/>
            </p:nvSpPr>
            <p:spPr bwMode="auto">
              <a:xfrm>
                <a:off x="2605" y="2355"/>
                <a:ext cx="432" cy="384"/>
              </a:xfrm>
              <a:prstGeom prst="rect">
                <a:avLst/>
              </a:prstGeom>
              <a:solidFill>
                <a:srgbClr val="FFFF99"/>
              </a:solidFill>
              <a:ln w="19050">
                <a:solidFill>
                  <a:schemeClr val="tx1"/>
                </a:solidFill>
                <a:miter lim="800000"/>
                <a:headEnd/>
                <a:tailEnd/>
              </a:ln>
            </p:spPr>
            <p:txBody>
              <a:bodyPr wrap="none" anchor="ctr"/>
              <a:lstStyle/>
              <a:p>
                <a:pPr algn="ctr"/>
                <a:r>
                  <a:rPr lang="en-US" b="1" dirty="0">
                    <a:latin typeface="+mj-lt"/>
                  </a:rPr>
                  <a:t>97</a:t>
                </a:r>
              </a:p>
            </p:txBody>
          </p:sp>
          <p:sp>
            <p:nvSpPr>
              <p:cNvPr id="13342" name="Rectangle 28"/>
              <p:cNvSpPr>
                <a:spLocks noChangeArrowheads="1"/>
              </p:cNvSpPr>
              <p:nvPr/>
            </p:nvSpPr>
            <p:spPr bwMode="auto">
              <a:xfrm>
                <a:off x="3037" y="2355"/>
                <a:ext cx="432" cy="384"/>
              </a:xfrm>
              <a:prstGeom prst="rect">
                <a:avLst/>
              </a:prstGeom>
              <a:solidFill>
                <a:srgbClr val="FFFF99"/>
              </a:solidFill>
              <a:ln w="19050">
                <a:solidFill>
                  <a:schemeClr val="tx1"/>
                </a:solidFill>
                <a:miter lim="800000"/>
                <a:headEnd/>
                <a:tailEnd/>
              </a:ln>
            </p:spPr>
            <p:txBody>
              <a:bodyPr wrap="none" anchor="ctr"/>
              <a:lstStyle/>
              <a:p>
                <a:pPr algn="ctr"/>
                <a:r>
                  <a:rPr lang="en-US" b="1" dirty="0">
                    <a:latin typeface="+mj-lt"/>
                  </a:rPr>
                  <a:t>44</a:t>
                </a:r>
              </a:p>
            </p:txBody>
          </p:sp>
          <p:sp>
            <p:nvSpPr>
              <p:cNvPr id="13343" name="Rectangle 29"/>
              <p:cNvSpPr>
                <a:spLocks noChangeArrowheads="1"/>
              </p:cNvSpPr>
              <p:nvPr/>
            </p:nvSpPr>
            <p:spPr bwMode="auto">
              <a:xfrm>
                <a:off x="3469" y="2355"/>
                <a:ext cx="432" cy="384"/>
              </a:xfrm>
              <a:prstGeom prst="rect">
                <a:avLst/>
              </a:prstGeom>
              <a:solidFill>
                <a:srgbClr val="FFFF99"/>
              </a:solidFill>
              <a:ln w="19050">
                <a:solidFill>
                  <a:schemeClr val="tx1"/>
                </a:solidFill>
                <a:miter lim="800000"/>
                <a:headEnd/>
                <a:tailEnd/>
              </a:ln>
            </p:spPr>
            <p:txBody>
              <a:bodyPr wrap="none" anchor="ctr"/>
              <a:lstStyle/>
              <a:p>
                <a:pPr algn="ctr"/>
                <a:r>
                  <a:rPr lang="en-US" b="1" dirty="0" smtClean="0">
                    <a:latin typeface="+mj-lt"/>
                  </a:rPr>
                  <a:t>83</a:t>
                </a:r>
                <a:endParaRPr lang="en-US" b="1" dirty="0">
                  <a:latin typeface="+mj-lt"/>
                </a:endParaRPr>
              </a:p>
            </p:txBody>
          </p:sp>
          <p:sp>
            <p:nvSpPr>
              <p:cNvPr id="13344" name="Rectangle 30"/>
              <p:cNvSpPr>
                <a:spLocks noChangeArrowheads="1"/>
              </p:cNvSpPr>
              <p:nvPr/>
            </p:nvSpPr>
            <p:spPr bwMode="auto">
              <a:xfrm>
                <a:off x="3901" y="2355"/>
                <a:ext cx="432" cy="384"/>
              </a:xfrm>
              <a:prstGeom prst="rect">
                <a:avLst/>
              </a:prstGeom>
              <a:noFill/>
              <a:ln w="19050">
                <a:solidFill>
                  <a:schemeClr val="tx1"/>
                </a:solidFill>
                <a:miter lim="800000"/>
                <a:headEnd/>
                <a:tailEnd/>
              </a:ln>
            </p:spPr>
            <p:txBody>
              <a:bodyPr wrap="none" anchor="ctr"/>
              <a:lstStyle/>
              <a:p>
                <a:endParaRPr lang="en-US">
                  <a:latin typeface="+mj-lt"/>
                </a:endParaRPr>
              </a:p>
            </p:txBody>
          </p:sp>
          <p:sp>
            <p:nvSpPr>
              <p:cNvPr id="13345" name="Rectangle 31"/>
              <p:cNvSpPr>
                <a:spLocks noChangeArrowheads="1"/>
              </p:cNvSpPr>
              <p:nvPr/>
            </p:nvSpPr>
            <p:spPr bwMode="auto">
              <a:xfrm>
                <a:off x="4333" y="2355"/>
                <a:ext cx="432" cy="384"/>
              </a:xfrm>
              <a:prstGeom prst="rect">
                <a:avLst/>
              </a:prstGeom>
              <a:noFill/>
              <a:ln w="19050">
                <a:solidFill>
                  <a:schemeClr val="tx1"/>
                </a:solidFill>
                <a:miter lim="800000"/>
                <a:headEnd/>
                <a:tailEnd/>
              </a:ln>
            </p:spPr>
            <p:txBody>
              <a:bodyPr wrap="none" anchor="ctr"/>
              <a:lstStyle/>
              <a:p>
                <a:endParaRPr lang="en-US">
                  <a:latin typeface="+mj-lt"/>
                </a:endParaRPr>
              </a:p>
            </p:txBody>
          </p:sp>
          <p:sp>
            <p:nvSpPr>
              <p:cNvPr id="13346" name="Rectangle 32"/>
              <p:cNvSpPr>
                <a:spLocks noChangeArrowheads="1"/>
              </p:cNvSpPr>
              <p:nvPr/>
            </p:nvSpPr>
            <p:spPr bwMode="auto">
              <a:xfrm>
                <a:off x="4765" y="2355"/>
                <a:ext cx="432" cy="384"/>
              </a:xfrm>
              <a:prstGeom prst="rect">
                <a:avLst/>
              </a:prstGeom>
              <a:noFill/>
              <a:ln w="19050">
                <a:solidFill>
                  <a:schemeClr val="tx1"/>
                </a:solidFill>
                <a:miter lim="800000"/>
                <a:headEnd/>
                <a:tailEnd/>
              </a:ln>
            </p:spPr>
            <p:txBody>
              <a:bodyPr wrap="none" anchor="ctr"/>
              <a:lstStyle/>
              <a:p>
                <a:endParaRPr lang="en-US">
                  <a:latin typeface="+mj-lt"/>
                </a:endParaRPr>
              </a:p>
            </p:txBody>
          </p:sp>
          <p:sp>
            <p:nvSpPr>
              <p:cNvPr id="13347" name="Text Box 33"/>
              <p:cNvSpPr txBox="1">
                <a:spLocks noChangeArrowheads="1"/>
              </p:cNvSpPr>
              <p:nvPr/>
            </p:nvSpPr>
            <p:spPr bwMode="auto">
              <a:xfrm>
                <a:off x="336" y="2403"/>
                <a:ext cx="1344" cy="291"/>
              </a:xfrm>
              <a:prstGeom prst="rect">
                <a:avLst/>
              </a:prstGeom>
              <a:noFill/>
              <a:ln w="19050">
                <a:noFill/>
                <a:miter lim="800000"/>
                <a:headEnd/>
                <a:tailEnd type="none" w="lg" len="lg"/>
              </a:ln>
            </p:spPr>
            <p:txBody>
              <a:bodyPr wrap="square">
                <a:spAutoFit/>
              </a:bodyPr>
              <a:lstStyle/>
              <a:p>
                <a:pPr>
                  <a:spcBef>
                    <a:spcPct val="50000"/>
                  </a:spcBef>
                </a:pPr>
                <a:r>
                  <a:rPr lang="en-US" sz="2400" b="1" dirty="0">
                    <a:latin typeface="+mj-lt"/>
                  </a:rPr>
                  <a:t>After deletion:</a:t>
                </a:r>
              </a:p>
            </p:txBody>
          </p:sp>
        </p:grpSp>
        <p:sp>
          <p:nvSpPr>
            <p:cNvPr id="13335" name="Text Box 36"/>
            <p:cNvSpPr txBox="1">
              <a:spLocks noChangeArrowheads="1"/>
            </p:cNvSpPr>
            <p:nvPr/>
          </p:nvSpPr>
          <p:spPr bwMode="auto">
            <a:xfrm>
              <a:off x="3936" y="2883"/>
              <a:ext cx="1056" cy="291"/>
            </a:xfrm>
            <a:prstGeom prst="rect">
              <a:avLst/>
            </a:prstGeom>
            <a:noFill/>
            <a:ln w="19050">
              <a:noFill/>
              <a:miter lim="800000"/>
              <a:headEnd/>
              <a:tailEnd/>
            </a:ln>
          </p:spPr>
          <p:txBody>
            <a:bodyPr>
              <a:spAutoFit/>
            </a:bodyPr>
            <a:lstStyle/>
            <a:p>
              <a:pPr>
                <a:spcBef>
                  <a:spcPct val="50000"/>
                </a:spcBef>
              </a:pPr>
              <a:r>
                <a:rPr lang="en-US" sz="2400" b="1" dirty="0">
                  <a:solidFill>
                    <a:schemeClr val="accent2"/>
                  </a:solidFill>
                  <a:latin typeface="+mj-lt"/>
                  <a:cs typeface="Calibri" pitchFamily="34" charset="0"/>
                </a:rPr>
                <a:t>rear = 4</a:t>
              </a:r>
            </a:p>
          </p:txBody>
        </p:sp>
        <p:sp>
          <p:nvSpPr>
            <p:cNvPr id="13336" name="Freeform 37"/>
            <p:cNvSpPr>
              <a:spLocks/>
            </p:cNvSpPr>
            <p:nvPr/>
          </p:nvSpPr>
          <p:spPr bwMode="auto">
            <a:xfrm>
              <a:off x="3645" y="2788"/>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p:spPr>
          <p:txBody>
            <a:bodyPr wrap="none" anchor="ctr"/>
            <a:lstStyle/>
            <a:p>
              <a:endParaRPr lang="en-US">
                <a:latin typeface="+mj-lt"/>
              </a:endParaRPr>
            </a:p>
          </p:txBody>
        </p:sp>
        <p:sp>
          <p:nvSpPr>
            <p:cNvPr id="13337" name="Text Box 39"/>
            <p:cNvSpPr txBox="1">
              <a:spLocks noChangeArrowheads="1"/>
            </p:cNvSpPr>
            <p:nvPr/>
          </p:nvSpPr>
          <p:spPr bwMode="auto">
            <a:xfrm>
              <a:off x="1344" y="2931"/>
              <a:ext cx="816" cy="291"/>
            </a:xfrm>
            <a:prstGeom prst="rect">
              <a:avLst/>
            </a:prstGeom>
            <a:noFill/>
            <a:ln w="19050">
              <a:noFill/>
              <a:miter lim="800000"/>
              <a:headEnd/>
              <a:tailEnd/>
            </a:ln>
          </p:spPr>
          <p:txBody>
            <a:bodyPr wrap="square">
              <a:spAutoFit/>
            </a:bodyPr>
            <a:lstStyle/>
            <a:p>
              <a:pPr>
                <a:spcBef>
                  <a:spcPct val="50000"/>
                </a:spcBef>
              </a:pPr>
              <a:r>
                <a:rPr lang="en-US" sz="2400" b="1" dirty="0">
                  <a:solidFill>
                    <a:schemeClr val="accent2"/>
                  </a:solidFill>
                  <a:latin typeface="+mj-lt"/>
                  <a:cs typeface="Calibri" pitchFamily="34" charset="0"/>
                </a:rPr>
                <a:t>front = 1</a:t>
              </a:r>
            </a:p>
          </p:txBody>
        </p:sp>
        <p:sp>
          <p:nvSpPr>
            <p:cNvPr id="13338" name="Freeform 40"/>
            <p:cNvSpPr>
              <a:spLocks/>
            </p:cNvSpPr>
            <p:nvPr/>
          </p:nvSpPr>
          <p:spPr bwMode="auto">
            <a:xfrm flipH="1">
              <a:off x="2110" y="2787"/>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p:spPr>
          <p:txBody>
            <a:bodyPr wrap="none" anchor="ctr"/>
            <a:lstStyle/>
            <a:p>
              <a:endParaRPr lang="en-US">
                <a:latin typeface="+mj-lt"/>
              </a:endParaRPr>
            </a:p>
          </p:txBody>
        </p:sp>
      </p:grpSp>
      <p:grpSp>
        <p:nvGrpSpPr>
          <p:cNvPr id="5" name="Group 50"/>
          <p:cNvGrpSpPr>
            <a:grpSpLocks/>
          </p:cNvGrpSpPr>
          <p:nvPr/>
        </p:nvGrpSpPr>
        <p:grpSpPr bwMode="auto">
          <a:xfrm>
            <a:off x="381000" y="2057400"/>
            <a:ext cx="7716838" cy="1300163"/>
            <a:chOff x="336" y="816"/>
            <a:chExt cx="4861" cy="867"/>
          </a:xfrm>
        </p:grpSpPr>
        <p:grpSp>
          <p:nvGrpSpPr>
            <p:cNvPr id="6" name="Group 49"/>
            <p:cNvGrpSpPr>
              <a:grpSpLocks/>
            </p:cNvGrpSpPr>
            <p:nvPr/>
          </p:nvGrpSpPr>
          <p:grpSpPr bwMode="auto">
            <a:xfrm>
              <a:off x="336" y="1299"/>
              <a:ext cx="4861" cy="384"/>
              <a:chOff x="336" y="1299"/>
              <a:chExt cx="4861" cy="384"/>
            </a:xfrm>
          </p:grpSpPr>
          <p:sp>
            <p:nvSpPr>
              <p:cNvPr id="13325" name="Rectangle 5"/>
              <p:cNvSpPr>
                <a:spLocks noChangeArrowheads="1"/>
              </p:cNvSpPr>
              <p:nvPr/>
            </p:nvSpPr>
            <p:spPr bwMode="auto">
              <a:xfrm>
                <a:off x="1741" y="1299"/>
                <a:ext cx="432" cy="384"/>
              </a:xfrm>
              <a:prstGeom prst="rect">
                <a:avLst/>
              </a:prstGeom>
              <a:solidFill>
                <a:srgbClr val="FFFF99"/>
              </a:solidFill>
              <a:ln w="19050">
                <a:solidFill>
                  <a:schemeClr val="tx1"/>
                </a:solidFill>
                <a:miter lim="800000"/>
                <a:headEnd/>
                <a:tailEnd/>
              </a:ln>
            </p:spPr>
            <p:txBody>
              <a:bodyPr wrap="none" anchor="ctr"/>
              <a:lstStyle/>
              <a:p>
                <a:pPr algn="ctr"/>
                <a:r>
                  <a:rPr lang="en-US" b="1" dirty="0">
                    <a:latin typeface="+mj-lt"/>
                  </a:rPr>
                  <a:t>17</a:t>
                </a:r>
              </a:p>
            </p:txBody>
          </p:sp>
          <p:sp>
            <p:nvSpPr>
              <p:cNvPr id="13326" name="Rectangle 6"/>
              <p:cNvSpPr>
                <a:spLocks noChangeArrowheads="1"/>
              </p:cNvSpPr>
              <p:nvPr/>
            </p:nvSpPr>
            <p:spPr bwMode="auto">
              <a:xfrm>
                <a:off x="2173" y="1299"/>
                <a:ext cx="432" cy="384"/>
              </a:xfrm>
              <a:prstGeom prst="rect">
                <a:avLst/>
              </a:prstGeom>
              <a:solidFill>
                <a:srgbClr val="FFFF99"/>
              </a:solidFill>
              <a:ln w="19050">
                <a:solidFill>
                  <a:schemeClr val="tx1"/>
                </a:solidFill>
                <a:miter lim="800000"/>
                <a:headEnd/>
                <a:tailEnd/>
              </a:ln>
            </p:spPr>
            <p:txBody>
              <a:bodyPr wrap="none" anchor="ctr"/>
              <a:lstStyle/>
              <a:p>
                <a:pPr algn="ctr"/>
                <a:r>
                  <a:rPr lang="en-US" b="1" dirty="0">
                    <a:latin typeface="+mj-lt"/>
                  </a:rPr>
                  <a:t>23</a:t>
                </a:r>
              </a:p>
            </p:txBody>
          </p:sp>
          <p:sp>
            <p:nvSpPr>
              <p:cNvPr id="13327" name="Rectangle 7"/>
              <p:cNvSpPr>
                <a:spLocks noChangeArrowheads="1"/>
              </p:cNvSpPr>
              <p:nvPr/>
            </p:nvSpPr>
            <p:spPr bwMode="auto">
              <a:xfrm>
                <a:off x="2605" y="1299"/>
                <a:ext cx="432" cy="384"/>
              </a:xfrm>
              <a:prstGeom prst="rect">
                <a:avLst/>
              </a:prstGeom>
              <a:solidFill>
                <a:srgbClr val="FFFF99"/>
              </a:solidFill>
              <a:ln w="19050">
                <a:solidFill>
                  <a:schemeClr val="tx1"/>
                </a:solidFill>
                <a:miter lim="800000"/>
                <a:headEnd/>
                <a:tailEnd/>
              </a:ln>
            </p:spPr>
            <p:txBody>
              <a:bodyPr wrap="none" anchor="ctr"/>
              <a:lstStyle/>
              <a:p>
                <a:pPr algn="ctr"/>
                <a:r>
                  <a:rPr lang="en-US" b="1" dirty="0">
                    <a:latin typeface="+mj-lt"/>
                  </a:rPr>
                  <a:t>97</a:t>
                </a:r>
              </a:p>
            </p:txBody>
          </p:sp>
          <p:sp>
            <p:nvSpPr>
              <p:cNvPr id="13328" name="Rectangle 8"/>
              <p:cNvSpPr>
                <a:spLocks noChangeArrowheads="1"/>
              </p:cNvSpPr>
              <p:nvPr/>
            </p:nvSpPr>
            <p:spPr bwMode="auto">
              <a:xfrm>
                <a:off x="3037" y="1299"/>
                <a:ext cx="432" cy="384"/>
              </a:xfrm>
              <a:prstGeom prst="rect">
                <a:avLst/>
              </a:prstGeom>
              <a:solidFill>
                <a:srgbClr val="FFFF99"/>
              </a:solidFill>
              <a:ln w="19050">
                <a:solidFill>
                  <a:schemeClr val="tx1"/>
                </a:solidFill>
                <a:miter lim="800000"/>
                <a:headEnd/>
                <a:tailEnd/>
              </a:ln>
            </p:spPr>
            <p:txBody>
              <a:bodyPr wrap="none" anchor="ctr"/>
              <a:lstStyle/>
              <a:p>
                <a:pPr algn="ctr"/>
                <a:r>
                  <a:rPr lang="en-US" b="1" dirty="0">
                    <a:latin typeface="+mj-lt"/>
                  </a:rPr>
                  <a:t>44</a:t>
                </a:r>
              </a:p>
            </p:txBody>
          </p:sp>
          <p:sp>
            <p:nvSpPr>
              <p:cNvPr id="13329" name="Rectangle 9"/>
              <p:cNvSpPr>
                <a:spLocks noChangeArrowheads="1"/>
              </p:cNvSpPr>
              <p:nvPr/>
            </p:nvSpPr>
            <p:spPr bwMode="auto">
              <a:xfrm>
                <a:off x="3469" y="1299"/>
                <a:ext cx="432" cy="384"/>
              </a:xfrm>
              <a:prstGeom prst="rect">
                <a:avLst/>
              </a:prstGeom>
              <a:noFill/>
              <a:ln w="19050">
                <a:solidFill>
                  <a:schemeClr val="tx1"/>
                </a:solidFill>
                <a:miter lim="800000"/>
                <a:headEnd/>
                <a:tailEnd/>
              </a:ln>
            </p:spPr>
            <p:txBody>
              <a:bodyPr wrap="none" anchor="ctr"/>
              <a:lstStyle/>
              <a:p>
                <a:endParaRPr lang="en-US">
                  <a:latin typeface="+mj-lt"/>
                </a:endParaRPr>
              </a:p>
            </p:txBody>
          </p:sp>
          <p:sp>
            <p:nvSpPr>
              <p:cNvPr id="13330" name="Rectangle 10"/>
              <p:cNvSpPr>
                <a:spLocks noChangeArrowheads="1"/>
              </p:cNvSpPr>
              <p:nvPr/>
            </p:nvSpPr>
            <p:spPr bwMode="auto">
              <a:xfrm>
                <a:off x="3901" y="1299"/>
                <a:ext cx="432" cy="384"/>
              </a:xfrm>
              <a:prstGeom prst="rect">
                <a:avLst/>
              </a:prstGeom>
              <a:noFill/>
              <a:ln w="19050">
                <a:solidFill>
                  <a:schemeClr val="tx1"/>
                </a:solidFill>
                <a:miter lim="800000"/>
                <a:headEnd/>
                <a:tailEnd/>
              </a:ln>
            </p:spPr>
            <p:txBody>
              <a:bodyPr wrap="none" anchor="ctr"/>
              <a:lstStyle/>
              <a:p>
                <a:endParaRPr lang="en-US">
                  <a:latin typeface="+mj-lt"/>
                </a:endParaRPr>
              </a:p>
            </p:txBody>
          </p:sp>
          <p:sp>
            <p:nvSpPr>
              <p:cNvPr id="13331" name="Rectangle 11"/>
              <p:cNvSpPr>
                <a:spLocks noChangeArrowheads="1"/>
              </p:cNvSpPr>
              <p:nvPr/>
            </p:nvSpPr>
            <p:spPr bwMode="auto">
              <a:xfrm>
                <a:off x="4333" y="1299"/>
                <a:ext cx="432" cy="384"/>
              </a:xfrm>
              <a:prstGeom prst="rect">
                <a:avLst/>
              </a:prstGeom>
              <a:noFill/>
              <a:ln w="19050">
                <a:solidFill>
                  <a:schemeClr val="tx1"/>
                </a:solidFill>
                <a:miter lim="800000"/>
                <a:headEnd/>
                <a:tailEnd/>
              </a:ln>
            </p:spPr>
            <p:txBody>
              <a:bodyPr wrap="none" anchor="ctr"/>
              <a:lstStyle/>
              <a:p>
                <a:endParaRPr lang="en-US">
                  <a:latin typeface="+mj-lt"/>
                </a:endParaRPr>
              </a:p>
            </p:txBody>
          </p:sp>
          <p:sp>
            <p:nvSpPr>
              <p:cNvPr id="13332" name="Rectangle 12"/>
              <p:cNvSpPr>
                <a:spLocks noChangeArrowheads="1"/>
              </p:cNvSpPr>
              <p:nvPr/>
            </p:nvSpPr>
            <p:spPr bwMode="auto">
              <a:xfrm>
                <a:off x="4765" y="1299"/>
                <a:ext cx="432" cy="384"/>
              </a:xfrm>
              <a:prstGeom prst="rect">
                <a:avLst/>
              </a:prstGeom>
              <a:noFill/>
              <a:ln w="19050">
                <a:solidFill>
                  <a:schemeClr val="tx1"/>
                </a:solidFill>
                <a:miter lim="800000"/>
                <a:headEnd/>
                <a:tailEnd/>
              </a:ln>
            </p:spPr>
            <p:txBody>
              <a:bodyPr wrap="none" anchor="ctr"/>
              <a:lstStyle/>
              <a:p>
                <a:endParaRPr lang="en-US">
                  <a:latin typeface="+mj-lt"/>
                </a:endParaRPr>
              </a:p>
            </p:txBody>
          </p:sp>
          <p:sp>
            <p:nvSpPr>
              <p:cNvPr id="13333" name="Text Box 13"/>
              <p:cNvSpPr txBox="1">
                <a:spLocks noChangeArrowheads="1"/>
              </p:cNvSpPr>
              <p:nvPr/>
            </p:nvSpPr>
            <p:spPr bwMode="auto">
              <a:xfrm>
                <a:off x="336" y="1347"/>
                <a:ext cx="1296" cy="291"/>
              </a:xfrm>
              <a:prstGeom prst="rect">
                <a:avLst/>
              </a:prstGeom>
              <a:noFill/>
              <a:ln w="19050">
                <a:noFill/>
                <a:miter lim="800000"/>
                <a:headEnd/>
                <a:tailEnd type="none" w="lg" len="lg"/>
              </a:ln>
            </p:spPr>
            <p:txBody>
              <a:bodyPr>
                <a:spAutoFit/>
              </a:bodyPr>
              <a:lstStyle/>
              <a:p>
                <a:pPr>
                  <a:spcBef>
                    <a:spcPct val="50000"/>
                  </a:spcBef>
                </a:pPr>
                <a:r>
                  <a:rPr lang="en-US" sz="2400" b="1" dirty="0">
                    <a:latin typeface="+mj-lt"/>
                  </a:rPr>
                  <a:t>Initial queue:</a:t>
                </a:r>
              </a:p>
            </p:txBody>
          </p:sp>
        </p:grpSp>
        <p:sp>
          <p:nvSpPr>
            <p:cNvPr id="13321" name="Text Box 42"/>
            <p:cNvSpPr txBox="1">
              <a:spLocks noChangeArrowheads="1"/>
            </p:cNvSpPr>
            <p:nvPr/>
          </p:nvSpPr>
          <p:spPr bwMode="auto">
            <a:xfrm>
              <a:off x="3552" y="816"/>
              <a:ext cx="1056" cy="291"/>
            </a:xfrm>
            <a:prstGeom prst="rect">
              <a:avLst/>
            </a:prstGeom>
            <a:noFill/>
            <a:ln w="19050">
              <a:noFill/>
              <a:miter lim="800000"/>
              <a:headEnd/>
              <a:tailEnd/>
            </a:ln>
          </p:spPr>
          <p:txBody>
            <a:bodyPr>
              <a:spAutoFit/>
            </a:bodyPr>
            <a:lstStyle/>
            <a:p>
              <a:pPr>
                <a:spcBef>
                  <a:spcPct val="50000"/>
                </a:spcBef>
              </a:pPr>
              <a:r>
                <a:rPr lang="en-US" sz="2400" b="1" dirty="0">
                  <a:solidFill>
                    <a:schemeClr val="accent2"/>
                  </a:solidFill>
                  <a:latin typeface="+mj-lt"/>
                  <a:cs typeface="Calibri" pitchFamily="34" charset="0"/>
                </a:rPr>
                <a:t>rear = 3</a:t>
              </a:r>
            </a:p>
          </p:txBody>
        </p:sp>
        <p:sp>
          <p:nvSpPr>
            <p:cNvPr id="13322" name="Freeform 43"/>
            <p:cNvSpPr>
              <a:spLocks/>
            </p:cNvSpPr>
            <p:nvPr/>
          </p:nvSpPr>
          <p:spPr bwMode="auto">
            <a:xfrm flipV="1">
              <a:off x="3261" y="1009"/>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p:spPr>
          <p:txBody>
            <a:bodyPr wrap="none" anchor="ctr"/>
            <a:lstStyle/>
            <a:p>
              <a:endParaRPr lang="en-US">
                <a:latin typeface="+mj-lt"/>
              </a:endParaRPr>
            </a:p>
          </p:txBody>
        </p:sp>
        <p:sp>
          <p:nvSpPr>
            <p:cNvPr id="13323" name="Text Box 45"/>
            <p:cNvSpPr txBox="1">
              <a:spLocks noChangeArrowheads="1"/>
            </p:cNvSpPr>
            <p:nvPr/>
          </p:nvSpPr>
          <p:spPr bwMode="auto">
            <a:xfrm>
              <a:off x="912" y="864"/>
              <a:ext cx="816" cy="291"/>
            </a:xfrm>
            <a:prstGeom prst="rect">
              <a:avLst/>
            </a:prstGeom>
            <a:noFill/>
            <a:ln w="19050">
              <a:noFill/>
              <a:miter lim="800000"/>
              <a:headEnd/>
              <a:tailEnd/>
            </a:ln>
          </p:spPr>
          <p:txBody>
            <a:bodyPr wrap="square">
              <a:spAutoFit/>
            </a:bodyPr>
            <a:lstStyle/>
            <a:p>
              <a:pPr>
                <a:spcBef>
                  <a:spcPct val="50000"/>
                </a:spcBef>
              </a:pPr>
              <a:r>
                <a:rPr lang="en-US" sz="2400" b="1" dirty="0">
                  <a:solidFill>
                    <a:schemeClr val="accent2"/>
                  </a:solidFill>
                  <a:latin typeface="+mj-lt"/>
                  <a:cs typeface="Calibri" pitchFamily="34" charset="0"/>
                </a:rPr>
                <a:t>front = 0</a:t>
              </a:r>
            </a:p>
          </p:txBody>
        </p:sp>
        <p:sp>
          <p:nvSpPr>
            <p:cNvPr id="13324" name="Freeform 46"/>
            <p:cNvSpPr>
              <a:spLocks/>
            </p:cNvSpPr>
            <p:nvPr/>
          </p:nvSpPr>
          <p:spPr bwMode="auto">
            <a:xfrm flipH="1" flipV="1">
              <a:off x="1726" y="1008"/>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p:spPr>
          <p:txBody>
            <a:bodyPr wrap="none" anchor="ctr"/>
            <a:lstStyle/>
            <a:p>
              <a:endParaRPr lang="en-US">
                <a:latin typeface="+mj-lt"/>
              </a:endParaRPr>
            </a:p>
          </p:txBody>
        </p:sp>
      </p:grpSp>
      <p:sp>
        <p:nvSpPr>
          <p:cNvPr id="45" name="TextBox 44"/>
          <p:cNvSpPr txBox="1"/>
          <p:nvPr/>
        </p:nvSpPr>
        <p:spPr>
          <a:xfrm>
            <a:off x="152400" y="1066800"/>
            <a:ext cx="8717130" cy="1034129"/>
          </a:xfrm>
          <a:prstGeom prst="rect">
            <a:avLst/>
          </a:prstGeom>
          <a:noFill/>
        </p:spPr>
        <p:txBody>
          <a:bodyPr wrap="square" rtlCol="0">
            <a:spAutoFit/>
          </a:bodyPr>
          <a:lstStyle/>
          <a:p>
            <a:pPr>
              <a:lnSpc>
                <a:spcPct val="90000"/>
              </a:lnSpc>
            </a:pPr>
            <a:r>
              <a:rPr lang="en-US" sz="2800" b="1" dirty="0" smtClean="0">
                <a:latin typeface="+mj-lt"/>
                <a:cs typeface="Times New Roman" pitchFamily="18" charset="0"/>
              </a:rPr>
              <a:t>To insert:</a:t>
            </a:r>
            <a:r>
              <a:rPr lang="en-US" sz="2800" dirty="0" smtClean="0">
                <a:latin typeface="+mj-lt"/>
                <a:cs typeface="Times New Roman" pitchFamily="18" charset="0"/>
              </a:rPr>
              <a:t> put new element in  location</a:t>
            </a:r>
            <a:r>
              <a:rPr lang="en-US" sz="2800" dirty="0" smtClean="0">
                <a:solidFill>
                  <a:schemeClr val="accent2"/>
                </a:solidFill>
                <a:latin typeface="+mj-lt"/>
                <a:cs typeface="Times New Roman" pitchFamily="18" charset="0"/>
              </a:rPr>
              <a:t> 4</a:t>
            </a:r>
            <a:r>
              <a:rPr lang="en-US" sz="2800" dirty="0" smtClean="0">
                <a:latin typeface="+mj-lt"/>
                <a:cs typeface="Times New Roman" pitchFamily="18" charset="0"/>
              </a:rPr>
              <a:t>, and set </a:t>
            </a:r>
            <a:r>
              <a:rPr lang="en-US" sz="2800" dirty="0" smtClean="0">
                <a:solidFill>
                  <a:schemeClr val="accent2"/>
                </a:solidFill>
                <a:latin typeface="+mj-lt"/>
                <a:cs typeface="Times New Roman" pitchFamily="18" charset="0"/>
              </a:rPr>
              <a:t>rear</a:t>
            </a:r>
            <a:r>
              <a:rPr lang="en-US" sz="2800" dirty="0" smtClean="0">
                <a:latin typeface="+mj-lt"/>
                <a:cs typeface="Times New Roman" pitchFamily="18" charset="0"/>
              </a:rPr>
              <a:t> to </a:t>
            </a:r>
            <a:r>
              <a:rPr lang="en-US" sz="2800" dirty="0" smtClean="0">
                <a:solidFill>
                  <a:schemeClr val="accent2"/>
                </a:solidFill>
                <a:latin typeface="+mj-lt"/>
                <a:cs typeface="Times New Roman" pitchFamily="18" charset="0"/>
              </a:rPr>
              <a:t>4</a:t>
            </a:r>
          </a:p>
          <a:p>
            <a:pPr>
              <a:lnSpc>
                <a:spcPct val="90000"/>
              </a:lnSpc>
            </a:pPr>
            <a:endParaRPr lang="en-US" sz="1200" dirty="0" smtClean="0">
              <a:solidFill>
                <a:schemeClr val="accent2"/>
              </a:solidFill>
              <a:latin typeface="+mj-lt"/>
              <a:cs typeface="Times New Roman" pitchFamily="18" charset="0"/>
            </a:endParaRPr>
          </a:p>
          <a:p>
            <a:pPr>
              <a:lnSpc>
                <a:spcPct val="90000"/>
              </a:lnSpc>
            </a:pPr>
            <a:r>
              <a:rPr lang="en-US" sz="2800" b="1" dirty="0" smtClean="0">
                <a:latin typeface="+mj-lt"/>
                <a:cs typeface="Times New Roman" pitchFamily="18" charset="0"/>
              </a:rPr>
              <a:t>To delete:</a:t>
            </a:r>
            <a:r>
              <a:rPr lang="en-US" sz="2800" dirty="0" smtClean="0">
                <a:latin typeface="+mj-lt"/>
                <a:cs typeface="Times New Roman" pitchFamily="18" charset="0"/>
              </a:rPr>
              <a:t> take element from location </a:t>
            </a:r>
            <a:r>
              <a:rPr lang="en-US" sz="2800" dirty="0" smtClean="0">
                <a:solidFill>
                  <a:schemeClr val="accent2"/>
                </a:solidFill>
                <a:latin typeface="+mj-lt"/>
                <a:cs typeface="Times New Roman" pitchFamily="18" charset="0"/>
              </a:rPr>
              <a:t>0</a:t>
            </a:r>
            <a:r>
              <a:rPr lang="en-US" sz="2800" dirty="0" smtClean="0">
                <a:latin typeface="+mj-lt"/>
                <a:cs typeface="Times New Roman" pitchFamily="18" charset="0"/>
              </a:rPr>
              <a:t>, and set </a:t>
            </a:r>
            <a:r>
              <a:rPr lang="en-US" sz="2800" dirty="0" smtClean="0">
                <a:solidFill>
                  <a:schemeClr val="accent2"/>
                </a:solidFill>
                <a:latin typeface="+mj-lt"/>
                <a:cs typeface="Times New Roman" pitchFamily="18" charset="0"/>
              </a:rPr>
              <a:t>front</a:t>
            </a:r>
            <a:r>
              <a:rPr lang="en-US" sz="2800" dirty="0" smtClean="0">
                <a:latin typeface="+mj-lt"/>
                <a:cs typeface="Times New Roman" pitchFamily="18" charset="0"/>
              </a:rPr>
              <a:t> to </a:t>
            </a:r>
            <a:r>
              <a:rPr lang="en-US" sz="2800" dirty="0" smtClean="0">
                <a:solidFill>
                  <a:schemeClr val="accent2"/>
                </a:solidFill>
                <a:latin typeface="+mj-lt"/>
                <a:cs typeface="Times New Roman" pitchFamily="18" charset="0"/>
              </a:rPr>
              <a:t>1</a:t>
            </a:r>
            <a:r>
              <a:rPr lang="en-US" sz="2800" dirty="0" smtClean="0">
                <a:latin typeface="+mj-lt"/>
                <a:cs typeface="Times New Roman" pitchFamily="18" charset="0"/>
              </a:rPr>
              <a:t> </a:t>
            </a:r>
            <a:endParaRPr lang="en-US" sz="2800" dirty="0">
              <a:latin typeface="+mj-lt"/>
              <a:cs typeface="Times New Roman" pitchFamily="18" charset="0"/>
            </a:endParaRPr>
          </a:p>
        </p:txBody>
      </p:sp>
      <p:sp>
        <p:nvSpPr>
          <p:cNvPr id="46" name="TextBox 45"/>
          <p:cNvSpPr txBox="1"/>
          <p:nvPr/>
        </p:nvSpPr>
        <p:spPr>
          <a:xfrm>
            <a:off x="6172200" y="3352800"/>
            <a:ext cx="1154227" cy="461665"/>
          </a:xfrm>
          <a:prstGeom prst="rect">
            <a:avLst/>
          </a:prstGeom>
          <a:noFill/>
        </p:spPr>
        <p:txBody>
          <a:bodyPr wrap="none" rtlCol="0">
            <a:spAutoFit/>
          </a:bodyPr>
          <a:lstStyle/>
          <a:p>
            <a:r>
              <a:rPr lang="en-US" sz="2400" b="1" dirty="0" smtClean="0">
                <a:solidFill>
                  <a:schemeClr val="accent2"/>
                </a:solidFill>
                <a:latin typeface="+mj-lt"/>
                <a:cs typeface="Calibri" pitchFamily="34" charset="0"/>
              </a:rPr>
              <a:t>rear = 4</a:t>
            </a:r>
          </a:p>
        </p:txBody>
      </p:sp>
      <p:sp>
        <p:nvSpPr>
          <p:cNvPr id="47" name="TextBox 46"/>
          <p:cNvSpPr txBox="1"/>
          <p:nvPr/>
        </p:nvSpPr>
        <p:spPr>
          <a:xfrm>
            <a:off x="1371600" y="3429000"/>
            <a:ext cx="1269643" cy="461665"/>
          </a:xfrm>
          <a:prstGeom prst="rect">
            <a:avLst/>
          </a:prstGeom>
          <a:noFill/>
        </p:spPr>
        <p:txBody>
          <a:bodyPr wrap="none" rtlCol="0">
            <a:spAutoFit/>
          </a:bodyPr>
          <a:lstStyle/>
          <a:p>
            <a:r>
              <a:rPr lang="en-US" sz="2400" b="1" dirty="0" smtClean="0">
                <a:solidFill>
                  <a:schemeClr val="accent2"/>
                </a:solidFill>
                <a:latin typeface="+mj-lt"/>
                <a:cs typeface="Calibri" pitchFamily="34" charset="0"/>
              </a:rPr>
              <a:t>front = 0</a:t>
            </a:r>
          </a:p>
        </p:txBody>
      </p:sp>
      <p:pic>
        <p:nvPicPr>
          <p:cNvPr id="3074" name="Picture 2"/>
          <p:cNvPicPr>
            <a:picLocks noChangeAspect="1" noChangeArrowheads="1"/>
          </p:cNvPicPr>
          <p:nvPr/>
        </p:nvPicPr>
        <p:blipFill>
          <a:blip r:embed="rId3"/>
          <a:srcRect/>
          <a:stretch>
            <a:fillRect/>
          </a:stretch>
        </p:blipFill>
        <p:spPr bwMode="auto">
          <a:xfrm>
            <a:off x="5638800" y="3505200"/>
            <a:ext cx="542925" cy="5715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876800" y="2209800"/>
            <a:ext cx="542925" cy="5715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2590800" y="2209800"/>
            <a:ext cx="542925" cy="5715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2667000" y="3505200"/>
            <a:ext cx="542925" cy="571500"/>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a:srcRect/>
          <a:stretch>
            <a:fillRect/>
          </a:stretch>
        </p:blipFill>
        <p:spPr bwMode="auto">
          <a:xfrm>
            <a:off x="5715000" y="5867400"/>
            <a:ext cx="542925" cy="571500"/>
          </a:xfrm>
          <a:prstGeom prst="rect">
            <a:avLst/>
          </a:prstGeom>
          <a:noFill/>
          <a:ln w="9525">
            <a:noFill/>
            <a:miter lim="800000"/>
            <a:headEnd/>
            <a:tailEnd/>
          </a:ln>
          <a:effectLst/>
        </p:spPr>
      </p:pic>
      <p:pic>
        <p:nvPicPr>
          <p:cNvPr id="3079" name="Picture 7"/>
          <p:cNvPicPr>
            <a:picLocks noChangeAspect="1" noChangeArrowheads="1"/>
          </p:cNvPicPr>
          <p:nvPr/>
        </p:nvPicPr>
        <p:blipFill>
          <a:blip r:embed="rId6"/>
          <a:srcRect/>
          <a:stretch>
            <a:fillRect/>
          </a:stretch>
        </p:blipFill>
        <p:spPr bwMode="auto">
          <a:xfrm>
            <a:off x="3429000" y="5867400"/>
            <a:ext cx="542925" cy="571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04088"/>
          </a:xfrm>
        </p:spPr>
        <p:txBody>
          <a:bodyPr>
            <a:noAutofit/>
          </a:bodyPr>
          <a:lstStyle/>
          <a:p>
            <a:pPr algn="ctr"/>
            <a:r>
              <a:rPr lang="en-US" sz="4400" b="1" dirty="0" err="1" smtClean="0"/>
              <a:t>Algo</a:t>
            </a:r>
            <a:r>
              <a:rPr lang="en-US" sz="4400" b="1" dirty="0" smtClean="0"/>
              <a:t> for Inserting into linear queue</a:t>
            </a:r>
            <a:endParaRPr lang="en-US" sz="4400" b="1" dirty="0"/>
          </a:p>
        </p:txBody>
      </p:sp>
      <p:sp>
        <p:nvSpPr>
          <p:cNvPr id="3" name="Content Placeholder 2"/>
          <p:cNvSpPr>
            <a:spLocks noGrp="1"/>
          </p:cNvSpPr>
          <p:nvPr>
            <p:ph idx="1"/>
          </p:nvPr>
        </p:nvSpPr>
        <p:spPr>
          <a:xfrm>
            <a:off x="457200" y="1371600"/>
            <a:ext cx="8458200" cy="4953000"/>
          </a:xfrm>
        </p:spPr>
        <p:txBody>
          <a:bodyPr>
            <a:normAutofit/>
          </a:bodyPr>
          <a:lstStyle/>
          <a:p>
            <a:pPr>
              <a:buNone/>
            </a:pPr>
            <a:r>
              <a:rPr lang="en-US" dirty="0" smtClean="0"/>
              <a:t>ENQUEUE( 	Queue, n, Front, Rear, Item)</a:t>
            </a:r>
          </a:p>
          <a:p>
            <a:pPr>
              <a:buNone/>
            </a:pPr>
            <a:r>
              <a:rPr lang="en-US" dirty="0" smtClean="0">
                <a:latin typeface="+mj-lt"/>
              </a:rPr>
              <a:t>1. If </a:t>
            </a:r>
            <a:r>
              <a:rPr lang="en-US" sz="2800" dirty="0" smtClean="0">
                <a:latin typeface="+mj-lt"/>
                <a:cs typeface="Times New Roman" pitchFamily="18" charset="0"/>
              </a:rPr>
              <a:t>Rear = n-1 </a:t>
            </a:r>
          </a:p>
          <a:p>
            <a:pPr>
              <a:buNone/>
            </a:pPr>
            <a:r>
              <a:rPr lang="en-US" sz="2800" dirty="0" smtClean="0">
                <a:latin typeface="+mj-lt"/>
                <a:cs typeface="Times New Roman" pitchFamily="18" charset="0"/>
              </a:rPr>
              <a:t>		then print OVERFLOW &amp; Return</a:t>
            </a:r>
          </a:p>
          <a:p>
            <a:pPr>
              <a:buNone/>
            </a:pPr>
            <a:r>
              <a:rPr lang="en-US" sz="2800" dirty="0" smtClean="0">
                <a:latin typeface="+mj-lt"/>
                <a:cs typeface="Times New Roman" pitchFamily="18" charset="0"/>
              </a:rPr>
              <a:t>2. Set Rear = Rear + 1</a:t>
            </a:r>
          </a:p>
          <a:p>
            <a:pPr>
              <a:buNone/>
            </a:pPr>
            <a:r>
              <a:rPr lang="en-US" sz="2800" dirty="0" smtClean="0">
                <a:latin typeface="+mj-lt"/>
                <a:cs typeface="Times New Roman" pitchFamily="18" charset="0"/>
              </a:rPr>
              <a:t>3. Set Queue[Rear]= Item</a:t>
            </a:r>
          </a:p>
          <a:p>
            <a:pPr>
              <a:buNone/>
            </a:pPr>
            <a:r>
              <a:rPr lang="en-US" sz="2800" dirty="0" smtClean="0">
                <a:latin typeface="+mj-lt"/>
                <a:cs typeface="Times New Roman" pitchFamily="18" charset="0"/>
              </a:rPr>
              <a:t>4. </a:t>
            </a:r>
            <a:r>
              <a:rPr lang="en-US" sz="2800" dirty="0" smtClean="0">
                <a:cs typeface="Times New Roman" pitchFamily="18" charset="0"/>
              </a:rPr>
              <a:t>If Front = </a:t>
            </a:r>
            <a:r>
              <a:rPr lang="en-US" sz="2800" dirty="0" smtClean="0">
                <a:cs typeface="Times New Roman" pitchFamily="18" charset="0"/>
                <a:sym typeface="Symbol"/>
              </a:rPr>
              <a:t></a:t>
            </a:r>
            <a:r>
              <a:rPr lang="en-US" sz="2800" dirty="0" smtClean="0">
                <a:cs typeface="Times New Roman" pitchFamily="18" charset="0"/>
              </a:rPr>
              <a:t>1    </a:t>
            </a:r>
            <a:r>
              <a:rPr lang="en-US" sz="2800" dirty="0" smtClean="0">
                <a:solidFill>
                  <a:srgbClr val="FF0000"/>
                </a:solidFill>
                <a:cs typeface="Times New Roman" pitchFamily="18" charset="0"/>
              </a:rPr>
              <a:t>[i.e., inserting into an empty Queue]</a:t>
            </a:r>
          </a:p>
          <a:p>
            <a:pPr>
              <a:buNone/>
            </a:pPr>
            <a:r>
              <a:rPr lang="en-US" sz="2800" dirty="0" smtClean="0">
                <a:cs typeface="Times New Roman" pitchFamily="18" charset="0"/>
              </a:rPr>
              <a:t>		then Set Front = 0 </a:t>
            </a:r>
          </a:p>
          <a:p>
            <a:pPr>
              <a:buNone/>
            </a:pPr>
            <a:r>
              <a:rPr lang="en-US" sz="2800" dirty="0" smtClean="0">
                <a:latin typeface="+mj-lt"/>
                <a:cs typeface="Times New Roman" pitchFamily="18" charset="0"/>
              </a:rPr>
              <a:t>5. Return</a:t>
            </a:r>
            <a:endParaRPr lang="en-US" dirty="0">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686800" cy="780288"/>
          </a:xfrm>
        </p:spPr>
        <p:txBody>
          <a:bodyPr>
            <a:normAutofit fontScale="90000"/>
          </a:bodyPr>
          <a:lstStyle/>
          <a:p>
            <a:pPr algn="ctr"/>
            <a:r>
              <a:rPr lang="en-US" b="1" dirty="0" err="1" smtClean="0"/>
              <a:t>Algo</a:t>
            </a:r>
            <a:r>
              <a:rPr lang="en-US" b="1" dirty="0" smtClean="0"/>
              <a:t> for Deleting from linear queue</a:t>
            </a:r>
            <a:endParaRPr lang="en-US" dirty="0"/>
          </a:p>
        </p:txBody>
      </p:sp>
      <p:sp>
        <p:nvSpPr>
          <p:cNvPr id="3" name="Content Placeholder 2"/>
          <p:cNvSpPr>
            <a:spLocks noGrp="1"/>
          </p:cNvSpPr>
          <p:nvPr>
            <p:ph idx="1"/>
          </p:nvPr>
        </p:nvSpPr>
        <p:spPr>
          <a:xfrm>
            <a:off x="457200" y="1447800"/>
            <a:ext cx="8229600" cy="4876800"/>
          </a:xfrm>
        </p:spPr>
        <p:txBody>
          <a:bodyPr/>
          <a:lstStyle/>
          <a:p>
            <a:pPr>
              <a:buNone/>
            </a:pPr>
            <a:r>
              <a:rPr lang="en-US" dirty="0" smtClean="0"/>
              <a:t>DEQUEUE(Queue, n, Front, Rear, Item)</a:t>
            </a:r>
          </a:p>
          <a:p>
            <a:pPr>
              <a:buNone/>
            </a:pPr>
            <a:r>
              <a:rPr lang="en-US" dirty="0" smtClean="0">
                <a:latin typeface="+mj-lt"/>
              </a:rPr>
              <a:t>1. If Front =</a:t>
            </a:r>
            <a:r>
              <a:rPr lang="en-US" dirty="0" smtClean="0">
                <a:latin typeface="+mj-lt"/>
                <a:sym typeface="Symbol"/>
              </a:rPr>
              <a:t>1	</a:t>
            </a:r>
            <a:r>
              <a:rPr lang="en-US" dirty="0" smtClean="0">
                <a:solidFill>
                  <a:srgbClr val="FF0000"/>
                </a:solidFill>
                <a:sym typeface="Symbol"/>
              </a:rPr>
              <a:t> [i.e., Queue  is empty]</a:t>
            </a:r>
            <a:endParaRPr lang="en-US" dirty="0" smtClean="0">
              <a:latin typeface="+mj-lt"/>
              <a:sym typeface="Symbol"/>
            </a:endParaRPr>
          </a:p>
          <a:p>
            <a:pPr>
              <a:buNone/>
            </a:pPr>
            <a:r>
              <a:rPr lang="en-US" dirty="0" smtClean="0">
                <a:latin typeface="+mj-lt"/>
                <a:sym typeface="Symbol"/>
              </a:rPr>
              <a:t>		then print UNDERFLOW &amp; Return</a:t>
            </a:r>
          </a:p>
          <a:p>
            <a:pPr>
              <a:buNone/>
            </a:pPr>
            <a:r>
              <a:rPr lang="en-US" dirty="0" smtClean="0">
                <a:latin typeface="+mj-lt"/>
                <a:sym typeface="Symbol"/>
              </a:rPr>
              <a:t>2. Set Item = Queue[Front]</a:t>
            </a:r>
          </a:p>
          <a:p>
            <a:pPr>
              <a:buNone/>
            </a:pPr>
            <a:r>
              <a:rPr lang="en-US" dirty="0" smtClean="0">
                <a:latin typeface="+mj-lt"/>
                <a:sym typeface="Symbol"/>
              </a:rPr>
              <a:t>3. If Front =Rear    </a:t>
            </a:r>
            <a:r>
              <a:rPr lang="en-US" dirty="0" smtClean="0">
                <a:solidFill>
                  <a:srgbClr val="FF0000"/>
                </a:solidFill>
                <a:latin typeface="+mj-lt"/>
                <a:sym typeface="Symbol"/>
              </a:rPr>
              <a:t>[i.e., Queue has only one element]</a:t>
            </a:r>
          </a:p>
          <a:p>
            <a:pPr>
              <a:buNone/>
            </a:pPr>
            <a:r>
              <a:rPr lang="en-US" dirty="0" smtClean="0">
                <a:latin typeface="+mj-lt"/>
                <a:sym typeface="Symbol"/>
              </a:rPr>
              <a:t>		then Set Front = 1 &amp; Rear = 1</a:t>
            </a:r>
          </a:p>
          <a:p>
            <a:pPr>
              <a:buNone/>
            </a:pPr>
            <a:r>
              <a:rPr lang="en-US" dirty="0" smtClean="0">
                <a:latin typeface="+mj-lt"/>
                <a:sym typeface="Symbol"/>
              </a:rPr>
              <a:t>	Else </a:t>
            </a:r>
          </a:p>
          <a:p>
            <a:pPr>
              <a:buNone/>
            </a:pPr>
            <a:r>
              <a:rPr lang="en-US" dirty="0" smtClean="0">
                <a:latin typeface="+mj-lt"/>
                <a:sym typeface="Symbol"/>
              </a:rPr>
              <a:t>	         Set Front = Front + 1</a:t>
            </a:r>
          </a:p>
          <a:p>
            <a:pPr>
              <a:buNone/>
            </a:pPr>
            <a:r>
              <a:rPr lang="en-US" dirty="0" smtClean="0">
                <a:latin typeface="+mj-lt"/>
                <a:sym typeface="Symbol"/>
              </a:rPr>
              <a:t>4. Return Item</a:t>
            </a:r>
            <a:endParaRPr lang="en-US" dirty="0">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704088"/>
          </a:xfrm>
        </p:spPr>
        <p:txBody>
          <a:bodyPr>
            <a:normAutofit fontScale="90000"/>
          </a:bodyPr>
          <a:lstStyle/>
          <a:p>
            <a:r>
              <a:rPr lang="en-US" b="1" dirty="0" smtClean="0"/>
              <a:t>Linked-list implementation of queue</a:t>
            </a:r>
            <a:endParaRPr lang="en-US" dirty="0"/>
          </a:p>
        </p:txBody>
      </p:sp>
      <p:sp>
        <p:nvSpPr>
          <p:cNvPr id="3" name="Content Placeholder 2"/>
          <p:cNvSpPr>
            <a:spLocks noGrp="1"/>
          </p:cNvSpPr>
          <p:nvPr>
            <p:ph idx="1"/>
          </p:nvPr>
        </p:nvSpPr>
        <p:spPr>
          <a:xfrm>
            <a:off x="457200" y="1371600"/>
            <a:ext cx="8229600" cy="1143000"/>
          </a:xfrm>
        </p:spPr>
        <p:txBody>
          <a:bodyPr/>
          <a:lstStyle/>
          <a:p>
            <a:pPr>
              <a:buNone/>
            </a:pPr>
            <a:r>
              <a:rPr lang="en-GB" sz="2800" dirty="0" smtClean="0"/>
              <a:t>A queue can also be implemented with a linked list with both a head and a tail pointer.</a:t>
            </a:r>
          </a:p>
          <a:p>
            <a:pPr>
              <a:buNone/>
            </a:pPr>
            <a:endParaRPr lang="en-US" dirty="0"/>
          </a:p>
        </p:txBody>
      </p:sp>
      <p:grpSp>
        <p:nvGrpSpPr>
          <p:cNvPr id="4" name="Group 87"/>
          <p:cNvGrpSpPr>
            <a:grpSpLocks/>
          </p:cNvGrpSpPr>
          <p:nvPr/>
        </p:nvGrpSpPr>
        <p:grpSpPr bwMode="auto">
          <a:xfrm>
            <a:off x="1219690" y="3428503"/>
            <a:ext cx="6857510" cy="1929312"/>
            <a:chOff x="331" y="1427"/>
            <a:chExt cx="3845" cy="892"/>
          </a:xfrm>
        </p:grpSpPr>
        <p:sp>
          <p:nvSpPr>
            <p:cNvPr id="5" name="Freeform 43"/>
            <p:cNvSpPr>
              <a:spLocks/>
            </p:cNvSpPr>
            <p:nvPr/>
          </p:nvSpPr>
          <p:spPr bwMode="auto">
            <a:xfrm>
              <a:off x="1056" y="1534"/>
              <a:ext cx="2550" cy="529"/>
            </a:xfrm>
            <a:custGeom>
              <a:avLst/>
              <a:gdLst>
                <a:gd name="T0" fmla="*/ 0 w 2550"/>
                <a:gd name="T1" fmla="*/ 2 h 529"/>
                <a:gd name="T2" fmla="*/ 624 w 2550"/>
                <a:gd name="T3" fmla="*/ 2 h 529"/>
                <a:gd name="T4" fmla="*/ 1125 w 2550"/>
                <a:gd name="T5" fmla="*/ 14 h 529"/>
                <a:gd name="T6" fmla="*/ 1650 w 2550"/>
                <a:gd name="T7" fmla="*/ 60 h 529"/>
                <a:gd name="T8" fmla="*/ 2175 w 2550"/>
                <a:gd name="T9" fmla="*/ 201 h 529"/>
                <a:gd name="T10" fmla="*/ 2550 w 2550"/>
                <a:gd name="T11" fmla="*/ 529 h 529"/>
                <a:gd name="T12" fmla="*/ 0 60000 65536"/>
                <a:gd name="T13" fmla="*/ 0 60000 65536"/>
                <a:gd name="T14" fmla="*/ 0 60000 65536"/>
                <a:gd name="T15" fmla="*/ 0 60000 65536"/>
                <a:gd name="T16" fmla="*/ 0 60000 65536"/>
                <a:gd name="T17" fmla="*/ 0 60000 65536"/>
                <a:gd name="T18" fmla="*/ 0 w 2550"/>
                <a:gd name="T19" fmla="*/ 0 h 529"/>
                <a:gd name="T20" fmla="*/ 2550 w 2550"/>
                <a:gd name="T21" fmla="*/ 529 h 529"/>
              </a:gdLst>
              <a:ahLst/>
              <a:cxnLst>
                <a:cxn ang="T12">
                  <a:pos x="T0" y="T1"/>
                </a:cxn>
                <a:cxn ang="T13">
                  <a:pos x="T2" y="T3"/>
                </a:cxn>
                <a:cxn ang="T14">
                  <a:pos x="T4" y="T5"/>
                </a:cxn>
                <a:cxn ang="T15">
                  <a:pos x="T6" y="T7"/>
                </a:cxn>
                <a:cxn ang="T16">
                  <a:pos x="T8" y="T9"/>
                </a:cxn>
                <a:cxn ang="T17">
                  <a:pos x="T10" y="T11"/>
                </a:cxn>
              </a:cxnLst>
              <a:rect l="T18" t="T19" r="T20" b="T21"/>
              <a:pathLst>
                <a:path w="2550" h="529">
                  <a:moveTo>
                    <a:pt x="0" y="2"/>
                  </a:moveTo>
                  <a:cubicBezTo>
                    <a:pt x="180" y="2"/>
                    <a:pt x="437" y="0"/>
                    <a:pt x="624" y="2"/>
                  </a:cubicBezTo>
                  <a:cubicBezTo>
                    <a:pt x="811" y="4"/>
                    <a:pt x="954" y="4"/>
                    <a:pt x="1125" y="14"/>
                  </a:cubicBezTo>
                  <a:cubicBezTo>
                    <a:pt x="1296" y="24"/>
                    <a:pt x="1475" y="29"/>
                    <a:pt x="1650" y="60"/>
                  </a:cubicBezTo>
                  <a:cubicBezTo>
                    <a:pt x="1825" y="91"/>
                    <a:pt x="2025" y="123"/>
                    <a:pt x="2175" y="201"/>
                  </a:cubicBezTo>
                  <a:cubicBezTo>
                    <a:pt x="2325" y="279"/>
                    <a:pt x="2472" y="461"/>
                    <a:pt x="2550" y="529"/>
                  </a:cubicBezTo>
                </a:path>
              </a:pathLst>
            </a:custGeom>
            <a:noFill/>
            <a:ln w="28575" cap="flat" cmpd="sng">
              <a:solidFill>
                <a:schemeClr val="tx1"/>
              </a:solidFill>
              <a:prstDash val="solid"/>
              <a:round/>
              <a:headEnd type="none" w="med" len="med"/>
              <a:tailEnd type="triangle" w="lg" len="lg"/>
            </a:ln>
          </p:spPr>
          <p:txBody>
            <a:bodyPr wrap="none" anchor="ctr"/>
            <a:lstStyle/>
            <a:p>
              <a:endParaRPr lang="en-US"/>
            </a:p>
          </p:txBody>
        </p:sp>
        <p:grpSp>
          <p:nvGrpSpPr>
            <p:cNvPr id="6" name="Group 85"/>
            <p:cNvGrpSpPr>
              <a:grpSpLocks/>
            </p:cNvGrpSpPr>
            <p:nvPr/>
          </p:nvGrpSpPr>
          <p:grpSpPr bwMode="auto">
            <a:xfrm>
              <a:off x="331" y="1427"/>
              <a:ext cx="3845" cy="892"/>
              <a:chOff x="331" y="1700"/>
              <a:chExt cx="3845" cy="892"/>
            </a:xfrm>
          </p:grpSpPr>
          <p:grpSp>
            <p:nvGrpSpPr>
              <p:cNvPr id="7" name="Group 84"/>
              <p:cNvGrpSpPr>
                <a:grpSpLocks/>
              </p:cNvGrpSpPr>
              <p:nvPr/>
            </p:nvGrpSpPr>
            <p:grpSpPr bwMode="auto">
              <a:xfrm>
                <a:off x="1584" y="2343"/>
                <a:ext cx="2304" cy="243"/>
                <a:chOff x="1584" y="2071"/>
                <a:chExt cx="2304" cy="243"/>
              </a:xfrm>
            </p:grpSpPr>
            <p:sp>
              <p:nvSpPr>
                <p:cNvPr id="26" name="Rectangle 21"/>
                <p:cNvSpPr>
                  <a:spLocks noChangeArrowheads="1"/>
                </p:cNvSpPr>
                <p:nvPr/>
              </p:nvSpPr>
              <p:spPr bwMode="auto">
                <a:xfrm>
                  <a:off x="3600" y="2072"/>
                  <a:ext cx="288" cy="242"/>
                </a:xfrm>
                <a:prstGeom prst="rect">
                  <a:avLst/>
                </a:prstGeom>
                <a:noFill/>
                <a:ln w="12700">
                  <a:solidFill>
                    <a:schemeClr val="tx1"/>
                  </a:solidFill>
                  <a:miter lim="800000"/>
                  <a:headEnd/>
                  <a:tailEnd/>
                </a:ln>
              </p:spPr>
              <p:txBody>
                <a:bodyPr wrap="none" anchor="ctr"/>
                <a:lstStyle/>
                <a:p>
                  <a:pPr algn="ctr"/>
                  <a:r>
                    <a:rPr lang="en-US" dirty="0">
                      <a:latin typeface="Consolas" pitchFamily="49" charset="0"/>
                    </a:rPr>
                    <a:t>23</a:t>
                  </a:r>
                  <a:endParaRPr lang="en-US" dirty="0">
                    <a:latin typeface="Times New Roman" pitchFamily="18" charset="0"/>
                  </a:endParaRPr>
                </a:p>
              </p:txBody>
            </p:sp>
            <p:sp>
              <p:nvSpPr>
                <p:cNvPr id="27" name="Rectangle 10"/>
                <p:cNvSpPr>
                  <a:spLocks noChangeArrowheads="1"/>
                </p:cNvSpPr>
                <p:nvPr/>
              </p:nvSpPr>
              <p:spPr bwMode="auto">
                <a:xfrm>
                  <a:off x="2591" y="2071"/>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28" name="Rectangle 19"/>
                <p:cNvSpPr>
                  <a:spLocks noChangeArrowheads="1"/>
                </p:cNvSpPr>
                <p:nvPr/>
              </p:nvSpPr>
              <p:spPr bwMode="auto">
                <a:xfrm>
                  <a:off x="1584" y="207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44</a:t>
                  </a:r>
                  <a:endParaRPr lang="en-US">
                    <a:latin typeface="Times New Roman" pitchFamily="18" charset="0"/>
                  </a:endParaRPr>
                </a:p>
              </p:txBody>
            </p:sp>
          </p:grpSp>
          <p:grpSp>
            <p:nvGrpSpPr>
              <p:cNvPr id="8" name="Group 83"/>
              <p:cNvGrpSpPr>
                <a:grpSpLocks/>
              </p:cNvGrpSpPr>
              <p:nvPr/>
            </p:nvGrpSpPr>
            <p:grpSpPr bwMode="auto">
              <a:xfrm>
                <a:off x="331" y="1700"/>
                <a:ext cx="3845" cy="892"/>
                <a:chOff x="331" y="1700"/>
                <a:chExt cx="3845" cy="892"/>
              </a:xfrm>
            </p:grpSpPr>
            <p:sp>
              <p:nvSpPr>
                <p:cNvPr id="9" name="Rectangle 11"/>
                <p:cNvSpPr>
                  <a:spLocks noChangeArrowheads="1"/>
                </p:cNvSpPr>
                <p:nvPr/>
              </p:nvSpPr>
              <p:spPr bwMode="auto">
                <a:xfrm>
                  <a:off x="2880" y="2343"/>
                  <a:ext cx="288" cy="242"/>
                </a:xfrm>
                <a:prstGeom prst="rect">
                  <a:avLst/>
                </a:prstGeom>
                <a:noFill/>
                <a:ln w="12700">
                  <a:solidFill>
                    <a:schemeClr val="tx1"/>
                  </a:solidFill>
                  <a:miter lim="800000"/>
                  <a:headEnd/>
                  <a:tailEnd/>
                </a:ln>
              </p:spPr>
              <p:txBody>
                <a:bodyPr wrap="none" anchor="ctr"/>
                <a:lstStyle/>
                <a:p>
                  <a:endParaRPr lang="en-US"/>
                </a:p>
              </p:txBody>
            </p:sp>
            <p:sp>
              <p:nvSpPr>
                <p:cNvPr id="10" name="Rectangle 13"/>
                <p:cNvSpPr>
                  <a:spLocks noChangeArrowheads="1"/>
                </p:cNvSpPr>
                <p:nvPr/>
              </p:nvSpPr>
              <p:spPr bwMode="auto">
                <a:xfrm>
                  <a:off x="3600" y="2344"/>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11" name="Rectangle 14"/>
                <p:cNvSpPr>
                  <a:spLocks noChangeArrowheads="1"/>
                </p:cNvSpPr>
                <p:nvPr/>
              </p:nvSpPr>
              <p:spPr bwMode="auto">
                <a:xfrm>
                  <a:off x="3888" y="2350"/>
                  <a:ext cx="288" cy="242"/>
                </a:xfrm>
                <a:prstGeom prst="rect">
                  <a:avLst/>
                </a:prstGeom>
                <a:noFill/>
                <a:ln w="12700">
                  <a:solidFill>
                    <a:schemeClr val="tx1"/>
                  </a:solidFill>
                  <a:miter lim="800000"/>
                  <a:headEnd/>
                  <a:tailEnd/>
                </a:ln>
              </p:spPr>
              <p:txBody>
                <a:bodyPr wrap="none" anchor="ctr"/>
                <a:lstStyle/>
                <a:p>
                  <a:endParaRPr lang="en-US"/>
                </a:p>
              </p:txBody>
            </p:sp>
            <p:sp>
              <p:nvSpPr>
                <p:cNvPr id="12" name="Oval 25"/>
                <p:cNvSpPr>
                  <a:spLocks noChangeArrowheads="1"/>
                </p:cNvSpPr>
                <p:nvPr/>
              </p:nvSpPr>
              <p:spPr bwMode="auto">
                <a:xfrm>
                  <a:off x="1968" y="2393"/>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3" name="Line 26"/>
                <p:cNvSpPr>
                  <a:spLocks noChangeShapeType="1"/>
                </p:cNvSpPr>
                <p:nvPr/>
              </p:nvSpPr>
              <p:spPr bwMode="auto">
                <a:xfrm>
                  <a:off x="2016" y="2441"/>
                  <a:ext cx="576" cy="0"/>
                </a:xfrm>
                <a:prstGeom prst="line">
                  <a:avLst/>
                </a:prstGeom>
                <a:noFill/>
                <a:ln w="12700">
                  <a:solidFill>
                    <a:schemeClr val="tx1"/>
                  </a:solidFill>
                  <a:round/>
                  <a:headEnd/>
                  <a:tailEnd type="triangle" w="lg" len="lg"/>
                </a:ln>
              </p:spPr>
              <p:txBody>
                <a:bodyPr wrap="none" anchor="ctr"/>
                <a:lstStyle/>
                <a:p>
                  <a:endParaRPr lang="en-US"/>
                </a:p>
              </p:txBody>
            </p:sp>
            <p:sp>
              <p:nvSpPr>
                <p:cNvPr id="14" name="Oval 28"/>
                <p:cNvSpPr>
                  <a:spLocks noChangeArrowheads="1"/>
                </p:cNvSpPr>
                <p:nvPr/>
              </p:nvSpPr>
              <p:spPr bwMode="auto">
                <a:xfrm>
                  <a:off x="2976" y="2393"/>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5" name="Line 29"/>
                <p:cNvSpPr>
                  <a:spLocks noChangeShapeType="1"/>
                </p:cNvSpPr>
                <p:nvPr/>
              </p:nvSpPr>
              <p:spPr bwMode="auto">
                <a:xfrm>
                  <a:off x="3024" y="2441"/>
                  <a:ext cx="576" cy="0"/>
                </a:xfrm>
                <a:prstGeom prst="line">
                  <a:avLst/>
                </a:prstGeom>
                <a:noFill/>
                <a:ln w="12700">
                  <a:solidFill>
                    <a:schemeClr val="tx1"/>
                  </a:solidFill>
                  <a:round/>
                  <a:headEnd/>
                  <a:tailEnd type="triangle" w="lg" len="lg"/>
                </a:ln>
              </p:spPr>
              <p:txBody>
                <a:bodyPr wrap="none" anchor="ctr"/>
                <a:lstStyle/>
                <a:p>
                  <a:endParaRPr lang="en-US"/>
                </a:p>
              </p:txBody>
            </p:sp>
            <p:sp>
              <p:nvSpPr>
                <p:cNvPr id="16" name="Oval 36"/>
                <p:cNvSpPr>
                  <a:spLocks noChangeArrowheads="1"/>
                </p:cNvSpPr>
                <p:nvPr/>
              </p:nvSpPr>
              <p:spPr bwMode="auto">
                <a:xfrm>
                  <a:off x="1008" y="2001"/>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7" name="Rectangle 37"/>
                <p:cNvSpPr>
                  <a:spLocks noChangeArrowheads="1"/>
                </p:cNvSpPr>
                <p:nvPr/>
              </p:nvSpPr>
              <p:spPr bwMode="auto">
                <a:xfrm>
                  <a:off x="912" y="1953"/>
                  <a:ext cx="288" cy="240"/>
                </a:xfrm>
                <a:prstGeom prst="rect">
                  <a:avLst/>
                </a:prstGeom>
                <a:noFill/>
                <a:ln w="12700">
                  <a:solidFill>
                    <a:schemeClr val="tx1"/>
                  </a:solidFill>
                  <a:miter lim="800000"/>
                  <a:headEnd/>
                  <a:tailEnd/>
                </a:ln>
              </p:spPr>
              <p:txBody>
                <a:bodyPr wrap="none" anchor="ctr"/>
                <a:lstStyle/>
                <a:p>
                  <a:endParaRPr lang="en-US"/>
                </a:p>
              </p:txBody>
            </p:sp>
            <p:sp>
              <p:nvSpPr>
                <p:cNvPr id="18" name="Line 38"/>
                <p:cNvSpPr>
                  <a:spLocks noChangeShapeType="1"/>
                </p:cNvSpPr>
                <p:nvPr/>
              </p:nvSpPr>
              <p:spPr bwMode="auto">
                <a:xfrm>
                  <a:off x="1056" y="2049"/>
                  <a:ext cx="480" cy="288"/>
                </a:xfrm>
                <a:prstGeom prst="line">
                  <a:avLst/>
                </a:prstGeom>
                <a:noFill/>
                <a:ln w="28575">
                  <a:solidFill>
                    <a:schemeClr val="tx1"/>
                  </a:solidFill>
                  <a:round/>
                  <a:headEnd/>
                  <a:tailEnd type="triangle" w="med" len="med"/>
                </a:ln>
              </p:spPr>
              <p:txBody>
                <a:bodyPr wrap="none" anchor="ctr"/>
                <a:lstStyle/>
                <a:p>
                  <a:endParaRPr lang="en-US"/>
                </a:p>
              </p:txBody>
            </p:sp>
            <p:sp>
              <p:nvSpPr>
                <p:cNvPr id="19" name="Text Box 39"/>
                <p:cNvSpPr txBox="1">
                  <a:spLocks noChangeArrowheads="1"/>
                </p:cNvSpPr>
                <p:nvPr/>
              </p:nvSpPr>
              <p:spPr bwMode="auto">
                <a:xfrm>
                  <a:off x="331" y="1700"/>
                  <a:ext cx="598" cy="505"/>
                </a:xfrm>
                <a:prstGeom prst="rect">
                  <a:avLst/>
                </a:prstGeom>
                <a:noFill/>
                <a:ln w="9525">
                  <a:noFill/>
                  <a:miter lim="800000"/>
                  <a:headEnd/>
                  <a:tailEnd/>
                </a:ln>
              </p:spPr>
              <p:txBody>
                <a:bodyPr wrap="square">
                  <a:spAutoFit/>
                </a:bodyPr>
                <a:lstStyle/>
                <a:p>
                  <a:pPr>
                    <a:spcBef>
                      <a:spcPct val="50000"/>
                    </a:spcBef>
                  </a:pPr>
                  <a:r>
                    <a:rPr lang="en-US" sz="2600" b="1" dirty="0" smtClean="0">
                      <a:solidFill>
                        <a:schemeClr val="accent2"/>
                      </a:solidFill>
                      <a:latin typeface="Consolas" pitchFamily="49" charset="0"/>
                    </a:rPr>
                    <a:t>Tail</a:t>
                  </a:r>
                </a:p>
                <a:p>
                  <a:pPr>
                    <a:spcBef>
                      <a:spcPct val="50000"/>
                    </a:spcBef>
                  </a:pPr>
                  <a:r>
                    <a:rPr lang="en-US" sz="2600" b="1" dirty="0" smtClean="0">
                      <a:solidFill>
                        <a:schemeClr val="accent2"/>
                      </a:solidFill>
                      <a:latin typeface="Consolas" pitchFamily="49" charset="0"/>
                    </a:rPr>
                    <a:t>Head</a:t>
                  </a:r>
                  <a:endParaRPr lang="en-US" sz="2600" b="1" dirty="0">
                    <a:solidFill>
                      <a:schemeClr val="accent2"/>
                    </a:solidFill>
                    <a:latin typeface="Consolas" pitchFamily="49" charset="0"/>
                  </a:endParaRPr>
                </a:p>
              </p:txBody>
            </p:sp>
            <p:sp>
              <p:nvSpPr>
                <p:cNvPr id="20" name="Oval 41"/>
                <p:cNvSpPr>
                  <a:spLocks noChangeArrowheads="1"/>
                </p:cNvSpPr>
                <p:nvPr/>
              </p:nvSpPr>
              <p:spPr bwMode="auto">
                <a:xfrm>
                  <a:off x="1008" y="1761"/>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1" name="Rectangle 42"/>
                <p:cNvSpPr>
                  <a:spLocks noChangeArrowheads="1"/>
                </p:cNvSpPr>
                <p:nvPr/>
              </p:nvSpPr>
              <p:spPr bwMode="auto">
                <a:xfrm>
                  <a:off x="912" y="1713"/>
                  <a:ext cx="288" cy="240"/>
                </a:xfrm>
                <a:prstGeom prst="rect">
                  <a:avLst/>
                </a:prstGeom>
                <a:noFill/>
                <a:ln w="12700">
                  <a:solidFill>
                    <a:schemeClr val="tx1"/>
                  </a:solidFill>
                  <a:miter lim="800000"/>
                  <a:headEnd/>
                  <a:tailEnd/>
                </a:ln>
              </p:spPr>
              <p:txBody>
                <a:bodyPr wrap="none" anchor="ctr"/>
                <a:lstStyle/>
                <a:p>
                  <a:endParaRPr lang="en-US"/>
                </a:p>
              </p:txBody>
            </p:sp>
            <p:sp>
              <p:nvSpPr>
                <p:cNvPr id="22" name="Oval 71"/>
                <p:cNvSpPr>
                  <a:spLocks noChangeArrowheads="1"/>
                </p:cNvSpPr>
                <p:nvPr/>
              </p:nvSpPr>
              <p:spPr bwMode="auto">
                <a:xfrm>
                  <a:off x="3984" y="2408"/>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3" name="Rectangle 7"/>
                <p:cNvSpPr>
                  <a:spLocks noChangeArrowheads="1"/>
                </p:cNvSpPr>
                <p:nvPr/>
              </p:nvSpPr>
              <p:spPr bwMode="auto">
                <a:xfrm>
                  <a:off x="1584" y="2345"/>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24" name="Rectangle 8"/>
                <p:cNvSpPr>
                  <a:spLocks noChangeArrowheads="1"/>
                </p:cNvSpPr>
                <p:nvPr/>
              </p:nvSpPr>
              <p:spPr bwMode="auto">
                <a:xfrm>
                  <a:off x="1873" y="2344"/>
                  <a:ext cx="288" cy="242"/>
                </a:xfrm>
                <a:prstGeom prst="rect">
                  <a:avLst/>
                </a:prstGeom>
                <a:noFill/>
                <a:ln w="12700">
                  <a:solidFill>
                    <a:schemeClr val="tx1"/>
                  </a:solidFill>
                  <a:miter lim="800000"/>
                  <a:headEnd/>
                  <a:tailEnd/>
                </a:ln>
              </p:spPr>
              <p:txBody>
                <a:bodyPr wrap="none" anchor="ctr"/>
                <a:lstStyle/>
                <a:p>
                  <a:endParaRPr lang="en-US"/>
                </a:p>
              </p:txBody>
            </p:sp>
            <p:sp>
              <p:nvSpPr>
                <p:cNvPr id="25" name="Rectangle 20"/>
                <p:cNvSpPr>
                  <a:spLocks noChangeArrowheads="1"/>
                </p:cNvSpPr>
                <p:nvPr/>
              </p:nvSpPr>
              <p:spPr bwMode="auto">
                <a:xfrm>
                  <a:off x="2592" y="2341"/>
                  <a:ext cx="288" cy="242"/>
                </a:xfrm>
                <a:prstGeom prst="rect">
                  <a:avLst/>
                </a:prstGeom>
                <a:noFill/>
                <a:ln w="12700">
                  <a:solidFill>
                    <a:schemeClr val="tx1"/>
                  </a:solidFill>
                  <a:miter lim="800000"/>
                  <a:headEnd/>
                  <a:tailEnd/>
                </a:ln>
              </p:spPr>
              <p:txBody>
                <a:bodyPr wrap="none" anchor="ctr"/>
                <a:lstStyle/>
                <a:p>
                  <a:pPr algn="ctr"/>
                  <a:r>
                    <a:rPr lang="en-US" dirty="0">
                      <a:latin typeface="Consolas" pitchFamily="49" charset="0"/>
                    </a:rPr>
                    <a:t>97</a:t>
                  </a:r>
                  <a:endParaRPr lang="en-US" dirty="0">
                    <a:latin typeface="Times New Roman" pitchFamily="18" charset="0"/>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990</TotalTime>
  <Words>1150</Words>
  <Application>Microsoft Office PowerPoint</Application>
  <PresentationFormat>On-screen Show (4:3)</PresentationFormat>
  <Paragraphs>249</Paragraphs>
  <Slides>23</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MS Mincho</vt:lpstr>
      <vt:lpstr>Calibri</vt:lpstr>
      <vt:lpstr>Consolas</vt:lpstr>
      <vt:lpstr>Constantia</vt:lpstr>
      <vt:lpstr>Symbol</vt:lpstr>
      <vt:lpstr>Times New Roman</vt:lpstr>
      <vt:lpstr>Wingdings</vt:lpstr>
      <vt:lpstr>Wingdings 2</vt:lpstr>
      <vt:lpstr>Flow</vt:lpstr>
      <vt:lpstr>Queue</vt:lpstr>
      <vt:lpstr>What is a Queue?</vt:lpstr>
      <vt:lpstr>Basic operations on Queue</vt:lpstr>
      <vt:lpstr>Queue overflow (linear queue)</vt:lpstr>
      <vt:lpstr>PowerPoint Presentation</vt:lpstr>
      <vt:lpstr>Array implementation of queues</vt:lpstr>
      <vt:lpstr>Algo for Inserting into linear queue</vt:lpstr>
      <vt:lpstr>Algo for Deleting from linear queue</vt:lpstr>
      <vt:lpstr>Linked-list implementation of queue</vt:lpstr>
      <vt:lpstr>Enqueueing a node</vt:lpstr>
      <vt:lpstr>Dequeueing a node</vt:lpstr>
      <vt:lpstr>Problem in Linear Queue</vt:lpstr>
      <vt:lpstr>Circular Queue (using array)</vt:lpstr>
      <vt:lpstr>Algo : insert into Circular queue</vt:lpstr>
      <vt:lpstr>Algo : delete from Circular queue</vt:lpstr>
      <vt:lpstr>Problems in Circular Queue : Full and empty queues</vt:lpstr>
      <vt:lpstr>Full and empty queues: Solutions</vt:lpstr>
      <vt:lpstr>Double Ended Queue (Deque)</vt:lpstr>
      <vt:lpstr>Algorithms for inserting in Deque</vt:lpstr>
      <vt:lpstr>Algorithms for deleting from Deque</vt:lpstr>
      <vt:lpstr>Priority Queue</vt:lpstr>
      <vt:lpstr>One way list representation of Priority Queue</vt:lpstr>
      <vt:lpstr>Applications of Queue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SOUMITA</cp:lastModifiedBy>
  <cp:revision>108</cp:revision>
  <dcterms:created xsi:type="dcterms:W3CDTF">2015-08-14T16:11:45Z</dcterms:created>
  <dcterms:modified xsi:type="dcterms:W3CDTF">2021-09-23T07:38:04Z</dcterms:modified>
</cp:coreProperties>
</file>