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9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9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7252-FAAE-46AE-9C33-DE9C51FCA704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6CCF-DA2C-436B-87E6-68405171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Fashion </a:t>
            </a:r>
            <a:r>
              <a:rPr lang="en-US" altLang="ko-KR" b="1" dirty="0" smtClean="0"/>
              <a:t>MNIST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홍진석</a:t>
            </a:r>
            <a:r>
              <a:rPr lang="en-US" altLang="ko-KR" dirty="0" smtClean="0"/>
              <a:t>(201202128), </a:t>
            </a:r>
            <a:r>
              <a:rPr lang="ko-KR" altLang="en-US" dirty="0" smtClean="0"/>
              <a:t>임진수</a:t>
            </a:r>
            <a:r>
              <a:rPr lang="en-US" altLang="ko-KR" dirty="0" smtClean="0"/>
              <a:t>(201203391)</a:t>
            </a:r>
          </a:p>
          <a:p>
            <a:endParaRPr lang="en-US" altLang="ko-KR" dirty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임진수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고찰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K-Means </a:t>
            </a:r>
            <a:r>
              <a:rPr lang="ko-KR" altLang="en-US" sz="2400" dirty="0" smtClean="0"/>
              <a:t>알고리즘은 거리 기반으로 </a:t>
            </a:r>
            <a:r>
              <a:rPr lang="en-US" altLang="ko-KR" sz="2400" dirty="0" smtClean="0"/>
              <a:t>Centroid</a:t>
            </a:r>
            <a:r>
              <a:rPr lang="ko-KR" altLang="en-US" sz="2400" dirty="0" smtClean="0"/>
              <a:t>를 중심으로 구형으로 군집을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하지만 실제 데이터가 존재하는 </a:t>
            </a:r>
            <a:r>
              <a:rPr lang="en-US" altLang="ko-KR" sz="2400" dirty="0" smtClean="0"/>
              <a:t>Latent Space</a:t>
            </a:r>
            <a:r>
              <a:rPr lang="ko-KR" altLang="en-US" sz="2400" dirty="0" smtClean="0"/>
              <a:t>는 구형이 아닌 복잡한 형태로 데이터가 분포 되어 있다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해결 방법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 Space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하기 좋게 바꾸자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5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VAE(</a:t>
            </a:r>
            <a:r>
              <a:rPr lang="en-US" altLang="ko-KR" dirty="0" err="1" smtClean="0"/>
              <a:t>VariationAutoEncoder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26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VAE</a:t>
            </a:r>
          </a:p>
          <a:p>
            <a:pPr lvl="1"/>
            <a:r>
              <a:rPr lang="en-US" altLang="ko-KR" dirty="0" smtClean="0"/>
              <a:t>Generative Model</a:t>
            </a:r>
          </a:p>
          <a:p>
            <a:pPr lvl="1"/>
            <a:r>
              <a:rPr lang="ko-KR" altLang="en-US" dirty="0" smtClean="0"/>
              <a:t>중간의 </a:t>
            </a:r>
            <a:r>
              <a:rPr lang="en-US" altLang="ko-KR" dirty="0" smtClean="0"/>
              <a:t>Latent Vector</a:t>
            </a:r>
            <a:r>
              <a:rPr lang="ko-KR" altLang="en-US" dirty="0" smtClean="0"/>
              <a:t>를 다차원의 정규분포로 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Latent Vector</a:t>
            </a:r>
            <a:r>
              <a:rPr lang="ko-KR" altLang="en-US" dirty="0"/>
              <a:t> </a:t>
            </a:r>
            <a:r>
              <a:rPr lang="ko-KR" altLang="en-US" dirty="0" smtClean="0"/>
              <a:t>각각이 이미지의 특징이 되도록 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Latent Vector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데이터 간 관계를 학습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9" y="3864509"/>
            <a:ext cx="6043864" cy="2568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4964030"/>
            <a:ext cx="3895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Latent Vector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정규분포를 따른다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0928" y="434256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가정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00928" y="5354534"/>
            <a:ext cx="622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각 특징이 평균과 분산을 가지고 </a:t>
            </a:r>
            <a:r>
              <a:rPr lang="ko-KR" altLang="en-US" dirty="0" err="1" smtClean="0"/>
              <a:t>둥글하게</a:t>
            </a:r>
            <a:r>
              <a:rPr lang="ko-KR" altLang="en-US" dirty="0" smtClean="0"/>
              <a:t> 표현이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00928" y="5723866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-&gt; K-Means </a:t>
            </a:r>
            <a:r>
              <a:rPr lang="ko-KR" altLang="en-US" dirty="0" smtClean="0"/>
              <a:t>하기 좋아질 것 이다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1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2085975"/>
          </a:xfrm>
        </p:spPr>
        <p:txBody>
          <a:bodyPr/>
          <a:lstStyle/>
          <a:p>
            <a:r>
              <a:rPr lang="en-US" altLang="ko-KR" dirty="0" smtClean="0"/>
              <a:t>VAE + K-Means</a:t>
            </a:r>
          </a:p>
          <a:p>
            <a:pPr lvl="1" latinLnBrk="0"/>
            <a:r>
              <a:rPr lang="en-US" altLang="ko-KR" sz="1800" dirty="0"/>
              <a:t>K = 16</a:t>
            </a:r>
            <a:endParaRPr lang="ko-KR" altLang="ko-KR" sz="1800" dirty="0"/>
          </a:p>
          <a:p>
            <a:pPr lvl="1" latinLnBrk="0"/>
            <a:r>
              <a:rPr lang="en-US" altLang="ko-KR" sz="1800" dirty="0"/>
              <a:t>VAE</a:t>
            </a:r>
            <a:r>
              <a:rPr lang="ko-KR" altLang="ko-KR" sz="1800" dirty="0"/>
              <a:t>를 통하여 </a:t>
            </a:r>
            <a:r>
              <a:rPr lang="en-US" altLang="ko-KR" sz="1800" dirty="0"/>
              <a:t>3</a:t>
            </a:r>
            <a:r>
              <a:rPr lang="ko-KR" altLang="ko-KR" sz="1800" dirty="0"/>
              <a:t>차원으로 데이터를 압축하여 사용</a:t>
            </a:r>
          </a:p>
          <a:p>
            <a:pPr lvl="1" latinLnBrk="0"/>
            <a:r>
              <a:rPr lang="en-US" altLang="ko-KR" sz="1800" dirty="0"/>
              <a:t>Distance Matric : Cosine Distance</a:t>
            </a:r>
            <a:endParaRPr lang="ko-KR" altLang="ko-KR" sz="1800" dirty="0"/>
          </a:p>
          <a:p>
            <a:pPr lvl="1" latinLnBrk="0"/>
            <a:r>
              <a:rPr lang="ko-KR" altLang="ko-KR" sz="1800" dirty="0" err="1"/>
              <a:t>클러스터링</a:t>
            </a:r>
            <a:r>
              <a:rPr lang="ko-KR" altLang="ko-KR" sz="1800" dirty="0"/>
              <a:t> 후 해당 클러스터링에서 가장 많은 분포를 가지는 라벨이 </a:t>
            </a:r>
            <a:r>
              <a:rPr lang="en-US" altLang="ko-KR" sz="1800" dirty="0"/>
              <a:t>Centroid</a:t>
            </a:r>
            <a:r>
              <a:rPr lang="ko-KR" altLang="ko-KR" sz="1800" dirty="0"/>
              <a:t>의 라벨이 되도록 함</a:t>
            </a:r>
          </a:p>
          <a:p>
            <a:endParaRPr lang="ko-KR" altLang="en-US" dirty="0"/>
          </a:p>
        </p:txBody>
      </p:sp>
      <p:pic>
        <p:nvPicPr>
          <p:cNvPr id="4" name="이미지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41400" y="3496944"/>
            <a:ext cx="4216400" cy="2893695"/>
          </a:xfrm>
          <a:prstGeom prst="rect">
            <a:avLst/>
          </a:prstGeom>
        </p:spPr>
      </p:pic>
      <p:sp>
        <p:nvSpPr>
          <p:cNvPr id="5" name="Text Box 20"/>
          <p:cNvSpPr txBox="1"/>
          <p:nvPr/>
        </p:nvSpPr>
        <p:spPr>
          <a:xfrm>
            <a:off x="1844675" y="6528435"/>
            <a:ext cx="2838450" cy="31496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VAE</a:t>
            </a:r>
            <a:r>
              <a:rPr lang="ko-KR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데이터 압축 후 분포</a:t>
            </a:r>
          </a:p>
        </p:txBody>
      </p:sp>
      <p:pic>
        <p:nvPicPr>
          <p:cNvPr id="6" name="이미지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83337" y="3496944"/>
            <a:ext cx="4000501" cy="2893695"/>
          </a:xfrm>
          <a:prstGeom prst="rect">
            <a:avLst/>
          </a:prstGeom>
        </p:spPr>
      </p:pic>
      <p:sp>
        <p:nvSpPr>
          <p:cNvPr id="7" name="Text Box 21"/>
          <p:cNvSpPr txBox="1"/>
          <p:nvPr/>
        </p:nvSpPr>
        <p:spPr>
          <a:xfrm>
            <a:off x="7058024" y="6543040"/>
            <a:ext cx="2752725" cy="31496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= 16, </a:t>
            </a:r>
            <a:r>
              <a:rPr 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클러스터링</a:t>
            </a:r>
            <a:r>
              <a:rPr 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58798" y="3832979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Accuracy : 64.3%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sz="2000" dirty="0"/>
              <a:t>기존 방법과 다르게 클러스터링을 이용하여 </a:t>
            </a:r>
            <a:r>
              <a:rPr lang="en-US" altLang="ko-KR" sz="2000" dirty="0"/>
              <a:t>NN </a:t>
            </a:r>
            <a:r>
              <a:rPr lang="ko-KR" altLang="ko-KR" sz="2000" dirty="0"/>
              <a:t>대비 빠른 학습 속도와 데이터 시각화를 통하여 패턴을 분석하기 위하여 </a:t>
            </a:r>
            <a:r>
              <a:rPr lang="en-US" altLang="ko-KR" sz="2000" dirty="0"/>
              <a:t>K-means </a:t>
            </a:r>
            <a:r>
              <a:rPr lang="ko-KR" altLang="ko-KR" sz="2000" dirty="0"/>
              <a:t>기반의 방법을 사용해 보았다</a:t>
            </a:r>
            <a:r>
              <a:rPr lang="en-US" altLang="ko-KR" sz="2000" dirty="0" smtClean="0"/>
              <a:t>.</a:t>
            </a:r>
          </a:p>
          <a:p>
            <a:pPr lvl="0"/>
            <a:endParaRPr lang="ko-KR" altLang="ko-KR" sz="2000" dirty="0"/>
          </a:p>
          <a:p>
            <a:pPr lvl="0"/>
            <a:r>
              <a:rPr lang="en-US" altLang="ko-KR" sz="2000" dirty="0"/>
              <a:t>Clustering </a:t>
            </a:r>
            <a:r>
              <a:rPr lang="ko-KR" altLang="ko-KR" sz="2000" dirty="0"/>
              <a:t>방식은</a:t>
            </a:r>
            <a:r>
              <a:rPr lang="en-US" altLang="ko-KR" sz="2000" dirty="0"/>
              <a:t> PCA + K-Means Clustering </a:t>
            </a:r>
            <a:r>
              <a:rPr lang="ko-KR" altLang="ko-KR" sz="2000" dirty="0"/>
              <a:t>방식을 통하여 진행하였는데</a:t>
            </a:r>
            <a:r>
              <a:rPr lang="en-US" altLang="ko-KR" sz="2000" dirty="0"/>
              <a:t>, PCA</a:t>
            </a:r>
            <a:r>
              <a:rPr lang="ko-KR" altLang="ko-KR" sz="2000" dirty="0"/>
              <a:t>를 통하여</a:t>
            </a:r>
            <a:r>
              <a:rPr lang="en-US" altLang="ko-KR" sz="2000" dirty="0"/>
              <a:t> 784</a:t>
            </a:r>
            <a:r>
              <a:rPr lang="ko-KR" altLang="ko-KR" sz="2000" dirty="0"/>
              <a:t>차원을</a:t>
            </a:r>
            <a:r>
              <a:rPr lang="en-US" altLang="ko-KR" sz="2000" dirty="0"/>
              <a:t> 3</a:t>
            </a:r>
            <a:r>
              <a:rPr lang="ko-KR" altLang="ko-KR" sz="2000" dirty="0"/>
              <a:t>차원으로 압축하여</a:t>
            </a:r>
            <a:r>
              <a:rPr lang="en-US" altLang="ko-KR" sz="2000" dirty="0"/>
              <a:t> Clustering</a:t>
            </a:r>
            <a:r>
              <a:rPr lang="ko-KR" altLang="ko-KR" sz="2000" dirty="0"/>
              <a:t>을 진행하였을 때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47%</a:t>
            </a:r>
            <a:r>
              <a:rPr lang="ko-KR" altLang="ko-KR" sz="2000" dirty="0">
                <a:solidFill>
                  <a:srgbClr val="FF0000"/>
                </a:solidFill>
              </a:rPr>
              <a:t>의 성능</a:t>
            </a:r>
            <a:r>
              <a:rPr lang="ko-KR" altLang="ko-KR" sz="2000" dirty="0"/>
              <a:t>을 보이며 좋은 성능을 나타내지 못하였다</a:t>
            </a:r>
            <a:r>
              <a:rPr lang="en-US" altLang="ko-KR" sz="2000" dirty="0" smtClean="0"/>
              <a:t>.</a:t>
            </a:r>
          </a:p>
          <a:p>
            <a:pPr lvl="0"/>
            <a:endParaRPr lang="ko-KR" altLang="ko-KR" sz="2000" dirty="0"/>
          </a:p>
          <a:p>
            <a:pPr lvl="0"/>
            <a:r>
              <a:rPr lang="ko-KR" altLang="ko-KR" sz="2000" dirty="0"/>
              <a:t>이 문제를 해결하기 위해</a:t>
            </a:r>
            <a:r>
              <a:rPr lang="en-US" altLang="ko-KR" sz="2000" dirty="0"/>
              <a:t> VAE</a:t>
            </a:r>
            <a:r>
              <a:rPr lang="ko-KR" altLang="ko-KR" sz="2000" dirty="0"/>
              <a:t>를 이용하여 압축하는 아이디어를 제시하였고</a:t>
            </a:r>
            <a:r>
              <a:rPr lang="en-US" altLang="ko-KR" sz="2000" dirty="0"/>
              <a:t>, </a:t>
            </a:r>
            <a:r>
              <a:rPr lang="ko-KR" altLang="ko-KR" sz="2000" dirty="0"/>
              <a:t>적용하여</a:t>
            </a:r>
            <a:r>
              <a:rPr lang="en-US" altLang="ko-KR" sz="2000" dirty="0"/>
              <a:t> Clustering </a:t>
            </a:r>
            <a:r>
              <a:rPr lang="ko-KR" altLang="ko-KR" sz="2000" dirty="0"/>
              <a:t>한 결과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FF0000"/>
                </a:solidFill>
              </a:rPr>
              <a:t>64%</a:t>
            </a:r>
            <a:r>
              <a:rPr lang="ko-KR" altLang="ko-KR" sz="2000" dirty="0">
                <a:solidFill>
                  <a:srgbClr val="FF0000"/>
                </a:solidFill>
              </a:rPr>
              <a:t>의 성능</a:t>
            </a:r>
            <a:r>
              <a:rPr lang="ko-KR" altLang="ko-KR" sz="2000" dirty="0"/>
              <a:t>을 보이며 기존의</a:t>
            </a:r>
            <a:r>
              <a:rPr lang="en-US" altLang="ko-KR" sz="2000" dirty="0"/>
              <a:t> PCA </a:t>
            </a:r>
            <a:r>
              <a:rPr lang="ko-KR" altLang="ko-KR" sz="2000" dirty="0"/>
              <a:t>방식보다 성능이 향상된 것을 확인할 수 있었고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시각화하였을</a:t>
            </a:r>
            <a:r>
              <a:rPr lang="ko-KR" altLang="ko-KR" sz="2000" dirty="0"/>
              <a:t> 때 위 </a:t>
            </a:r>
            <a:r>
              <a:rPr lang="en-US" altLang="ko-KR" sz="2000" dirty="0"/>
              <a:t>VAE </a:t>
            </a:r>
            <a:r>
              <a:rPr lang="ko-KR" altLang="ko-KR" sz="2000" dirty="0"/>
              <a:t>시 데이터 분포를 그렸을 때 </a:t>
            </a:r>
            <a:r>
              <a:rPr lang="ko-KR" altLang="ko-KR" sz="2000" dirty="0">
                <a:solidFill>
                  <a:srgbClr val="FF0000"/>
                </a:solidFill>
              </a:rPr>
              <a:t>데이터의 각 데이터 간 응집도가 </a:t>
            </a:r>
            <a:r>
              <a:rPr lang="en-US" altLang="ko-KR" sz="2000" dirty="0">
                <a:solidFill>
                  <a:srgbClr val="FF0000"/>
                </a:solidFill>
              </a:rPr>
              <a:t>PCA</a:t>
            </a:r>
            <a:r>
              <a:rPr lang="ko-KR" altLang="ko-KR" sz="2000" dirty="0">
                <a:solidFill>
                  <a:srgbClr val="FF0000"/>
                </a:solidFill>
              </a:rPr>
              <a:t>보다 더 큰 것</a:t>
            </a:r>
            <a:r>
              <a:rPr lang="ko-KR" altLang="ko-KR" sz="2000" dirty="0"/>
              <a:t>을 시각적으로 확인할 수 있었다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162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9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Background</a:t>
            </a:r>
          </a:p>
          <a:p>
            <a:pPr lvl="1"/>
            <a:r>
              <a:rPr lang="ko-KR" altLang="en-US" dirty="0" smtClean="0"/>
              <a:t>인공지능</a:t>
            </a:r>
            <a:r>
              <a:rPr lang="en-US" altLang="ko-KR" dirty="0" smtClean="0"/>
              <a:t>(AI)</a:t>
            </a:r>
            <a:r>
              <a:rPr lang="ko-KR" altLang="en-US" dirty="0" smtClean="0"/>
              <a:t>쪽에서 가장 많이 사용하고 있는 예제가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MNIST</a:t>
            </a:r>
            <a:r>
              <a:rPr lang="ko-KR" altLang="en-US" dirty="0" smtClean="0"/>
              <a:t>는 간단한 컴퓨터 비전 </a:t>
            </a:r>
            <a:r>
              <a:rPr lang="ko-KR" altLang="en-US" dirty="0" err="1" smtClean="0"/>
              <a:t>데이터셋입니다</a:t>
            </a:r>
            <a:r>
              <a:rPr lang="en-US" altLang="ko-KR" dirty="0" smtClean="0"/>
              <a:t>. MNIST </a:t>
            </a:r>
            <a:r>
              <a:rPr lang="ko-KR" altLang="en-US" dirty="0" smtClean="0"/>
              <a:t>데이터베이스는 손으로 쓴 숫자들로 이루어진 대형 데이터베이스로 이 데이터를 이용해 기계 학습 분야의 트레이닝 및 테스트에 많이 사용되고 있습니다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Why?</a:t>
            </a:r>
          </a:p>
          <a:p>
            <a:pPr lvl="1"/>
            <a:r>
              <a:rPr lang="ko-KR" altLang="en-US" dirty="0" smtClean="0"/>
              <a:t>기존에 </a:t>
            </a:r>
            <a:r>
              <a:rPr lang="en-US" altLang="ko-KR" dirty="0" smtClean="0"/>
              <a:t>Supervised Classification </a:t>
            </a:r>
            <a:r>
              <a:rPr lang="ko-KR" altLang="en-US" dirty="0" smtClean="0"/>
              <a:t>방법으로 </a:t>
            </a:r>
            <a:r>
              <a:rPr lang="en-US" altLang="ko-KR" dirty="0" smtClean="0"/>
              <a:t>NN, CNN</a:t>
            </a:r>
            <a:r>
              <a:rPr lang="ko-KR" altLang="en-US" dirty="0" smtClean="0"/>
              <a:t>을 기반 모델을 사용하였을 때 약 </a:t>
            </a:r>
            <a:r>
              <a:rPr lang="en-US" altLang="ko-KR" dirty="0" smtClean="0"/>
              <a:t>90</a:t>
            </a:r>
            <a:r>
              <a:rPr lang="ko-KR" altLang="en-US" dirty="0" smtClean="0"/>
              <a:t>프로의 높은 정확도를 보이지만 </a:t>
            </a:r>
            <a:r>
              <a:rPr lang="en-US" altLang="ko-KR" dirty="0" smtClean="0"/>
              <a:t>Unsupervised </a:t>
            </a:r>
            <a:r>
              <a:rPr lang="ko-KR" altLang="en-US" dirty="0" smtClean="0"/>
              <a:t>방식 중 하나인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알고리즘을 이용하여 군집을 하고 분류를 했을 때는 </a:t>
            </a:r>
            <a:r>
              <a:rPr lang="en-US" altLang="ko-KR" dirty="0" smtClean="0"/>
              <a:t>40</a:t>
            </a:r>
            <a:r>
              <a:rPr lang="ko-KR" altLang="en-US" dirty="0" smtClean="0"/>
              <a:t>프로 정도의 낮은 성능으로 높은 성능을 기대하기 힘든 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우리는 이러한 </a:t>
            </a:r>
            <a:r>
              <a:rPr lang="en-US" altLang="ko-KR" dirty="0" smtClean="0"/>
              <a:t>Unsupervised </a:t>
            </a:r>
            <a:r>
              <a:rPr lang="ko-KR" altLang="en-US" dirty="0" smtClean="0"/>
              <a:t>방법을 개선을 해보고자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0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Fashion </a:t>
            </a:r>
            <a:r>
              <a:rPr lang="en-US" altLang="ko-KR" dirty="0" err="1" smtClean="0"/>
              <a:t>Mnist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1544" y="2373269"/>
            <a:ext cx="8948913" cy="39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2853"/>
          </a:xfrm>
        </p:spPr>
        <p:txBody>
          <a:bodyPr/>
          <a:lstStyle/>
          <a:p>
            <a:pPr lvl="0"/>
            <a:r>
              <a:rPr lang="en-US" altLang="ko-KR" dirty="0" smtClean="0"/>
              <a:t>Specification</a:t>
            </a:r>
          </a:p>
          <a:p>
            <a:pPr lvl="1"/>
            <a:r>
              <a:rPr lang="en-US" altLang="ko-KR" dirty="0" smtClean="0"/>
              <a:t>28x28 </a:t>
            </a:r>
            <a:r>
              <a:rPr lang="ko-KR" altLang="ko-KR" dirty="0" err="1"/>
              <a:t>흑백이미지</a:t>
            </a:r>
            <a:endParaRPr lang="ko-KR" altLang="ko-KR" dirty="0"/>
          </a:p>
          <a:p>
            <a:pPr lvl="1"/>
            <a:r>
              <a:rPr lang="en-US" altLang="ko-KR" dirty="0"/>
              <a:t>Training Data : 60,000</a:t>
            </a:r>
            <a:r>
              <a:rPr lang="ko-KR" altLang="ko-KR" dirty="0"/>
              <a:t>개</a:t>
            </a:r>
          </a:p>
          <a:p>
            <a:pPr lvl="1"/>
            <a:r>
              <a:rPr lang="en-US" altLang="ko-KR" dirty="0"/>
              <a:t>Test Data : 10,000</a:t>
            </a:r>
            <a:r>
              <a:rPr lang="ko-KR" altLang="ko-KR" dirty="0"/>
              <a:t>개</a:t>
            </a:r>
          </a:p>
          <a:p>
            <a:pPr lvl="1"/>
            <a:r>
              <a:rPr lang="en-US" altLang="ko-KR" dirty="0"/>
              <a:t>Output : 10</a:t>
            </a:r>
            <a:r>
              <a:rPr lang="ko-KR" altLang="ko-KR" dirty="0"/>
              <a:t>개의 클래스</a:t>
            </a:r>
          </a:p>
          <a:p>
            <a:pPr lvl="2"/>
            <a:r>
              <a:rPr lang="en-US" altLang="ko-KR" dirty="0"/>
              <a:t>0 : T-shirt/top / 1 : Trouser / 2 : Pullover / 3 : Dress / 4 : Coat / 5 : Sandal / 6 : Shirt / 7 : Sneaker / 8 : Bag / 9 : Ankle boot 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6639" y="4400152"/>
            <a:ext cx="366776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NN(</a:t>
            </a:r>
            <a:r>
              <a:rPr lang="en-US" altLang="ko-KR" b="1" dirty="0"/>
              <a:t>Neural </a:t>
            </a:r>
            <a:r>
              <a:rPr lang="en-US" altLang="ko-KR" b="1" dirty="0" smtClean="0"/>
              <a:t>Network)</a:t>
            </a:r>
          </a:p>
          <a:p>
            <a:pPr lvl="1"/>
            <a:r>
              <a:rPr lang="en-US" altLang="ko-KR" dirty="0"/>
              <a:t>Input Layer : 784 Neuron</a:t>
            </a:r>
            <a:endParaRPr lang="ko-KR" altLang="ko-KR" dirty="0"/>
          </a:p>
          <a:p>
            <a:pPr lvl="1"/>
            <a:r>
              <a:rPr lang="en-US" altLang="ko-KR" dirty="0"/>
              <a:t>Output Layer : 10 Neuron</a:t>
            </a:r>
            <a:endParaRPr lang="ko-KR" altLang="ko-KR" dirty="0"/>
          </a:p>
          <a:p>
            <a:pPr lvl="1"/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ko-KR" dirty="0"/>
              <a:t>함수 </a:t>
            </a:r>
            <a:r>
              <a:rPr lang="ko-KR" altLang="ko-KR" dirty="0" smtClean="0"/>
              <a:t>사용</a:t>
            </a:r>
            <a:endParaRPr lang="ko-KR" altLang="ko-KR" b="1" dirty="0"/>
          </a:p>
          <a:p>
            <a:endParaRPr lang="ko-KR" altLang="en-US" dirty="0"/>
          </a:p>
        </p:txBody>
      </p:sp>
      <p:pic>
        <p:nvPicPr>
          <p:cNvPr id="4" name="그림 3" descr="https://ml4a.github.io/images/figures/mnist_1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8908"/>
            <a:ext cx="4734878" cy="239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3677603"/>
            <a:ext cx="3534410" cy="249936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94693" y="3834311"/>
            <a:ext cx="5337492" cy="2675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48939" y="6402319"/>
            <a:ext cx="1029000" cy="274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Result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CNN(</a:t>
            </a:r>
            <a:r>
              <a:rPr lang="en-US" altLang="ko-KR" b="1" dirty="0" smtClean="0"/>
              <a:t>convolution Neural Network)</a:t>
            </a:r>
          </a:p>
          <a:p>
            <a:pPr lvl="1"/>
            <a:r>
              <a:rPr lang="en-US" altLang="ko-KR" dirty="0"/>
              <a:t>Total Batch : 100</a:t>
            </a:r>
            <a:endParaRPr lang="ko-KR" altLang="ko-KR" dirty="0"/>
          </a:p>
          <a:p>
            <a:pPr lvl="1"/>
            <a:r>
              <a:rPr lang="en-US" altLang="ko-KR" dirty="0"/>
              <a:t>Total Epoch : 10</a:t>
            </a:r>
            <a:endParaRPr lang="ko-KR" altLang="ko-KR" dirty="0"/>
          </a:p>
          <a:p>
            <a:pPr marL="228600" lvl="1">
              <a:spcBef>
                <a:spcPts val="1000"/>
              </a:spcBef>
            </a:pPr>
            <a:endParaRPr lang="ko-KR" altLang="ko-KR" b="1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48939" y="6402319"/>
            <a:ext cx="1029000" cy="274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Pred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Result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643" y="1387136"/>
            <a:ext cx="4804592" cy="2280466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20070" y="3606642"/>
            <a:ext cx="5286738" cy="277368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1378858" y="3461499"/>
            <a:ext cx="3512457" cy="30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524000" y="1441678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Unsupervised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Unsupervised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PCA + K-Means</a:t>
            </a:r>
          </a:p>
          <a:p>
            <a:pPr lvl="1"/>
            <a:r>
              <a:rPr lang="en-US" altLang="ko-KR" sz="1800" dirty="0" smtClean="0"/>
              <a:t>K = 10 or 16</a:t>
            </a:r>
          </a:p>
          <a:p>
            <a:pPr lvl="1"/>
            <a:r>
              <a:rPr lang="en-US" altLang="ko-KR" sz="1800" dirty="0" smtClean="0"/>
              <a:t>PCA</a:t>
            </a:r>
            <a:r>
              <a:rPr lang="ko-KR" altLang="en-US" sz="1800" dirty="0" smtClean="0"/>
              <a:t>를 통하여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차원으로 축소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클러스터링</a:t>
            </a:r>
            <a:r>
              <a:rPr lang="ko-KR" altLang="en-US" sz="1800" dirty="0" smtClean="0"/>
              <a:t> 후 해당 클러스터링에서 가장 많은 비중을 차지하는 라벨을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Centroid</a:t>
            </a:r>
            <a:r>
              <a:rPr lang="ko-KR" altLang="en-US" sz="1800" dirty="0" smtClean="0"/>
              <a:t>의 라벨이 되도록 함</a:t>
            </a:r>
            <a:endParaRPr lang="ko-KR" altLang="en-US" sz="1800" dirty="0"/>
          </a:p>
        </p:txBody>
      </p:sp>
      <p:pic>
        <p:nvPicPr>
          <p:cNvPr id="1026" name="Picture 2" descr="K-Means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617" y="3354979"/>
            <a:ext cx="6003699" cy="30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1297" y="6437487"/>
            <a:ext cx="500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https://mubaris.com/posts/kmeans-clustering/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9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pic>
        <p:nvPicPr>
          <p:cNvPr id="4" name="이미지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9"/>
            <a:ext cx="4755791" cy="3567112"/>
          </a:xfrm>
          <a:prstGeom prst="rect">
            <a:avLst/>
          </a:prstGeom>
        </p:spPr>
      </p:pic>
      <p:sp>
        <p:nvSpPr>
          <p:cNvPr id="5" name="Text Box 7"/>
          <p:cNvSpPr txBox="1"/>
          <p:nvPr/>
        </p:nvSpPr>
        <p:spPr>
          <a:xfrm>
            <a:off x="1811972" y="5526405"/>
            <a:ext cx="2807335" cy="31496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데이터의 분포와 라벨</a:t>
            </a:r>
          </a:p>
        </p:txBody>
      </p:sp>
      <p:pic>
        <p:nvPicPr>
          <p:cNvPr id="6" name="이미지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61665" y="1690688"/>
            <a:ext cx="5114693" cy="3835717"/>
          </a:xfrm>
          <a:prstGeom prst="rect">
            <a:avLst/>
          </a:prstGeom>
        </p:spPr>
      </p:pic>
      <p:sp>
        <p:nvSpPr>
          <p:cNvPr id="7" name="Text Box 11"/>
          <p:cNvSpPr txBox="1"/>
          <p:nvPr/>
        </p:nvSpPr>
        <p:spPr>
          <a:xfrm>
            <a:off x="7776938" y="5841365"/>
            <a:ext cx="2684145" cy="31496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= 10, </a:t>
            </a:r>
            <a:r>
              <a:rPr lang="ko-KR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클러스터링 결과</a:t>
            </a:r>
          </a:p>
        </p:txBody>
      </p:sp>
      <p:pic>
        <p:nvPicPr>
          <p:cNvPr id="8" name="이미지3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561664" y="1690688"/>
            <a:ext cx="5114693" cy="3835717"/>
          </a:xfrm>
          <a:prstGeom prst="rect">
            <a:avLst/>
          </a:prstGeom>
        </p:spPr>
      </p:pic>
      <p:sp>
        <p:nvSpPr>
          <p:cNvPr id="9" name="Text Box 13"/>
          <p:cNvSpPr txBox="1"/>
          <p:nvPr/>
        </p:nvSpPr>
        <p:spPr>
          <a:xfrm>
            <a:off x="7744235" y="5841365"/>
            <a:ext cx="2749550" cy="31496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 = 16, </a:t>
            </a:r>
            <a:r>
              <a:rPr lang="ko-KR" sz="9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클러스터링 결과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80103" y="6082589"/>
            <a:ext cx="2077813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Accuracy : 47.11%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505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Fashion MNIST</vt:lpstr>
      <vt:lpstr>Background</vt:lpstr>
      <vt:lpstr>Dataset</vt:lpstr>
      <vt:lpstr>Introduction to Dataset</vt:lpstr>
      <vt:lpstr>Supervised Classification</vt:lpstr>
      <vt:lpstr>Supervised Classification</vt:lpstr>
      <vt:lpstr>PowerPoint 프레젠테이션</vt:lpstr>
      <vt:lpstr>Unsupervised </vt:lpstr>
      <vt:lpstr>Clustering Result</vt:lpstr>
      <vt:lpstr>문제점 고찰</vt:lpstr>
      <vt:lpstr>VAE(VariationAutoEncoder)</vt:lpstr>
      <vt:lpstr>Proposed Method</vt:lpstr>
      <vt:lpstr>Discussion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</dc:title>
  <dc:creator>Windows 사용자</dc:creator>
  <cp:lastModifiedBy>Windows 사용자</cp:lastModifiedBy>
  <cp:revision>60</cp:revision>
  <dcterms:created xsi:type="dcterms:W3CDTF">2018-12-05T07:15:06Z</dcterms:created>
  <dcterms:modified xsi:type="dcterms:W3CDTF">2018-12-05T08:27:22Z</dcterms:modified>
</cp:coreProperties>
</file>