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92" r:id="rId5"/>
    <p:sldId id="276" r:id="rId6"/>
    <p:sldId id="278" r:id="rId7"/>
    <p:sldId id="269" r:id="rId8"/>
    <p:sldId id="279" r:id="rId9"/>
    <p:sldId id="280" r:id="rId10"/>
    <p:sldId id="284" r:id="rId11"/>
    <p:sldId id="285" r:id="rId12"/>
    <p:sldId id="264" r:id="rId13"/>
    <p:sldId id="281" r:id="rId14"/>
    <p:sldId id="288" r:id="rId15"/>
    <p:sldId id="287" r:id="rId16"/>
    <p:sldId id="289" r:id="rId17"/>
    <p:sldId id="283" r:id="rId18"/>
    <p:sldId id="291" r:id="rId19"/>
    <p:sldId id="282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7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9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5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3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4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9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E5C9-3977-4A97-ADA0-AD93E6572A57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254D-7E4A-40DB-ADEA-DF1038E0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데이터과</a:t>
            </a:r>
            <a:r>
              <a:rPr lang="ko-KR" altLang="en-US" dirty="0" err="1"/>
              <a:t>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시간에 따른 물품 진열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2152" y="534987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홍진석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한명우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김정선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김한진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Rate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9980"/>
            <a:ext cx="5117815" cy="2491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97" y="2769980"/>
            <a:ext cx="5343626" cy="26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#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55"/>
          <a:stretch/>
        </p:blipFill>
        <p:spPr>
          <a:xfrm>
            <a:off x="4581993" y="1825625"/>
            <a:ext cx="3028013" cy="4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: </a:t>
            </a:r>
            <a:r>
              <a:rPr lang="en-US" altLang="ko-KR" dirty="0" smtClean="0"/>
              <a:t>6, Result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9888" y="1690688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dirty="0" smtClean="0"/>
              <a:t>Single Layer</a:t>
            </a:r>
          </a:p>
          <a:p>
            <a:pPr algn="ctr"/>
            <a:r>
              <a:rPr lang="en-US" altLang="ko-KR" dirty="0" smtClean="0"/>
              <a:t>#300,000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88425" y="1701938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dirty="0" smtClean="0"/>
              <a:t>Multinomial Layer </a:t>
            </a:r>
          </a:p>
          <a:p>
            <a:pPr algn="ctr"/>
            <a:r>
              <a:rPr lang="en-US" altLang="ko-KR" dirty="0" smtClean="0"/>
              <a:t>#100,000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3" y="2525850"/>
            <a:ext cx="5048122" cy="38535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17" y="2537100"/>
            <a:ext cx="5428596" cy="40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 Integration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맥주 </a:t>
            </a:r>
            <a:r>
              <a:rPr lang="ko-KR" altLang="en-US" dirty="0" err="1" smtClean="0"/>
              <a:t>제품군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주류 </a:t>
            </a:r>
            <a:r>
              <a:rPr lang="ko-KR" altLang="en-US" dirty="0" err="1" smtClean="0">
                <a:sym typeface="Wingdings" panose="05000000000000000000" pitchFamily="2" charset="2"/>
              </a:rPr>
              <a:t>제품군으로</a:t>
            </a:r>
            <a:r>
              <a:rPr lang="ko-KR" altLang="en-US" dirty="0" smtClean="0">
                <a:sym typeface="Wingdings" panose="05000000000000000000" pitchFamily="2" charset="2"/>
              </a:rPr>
              <a:t> 통합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2862262"/>
            <a:ext cx="4581525" cy="2752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2262"/>
            <a:ext cx="4552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Rate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69980"/>
            <a:ext cx="5254076" cy="24915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9980"/>
            <a:ext cx="5037144" cy="24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#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93" y="1825625"/>
            <a:ext cx="3081635" cy="4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: 5</a:t>
            </a:r>
            <a:r>
              <a:rPr lang="en-US" altLang="ko-KR" dirty="0" smtClean="0"/>
              <a:t>, Result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9888" y="1690688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dirty="0" smtClean="0"/>
              <a:t>Single Layer</a:t>
            </a:r>
          </a:p>
          <a:p>
            <a:pPr algn="ctr"/>
            <a:r>
              <a:rPr lang="en-US" altLang="ko-KR" dirty="0" smtClean="0"/>
              <a:t>#300,000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88425" y="1701938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ko-KR" dirty="0" smtClean="0"/>
              <a:t>Multinomial Layer </a:t>
            </a:r>
          </a:p>
          <a:p>
            <a:pPr algn="ctr"/>
            <a:r>
              <a:rPr lang="en-US" altLang="ko-KR" dirty="0" smtClean="0"/>
              <a:t>#50,000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" y="2812096"/>
            <a:ext cx="5146503" cy="38515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10" y="2788837"/>
            <a:ext cx="5146503" cy="38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</a:t>
            </a:r>
            <a:r>
              <a:rPr lang="ko-KR" altLang="en-US" dirty="0" smtClean="0"/>
              <a:t>횟수 별 </a:t>
            </a:r>
            <a:r>
              <a:rPr lang="en-US" altLang="ko-KR" dirty="0" smtClean="0"/>
              <a:t>Accuracy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020094"/>
            <a:ext cx="6972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Layer Neuron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60" y="2196360"/>
            <a:ext cx="8853879" cy="4351338"/>
          </a:xfrm>
        </p:spPr>
      </p:pic>
      <p:sp>
        <p:nvSpPr>
          <p:cNvPr id="5" name="TextBox 4"/>
          <p:cNvSpPr txBox="1"/>
          <p:nvPr/>
        </p:nvSpPr>
        <p:spPr>
          <a:xfrm>
            <a:off x="955962" y="1758858"/>
            <a:ext cx="650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</a:t>
            </a:r>
            <a:r>
              <a:rPr lang="en-US" altLang="ko-KR" dirty="0" smtClean="0"/>
              <a:t>6, </a:t>
            </a:r>
            <a:r>
              <a:rPr lang="en-US" altLang="ko-KR" dirty="0" smtClean="0"/>
              <a:t>Training : 100,000, </a:t>
            </a:r>
            <a:r>
              <a:rPr lang="en-US" altLang="ko-KR" dirty="0" err="1" smtClean="0"/>
              <a:t>Learning_Rate</a:t>
            </a:r>
            <a:r>
              <a:rPr lang="en-US" altLang="ko-KR" dirty="0" smtClean="0"/>
              <a:t> :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3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예상과의 차이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예상 만큼 분류를 하지 못했다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원인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부족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개선 가능성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데이터의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개수를 늘린다</a:t>
            </a:r>
            <a:r>
              <a:rPr lang="en-US" altLang="ko-KR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smtClean="0"/>
              <a:t>수집할 데이터의 종류를 늘린다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	( </a:t>
            </a:r>
            <a:r>
              <a:rPr lang="ko-KR" altLang="en-US" dirty="0" smtClean="0"/>
              <a:t>연관 </a:t>
            </a:r>
            <a:r>
              <a:rPr lang="ko-KR" altLang="en-US" dirty="0"/>
              <a:t>있는 데이터</a:t>
            </a:r>
            <a:r>
              <a:rPr lang="en-US" altLang="ko-KR" dirty="0"/>
              <a:t>, </a:t>
            </a:r>
            <a:r>
              <a:rPr lang="ko-KR" altLang="en-US" dirty="0"/>
              <a:t>물품의 다른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ko-KR" dirty="0" smtClean="0"/>
              <a:t>Hidden Layer </a:t>
            </a:r>
            <a:r>
              <a:rPr lang="ko-KR" altLang="en-US" dirty="0" smtClean="0"/>
              <a:t>개수를 조정한다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Topic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Data Set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Pre-processing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Classification </a:t>
            </a:r>
            <a:r>
              <a:rPr lang="en-US" altLang="ko-KR" dirty="0" smtClean="0"/>
              <a:t> Algorithm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Result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0099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180" y="3067395"/>
            <a:ext cx="280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/>
              <a:t>QnA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280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편의점에서 </a:t>
            </a:r>
            <a:r>
              <a:rPr lang="ko-KR" altLang="en-US" dirty="0"/>
              <a:t>효과적인 진열을 하여 고객의 불편을 </a:t>
            </a:r>
            <a:r>
              <a:rPr lang="ko-KR" altLang="en-US" dirty="0" smtClean="0"/>
              <a:t>최소화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시간대별 물품을 분류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Topic</a:t>
            </a:r>
            <a:br>
              <a:rPr lang="en-US" altLang="ko-KR" dirty="0" smtClean="0"/>
            </a:br>
            <a:endParaRPr lang="ko-KR" altLang="en-US" sz="3200" dirty="0"/>
          </a:p>
        </p:txBody>
      </p:sp>
      <p:pic>
        <p:nvPicPr>
          <p:cNvPr id="1026" name="Picture 2" descr="CU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52" y="3490199"/>
            <a:ext cx="5210695" cy="268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자료 수집 계획</a:t>
            </a:r>
            <a:endParaRPr lang="en-US" altLang="ko-KR" dirty="0" smtClean="0"/>
          </a:p>
          <a:p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편의점 데이터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수집할 데이터</a:t>
            </a:r>
            <a:endParaRPr lang="en-US" altLang="ko-KR" dirty="0" smtClean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 smtClean="0"/>
              <a:t>물품의 시간대별 판매량</a:t>
            </a:r>
            <a:endParaRPr lang="en-US" altLang="ko-KR" dirty="0" smtClean="0"/>
          </a:p>
          <a:p>
            <a:pPr lvl="2">
              <a:buFont typeface="Symbol" panose="05050102010706020507" pitchFamily="18" charset="2"/>
              <a:buChar char="Þ"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수집 일정</a:t>
            </a:r>
            <a:endParaRPr lang="en-US" altLang="ko-KR" dirty="0" smtClean="0"/>
          </a:p>
          <a:p>
            <a:pPr lvl="2">
              <a:buFont typeface="Symbol" panose="05050102010706020507" pitchFamily="18" charset="2"/>
              <a:buChar char="Þ"/>
            </a:pP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~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Topic</a:t>
            </a:r>
            <a:br>
              <a:rPr lang="en-US" altLang="ko-KR" dirty="0" smtClean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2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Data Set</a:t>
            </a:r>
            <a:br>
              <a:rPr lang="en-US" altLang="ko-KR" dirty="0" smtClean="0"/>
            </a:br>
            <a:r>
              <a:rPr lang="en-US" altLang="ko-KR" sz="3200" dirty="0" smtClean="0"/>
              <a:t>(</a:t>
            </a:r>
            <a:r>
              <a:rPr lang="en-US" altLang="ko-KR" sz="3200" dirty="0"/>
              <a:t># of </a:t>
            </a:r>
            <a:r>
              <a:rPr lang="en-US" altLang="ko-KR" sz="3200" dirty="0" err="1"/>
              <a:t>DataSet</a:t>
            </a:r>
            <a:r>
              <a:rPr lang="en-US" altLang="ko-KR" sz="3200" dirty="0"/>
              <a:t> =&gt; </a:t>
            </a:r>
            <a:r>
              <a:rPr lang="en-US" altLang="ko-KR" sz="3200" dirty="0" smtClean="0"/>
              <a:t>2135)</a:t>
            </a:r>
            <a:endParaRPr lang="ko-KR" altLang="en-US" sz="3200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3" b="56342"/>
          <a:stretch/>
        </p:blipFill>
        <p:spPr>
          <a:xfrm>
            <a:off x="6652525" y="1781574"/>
            <a:ext cx="1618006" cy="20275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" t="-410" r="62198" b="-209"/>
          <a:stretch/>
        </p:blipFill>
        <p:spPr>
          <a:xfrm>
            <a:off x="838200" y="1781574"/>
            <a:ext cx="5325534" cy="2028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37245" y="2358010"/>
            <a:ext cx="51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… 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781" y="3841574"/>
            <a:ext cx="800219" cy="5926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dirty="0" smtClean="0"/>
              <a:t>…</a:t>
            </a:r>
            <a:endParaRPr lang="ko-KR" altLang="en-US" sz="4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74" r="62510" b="-1135"/>
          <a:stretch/>
        </p:blipFill>
        <p:spPr>
          <a:xfrm>
            <a:off x="838200" y="4381580"/>
            <a:ext cx="5366777" cy="7704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1913" y="5229487"/>
            <a:ext cx="767805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일자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2018/03/01 ~ 2018/04/30</a:t>
            </a:r>
          </a:p>
          <a:p>
            <a:endParaRPr lang="en-US" altLang="ko-KR" dirty="0"/>
          </a:p>
          <a:p>
            <a:r>
              <a:rPr lang="ko-KR" altLang="en-US" sz="2400" dirty="0" smtClean="0"/>
              <a:t>물품 </a:t>
            </a:r>
            <a:endParaRPr lang="en-US" altLang="ko-KR" sz="24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35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제품 군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아이스크림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라면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686800" y="1690688"/>
            <a:ext cx="251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시간 </a:t>
            </a:r>
            <a:r>
              <a:rPr lang="ko-KR" altLang="en-US" sz="2400" dirty="0"/>
              <a:t>별 </a:t>
            </a:r>
            <a:r>
              <a:rPr lang="ko-KR" altLang="en-US" sz="2400" dirty="0" smtClean="0"/>
              <a:t>판매량</a:t>
            </a:r>
            <a:endParaRPr lang="en-US" altLang="ko-KR" sz="24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0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24</a:t>
            </a:r>
            <a:r>
              <a:rPr lang="ko-KR" altLang="en-US" dirty="0" smtClean="0"/>
              <a:t>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9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l="672" r="34660" b="32506"/>
          <a:stretch/>
        </p:blipFill>
        <p:spPr>
          <a:xfrm>
            <a:off x="1304924" y="2452688"/>
            <a:ext cx="4095751" cy="2936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82567" y="2567850"/>
            <a:ext cx="504176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 smtClean="0"/>
              <a:t>Indexing</a:t>
            </a:r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 smtClean="0"/>
              <a:t>Data Cleaning</a:t>
            </a:r>
            <a:endParaRPr lang="en-US" altLang="ko-KR" sz="2000" dirty="0" smtClean="0"/>
          </a:p>
          <a:p>
            <a:pPr marL="800100" lvl="1" indent="-3429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Uninformative Data cleaning</a:t>
            </a:r>
          </a:p>
          <a:p>
            <a:pPr marL="800100" lvl="1" indent="-342900">
              <a:buFont typeface="Symbol" panose="05050102010706020507" pitchFamily="18" charset="2"/>
              <a:buChar char="Þ"/>
            </a:pPr>
            <a:endParaRPr lang="en-US" altLang="ko-KR" sz="2000" dirty="0" smtClean="0"/>
          </a:p>
          <a:p>
            <a:pPr lvl="1"/>
            <a:r>
              <a:rPr lang="en-US" altLang="ko-KR" sz="2000" dirty="0" smtClean="0"/>
              <a:t>Column :</a:t>
            </a:r>
            <a:r>
              <a:rPr lang="ko-KR" altLang="en-US" sz="2000" dirty="0" smtClean="0"/>
              <a:t>일자</a:t>
            </a:r>
            <a:r>
              <a:rPr lang="en-US" altLang="ko-KR" sz="2000" dirty="0"/>
              <a:t>, </a:t>
            </a:r>
            <a:r>
              <a:rPr lang="ko-KR" altLang="en-US" sz="2000" dirty="0"/>
              <a:t>물품</a:t>
            </a:r>
            <a:r>
              <a:rPr lang="en-US" altLang="ko-KR" sz="2000" dirty="0"/>
              <a:t>, </a:t>
            </a:r>
            <a:r>
              <a:rPr lang="ko-KR" altLang="en-US" sz="2000" dirty="0"/>
              <a:t>입고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판매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 smtClean="0"/>
              <a:t>Row : </a:t>
            </a:r>
            <a:r>
              <a:rPr lang="ko-KR" altLang="en-US" sz="2000" dirty="0" smtClean="0"/>
              <a:t>시간 별 판매량이 모두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인 경우</a:t>
            </a:r>
            <a:endParaRPr lang="en-US" altLang="ko-KR" sz="2000" dirty="0"/>
          </a:p>
          <a:p>
            <a:pPr marL="800100" lvl="1" indent="-342900">
              <a:buFont typeface="Symbol" panose="05050102010706020507" pitchFamily="18" charset="2"/>
              <a:buChar char="Þ"/>
            </a:pPr>
            <a:endParaRPr lang="en-US" altLang="ko-KR" sz="2000" dirty="0" smtClean="0"/>
          </a:p>
          <a:p>
            <a:endParaRPr lang="en-US" altLang="ko-KR" sz="2800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Pre-processing</a:t>
            </a:r>
            <a:br>
              <a:rPr lang="en-US" altLang="ko-KR" dirty="0" smtClean="0"/>
            </a:br>
            <a:r>
              <a:rPr lang="en-US" altLang="ko-KR" sz="3200" dirty="0" smtClean="0"/>
              <a:t>(# </a:t>
            </a:r>
            <a:r>
              <a:rPr lang="en-US" altLang="ko-KR" sz="3200" dirty="0"/>
              <a:t>of </a:t>
            </a:r>
            <a:r>
              <a:rPr lang="en-US" altLang="ko-KR" sz="3200" dirty="0" err="1"/>
              <a:t>DataSet</a:t>
            </a:r>
            <a:r>
              <a:rPr lang="en-US" altLang="ko-KR" sz="3200" dirty="0"/>
              <a:t> =&gt; </a:t>
            </a:r>
            <a:r>
              <a:rPr lang="en-US" altLang="ko-KR" sz="3200" dirty="0" smtClean="0"/>
              <a:t>1527 ( &lt;- 2135))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5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Classification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7327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Neural Network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Single Layer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Multinomial Layer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3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0124" y="2771774"/>
            <a:ext cx="123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:24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4090" y="2781298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: 6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59" y="2781298"/>
            <a:ext cx="3067050" cy="3257550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8039159" y="3207541"/>
            <a:ext cx="5591175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Optimizer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smtClean="0">
                <a:solidFill>
                  <a:srgbClr val="000000"/>
                </a:solidFill>
                <a:ea typeface="굴림체" panose="020B0609000101010101" pitchFamily="49" charset="-127"/>
              </a:rPr>
              <a:t>	</a:t>
            </a:r>
            <a:r>
              <a:rPr lang="ko-KR" altLang="ko-KR" sz="1600" dirty="0" err="1" smtClean="0">
                <a:solidFill>
                  <a:srgbClr val="000000"/>
                </a:solidFill>
                <a:ea typeface="굴림체" panose="020B0609000101010101" pitchFamily="49" charset="-127"/>
              </a:rPr>
              <a:t>Gradient</a:t>
            </a:r>
            <a:r>
              <a:rPr lang="en-US" altLang="ko-KR" sz="1600" dirty="0" smtClean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ko-KR" sz="1600" dirty="0" err="1" smtClean="0">
                <a:solidFill>
                  <a:srgbClr val="000000"/>
                </a:solidFill>
                <a:ea typeface="굴림체" panose="020B0609000101010101" pitchFamily="49" charset="-127"/>
              </a:rPr>
              <a:t>Descent</a:t>
            </a:r>
            <a:r>
              <a:rPr lang="en-US" altLang="ko-KR" sz="1600" dirty="0" smtClean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ko-KR" sz="1600" dirty="0" err="1" smtClean="0">
                <a:solidFill>
                  <a:srgbClr val="000000"/>
                </a:solidFill>
                <a:ea typeface="굴림체" panose="020B0609000101010101" pitchFamily="49" charset="-127"/>
              </a:rPr>
              <a:t>Optimizer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838200" y="1749138"/>
            <a:ext cx="2798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Single layer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9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985522"/>
            <a:ext cx="7729537" cy="4662928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715346" y="3476625"/>
            <a:ext cx="5591175" cy="240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Activation Function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	Sigmoid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Optimizer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rgbClr val="000000"/>
                </a:solidFill>
                <a:ea typeface="굴림체" panose="020B0609000101010101" pitchFamily="49" charset="-127"/>
              </a:rPr>
              <a:t>	</a:t>
            </a:r>
            <a:r>
              <a:rPr lang="ko-KR" altLang="ko-KR" sz="1200" dirty="0" err="1" smtClean="0">
                <a:solidFill>
                  <a:srgbClr val="000000"/>
                </a:solidFill>
                <a:ea typeface="굴림체" panose="020B0609000101010101" pitchFamily="49" charset="-127"/>
              </a:rPr>
              <a:t>Gradient</a:t>
            </a:r>
            <a:r>
              <a:rPr lang="en-US" altLang="ko-KR" sz="1200" dirty="0" smtClean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ko-KR" sz="1200" dirty="0" err="1" smtClean="0">
                <a:solidFill>
                  <a:srgbClr val="000000"/>
                </a:solidFill>
                <a:ea typeface="굴림체" panose="020B0609000101010101" pitchFamily="49" charset="-127"/>
              </a:rPr>
              <a:t>Descent</a:t>
            </a:r>
            <a:r>
              <a:rPr lang="en-US" altLang="ko-KR" sz="1200" dirty="0" smtClean="0">
                <a:solidFill>
                  <a:srgbClr val="000000"/>
                </a:solidFill>
                <a:ea typeface="굴림체" panose="020B0609000101010101" pitchFamily="49" charset="-127"/>
              </a:rPr>
              <a:t> </a:t>
            </a:r>
            <a:r>
              <a:rPr lang="ko-KR" altLang="ko-KR" sz="1200" dirty="0" err="1" smtClean="0">
                <a:solidFill>
                  <a:srgbClr val="000000"/>
                </a:solidFill>
                <a:ea typeface="굴림체" panose="020B0609000101010101" pitchFamily="49" charset="-127"/>
              </a:rPr>
              <a:t>Optimizer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838200" y="1749138"/>
            <a:ext cx="3885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Multinomial layer</a:t>
            </a:r>
          </a:p>
        </p:txBody>
      </p:sp>
    </p:spTree>
    <p:extLst>
      <p:ext uri="{BB962C8B-B14F-4D97-AF65-F5344CB8AC3E}">
        <p14:creationId xmlns:p14="http://schemas.microsoft.com/office/powerpoint/2010/main" val="22264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230</Words>
  <Application>Microsoft Office PowerPoint</Application>
  <PresentationFormat>와이드스크린</PresentationFormat>
  <Paragraphs>101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굴림체</vt:lpstr>
      <vt:lpstr>맑은 고딕</vt:lpstr>
      <vt:lpstr>Arial</vt:lpstr>
      <vt:lpstr>Symbol</vt:lpstr>
      <vt:lpstr>Wingdings</vt:lpstr>
      <vt:lpstr>Office 테마</vt:lpstr>
      <vt:lpstr>데이터과학</vt:lpstr>
      <vt:lpstr>Contents</vt:lpstr>
      <vt:lpstr>1. Topic </vt:lpstr>
      <vt:lpstr>1. Topic </vt:lpstr>
      <vt:lpstr>2. Data Set (# of DataSet =&gt; 2135)</vt:lpstr>
      <vt:lpstr>3. Pre-processing (# of DataSet =&gt; 1527 ( &lt;- 2135))</vt:lpstr>
      <vt:lpstr>4. Classification Algorithm</vt:lpstr>
      <vt:lpstr>Neural Network</vt:lpstr>
      <vt:lpstr>Neural Network</vt:lpstr>
      <vt:lpstr>Learning Rate</vt:lpstr>
      <vt:lpstr>Training #</vt:lpstr>
      <vt:lpstr>Class : 6, Result</vt:lpstr>
      <vt:lpstr>Index Integration</vt:lpstr>
      <vt:lpstr>Learning Rate</vt:lpstr>
      <vt:lpstr>Training #</vt:lpstr>
      <vt:lpstr>Class : 5, Result</vt:lpstr>
      <vt:lpstr>Training 횟수 별 Accuracy</vt:lpstr>
      <vt:lpstr>Hidden Layer Neuron</vt:lpstr>
      <vt:lpstr>Discussion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데이터과학</dc:title>
  <dc:creator>user</dc:creator>
  <cp:lastModifiedBy>user</cp:lastModifiedBy>
  <cp:revision>74</cp:revision>
  <dcterms:created xsi:type="dcterms:W3CDTF">2018-06-03T10:50:41Z</dcterms:created>
  <dcterms:modified xsi:type="dcterms:W3CDTF">2018-06-06T05:42:45Z</dcterms:modified>
</cp:coreProperties>
</file>