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embeddedFontLst>
    <p:embeddedFont>
      <p:font typeface="PT Sans" panose="020B050302020302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나눔스퀘어_ac Bold" panose="020B0600000101010101" pitchFamily="50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2400-DB97-0A78-D27D-2A8F9E704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2F3255-E121-6EB8-C051-A921BEE25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34012-B3AE-DFB5-F7C6-5A629B62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336F-81F4-4D65-9EB5-0F459948BA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04153-F372-6C76-B13D-8F5DF88F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FD8E2-DA96-927C-84CD-D74630AF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5782-C0AC-4058-890C-92B69874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4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522CD-401C-6545-085B-B57F0689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74A13F-A75C-C09A-2E97-BA8BEBDEB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D4E15-D8AC-8F53-25A1-D387A26D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336F-81F4-4D65-9EB5-0F459948BA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CDC31-CE48-FE56-0236-E78A2E01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89F53-51BB-074F-C243-7C5ACBAC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5782-C0AC-4058-890C-92B69874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7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CAD430-69BB-8627-C968-5FBFA4F3C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C821B-8BC3-5386-B6C4-D5A507F16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B21DB-8F18-F8FA-EE4B-B2DD6529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336F-81F4-4D65-9EB5-0F459948BA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2FAD7-7F32-980A-D391-B419A03B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E46DF-F1F4-0D5C-31D5-8E01007B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5782-C0AC-4058-890C-92B69874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9CD3D-C7BB-FA9D-B0B8-4CF0BD50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B0A21-7045-046D-0A50-1C81B874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9B893-3833-0AE1-BFFE-13803D19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336F-81F4-4D65-9EB5-0F459948BA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C47BD-03A4-02E7-22E5-9C9F81C7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9F71C-9CED-C07C-ED4C-E7FB5388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5782-C0AC-4058-890C-92B69874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5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51AFB-3114-E532-6160-7F252EBB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76EFA-4DC8-5C58-4554-7A221880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58312-0D9A-2CD9-040A-D65D3522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336F-81F4-4D65-9EB5-0F459948BA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C0527-5412-C65E-EC3B-43522374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0E927-208F-F174-54AA-89FDBBAA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5782-C0AC-4058-890C-92B69874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2B0F2-6953-768F-A339-88E15030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D939E-6732-221F-5B84-0964AD85A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CBF38-94EF-AFBA-15E5-B1A5F4FCB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924AE1-1B24-7830-6522-81C8E6B8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336F-81F4-4D65-9EB5-0F459948BA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B38C9-B86D-E100-D34B-A01BD379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23D3D-3E3D-E7E4-8571-E9C2BDAD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5782-C0AC-4058-890C-92B69874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A8698-C088-A571-CDE1-997AD98C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E5C93-3113-81EC-A416-89A55F38B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C43E9-8C1E-1DCF-E088-310E7E186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D9228-C693-C25C-F06E-C57A22F7B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871C3B-B5DF-18E5-CB91-8005721B8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A156EC-C5D6-3133-EC3A-41035F64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336F-81F4-4D65-9EB5-0F459948BA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AA539F-DD0D-CD0A-A701-FB405B16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63A67C-70FC-A5D4-A39E-12B1F1E6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5782-C0AC-4058-890C-92B69874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8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51778-78D0-7D44-3051-259521A5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1F39F9-39AE-94EB-7717-50F68221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336F-81F4-4D65-9EB5-0F459948BA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50945-A07B-63A3-A5BB-AF7254E5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02D0B2-334A-11CC-8E78-3923B4C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5782-C0AC-4058-890C-92B69874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8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E2BD0-DC52-74DF-A861-6DD04F62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336F-81F4-4D65-9EB5-0F459948BA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71BB4-661E-E0F8-A56A-D915E6BA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3220AE-9B4D-AE2C-BF9A-D737D98F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5782-C0AC-4058-890C-92B69874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0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F92A2-A343-A2C0-5FDB-6F4BA83F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52CCA-6C42-E5A4-FA51-1C7D0DF4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EF4D2-1316-B0F8-3013-F41A0035A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CAC582-293B-5D84-3D4E-FE2CFD99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336F-81F4-4D65-9EB5-0F459948BA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24E82-F009-A74B-CBD6-0C83A84A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C0ECD-4195-51DB-B20C-BCF370B3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5782-C0AC-4058-890C-92B69874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8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26DD5-EA5C-6A8B-B963-C81490CA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7FC186-4F42-FA06-BDB5-9A8859647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89AAD-9FD1-DF0B-4825-1D7A59267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6A4F3-6D01-7445-7A10-63A12931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336F-81F4-4D65-9EB5-0F459948BA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4EF43-E6FE-85E1-2627-AE3867E4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3E019-F685-C0D5-8E42-9E4A8716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5782-C0AC-4058-890C-92B69874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B934C8-6958-AABC-90C6-730C5B32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438C1-F977-02A4-A4B2-36D1192E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BD759-AB39-4B27-BBCB-652A63826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336F-81F4-4D65-9EB5-0F459948BA04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4F595-C755-472D-38E3-17A448D32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40711-C2C8-D2AE-01D9-8EC401F08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5782-C0AC-4058-890C-92B698740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2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mnlp2014.org/papers/pdf/EMNLP2014181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C40356-5215-ABB4-B39D-DBFD5B15599C}"/>
              </a:ext>
            </a:extLst>
          </p:cNvPr>
          <p:cNvSpPr txBox="1"/>
          <p:nvPr/>
        </p:nvSpPr>
        <p:spPr>
          <a:xfrm>
            <a:off x="410548" y="354564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CNN, LSTM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기반 철도 질의응답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챗봇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E5A18-8C26-0F9D-482C-7CA727962D13}"/>
              </a:ext>
            </a:extLst>
          </p:cNvPr>
          <p:cNvSpPr txBox="1"/>
          <p:nvPr/>
        </p:nvSpPr>
        <p:spPr>
          <a:xfrm>
            <a:off x="9004042" y="6242182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아주대학교 금융공학과 유대명</a:t>
            </a:r>
          </a:p>
        </p:txBody>
      </p:sp>
    </p:spTree>
    <p:extLst>
      <p:ext uri="{BB962C8B-B14F-4D97-AF65-F5344CB8AC3E}">
        <p14:creationId xmlns:p14="http://schemas.microsoft.com/office/powerpoint/2010/main" val="183161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CNN, LSTM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387DD-E2E3-FBAB-5634-12478B068176}"/>
              </a:ext>
            </a:extLst>
          </p:cNvPr>
          <p:cNvSpPr txBox="1"/>
          <p:nvPr/>
        </p:nvSpPr>
        <p:spPr>
          <a:xfrm>
            <a:off x="3866415" y="1017036"/>
            <a:ext cx="445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LSTM-CRF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 Named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Enity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Recognition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9EC073-B7B1-0318-72E1-350AD030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84" y="1636016"/>
            <a:ext cx="5984032" cy="448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B1666-8302-DE53-3C15-C389124FBE14}"/>
              </a:ext>
            </a:extLst>
          </p:cNvPr>
          <p:cNvSpPr txBox="1"/>
          <p:nvPr/>
        </p:nvSpPr>
        <p:spPr>
          <a:xfrm>
            <a:off x="8892073" y="5221984"/>
            <a:ext cx="176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주황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Forward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Backward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38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진행상황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7D6FB-CD30-E492-E013-E6368A8E3A7A}"/>
              </a:ext>
            </a:extLst>
          </p:cNvPr>
          <p:cNvSpPr txBox="1"/>
          <p:nvPr/>
        </p:nvSpPr>
        <p:spPr>
          <a:xfrm>
            <a:off x="2953152" y="1859339"/>
            <a:ext cx="62856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확보 및 전처리를 통한 데이터셋 구축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진행중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CNN,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 개발    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Database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구축               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(7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둘째 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진행중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개발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Client - Server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 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(7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셋째 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진행예정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카카오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연동   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(7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넷째 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진행예정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서비스 배포 및 피드백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(7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8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초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진행예정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373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진행상황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E57C3F-C79C-3502-9B37-96658322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05" y="1098627"/>
            <a:ext cx="4080590" cy="3988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4682B-6ED9-F9B8-97B4-9A72321F6F11}"/>
              </a:ext>
            </a:extLst>
          </p:cNvPr>
          <p:cNvSpPr txBox="1"/>
          <p:nvPr/>
        </p:nvSpPr>
        <p:spPr>
          <a:xfrm>
            <a:off x="2886178" y="5759373"/>
            <a:ext cx="641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접근성과 효율성을 높인 모델 학습을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위한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Colab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소스코드 이전</a:t>
            </a:r>
          </a:p>
        </p:txBody>
      </p:sp>
    </p:spTree>
    <p:extLst>
      <p:ext uri="{BB962C8B-B14F-4D97-AF65-F5344CB8AC3E}">
        <p14:creationId xmlns:p14="http://schemas.microsoft.com/office/powerpoint/2010/main" val="39557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진행상황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4682B-6ED9-F9B8-97B4-9A72321F6F11}"/>
              </a:ext>
            </a:extLst>
          </p:cNvPr>
          <p:cNvSpPr txBox="1"/>
          <p:nvPr/>
        </p:nvSpPr>
        <p:spPr>
          <a:xfrm>
            <a:off x="3351277" y="5759373"/>
            <a:ext cx="548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Database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구축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(Maria DB) + SQL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 작성 완료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779BE5-D76F-0F24-04C1-D91B3744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22" y="1194666"/>
            <a:ext cx="6021356" cy="4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5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진행상황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4682B-6ED9-F9B8-97B4-9A72321F6F11}"/>
              </a:ext>
            </a:extLst>
          </p:cNvPr>
          <p:cNvSpPr txBox="1"/>
          <p:nvPr/>
        </p:nvSpPr>
        <p:spPr>
          <a:xfrm>
            <a:off x="5549730" y="5759373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502A3-5690-D688-3CAA-2FB8F15F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236"/>
            <a:ext cx="12192000" cy="30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8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진행예정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2730C-9FDE-A59B-6FC2-B2BFEBAC77FB}"/>
              </a:ext>
            </a:extLst>
          </p:cNvPr>
          <p:cNvSpPr txBox="1"/>
          <p:nvPr/>
        </p:nvSpPr>
        <p:spPr>
          <a:xfrm>
            <a:off x="3616794" y="5611588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Flask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프레임워크를 이용한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F72849F2-5D23-32C9-46D4-6B91A4643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63" y="1927545"/>
            <a:ext cx="7205272" cy="2637464"/>
          </a:xfrm>
          <a:prstGeom prst="rect">
            <a:avLst/>
          </a:prstGeom>
        </p:spPr>
      </p:pic>
      <p:pic>
        <p:nvPicPr>
          <p:cNvPr id="6146" name="Picture 2" descr="스파르타코딩클럽 4주차][python/flask] Flask 시작하기">
            <a:extLst>
              <a:ext uri="{FF2B5EF4-FFF2-40B4-BE49-F238E27FC236}">
                <a16:creationId xmlns:a16="http://schemas.microsoft.com/office/drawing/2014/main" id="{F3F28616-5644-B9DC-1757-13F92FA79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57" y="574617"/>
            <a:ext cx="2052735" cy="128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C3781B8-0D26-ADDE-6B62-EBCAF09DB198}"/>
              </a:ext>
            </a:extLst>
          </p:cNvPr>
          <p:cNvSpPr/>
          <p:nvPr/>
        </p:nvSpPr>
        <p:spPr>
          <a:xfrm>
            <a:off x="4702629" y="1800808"/>
            <a:ext cx="5337110" cy="31537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4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진행예정</a:t>
            </a:r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F72849F2-5D23-32C9-46D4-6B91A4643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63" y="1927545"/>
            <a:ext cx="7205272" cy="2637464"/>
          </a:xfrm>
          <a:prstGeom prst="rect">
            <a:avLst/>
          </a:prstGeom>
        </p:spPr>
      </p:pic>
      <p:pic>
        <p:nvPicPr>
          <p:cNvPr id="6146" name="Picture 2" descr="스파르타코딩클럽 4주차][python/flask] Flask 시작하기">
            <a:extLst>
              <a:ext uri="{FF2B5EF4-FFF2-40B4-BE49-F238E27FC236}">
                <a16:creationId xmlns:a16="http://schemas.microsoft.com/office/drawing/2014/main" id="{F3F28616-5644-B9DC-1757-13F92FA79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57" y="574617"/>
            <a:ext cx="2052735" cy="128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B691A09-A652-7503-6100-5020B87FC964}"/>
              </a:ext>
            </a:extLst>
          </p:cNvPr>
          <p:cNvCxnSpPr/>
          <p:nvPr/>
        </p:nvCxnSpPr>
        <p:spPr>
          <a:xfrm flipV="1">
            <a:off x="3004457" y="2062065"/>
            <a:ext cx="1623527" cy="802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705E23D-3C08-7D3D-38CE-81B92E03CCDF}"/>
              </a:ext>
            </a:extLst>
          </p:cNvPr>
          <p:cNvCxnSpPr>
            <a:cxnSpLocks/>
          </p:cNvCxnSpPr>
          <p:nvPr/>
        </p:nvCxnSpPr>
        <p:spPr>
          <a:xfrm flipH="1">
            <a:off x="3004457" y="2214465"/>
            <a:ext cx="1623527" cy="802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C7F3E5-8ADE-B4E9-FBAF-4F0692F36660}"/>
              </a:ext>
            </a:extLst>
          </p:cNvPr>
          <p:cNvSpPr txBox="1"/>
          <p:nvPr/>
        </p:nvSpPr>
        <p:spPr>
          <a:xfrm>
            <a:off x="3208580" y="559564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 - Server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17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진행예정</a:t>
            </a:r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F72849F2-5D23-32C9-46D4-6B91A4643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63" y="1927545"/>
            <a:ext cx="7205272" cy="2637464"/>
          </a:xfrm>
          <a:prstGeom prst="rect">
            <a:avLst/>
          </a:prstGeom>
        </p:spPr>
      </p:pic>
      <p:pic>
        <p:nvPicPr>
          <p:cNvPr id="6146" name="Picture 2" descr="스파르타코딩클럽 4주차][python/flask] Flask 시작하기">
            <a:extLst>
              <a:ext uri="{FF2B5EF4-FFF2-40B4-BE49-F238E27FC236}">
                <a16:creationId xmlns:a16="http://schemas.microsoft.com/office/drawing/2014/main" id="{F3F28616-5644-B9DC-1757-13F92FA79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57" y="574617"/>
            <a:ext cx="2052735" cy="128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C7F3E5-8ADE-B4E9-FBAF-4F0692F36660}"/>
              </a:ext>
            </a:extLst>
          </p:cNvPr>
          <p:cNvSpPr txBox="1"/>
          <p:nvPr/>
        </p:nvSpPr>
        <p:spPr>
          <a:xfrm>
            <a:off x="3208580" y="559564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카카오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API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Chatbot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서비스 배포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BC8725-32BD-25E2-3BF6-825CE5540F7F}"/>
              </a:ext>
            </a:extLst>
          </p:cNvPr>
          <p:cNvSpPr/>
          <p:nvPr/>
        </p:nvSpPr>
        <p:spPr>
          <a:xfrm>
            <a:off x="2348899" y="1800808"/>
            <a:ext cx="2400383" cy="31537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7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CBA82E-7225-A562-C189-4DFDC3C50938}"/>
              </a:ext>
            </a:extLst>
          </p:cNvPr>
          <p:cNvSpPr txBox="1"/>
          <p:nvPr/>
        </p:nvSpPr>
        <p:spPr>
          <a:xfrm>
            <a:off x="410548" y="3545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한계점 및 개선사항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AB5A5-2291-4985-C775-7773F9BEED7F}"/>
              </a:ext>
            </a:extLst>
          </p:cNvPr>
          <p:cNvSpPr txBox="1"/>
          <p:nvPr/>
        </p:nvSpPr>
        <p:spPr>
          <a:xfrm>
            <a:off x="3195206" y="2690336"/>
            <a:ext cx="58015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한계점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부족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Labeled dataset do not exist.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모델의 정확성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(Mapping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방법으로 인한 정확성 저하 문제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6441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CBA82E-7225-A562-C189-4DFDC3C50938}"/>
              </a:ext>
            </a:extLst>
          </p:cNvPr>
          <p:cNvSpPr txBox="1"/>
          <p:nvPr/>
        </p:nvSpPr>
        <p:spPr>
          <a:xfrm>
            <a:off x="410548" y="3545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한계점 및 개선사항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AB5A5-2291-4985-C775-7773F9BEED7F}"/>
              </a:ext>
            </a:extLst>
          </p:cNvPr>
          <p:cNvSpPr txBox="1"/>
          <p:nvPr/>
        </p:nvSpPr>
        <p:spPr>
          <a:xfrm>
            <a:off x="3657672" y="2690336"/>
            <a:ext cx="48766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개선사항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지속적인 데이터 구축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Annotation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최신 모델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(BERT, GPT)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등을 이용한 모델 개선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9A54D-1E90-430C-1694-8994A3C5A4B8}"/>
              </a:ext>
            </a:extLst>
          </p:cNvPr>
          <p:cNvSpPr txBox="1"/>
          <p:nvPr/>
        </p:nvSpPr>
        <p:spPr>
          <a:xfrm>
            <a:off x="5804893" y="187545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9B575-85E5-2F12-2848-D3AC950DCF73}"/>
              </a:ext>
            </a:extLst>
          </p:cNvPr>
          <p:cNvSpPr txBox="1"/>
          <p:nvPr/>
        </p:nvSpPr>
        <p:spPr>
          <a:xfrm>
            <a:off x="4977744" y="2581892"/>
            <a:ext cx="22365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구조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CNN,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</a:t>
            </a:r>
          </a:p>
          <a:p>
            <a:pPr marL="342900" indent="-342900" algn="ctr">
              <a:buAutoNum type="arabicPeriod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진행상황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algn="ctr">
              <a:buAutoNum type="arabicPeriod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개선사항</a:t>
            </a:r>
          </a:p>
        </p:txBody>
      </p:sp>
    </p:spTree>
    <p:extLst>
      <p:ext uri="{BB962C8B-B14F-4D97-AF65-F5344CB8AC3E}">
        <p14:creationId xmlns:p14="http://schemas.microsoft.com/office/powerpoint/2010/main" val="203666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구조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474506D-C70A-18D2-EA78-45145B0F004C}"/>
              </a:ext>
            </a:extLst>
          </p:cNvPr>
          <p:cNvGrpSpPr/>
          <p:nvPr/>
        </p:nvGrpSpPr>
        <p:grpSpPr>
          <a:xfrm>
            <a:off x="665962" y="1455588"/>
            <a:ext cx="10860076" cy="3946824"/>
            <a:chOff x="488643" y="1424215"/>
            <a:chExt cx="10860076" cy="3946824"/>
          </a:xfrm>
        </p:grpSpPr>
        <p:pic>
          <p:nvPicPr>
            <p:cNvPr id="3" name="그래픽 2" descr="남자 단색으로 채워진">
              <a:extLst>
                <a:ext uri="{FF2B5EF4-FFF2-40B4-BE49-F238E27FC236}">
                  <a16:creationId xmlns:a16="http://schemas.microsoft.com/office/drawing/2014/main" id="{879A4764-41B7-B483-750E-A6A358AC5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643" y="2971800"/>
              <a:ext cx="914400" cy="9144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B2FEF3D-EDAB-D20F-6CCA-2349CD282063}"/>
                </a:ext>
              </a:extLst>
            </p:cNvPr>
            <p:cNvSpPr/>
            <p:nvPr/>
          </p:nvSpPr>
          <p:spPr>
            <a:xfrm>
              <a:off x="2621280" y="1608881"/>
              <a:ext cx="914400" cy="37621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A3DDF07-B795-BC65-6893-5E38D136122A}"/>
                </a:ext>
              </a:extLst>
            </p:cNvPr>
            <p:cNvSpPr/>
            <p:nvPr/>
          </p:nvSpPr>
          <p:spPr>
            <a:xfrm>
              <a:off x="4178652" y="1608881"/>
              <a:ext cx="7170067" cy="37621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1135ED-0E5A-9904-3093-E9745364B865}"/>
                </a:ext>
              </a:extLst>
            </p:cNvPr>
            <p:cNvSpPr/>
            <p:nvPr/>
          </p:nvSpPr>
          <p:spPr>
            <a:xfrm>
              <a:off x="4861560" y="2148840"/>
              <a:ext cx="2468880" cy="8229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CNN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E94931-C111-55D5-E7ED-A654E8AC1A37}"/>
                </a:ext>
              </a:extLst>
            </p:cNvPr>
            <p:cNvSpPr/>
            <p:nvPr/>
          </p:nvSpPr>
          <p:spPr>
            <a:xfrm>
              <a:off x="4861560" y="3222199"/>
              <a:ext cx="2468880" cy="8229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LSTM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" name="원통형 9">
              <a:extLst>
                <a:ext uri="{FF2B5EF4-FFF2-40B4-BE49-F238E27FC236}">
                  <a16:creationId xmlns:a16="http://schemas.microsoft.com/office/drawing/2014/main" id="{3ABC7AB9-2E3C-1952-B21D-A59F58227042}"/>
                </a:ext>
              </a:extLst>
            </p:cNvPr>
            <p:cNvSpPr/>
            <p:nvPr/>
          </p:nvSpPr>
          <p:spPr>
            <a:xfrm>
              <a:off x="9371637" y="2160123"/>
              <a:ext cx="1417320" cy="188503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43BE3A-52FC-480F-679A-A077D3A5AC28}"/>
                </a:ext>
              </a:extLst>
            </p:cNvPr>
            <p:cNvSpPr txBox="1"/>
            <p:nvPr/>
          </p:nvSpPr>
          <p:spPr>
            <a:xfrm>
              <a:off x="2719389" y="3059073"/>
              <a:ext cx="71818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카카오</a:t>
              </a:r>
              <a:endPara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API</a:t>
              </a:r>
            </a:p>
            <a:p>
              <a:pPr algn="ctr"/>
              <a:r>
                <a: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4A444A-AD6B-3DCB-2695-14508B6117C2}"/>
                </a:ext>
              </a:extLst>
            </p:cNvPr>
            <p:cNvSpPr txBox="1"/>
            <p:nvPr/>
          </p:nvSpPr>
          <p:spPr>
            <a:xfrm>
              <a:off x="3982697" y="1424215"/>
              <a:ext cx="182453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Chatbot Server</a:t>
              </a:r>
              <a:endPara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61DF488-DF2A-4BAE-67E6-017F88D25D78}"/>
                </a:ext>
              </a:extLst>
            </p:cNvPr>
            <p:cNvCxnSpPr>
              <a:cxnSpLocks/>
            </p:cNvCxnSpPr>
            <p:nvPr/>
          </p:nvCxnSpPr>
          <p:spPr>
            <a:xfrm>
              <a:off x="1403043" y="3222199"/>
              <a:ext cx="10944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FFB2B5F-565F-8C90-B10E-2584BABA1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043" y="3517546"/>
              <a:ext cx="10944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345A89-6122-F691-E5A1-597521644744}"/>
                </a:ext>
              </a:extLst>
            </p:cNvPr>
            <p:cNvSpPr txBox="1"/>
            <p:nvPr/>
          </p:nvSpPr>
          <p:spPr>
            <a:xfrm>
              <a:off x="1644629" y="2872668"/>
              <a:ext cx="611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Query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5B1048-CA3A-7206-6C11-65494D9225F2}"/>
                </a:ext>
              </a:extLst>
            </p:cNvPr>
            <p:cNvSpPr txBox="1"/>
            <p:nvPr/>
          </p:nvSpPr>
          <p:spPr>
            <a:xfrm>
              <a:off x="1604297" y="3568499"/>
              <a:ext cx="726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Answer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30FD30-7A38-9538-A97D-3734A9300B62}"/>
                </a:ext>
              </a:extLst>
            </p:cNvPr>
            <p:cNvSpPr txBox="1"/>
            <p:nvPr/>
          </p:nvSpPr>
          <p:spPr>
            <a:xfrm>
              <a:off x="4556071" y="2021623"/>
              <a:ext cx="2366674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Intent Classification (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의도 파악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913519-D4F5-8F4D-F263-864A8BE2FAE5}"/>
                </a:ext>
              </a:extLst>
            </p:cNvPr>
            <p:cNvSpPr txBox="1"/>
            <p:nvPr/>
          </p:nvSpPr>
          <p:spPr>
            <a:xfrm>
              <a:off x="4556071" y="3105819"/>
              <a:ext cx="2900281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Name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Entity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Recognition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sz="1200" dirty="0" err="1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개체명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인식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32BDAD32-EF4C-2FD5-CED5-E7E31CF81912}"/>
                </a:ext>
              </a:extLst>
            </p:cNvPr>
            <p:cNvCxnSpPr>
              <a:endCxn id="8" idx="1"/>
            </p:cNvCxnSpPr>
            <p:nvPr/>
          </p:nvCxnSpPr>
          <p:spPr>
            <a:xfrm flipV="1">
              <a:off x="3535680" y="2560320"/>
              <a:ext cx="1325880" cy="545499"/>
            </a:xfrm>
            <a:prstGeom prst="bentConnector3">
              <a:avLst>
                <a:gd name="adj1" fmla="val 665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C470D0D9-F072-4834-5761-7342E82A87C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3535680" y="3105819"/>
              <a:ext cx="1325880" cy="527860"/>
            </a:xfrm>
            <a:prstGeom prst="bentConnector3">
              <a:avLst>
                <a:gd name="adj1" fmla="val 665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16C4CDBA-AB55-C962-B22A-D770C038343C}"/>
                </a:ext>
              </a:extLst>
            </p:cNvPr>
            <p:cNvCxnSpPr>
              <a:cxnSpLocks/>
              <a:stCxn id="9" idx="3"/>
              <a:endCxn id="10" idx="2"/>
            </p:cNvCxnSpPr>
            <p:nvPr/>
          </p:nvCxnSpPr>
          <p:spPr>
            <a:xfrm flipV="1">
              <a:off x="7330440" y="3102641"/>
              <a:ext cx="2041197" cy="531038"/>
            </a:xfrm>
            <a:prstGeom prst="bentConnector3">
              <a:avLst>
                <a:gd name="adj1" fmla="val 653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2E03AA1E-8CA9-9343-2342-93D88EC0E558}"/>
                </a:ext>
              </a:extLst>
            </p:cNvPr>
            <p:cNvCxnSpPr>
              <a:cxnSpLocks/>
              <a:stCxn id="8" idx="3"/>
              <a:endCxn id="10" idx="2"/>
            </p:cNvCxnSpPr>
            <p:nvPr/>
          </p:nvCxnSpPr>
          <p:spPr>
            <a:xfrm>
              <a:off x="7330440" y="2560320"/>
              <a:ext cx="2041197" cy="542321"/>
            </a:xfrm>
            <a:prstGeom prst="bentConnector3">
              <a:avLst>
                <a:gd name="adj1" fmla="val 653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EB81FA-C88B-06E4-B30C-8A17D2FFB0A0}"/>
                </a:ext>
              </a:extLst>
            </p:cNvPr>
            <p:cNvSpPr txBox="1"/>
            <p:nvPr/>
          </p:nvSpPr>
          <p:spPr>
            <a:xfrm>
              <a:off x="3587299" y="2782074"/>
              <a:ext cx="611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Query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3E44C5-F6EE-4D89-72DC-0A1408E8EBD6}"/>
                </a:ext>
              </a:extLst>
            </p:cNvPr>
            <p:cNvSpPr txBox="1"/>
            <p:nvPr/>
          </p:nvSpPr>
          <p:spPr>
            <a:xfrm>
              <a:off x="7370167" y="2221397"/>
              <a:ext cx="1299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Predicted Label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4C8E72-AD67-EC91-44DE-6812E1C1E04F}"/>
                </a:ext>
              </a:extLst>
            </p:cNvPr>
            <p:cNvSpPr txBox="1"/>
            <p:nvPr/>
          </p:nvSpPr>
          <p:spPr>
            <a:xfrm>
              <a:off x="7370167" y="3694321"/>
              <a:ext cx="142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Predicted Tokens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566C68C-88EF-E341-FE71-F2F862394471}"/>
                </a:ext>
              </a:extLst>
            </p:cNvPr>
            <p:cNvSpPr txBox="1"/>
            <p:nvPr/>
          </p:nvSpPr>
          <p:spPr>
            <a:xfrm>
              <a:off x="8819960" y="2794680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SQL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A196787C-0647-2012-9AE9-FD7AE3F8DAF6}"/>
                </a:ext>
              </a:extLst>
            </p:cNvPr>
            <p:cNvCxnSpPr>
              <a:stCxn id="10" idx="3"/>
            </p:cNvCxnSpPr>
            <p:nvPr/>
          </p:nvCxnSpPr>
          <p:spPr>
            <a:xfrm rot="5400000">
              <a:off x="6448049" y="1132791"/>
              <a:ext cx="719881" cy="65446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95CEAE-D6CD-8D58-CD1C-3BFA8891618B}"/>
                </a:ext>
              </a:extLst>
            </p:cNvPr>
            <p:cNvSpPr txBox="1"/>
            <p:nvPr/>
          </p:nvSpPr>
          <p:spPr>
            <a:xfrm>
              <a:off x="6554726" y="4811079"/>
              <a:ext cx="1803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Best Answer (Mapped)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02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D7523-375D-8FE4-FD2D-8DA9AD300E10}"/>
              </a:ext>
            </a:extLst>
          </p:cNvPr>
          <p:cNvSpPr txBox="1"/>
          <p:nvPr/>
        </p:nvSpPr>
        <p:spPr>
          <a:xfrm>
            <a:off x="2845751" y="4212779"/>
            <a:ext cx="65004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카카오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바탕으로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Input(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;Query)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받는다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 algn="ctr">
              <a:buAutoNum type="arabicPeriod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Query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CNN, LSTM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모델에 넣어 각각의 결과값을 얻는다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 algn="ctr">
              <a:buAutoNum type="arabicPeriod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SQL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문으로 결과값 조건에 알맞은 답변을 도출한다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 algn="ctr">
              <a:buAutoNum type="arabicPeriod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카카오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서버에 결과값을 넘겨주고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Client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에게 답변을 전달한다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pic>
        <p:nvPicPr>
          <p:cNvPr id="31" name="그림 30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7E2A83B-00D7-9B0B-166F-C0FBAF1C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64" y="1156582"/>
            <a:ext cx="7205272" cy="26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7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CNN, LSTM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02232-BE28-1176-3888-200574F28B57}"/>
              </a:ext>
            </a:extLst>
          </p:cNvPr>
          <p:cNvSpPr txBox="1"/>
          <p:nvPr/>
        </p:nvSpPr>
        <p:spPr>
          <a:xfrm>
            <a:off x="4293392" y="941621"/>
            <a:ext cx="360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Sentence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Classification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99BB6-933D-05B9-792E-F9617CE04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17" y="1720526"/>
            <a:ext cx="9008966" cy="36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3EBDF-6646-CD3B-A022-BB21AAC21577}"/>
              </a:ext>
            </a:extLst>
          </p:cNvPr>
          <p:cNvSpPr txBox="1"/>
          <p:nvPr/>
        </p:nvSpPr>
        <p:spPr>
          <a:xfrm>
            <a:off x="2042438" y="5731713"/>
            <a:ext cx="8107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u="none" strike="noStrike" dirty="0">
                <a:solidFill>
                  <a:srgbClr val="AC4142"/>
                </a:solidFill>
                <a:effectLst/>
                <a:latin typeface="PT Sans" panose="020F0502020204030204" pitchFamily="34" charset="0"/>
                <a:hlinkClick r:id="rId3"/>
              </a:rPr>
              <a:t>Yoon Kim(2014)</a:t>
            </a:r>
            <a:r>
              <a:rPr lang="en-US" altLang="ko-KR" b="0" i="0" u="none" strike="noStrike" dirty="0">
                <a:solidFill>
                  <a:srgbClr val="AC4142"/>
                </a:solidFill>
                <a:effectLst/>
                <a:latin typeface="PT Sans" panose="020F0502020204030204" pitchFamily="34" charset="0"/>
              </a:rPr>
              <a:t>,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Convolutional Neural Networks for Sentence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2844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CNN, LSTM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99BB6-933D-05B9-792E-F9617CE04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7"/>
          <a:stretch/>
        </p:blipFill>
        <p:spPr bwMode="auto">
          <a:xfrm>
            <a:off x="4605758" y="992739"/>
            <a:ext cx="2980483" cy="36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5AC48D-9C33-70AB-F257-094CA97578CB}"/>
              </a:ext>
            </a:extLst>
          </p:cNvPr>
          <p:cNvSpPr txBox="1"/>
          <p:nvPr/>
        </p:nvSpPr>
        <p:spPr>
          <a:xfrm>
            <a:off x="2412266" y="5057192"/>
            <a:ext cx="7367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단어로 이루어진 문장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(t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Embedding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하여 벡터로 변환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문장이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단어로 이루어지지 않을 수 있는데 이는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Padding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처리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73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CNN, LSTM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AC48D-9C33-70AB-F257-094CA97578CB}"/>
              </a:ext>
            </a:extLst>
          </p:cNvPr>
          <p:cNvSpPr txBox="1"/>
          <p:nvPr/>
        </p:nvSpPr>
        <p:spPr>
          <a:xfrm>
            <a:off x="3217648" y="5467938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단어 벡터를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Filter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통과시켜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concatenation 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해준다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그러면 길다란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벡터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(Feature Map)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얻을 수 있다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0941BA-F14B-4B70-7C32-E0B1361B4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r="41024"/>
          <a:stretch/>
        </p:blipFill>
        <p:spPr bwMode="auto">
          <a:xfrm>
            <a:off x="3949663" y="1020730"/>
            <a:ext cx="5276755" cy="36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54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CNN, LSTM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37A3EEB-3F89-BB53-61EA-0A3661676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r="16479"/>
          <a:stretch/>
        </p:blipFill>
        <p:spPr bwMode="auto">
          <a:xfrm>
            <a:off x="3810778" y="1151358"/>
            <a:ext cx="4570444" cy="36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64366-D948-57ED-5C64-FCEC8BDCD612}"/>
              </a:ext>
            </a:extLst>
          </p:cNvPr>
          <p:cNvSpPr txBox="1"/>
          <p:nvPr/>
        </p:nvSpPr>
        <p:spPr>
          <a:xfrm>
            <a:off x="2744324" y="5521976"/>
            <a:ext cx="670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Feature Map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중에 가장 큰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값만을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남긴다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(Max-over-time Pooling)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53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7A82-098B-CDB4-3E09-8C17A400EC4C}"/>
              </a:ext>
            </a:extLst>
          </p:cNvPr>
          <p:cNvSpPr txBox="1"/>
          <p:nvPr/>
        </p:nvSpPr>
        <p:spPr>
          <a:xfrm>
            <a:off x="410548" y="35456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CNN, LSTM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37A3EEB-3F89-BB53-61EA-0A3661676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1" r="-610"/>
          <a:stretch/>
        </p:blipFill>
        <p:spPr bwMode="auto">
          <a:xfrm>
            <a:off x="4130740" y="1151358"/>
            <a:ext cx="3930520" cy="366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64366-D948-57ED-5C64-FCEC8BDCD612}"/>
              </a:ext>
            </a:extLst>
          </p:cNvPr>
          <p:cNvSpPr txBox="1"/>
          <p:nvPr/>
        </p:nvSpPr>
        <p:spPr>
          <a:xfrm>
            <a:off x="3735995" y="5521976"/>
            <a:ext cx="472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Full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connected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softmax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layer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통과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(Output)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96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433</Words>
  <Application>Microsoft Office PowerPoint</Application>
  <PresentationFormat>와이드스크린</PresentationFormat>
  <Paragraphs>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</vt:lpstr>
      <vt:lpstr>Roboto</vt:lpstr>
      <vt:lpstr>나눔스퀘어_ac Bold</vt:lpstr>
      <vt:lpstr>맑은 고딕</vt:lpstr>
      <vt:lpstr>PT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대명</dc:creator>
  <cp:lastModifiedBy>유 대명</cp:lastModifiedBy>
  <cp:revision>2</cp:revision>
  <dcterms:created xsi:type="dcterms:W3CDTF">2023-07-07T06:00:40Z</dcterms:created>
  <dcterms:modified xsi:type="dcterms:W3CDTF">2023-07-07T07:40:02Z</dcterms:modified>
</cp:coreProperties>
</file>