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4135" y="1830388"/>
            <a:ext cx="9144000" cy="2387600"/>
          </a:xfrm>
        </p:spPr>
        <p:txBody>
          <a:bodyPr/>
          <a:lstStyle/>
          <a:p>
            <a:r>
              <a:rPr lang="zh-CN" altLang="en-US" sz="8000" b="1"/>
              <a:t>队列和优先队列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/>
              <a:t>队列（</a:t>
            </a:r>
            <a:r>
              <a:rPr lang="zh-CN" altLang="en-US" sz="3200" b="1">
                <a:solidFill>
                  <a:srgbClr val="FF0000"/>
                </a:solidFill>
              </a:rPr>
              <a:t>头文件：</a:t>
            </a:r>
            <a:r>
              <a:rPr lang="en-US" altLang="zh-CN" sz="3200" b="1">
                <a:solidFill>
                  <a:srgbClr val="FF0000"/>
                </a:solidFill>
              </a:rPr>
              <a:t>queue</a:t>
            </a:r>
            <a:r>
              <a:rPr lang="zh-CN" altLang="en-US" sz="3200" b="1">
                <a:solidFill>
                  <a:srgbClr val="FF0000"/>
                </a:solidFill>
              </a:rPr>
              <a:t>，必须：using namespace std</a:t>
            </a:r>
            <a:r>
              <a:rPr lang="zh-CN" altLang="en-US" b="1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3880"/>
            <a:ext cx="10515600" cy="4351338"/>
          </a:xfrm>
        </p:spPr>
        <p:txBody>
          <a:bodyPr>
            <a:normAutofit fontScale="57500" lnSpcReduction="10000"/>
          </a:bodyPr>
          <a:lstStyle/>
          <a:p>
            <a:r>
              <a:rPr lang="en-US" altLang="zh-CN" b="1" dirty="0"/>
              <a:t>def:</a:t>
            </a:r>
            <a:r>
              <a:rPr lang="zh-CN" altLang="en-US" b="1" dirty="0">
                <a:solidFill>
                  <a:srgbClr val="FF0000"/>
                </a:solidFill>
              </a:rPr>
              <a:t>先进先出</a:t>
            </a:r>
            <a:r>
              <a:rPr lang="zh-CN" altLang="en-US" b="1" dirty="0"/>
              <a:t>的容器。只能通过函数</a:t>
            </a:r>
            <a:r>
              <a:rPr lang="en-US" altLang="zh-CN" b="1" dirty="0">
                <a:solidFill>
                  <a:srgbClr val="FF0000"/>
                </a:solidFill>
              </a:rPr>
              <a:t>front()</a:t>
            </a:r>
            <a:r>
              <a:rPr lang="zh-CN" altLang="en-US" b="1" dirty="0">
                <a:solidFill>
                  <a:schemeClr val="tx1"/>
                </a:solidFill>
              </a:rPr>
              <a:t>访问队首元素，通过</a:t>
            </a:r>
            <a:r>
              <a:rPr lang="en-US" altLang="zh-CN" b="1" dirty="0">
                <a:solidFill>
                  <a:srgbClr val="FF0000"/>
                </a:solidFill>
              </a:rPr>
              <a:t>back()</a:t>
            </a:r>
            <a:r>
              <a:rPr lang="zh-CN" altLang="en-US" b="1" dirty="0">
                <a:solidFill>
                  <a:schemeClr val="tx1"/>
                </a:solidFill>
              </a:rPr>
              <a:t>访问队尾元素。</a:t>
            </a:r>
          </a:p>
          <a:p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定义队列：</a:t>
            </a:r>
            <a:r>
              <a:rPr lang="en-US" altLang="zh-CN" b="1" dirty="0">
                <a:solidFill>
                  <a:srgbClr val="FF0000"/>
                </a:solidFill>
              </a:rPr>
              <a:t>queue&lt;</a:t>
            </a:r>
            <a:r>
              <a:rPr lang="en-US" altLang="zh-CN" b="1" dirty="0" err="1">
                <a:solidFill>
                  <a:srgbClr val="FF0000"/>
                </a:solidFill>
              </a:rPr>
              <a:t>typename</a:t>
            </a:r>
            <a:r>
              <a:rPr lang="en-US" altLang="zh-CN" b="1" dirty="0">
                <a:solidFill>
                  <a:srgbClr val="FF0000"/>
                </a:solidFill>
              </a:rPr>
              <a:t>&gt; name;   </a:t>
            </a:r>
            <a:r>
              <a:rPr lang="en-US" altLang="zh-CN" b="1" dirty="0" err="1">
                <a:solidFill>
                  <a:schemeClr val="tx1"/>
                </a:solidFill>
              </a:rPr>
              <a:t>typename</a:t>
            </a:r>
            <a:r>
              <a:rPr lang="zh-CN" altLang="en-US" b="1" dirty="0">
                <a:solidFill>
                  <a:schemeClr val="tx1"/>
                </a:solidFill>
              </a:rPr>
              <a:t>可以是任意类型或者容器。</a:t>
            </a:r>
          </a:p>
          <a:p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常用函数：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push(x)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  <a:r>
              <a:rPr lang="zh-CN" altLang="en-US" b="1" dirty="0">
                <a:solidFill>
                  <a:schemeClr val="tx1"/>
                </a:solidFill>
              </a:rPr>
              <a:t>将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入队，</a:t>
            </a:r>
            <a:r>
              <a:rPr lang="en-US" altLang="zh-CN" b="1" dirty="0">
                <a:solidFill>
                  <a:schemeClr val="tx1"/>
                </a:solidFill>
              </a:rPr>
              <a:t>O(1)</a:t>
            </a:r>
          </a:p>
          <a:p>
            <a:pPr lvl="1"/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front()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  <a:r>
              <a:rPr lang="zh-CN" altLang="en-US" b="1" dirty="0">
                <a:solidFill>
                  <a:schemeClr val="tx1"/>
                </a:solidFill>
              </a:rPr>
              <a:t>返回队首元素，</a:t>
            </a:r>
            <a:r>
              <a:rPr lang="en-US" altLang="zh-CN" b="1" dirty="0">
                <a:solidFill>
                  <a:schemeClr val="tx1"/>
                </a:solidFill>
              </a:rPr>
              <a:t>O(1)</a:t>
            </a:r>
          </a:p>
          <a:p>
            <a:pPr lvl="1"/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back()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  <a:r>
              <a:rPr lang="zh-CN" altLang="en-US" b="1" dirty="0">
                <a:solidFill>
                  <a:schemeClr val="tx1"/>
                </a:solidFill>
              </a:rPr>
              <a:t>返回队尾元素，</a:t>
            </a:r>
            <a:r>
              <a:rPr lang="en-US" altLang="zh-CN" b="1" dirty="0">
                <a:solidFill>
                  <a:schemeClr val="tx1"/>
                </a:solidFill>
              </a:rPr>
              <a:t>O(1)</a:t>
            </a:r>
          </a:p>
          <a:p>
            <a:pPr lvl="1"/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pop()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  <a:r>
              <a:rPr lang="zh-CN" altLang="en-US" b="1" dirty="0">
                <a:solidFill>
                  <a:schemeClr val="tx1"/>
                </a:solidFill>
              </a:rPr>
              <a:t>队首元素出队，</a:t>
            </a:r>
            <a:r>
              <a:rPr lang="en-US" altLang="zh-CN" b="1" dirty="0">
                <a:solidFill>
                  <a:schemeClr val="tx1"/>
                </a:solidFill>
              </a:rPr>
              <a:t>O(1)</a:t>
            </a:r>
          </a:p>
          <a:p>
            <a:pPr lvl="1"/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empty()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  <a:r>
              <a:rPr lang="zh-CN" altLang="en-US" b="1" dirty="0">
                <a:solidFill>
                  <a:schemeClr val="tx1"/>
                </a:solidFill>
              </a:rPr>
              <a:t>检测</a:t>
            </a:r>
            <a:r>
              <a:rPr lang="en-US" altLang="zh-CN" b="1" dirty="0">
                <a:solidFill>
                  <a:schemeClr val="tx1"/>
                </a:solidFill>
              </a:rPr>
              <a:t>queue</a:t>
            </a:r>
            <a:r>
              <a:rPr lang="zh-CN" altLang="en-US" b="1" dirty="0">
                <a:solidFill>
                  <a:schemeClr val="tx1"/>
                </a:solidFill>
              </a:rPr>
              <a:t>是否为空，返回</a:t>
            </a:r>
            <a:r>
              <a:rPr lang="en-US" altLang="zh-CN" b="1" dirty="0">
                <a:solidFill>
                  <a:schemeClr val="tx1"/>
                </a:solidFill>
              </a:rPr>
              <a:t>true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false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O(1) (front</a:t>
            </a:r>
            <a:r>
              <a:rPr lang="zh-CN" altLang="en-US" b="1" dirty="0">
                <a:solidFill>
                  <a:schemeClr val="tx1"/>
                </a:solidFill>
              </a:rPr>
              <a:t>或</a:t>
            </a:r>
            <a:r>
              <a:rPr lang="en-US" altLang="zh-CN" b="1" dirty="0">
                <a:solidFill>
                  <a:schemeClr val="tx1"/>
                </a:solidFill>
              </a:rPr>
              <a:t>pop</a:t>
            </a:r>
            <a:r>
              <a:rPr lang="zh-CN" altLang="en-US" b="1" dirty="0">
                <a:solidFill>
                  <a:schemeClr val="tx1"/>
                </a:solidFill>
              </a:rPr>
              <a:t>之前需检测队列是否为空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size()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  <a:r>
              <a:rPr lang="zh-CN" altLang="en-US" b="1" dirty="0">
                <a:solidFill>
                  <a:schemeClr val="tx1"/>
                </a:solidFill>
              </a:rPr>
              <a:t>返回</a:t>
            </a:r>
            <a:r>
              <a:rPr lang="en-US" altLang="zh-CN" b="1" dirty="0">
                <a:solidFill>
                  <a:schemeClr val="tx1"/>
                </a:solidFill>
              </a:rPr>
              <a:t>queue</a:t>
            </a:r>
            <a:r>
              <a:rPr lang="zh-CN" altLang="en-US" b="1" dirty="0">
                <a:solidFill>
                  <a:schemeClr val="tx1"/>
                </a:solidFill>
              </a:rPr>
              <a:t>内元素的个数，</a:t>
            </a:r>
            <a:r>
              <a:rPr lang="en-US" altLang="zh-CN" b="1" dirty="0">
                <a:solidFill>
                  <a:schemeClr val="tx1"/>
                </a:solidFill>
              </a:rPr>
              <a:t>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queue</a:t>
            </a:r>
            <a:r>
              <a:rPr lang="zh-CN" altLang="en-US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4491355"/>
          </a:xfrm>
        </p:spPr>
        <p:txBody>
          <a:bodyPr>
            <a:noAutofit/>
          </a:bodyPr>
          <a:lstStyle/>
          <a:p>
            <a:pPr marL="0" indent="0" fontAlgn="auto">
              <a:lnSpc>
                <a:spcPts val="1060"/>
              </a:lnSpc>
              <a:buNone/>
            </a:pPr>
            <a:endParaRPr lang="zh-CN" altLang="en-US" sz="2300" b="1" dirty="0"/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/>
              <a:t>#include&lt;iostream&gt;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>
                <a:solidFill>
                  <a:srgbClr val="FF0000"/>
                </a:solidFill>
              </a:rPr>
              <a:t>using namespace std;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>
                <a:solidFill>
                  <a:srgbClr val="FF0000"/>
                </a:solidFill>
              </a:rPr>
              <a:t>#include&lt;queue&gt;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>
                <a:solidFill>
                  <a:srgbClr val="FF0000"/>
                </a:solidFill>
              </a:rPr>
              <a:t>queue&lt;int&gt; q;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/>
              <a:t>int main()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/>
              <a:t>{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/>
              <a:t>	for(int i=1;i&lt;=5;++i)		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en-US" altLang="zh-CN" sz="2300" b="1" dirty="0"/>
              <a:t>		</a:t>
            </a:r>
            <a:r>
              <a:rPr lang="zh-CN" altLang="en-US" sz="2300" b="1" dirty="0">
                <a:solidFill>
                  <a:srgbClr val="FF0000"/>
                </a:solidFill>
              </a:rPr>
              <a:t>q.push(i);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/>
              <a:t>	cout&lt;&lt;</a:t>
            </a:r>
            <a:r>
              <a:rPr lang="zh-CN" altLang="en-US" sz="2300" b="1" dirty="0">
                <a:solidFill>
                  <a:srgbClr val="FF0000"/>
                </a:solidFill>
              </a:rPr>
              <a:t>q.front()</a:t>
            </a:r>
            <a:r>
              <a:rPr lang="zh-CN" altLang="en-US" sz="2300" b="1" dirty="0"/>
              <a:t>&lt;&lt;endl;                 //返回队首  1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/>
              <a:t>	cout&lt;&lt;</a:t>
            </a:r>
            <a:r>
              <a:rPr lang="zh-CN" altLang="en-US" sz="2300" b="1" dirty="0">
                <a:solidFill>
                  <a:srgbClr val="FF0000"/>
                </a:solidFill>
              </a:rPr>
              <a:t>q.back()</a:t>
            </a:r>
            <a:r>
              <a:rPr lang="zh-CN" altLang="en-US" sz="2300" b="1" dirty="0"/>
              <a:t>&lt;&lt;endl;                 //返回队尾  5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/>
              <a:t>	cout&lt;&lt;</a:t>
            </a:r>
            <a:r>
              <a:rPr lang="zh-CN" altLang="en-US" sz="2300" b="1" dirty="0">
                <a:solidFill>
                  <a:srgbClr val="FF0000"/>
                </a:solidFill>
              </a:rPr>
              <a:t>q.empty()</a:t>
            </a:r>
            <a:r>
              <a:rPr lang="zh-CN" altLang="en-US" sz="2300" b="1" dirty="0"/>
              <a:t>&lt;&lt;endl;              //返回q队列是否为空  0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/>
              <a:t>	cout&lt;&lt;</a:t>
            </a:r>
            <a:r>
              <a:rPr lang="zh-CN" altLang="en-US" sz="2300" b="1" dirty="0">
                <a:solidFill>
                  <a:srgbClr val="FF0000"/>
                </a:solidFill>
              </a:rPr>
              <a:t>q.size()</a:t>
            </a:r>
            <a:r>
              <a:rPr lang="zh-CN" altLang="en-US" sz="2300" b="1" dirty="0"/>
              <a:t>&lt;&lt;endl;                   // 返回队列的个数  5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/>
              <a:t>	</a:t>
            </a:r>
            <a:r>
              <a:rPr lang="zh-CN" altLang="en-US" sz="2300" b="1" dirty="0">
                <a:solidFill>
                  <a:srgbClr val="FF0000"/>
                </a:solidFill>
              </a:rPr>
              <a:t>q.pop();  </a:t>
            </a:r>
            <a:r>
              <a:rPr lang="zh-CN" altLang="en-US" sz="2300" b="1" dirty="0"/>
              <a:t>                                         //队首元素出队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/>
              <a:t>	cout&lt;&lt;</a:t>
            </a:r>
            <a:r>
              <a:rPr lang="zh-CN" altLang="en-US" sz="2300" b="1" dirty="0">
                <a:solidFill>
                  <a:srgbClr val="FF0000"/>
                </a:solidFill>
              </a:rPr>
              <a:t>q.front()</a:t>
            </a:r>
            <a:r>
              <a:rPr lang="zh-CN" altLang="en-US" sz="2300" b="1" dirty="0"/>
              <a:t>&lt;&lt;endl;                //  2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/>
              <a:t>	cout&lt;&lt;</a:t>
            </a:r>
            <a:r>
              <a:rPr lang="zh-CN" altLang="en-US" sz="2300" b="1" dirty="0">
                <a:solidFill>
                  <a:srgbClr val="FF0000"/>
                </a:solidFill>
              </a:rPr>
              <a:t>q.size()</a:t>
            </a:r>
            <a:r>
              <a:rPr lang="zh-CN" altLang="en-US" sz="2300" b="1" dirty="0"/>
              <a:t>&lt;&lt;endl;                   //  4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/>
              <a:t>	cout&lt;&lt;</a:t>
            </a:r>
            <a:r>
              <a:rPr lang="zh-CN" altLang="en-US" sz="2300" b="1" dirty="0">
                <a:solidFill>
                  <a:srgbClr val="FF0000"/>
                </a:solidFill>
              </a:rPr>
              <a:t>q.size()</a:t>
            </a:r>
            <a:r>
              <a:rPr lang="zh-CN" altLang="en-US" sz="2300" b="1" dirty="0"/>
              <a:t>&lt;&lt;endl;                  // 4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/>
              <a:t>	return 0;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/>
              <a:t>优先队列（</a:t>
            </a:r>
            <a:r>
              <a:rPr lang="zh-CN" altLang="en-US" sz="3200" b="1">
                <a:solidFill>
                  <a:srgbClr val="FF0000"/>
                </a:solidFill>
              </a:rPr>
              <a:t>头文件：</a:t>
            </a:r>
            <a:r>
              <a:rPr lang="en-US" altLang="zh-CN" sz="3200" b="1">
                <a:solidFill>
                  <a:srgbClr val="FF0000"/>
                </a:solidFill>
              </a:rPr>
              <a:t>queue</a:t>
            </a:r>
            <a:r>
              <a:rPr lang="zh-CN" altLang="en-US" sz="3200" b="1">
                <a:solidFill>
                  <a:srgbClr val="FF0000"/>
                </a:solidFill>
              </a:rPr>
              <a:t>，必须：using namespace std</a:t>
            </a:r>
            <a:r>
              <a:rPr lang="zh-CN" altLang="en-US" b="1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7500" lnSpcReduction="10000"/>
          </a:bodyPr>
          <a:lstStyle/>
          <a:p>
            <a:r>
              <a:rPr lang="en-US" altLang="zh-CN" b="1" dirty="0"/>
              <a:t>def:</a:t>
            </a:r>
            <a:r>
              <a:rPr lang="zh-CN" altLang="en-US" b="1" dirty="0"/>
              <a:t>任何时刻，</a:t>
            </a:r>
            <a:r>
              <a:rPr lang="zh-CN" altLang="en-US" b="1" dirty="0">
                <a:solidFill>
                  <a:srgbClr val="FF0000"/>
                </a:solidFill>
              </a:rPr>
              <a:t>队首元素一定是当前队列中优先级最高（优先值最大）</a:t>
            </a:r>
            <a:r>
              <a:rPr lang="zh-CN" altLang="en-US" b="1" dirty="0"/>
              <a:t>的那一个（大根堆），</a:t>
            </a:r>
            <a:r>
              <a:rPr lang="zh-CN" altLang="en-US" b="1" dirty="0">
                <a:solidFill>
                  <a:srgbClr val="FF0000"/>
                </a:solidFill>
              </a:rPr>
              <a:t>也可以是最小的那一个（小根堆）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可以不断向优先队列中添加某个优先级的元素，也可以不断弹出优先级最高的元素，</a:t>
            </a:r>
            <a:r>
              <a:rPr lang="zh-CN" altLang="en-US" b="1" dirty="0"/>
              <a:t>每次操作会自动调整结构，</a:t>
            </a:r>
            <a:r>
              <a:rPr lang="zh-CN" altLang="en-US" b="1" dirty="0">
                <a:solidFill>
                  <a:srgbClr val="FF0000"/>
                </a:solidFill>
              </a:rPr>
              <a:t>始终保证队首元素的优先级最高。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定义队列：</a:t>
            </a:r>
            <a:r>
              <a:rPr lang="en-US" altLang="zh-CN" b="1" dirty="0" err="1">
                <a:solidFill>
                  <a:srgbClr val="FF0000"/>
                </a:solidFill>
              </a:rPr>
              <a:t>priority_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queue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typename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&gt; name;   </a:t>
            </a:r>
            <a:r>
              <a:rPr lang="en-US" altLang="zh-CN" b="1" dirty="0" err="1">
                <a:sym typeface="+mn-ea"/>
              </a:rPr>
              <a:t>typename</a:t>
            </a:r>
            <a:r>
              <a:rPr lang="zh-CN" altLang="en-US" b="1" dirty="0">
                <a:sym typeface="+mn-ea"/>
              </a:rPr>
              <a:t>可以是任意类型或者容器。</a:t>
            </a:r>
          </a:p>
          <a:p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常用函数：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push(x)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  <a:r>
              <a:rPr lang="zh-CN" altLang="en-US" b="1" dirty="0">
                <a:solidFill>
                  <a:schemeClr val="tx1"/>
                </a:solidFill>
              </a:rPr>
              <a:t>将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加入优先队列，</a:t>
            </a:r>
            <a:r>
              <a:rPr lang="en-US" altLang="zh-CN" b="1" dirty="0">
                <a:solidFill>
                  <a:schemeClr val="tx1"/>
                </a:solidFill>
              </a:rPr>
              <a:t>O(log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r>
              <a:rPr lang="en-US" altLang="zh-CN" b="1" dirty="0">
                <a:solidFill>
                  <a:schemeClr val="tx1"/>
                </a:solidFill>
              </a:rPr>
              <a:t>n)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n</a:t>
            </a:r>
            <a:r>
              <a:rPr lang="zh-CN" altLang="en-US" b="1" dirty="0">
                <a:solidFill>
                  <a:schemeClr val="tx1"/>
                </a:solidFill>
              </a:rPr>
              <a:t>为优先队列中的元素个数，自动调整结构保持队首优先级最高。</a:t>
            </a:r>
          </a:p>
          <a:p>
            <a:pPr lvl="1"/>
            <a:endParaRPr lang="zh-CN" altLang="en-US" b="1" dirty="0">
              <a:solidFill>
                <a:schemeClr val="tx1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top()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  <a:r>
              <a:rPr lang="zh-CN" altLang="en-US" b="1" dirty="0">
                <a:solidFill>
                  <a:schemeClr val="tx1"/>
                </a:solidFill>
              </a:rPr>
              <a:t>获得队首元素，</a:t>
            </a:r>
            <a:r>
              <a:rPr lang="en-US" altLang="zh-CN" b="1" dirty="0">
                <a:solidFill>
                  <a:schemeClr val="tx1"/>
                </a:solidFill>
              </a:rPr>
              <a:t>O(1)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</a:rPr>
              <a:t>top</a:t>
            </a:r>
            <a:r>
              <a:rPr lang="zh-CN" altLang="en-US" b="1" dirty="0">
                <a:solidFill>
                  <a:srgbClr val="FF0000"/>
                </a:solidFill>
              </a:rPr>
              <a:t>之前需要用</a:t>
            </a:r>
            <a:r>
              <a:rPr lang="en-US" altLang="zh-CN" b="1" dirty="0">
                <a:solidFill>
                  <a:srgbClr val="FF0000"/>
                </a:solidFill>
              </a:rPr>
              <a:t>empty</a:t>
            </a:r>
            <a:r>
              <a:rPr lang="zh-CN" altLang="en-US" b="1" dirty="0">
                <a:solidFill>
                  <a:srgbClr val="FF0000"/>
                </a:solidFill>
              </a:rPr>
              <a:t>判断优先队列是否为空。</a:t>
            </a:r>
          </a:p>
          <a:p>
            <a:pPr lvl="1"/>
            <a:endParaRPr lang="zh-CN" altLang="en-US" b="1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pop():</a:t>
            </a:r>
            <a:r>
              <a:rPr lang="zh-CN" altLang="en-US" b="1" dirty="0">
                <a:solidFill>
                  <a:srgbClr val="FF0000"/>
                </a:solidFill>
              </a:rPr>
              <a:t>让队首元素出队，</a:t>
            </a:r>
            <a:r>
              <a:rPr lang="en-US" altLang="zh-CN" b="1" dirty="0">
                <a:solidFill>
                  <a:schemeClr val="tx1"/>
                </a:solidFill>
              </a:rPr>
              <a:t>O(log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r>
              <a:rPr lang="en-US" altLang="zh-CN" b="1" dirty="0">
                <a:solidFill>
                  <a:schemeClr val="tx1"/>
                </a:solidFill>
              </a:rPr>
              <a:t>n)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n</a:t>
            </a:r>
            <a:r>
              <a:rPr lang="zh-CN" altLang="en-US" b="1" dirty="0">
                <a:solidFill>
                  <a:schemeClr val="tx1"/>
                </a:solidFill>
              </a:rPr>
              <a:t>为当前优先队列中的元素个数。出队后会自动调整结构，保证队首元素优先级最高。</a:t>
            </a:r>
          </a:p>
          <a:p>
            <a:pPr lvl="1"/>
            <a:endParaRPr lang="zh-CN" altLang="en-US" b="1" dirty="0">
              <a:solidFill>
                <a:schemeClr val="tx1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empty()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  <a:r>
              <a:rPr lang="zh-CN" altLang="en-US" b="1" dirty="0">
                <a:solidFill>
                  <a:schemeClr val="tx1"/>
                </a:solidFill>
              </a:rPr>
              <a:t>检测</a:t>
            </a:r>
            <a:r>
              <a:rPr lang="en-US" altLang="zh-CN" b="1" dirty="0" err="1">
                <a:solidFill>
                  <a:schemeClr val="tx1"/>
                </a:solidFill>
              </a:rPr>
              <a:t>priority_queue</a:t>
            </a:r>
            <a:r>
              <a:rPr lang="zh-CN" altLang="en-US" b="1" dirty="0">
                <a:solidFill>
                  <a:schemeClr val="tx1"/>
                </a:solidFill>
              </a:rPr>
              <a:t>是否为空，返回</a:t>
            </a:r>
            <a:r>
              <a:rPr lang="en-US" altLang="zh-CN" b="1" dirty="0">
                <a:solidFill>
                  <a:schemeClr val="tx1"/>
                </a:solidFill>
              </a:rPr>
              <a:t>true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false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O(1) (top</a:t>
            </a:r>
            <a:r>
              <a:rPr lang="zh-CN" altLang="en-US" b="1" dirty="0">
                <a:solidFill>
                  <a:schemeClr val="tx1"/>
                </a:solidFill>
              </a:rPr>
              <a:t>之前需检测队列是否为空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size()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  <a:r>
              <a:rPr lang="zh-CN" altLang="en-US" b="1" dirty="0">
                <a:solidFill>
                  <a:schemeClr val="tx1"/>
                </a:solidFill>
              </a:rPr>
              <a:t>返回</a:t>
            </a:r>
            <a:r>
              <a:rPr lang="en-US" altLang="zh-CN" b="1" dirty="0" err="1">
                <a:solidFill>
                  <a:schemeClr val="tx1"/>
                </a:solidFill>
              </a:rPr>
              <a:t>priority_queue</a:t>
            </a:r>
            <a:r>
              <a:rPr lang="zh-CN" altLang="en-US" b="1" dirty="0">
                <a:solidFill>
                  <a:schemeClr val="tx1"/>
                </a:solidFill>
              </a:rPr>
              <a:t>内元素的个数，</a:t>
            </a:r>
            <a:r>
              <a:rPr lang="en-US" altLang="zh-CN" b="1" dirty="0">
                <a:solidFill>
                  <a:schemeClr val="tx1"/>
                </a:solidFill>
              </a:rPr>
              <a:t>O(1)</a:t>
            </a:r>
          </a:p>
          <a:p>
            <a:pPr lvl="1"/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优先队列（</a:t>
            </a:r>
            <a:r>
              <a:rPr lang="zh-CN" altLang="en-US" sz="3200" b="1" dirty="0">
                <a:solidFill>
                  <a:srgbClr val="FF0000"/>
                </a:solidFill>
              </a:rPr>
              <a:t>头文件：</a:t>
            </a:r>
            <a:r>
              <a:rPr lang="en-US" altLang="zh-CN" sz="3200" b="1" dirty="0">
                <a:solidFill>
                  <a:srgbClr val="FF0000"/>
                </a:solidFill>
              </a:rPr>
              <a:t>queue</a:t>
            </a:r>
            <a:r>
              <a:rPr lang="zh-CN" altLang="en-US" sz="3200" b="1" dirty="0">
                <a:solidFill>
                  <a:srgbClr val="FF0000"/>
                </a:solidFill>
              </a:rPr>
              <a:t>，必须：using namespace std</a:t>
            </a:r>
            <a:r>
              <a:rPr lang="zh-CN" altLang="en-US" b="1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priority_queue</a:t>
            </a:r>
            <a:r>
              <a:rPr lang="zh-CN" altLang="en-US" b="1" dirty="0">
                <a:solidFill>
                  <a:srgbClr val="FF0000"/>
                </a:solidFill>
              </a:rPr>
              <a:t>内元素优先级设置：</a:t>
            </a:r>
          </a:p>
          <a:p>
            <a:pPr lvl="1"/>
            <a:r>
              <a:rPr lang="zh-CN" altLang="en-US" b="1" dirty="0">
                <a:solidFill>
                  <a:schemeClr val="tx1"/>
                </a:solidFill>
              </a:rPr>
              <a:t>对于可以使用的基本类型（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double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char</a:t>
            </a:r>
            <a:r>
              <a:rPr lang="zh-CN" altLang="en-US" b="1" dirty="0">
                <a:solidFill>
                  <a:schemeClr val="tx1"/>
                </a:solidFill>
              </a:rPr>
              <a:t>等），优先队列的优先级设置一般是数字越大的优先级越高（对于</a:t>
            </a:r>
            <a:r>
              <a:rPr lang="en-US" altLang="zh-CN" b="1" dirty="0">
                <a:solidFill>
                  <a:schemeClr val="tx1"/>
                </a:solidFill>
              </a:rPr>
              <a:t>char</a:t>
            </a:r>
            <a:r>
              <a:rPr lang="zh-CN" altLang="en-US" b="1" dirty="0">
                <a:solidFill>
                  <a:schemeClr val="tx1"/>
                </a:solidFill>
              </a:rPr>
              <a:t>则是字典序最大的）</a:t>
            </a:r>
          </a:p>
          <a:p>
            <a:pPr lvl="1"/>
            <a:endParaRPr lang="zh-CN" altLang="en-US" b="1" dirty="0">
              <a:solidFill>
                <a:schemeClr val="tx1"/>
              </a:solidFill>
            </a:endParaRPr>
          </a:p>
          <a:p>
            <a:pPr lvl="1"/>
            <a:r>
              <a:rPr lang="en-US" altLang="zh-CN" b="1" dirty="0" err="1">
                <a:solidFill>
                  <a:srgbClr val="FF0000"/>
                </a:solidFill>
              </a:rPr>
              <a:t>priority_queue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&gt; q   &lt;==&gt; </a:t>
            </a:r>
            <a:r>
              <a:rPr lang="en-US" altLang="zh-CN" b="1" dirty="0" err="1">
                <a:solidFill>
                  <a:srgbClr val="FF0000"/>
                </a:solidFill>
              </a:rPr>
              <a:t>priority_queue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</a:rPr>
              <a:t>int,vector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&gt;,less&lt;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&gt; &gt; q</a:t>
            </a:r>
          </a:p>
          <a:p>
            <a:pPr lvl="1"/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说明：</a:t>
            </a:r>
          </a:p>
          <a:p>
            <a:pPr lvl="2"/>
            <a:r>
              <a:rPr lang="en-US" altLang="zh-CN" b="1" dirty="0">
                <a:solidFill>
                  <a:srgbClr val="FF0000"/>
                </a:solidFill>
              </a:rPr>
              <a:t>vector&lt;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  <a:r>
              <a:rPr lang="zh-CN" altLang="en-US" b="1" dirty="0">
                <a:solidFill>
                  <a:srgbClr val="FF0000"/>
                </a:solidFill>
              </a:rPr>
              <a:t>表示承载底层数据结构的容器（</a:t>
            </a:r>
            <a:r>
              <a:rPr lang="en-US" altLang="zh-CN" b="1" dirty="0">
                <a:solidFill>
                  <a:srgbClr val="FF0000"/>
                </a:solidFill>
              </a:rPr>
              <a:t>heap</a:t>
            </a:r>
            <a:r>
              <a:rPr lang="zh-CN" altLang="en-US" b="1" dirty="0">
                <a:solidFill>
                  <a:srgbClr val="FF0000"/>
                </a:solidFill>
              </a:rPr>
              <a:t>堆），其类型要与第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个参数一致；</a:t>
            </a:r>
          </a:p>
          <a:p>
            <a:pPr lvl="2"/>
            <a:endParaRPr lang="zh-CN" altLang="en-US" b="1" dirty="0">
              <a:solidFill>
                <a:srgbClr val="FF0000"/>
              </a:solidFill>
            </a:endParaRPr>
          </a:p>
          <a:p>
            <a:pPr lvl="2"/>
            <a:r>
              <a:rPr lang="en-US" altLang="zh-CN" b="1" dirty="0">
                <a:solidFill>
                  <a:srgbClr val="FF0000"/>
                </a:solidFill>
              </a:rPr>
              <a:t>less&lt;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  <a:r>
              <a:rPr lang="zh-CN" altLang="en-US" b="1" dirty="0">
                <a:solidFill>
                  <a:srgbClr val="002060"/>
                </a:solidFill>
              </a:rPr>
              <a:t>表示对第</a:t>
            </a:r>
            <a:r>
              <a:rPr lang="en-US" altLang="zh-CN" b="1" dirty="0">
                <a:solidFill>
                  <a:srgbClr val="002060"/>
                </a:solidFill>
              </a:rPr>
              <a:t>1</a:t>
            </a:r>
            <a:r>
              <a:rPr lang="zh-CN" altLang="en-US" b="1" dirty="0">
                <a:solidFill>
                  <a:srgbClr val="002060"/>
                </a:solidFill>
              </a:rPr>
              <a:t>个参数的比较类，</a:t>
            </a:r>
            <a:r>
              <a:rPr lang="en-US" altLang="zh-CN" b="1" dirty="0">
                <a:solidFill>
                  <a:srgbClr val="002060"/>
                </a:solidFill>
              </a:rPr>
              <a:t>less&lt;</a:t>
            </a:r>
            <a:r>
              <a:rPr lang="en-US" altLang="zh-CN" b="1" dirty="0" err="1">
                <a:solidFill>
                  <a:srgbClr val="002060"/>
                </a:solidFill>
              </a:rPr>
              <a:t>int</a:t>
            </a:r>
            <a:r>
              <a:rPr lang="en-US" altLang="zh-CN" b="1" dirty="0">
                <a:solidFill>
                  <a:srgbClr val="002060"/>
                </a:solidFill>
              </a:rPr>
              <a:t>&gt;</a:t>
            </a:r>
            <a:r>
              <a:rPr lang="zh-CN" altLang="en-US" b="1" dirty="0">
                <a:solidFill>
                  <a:srgbClr val="002060"/>
                </a:solidFill>
              </a:rPr>
              <a:t>表示数字越大的优先级越大（大根堆），而如果用</a:t>
            </a:r>
            <a:r>
              <a:rPr lang="en-US" altLang="zh-CN" b="1" dirty="0">
                <a:solidFill>
                  <a:srgbClr val="FF0000"/>
                </a:solidFill>
              </a:rPr>
              <a:t>greater&lt;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  <a:r>
              <a:rPr lang="zh-CN" altLang="en-US" b="1" dirty="0">
                <a:solidFill>
                  <a:srgbClr val="002060"/>
                </a:solidFill>
              </a:rPr>
              <a:t>表示数字越小的优先级越大（小根堆）。</a:t>
            </a:r>
          </a:p>
          <a:p>
            <a:pPr lvl="1"/>
            <a:endParaRPr lang="zh-CN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priority_queue</a:t>
            </a:r>
            <a:r>
              <a:rPr lang="zh-CN" altLang="en-US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2565"/>
            <a:ext cx="10515600" cy="5115560"/>
          </a:xfrm>
        </p:spPr>
        <p:txBody>
          <a:bodyPr>
            <a:noAutofit/>
          </a:bodyPr>
          <a:lstStyle/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/>
              <a:t>#include&lt;iostream&gt;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>
                <a:solidFill>
                  <a:srgbClr val="FF0000"/>
                </a:solidFill>
              </a:rPr>
              <a:t>using namespace std;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>
                <a:solidFill>
                  <a:srgbClr val="FF0000"/>
                </a:solidFill>
              </a:rPr>
              <a:t>#include&lt;queue&gt;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>
                <a:solidFill>
                  <a:srgbClr val="FF0000"/>
                </a:solidFill>
              </a:rPr>
              <a:t>priority_queue&lt;int&gt; q;    默认以值越大优先级越高</a:t>
            </a:r>
            <a:endParaRPr lang="en-US" altLang="zh-CN" sz="2300" b="1">
              <a:solidFill>
                <a:srgbClr val="FF0000"/>
              </a:solidFill>
            </a:endParaRP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/>
              <a:t>int main()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/>
              <a:t>{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/>
              <a:t>	</a:t>
            </a:r>
            <a:r>
              <a:rPr lang="zh-CN" altLang="en-US" sz="2300" b="1">
                <a:solidFill>
                  <a:srgbClr val="FF0000"/>
                </a:solidFill>
              </a:rPr>
              <a:t>q.push(10);  </a:t>
            </a:r>
            <a:r>
              <a:rPr lang="en-US" altLang="zh-CN" sz="2300" b="1">
                <a:solidFill>
                  <a:srgbClr val="FF0000"/>
                </a:solidFill>
              </a:rPr>
              <a:t>//</a:t>
            </a:r>
            <a:r>
              <a:rPr lang="zh-CN" altLang="en-US" sz="2000" b="1">
                <a:solidFill>
                  <a:srgbClr val="FF0000"/>
                </a:solidFill>
              </a:rPr>
              <a:t>将</a:t>
            </a:r>
            <a:r>
              <a:rPr lang="en-US" altLang="zh-CN" sz="2000" b="1">
                <a:solidFill>
                  <a:srgbClr val="FF0000"/>
                </a:solidFill>
              </a:rPr>
              <a:t>10</a:t>
            </a:r>
            <a:r>
              <a:rPr lang="zh-CN" altLang="en-US" sz="2000" b="1">
                <a:solidFill>
                  <a:srgbClr val="FF0000"/>
                </a:solidFill>
              </a:rPr>
              <a:t>放进优先队列</a:t>
            </a:r>
            <a:r>
              <a:rPr lang="en-US" altLang="zh-CN" sz="2000" b="1">
                <a:solidFill>
                  <a:srgbClr val="FF0000"/>
                </a:solidFill>
              </a:rPr>
              <a:t>q</a:t>
            </a:r>
            <a:r>
              <a:rPr lang="zh-CN" altLang="en-US" sz="2000" b="1">
                <a:solidFill>
                  <a:srgbClr val="FF0000"/>
                </a:solidFill>
              </a:rPr>
              <a:t>中，并自动调整结构保证队首元素优先级最高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/>
              <a:t>	q.push(3);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/>
              <a:t>	q.push(2);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/>
              <a:t>	q.push(8);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/>
              <a:t>	cout&lt;&lt;q.top();  //得到队首元素，10</a:t>
            </a:r>
            <a:endParaRPr lang="en-US" altLang="zh-CN" sz="2300" b="1"/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/>
              <a:t>	q.pop();       </a:t>
            </a:r>
            <a:r>
              <a:rPr lang="en-US" altLang="zh-CN" sz="2300" b="1"/>
              <a:t>//</a:t>
            </a:r>
            <a:r>
              <a:rPr lang="zh-CN" altLang="en-US" sz="2300" b="1"/>
              <a:t>让队首元素出队，</a:t>
            </a:r>
            <a:r>
              <a:rPr lang="zh-CN" altLang="en-US" sz="2300" b="1">
                <a:solidFill>
                  <a:srgbClr val="FF0000"/>
                </a:solidFill>
              </a:rPr>
              <a:t>并</a:t>
            </a:r>
            <a:r>
              <a:rPr lang="zh-CN" altLang="en-US" sz="2300" b="1">
                <a:solidFill>
                  <a:srgbClr val="FF0000"/>
                </a:solidFill>
                <a:sym typeface="+mn-ea"/>
              </a:rPr>
              <a:t>自动调整结构保证队首元素优先级最高</a:t>
            </a:r>
            <a:endParaRPr lang="zh-CN" altLang="en-US" sz="2300" b="1"/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/>
              <a:t>	cout&lt;&lt;q.top(); </a:t>
            </a:r>
            <a:r>
              <a:rPr lang="zh-CN" altLang="en-US" sz="2300" b="1">
                <a:sym typeface="+mn-ea"/>
              </a:rPr>
              <a:t>//得到队首元素，</a:t>
            </a:r>
            <a:r>
              <a:rPr lang="en-US" altLang="zh-CN" sz="2300" b="1">
                <a:sym typeface="+mn-ea"/>
              </a:rPr>
              <a:t>8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en-US" altLang="zh-CN" sz="2300" b="1">
                <a:sym typeface="+mn-ea"/>
              </a:rPr>
              <a:t>	cout&lt;&lt;q.size();   //?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en-US" altLang="zh-CN" sz="2300" b="1">
                <a:sym typeface="+mn-ea"/>
              </a:rPr>
              <a:t>	q.pop();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en-US" altLang="zh-CN" sz="2300" b="1">
                <a:sym typeface="+mn-ea"/>
              </a:rPr>
              <a:t>	cout&lt;&lt;q.size();  //?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/>
              <a:t>	return 0;</a:t>
            </a:r>
          </a:p>
          <a:p>
            <a:pPr marL="0" indent="0" fontAlgn="auto">
              <a:lnSpc>
                <a:spcPts val="1060"/>
              </a:lnSpc>
              <a:buNone/>
            </a:pPr>
            <a:r>
              <a:rPr lang="zh-CN" altLang="en-US" sz="2300" b="1"/>
              <a:t>}                                       </a:t>
            </a:r>
            <a:r>
              <a:rPr lang="zh-CN" altLang="en-US" sz="2300" b="1">
                <a:solidFill>
                  <a:srgbClr val="FF0000"/>
                </a:solidFill>
              </a:rPr>
              <a:t>思考：</a:t>
            </a:r>
            <a:r>
              <a:rPr lang="en-US" altLang="zh-CN" sz="2300" b="1">
                <a:solidFill>
                  <a:srgbClr val="FF0000"/>
                </a:solidFill>
              </a:rPr>
              <a:t>priority_queue&lt;int,vector&lt;int&gt;,greater&lt;int&gt;&gt;  </a:t>
            </a:r>
            <a:r>
              <a:rPr lang="zh-CN" altLang="en-US" sz="2300" b="1">
                <a:solidFill>
                  <a:srgbClr val="FF0000"/>
                </a:solidFill>
              </a:rPr>
              <a:t>会如何？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564</Words>
  <Application>WPS 演示</Application>
  <PresentationFormat>自定义</PresentationFormat>
  <Paragraphs>83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队列和优先队列</vt:lpstr>
      <vt:lpstr>队列（头文件：queue，必须：using namespace std）</vt:lpstr>
      <vt:lpstr>queue示例</vt:lpstr>
      <vt:lpstr>优先队列（头文件：queue，必须：using namespace std）</vt:lpstr>
      <vt:lpstr>优先队列（头文件：queue，必须：using namespace std）</vt:lpstr>
      <vt:lpstr>priority_queue示例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队列和优先队列</dc:title>
  <dc:creator>hp1612048</dc:creator>
  <cp:lastModifiedBy>hp</cp:lastModifiedBy>
  <cp:revision>108</cp:revision>
  <dcterms:created xsi:type="dcterms:W3CDTF">2015-05-05T08:02:00Z</dcterms:created>
  <dcterms:modified xsi:type="dcterms:W3CDTF">2018-04-10T09:18:19Z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