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88" r:id="rId24"/>
    <p:sldId id="425" r:id="rId25"/>
    <p:sldId id="426" r:id="rId26"/>
    <p:sldId id="427" r:id="rId27"/>
    <p:sldId id="278" r:id="rId28"/>
    <p:sldId id="428" r:id="rId29"/>
    <p:sldId id="42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B3D7-2A95-4B3D-84DC-E2C39AF8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AE76B5-DD14-4C07-ABDA-4332C6276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A04B0-97B1-4445-8673-0C3ACF8D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87592-8E58-42A5-95CD-D02DB054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6DD30-C1F6-4315-AD59-88A46BC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CF0C-7A91-4700-B3AE-5C35D0AA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1109E-1A38-4DD3-A345-EA76335A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53A78-FDD6-48D4-89AD-5C3EBB8F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381A3-D990-423D-AD60-5A6F525A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64F5-9102-423C-B30B-E65A82C9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9E2B5D-AF55-4124-A67A-A78F0CF35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1D7CB-9395-4811-95BB-A73379C7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578F4-BB42-4139-91F2-564CEDE8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613B-A403-4AD3-A5A1-57CA09CF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A066F-EFB5-409A-8C56-AA7F2175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0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6175-E36A-4EC8-A513-8E6759B0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29CC2-F4B4-4E7C-8B3A-50658C6D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79281-C705-44BF-AE60-195E4B07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C20A3-0857-4100-9109-E007B02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D580-F0AB-4666-B3C0-587CF430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2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7A3E-8864-4F3B-8B89-4CC6C16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B26AD-3EDB-4281-9DE3-F14BF61A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05A11-0135-4623-B335-2FCB264C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2137-58BE-4D05-80F3-D84F9215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338A3-F8F9-4E7E-9BD8-E94774A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4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F744-42C8-4CE8-B0E7-6B45CBE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A4F53-0E0C-4B3D-912E-E62684666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331D3-D8AC-4375-B730-DEB5D243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DADE2-F26A-47C2-B687-345E93C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41EB5-1078-4EC2-9BBE-159CA2C2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A52D0-64FA-4301-9CF0-36BC02DD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2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A2E8-81C7-4D94-BD5A-800EE96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391EC-25B5-407A-B5EB-ECE69A90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BC37-A39B-43B7-AA4D-33092CCA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DF3043-3DDB-4907-9BC4-5D713948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FD56F-FE3A-41DE-B801-E53AEE373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3D1BF9-7FC0-41D2-9D73-7570BCA1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DBA19-0370-413F-B7FF-17281CE0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91062-70A0-4919-BCE5-7BD76FF0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7388-FAA1-4E1E-BE8F-4358EEF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3591C9-F452-4A59-A3B2-2D30002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4B651-FA64-49DF-8562-B0EF2698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CA9BA-60B8-4716-9165-3FEDF5C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14E27-B08A-4910-8801-F8CE862A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2C282-FF29-4A37-BD4C-35A5C1B1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72848-8E4D-48FB-B3A6-DFC861B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2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911E6-A989-47E0-976D-06E98C09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BD06C-8859-47C3-A034-85C5C0E9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63788-B21D-4DE1-83E3-682AAD1BA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B4409-6CCA-4188-A666-1FADB26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8790A-0E16-4875-BC7F-BC44FC41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440F3-01A8-4422-A621-8C5B072D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7C58F-74A4-49DA-A638-48ABDF28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DB289-C117-41B9-B682-F91FB344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3ACF2-E39A-4283-A97A-07D59443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A39A4-90C4-4012-B106-25E7B7C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AD2DB-5920-41D6-A603-3FBBC4DE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BF549-6862-4777-B0AC-7BD7EF01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E7B21-E7D4-4143-A1A4-7C7EF487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A0E25-7F3A-4F64-81C4-A153F5C9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3C57-7762-4725-8C2F-C40729710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8CE9-BF48-4A84-A9C8-90F9DE7B714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AF17C-02D3-41D2-B6EB-361187084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3B32-A28D-4321-A693-74F800806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04D3-7A22-45A4-839B-7B33ACE35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05F4-A6B3-493F-BB1D-150B4DD5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图论（非常重要）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87451-F163-4250-863E-E971049D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图的基本概念</a:t>
            </a:r>
            <a:endParaRPr lang="en-US" altLang="zh-CN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图的存储结构（邻接矩阵、邻接表）</a:t>
            </a:r>
            <a:endParaRPr lang="en-US" altLang="zh-CN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图的遍历（深度优先、广度优先）</a:t>
            </a:r>
            <a:endParaRPr lang="en-US" altLang="zh-CN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最短路径</a:t>
            </a:r>
            <a:endParaRPr lang="en-US" altLang="zh-CN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最小生成树</a:t>
            </a:r>
          </a:p>
          <a:p>
            <a:pPr marL="0" indent="0">
              <a:buNone/>
            </a:pPr>
            <a:endParaRPr lang="en-US" altLang="zh-CN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942D6E-B498-48FE-ACF4-B267AEEA3BA1}"/>
              </a:ext>
            </a:extLst>
          </p:cNvPr>
          <p:cNvSpPr/>
          <p:nvPr/>
        </p:nvSpPr>
        <p:spPr>
          <a:xfrm>
            <a:off x="9431871" y="5382623"/>
            <a:ext cx="1835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cqbz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出品</a:t>
            </a:r>
          </a:p>
        </p:txBody>
      </p:sp>
    </p:spTree>
    <p:extLst>
      <p:ext uri="{BB962C8B-B14F-4D97-AF65-F5344CB8AC3E}">
        <p14:creationId xmlns:p14="http://schemas.microsoft.com/office/powerpoint/2010/main" val="259199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2613B6-F5E1-46AC-AB27-58780F44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8" y="1936916"/>
            <a:ext cx="5360099" cy="33668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D8B85B-9EB9-4AB5-9535-04D61107C58C}"/>
              </a:ext>
            </a:extLst>
          </p:cNvPr>
          <p:cNvSpPr/>
          <p:nvPr/>
        </p:nvSpPr>
        <p:spPr>
          <a:xfrm>
            <a:off x="6771143" y="2066050"/>
            <a:ext cx="51441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1-&gt;3-&gt;5-&gt;6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：有向路径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1-&gt;3-&gt;4-&gt;1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：有向环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6)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：无环有向图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的度：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的入度：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的出度：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7549-B523-4B24-857E-81055008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54"/>
            <a:ext cx="9144000" cy="2447778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（二）图的表示（存储结构）</a:t>
            </a: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5D895-857A-4C23-86D0-096F09D2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717"/>
            <a:ext cx="9847385" cy="1125415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如何用计算机来存储图的信息（顶点、边），这是图的存储结构要解决的问题？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317E85-6126-474C-A2E0-69D6B48577A2}"/>
              </a:ext>
            </a:extLst>
          </p:cNvPr>
          <p:cNvSpPr/>
          <p:nvPr/>
        </p:nvSpPr>
        <p:spPr>
          <a:xfrm>
            <a:off x="1524000" y="30495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、邻接矩阵</a:t>
            </a:r>
            <a:endParaRPr lang="en-US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、邻接表</a:t>
            </a:r>
            <a:endParaRPr lang="en-US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58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0B77-3BDA-4420-A808-B7E1970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21114-53CA-4BBB-9CBE-08258DD2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对于一个有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的顶点的图而言，可以使用</a:t>
            </a:r>
            <a:r>
              <a:rPr lang="en-US" altLang="zh-CN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V*V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二维数组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表示。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G[</a:t>
            </a:r>
            <a:r>
              <a:rPr lang="en-US" altLang="zh-CN" sz="6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][j]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表示的是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与顶点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的关系。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如果顶点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和顶点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有边相连，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G[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][j]=1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如果顶点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和顶点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无边相连，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G[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][j]=0</a:t>
            </a:r>
          </a:p>
          <a:p>
            <a:pPr lvl="1"/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对于无向图：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G[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][j]=G[j][</a:t>
            </a:r>
            <a:r>
              <a:rPr lang="en-US" altLang="zh-CN" sz="4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63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015.cnblogs.com/blog/858860/201606/858860-20160601015825867-321506152.png">
            <a:extLst>
              <a:ext uri="{FF2B5EF4-FFF2-40B4-BE49-F238E27FC236}">
                <a16:creationId xmlns:a16="http://schemas.microsoft.com/office/drawing/2014/main" id="{02E70C7B-5C82-4D4E-BA5A-6303E8C7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13" y="2190829"/>
            <a:ext cx="5069058" cy="31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015.cnblogs.com/blog/858860/201606/858860-20160601134414977-198179718.png">
            <a:extLst>
              <a:ext uri="{FF2B5EF4-FFF2-40B4-BE49-F238E27FC236}">
                <a16:creationId xmlns:a16="http://schemas.microsoft.com/office/drawing/2014/main" id="{22F38B04-992C-4917-ACA2-A7EFC6D8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83" y="1652818"/>
            <a:ext cx="4857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609EA31-D039-45B9-85BE-AAF72C5B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无向图的邻接矩阵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85849-4303-4A59-B4DA-2ABAAB87306D}"/>
              </a:ext>
            </a:extLst>
          </p:cNvPr>
          <p:cNvSpPr/>
          <p:nvPr/>
        </p:nvSpPr>
        <p:spPr>
          <a:xfrm>
            <a:off x="838200" y="57199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在无向图中，任一顶点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的度为第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列（或第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行）所有非零元素的个数</a:t>
            </a:r>
          </a:p>
        </p:txBody>
      </p:sp>
    </p:spTree>
    <p:extLst>
      <p:ext uri="{BB962C8B-B14F-4D97-AF65-F5344CB8AC3E}">
        <p14:creationId xmlns:p14="http://schemas.microsoft.com/office/powerpoint/2010/main" val="318427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2015.cnblogs.com/blog/858860/201606/858860-20160601015834649-1662292928.png">
            <a:extLst>
              <a:ext uri="{FF2B5EF4-FFF2-40B4-BE49-F238E27FC236}">
                <a16:creationId xmlns:a16="http://schemas.microsoft.com/office/drawing/2014/main" id="{357D77AC-AC24-4DE9-84DB-E24D6223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2" y="2090737"/>
            <a:ext cx="4476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2015.cnblogs.com/blog/858860/201606/858860-20160608152342543-1236434420.png">
            <a:extLst>
              <a:ext uri="{FF2B5EF4-FFF2-40B4-BE49-F238E27FC236}">
                <a16:creationId xmlns:a16="http://schemas.microsoft.com/office/drawing/2014/main" id="{DE18D17B-9047-48F6-9843-DACCFA2B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48" y="1428749"/>
            <a:ext cx="68389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3BBB959-FB8A-4DC1-996F-B39D4030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有向图的邻接矩阵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F86BAD-AE28-45E6-89DE-395E5EDC234A}"/>
              </a:ext>
            </a:extLst>
          </p:cNvPr>
          <p:cNvSpPr/>
          <p:nvPr/>
        </p:nvSpPr>
        <p:spPr>
          <a:xfrm>
            <a:off x="340701" y="5167311"/>
            <a:ext cx="73824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在有向图中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顶点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的出度为：第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行所有非零元素的个数，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入度为：第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列所有非零元素的个数</a:t>
            </a:r>
          </a:p>
        </p:txBody>
      </p:sp>
    </p:spTree>
    <p:extLst>
      <p:ext uri="{BB962C8B-B14F-4D97-AF65-F5344CB8AC3E}">
        <p14:creationId xmlns:p14="http://schemas.microsoft.com/office/powerpoint/2010/main" val="234763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2015.cnblogs.com/blog/858860/201606/858860-20160607003351871-1888166218.png">
            <a:extLst>
              <a:ext uri="{FF2B5EF4-FFF2-40B4-BE49-F238E27FC236}">
                <a16:creationId xmlns:a16="http://schemas.microsoft.com/office/drawing/2014/main" id="{BD0D03BA-A7B8-4C70-BB5F-2C151B63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1" y="2006625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2015.cnblogs.com/blog/858860/201606/858860-20160607175355011-649494094.png">
            <a:extLst>
              <a:ext uri="{FF2B5EF4-FFF2-40B4-BE49-F238E27FC236}">
                <a16:creationId xmlns:a16="http://schemas.microsoft.com/office/drawing/2014/main" id="{AAEC37F2-A496-4E65-96F6-D6E3AD70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006625"/>
            <a:ext cx="5581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C116D20-0246-4DC1-889F-1988A5C8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带权图的邻接矩阵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32F17D-44E6-43C1-8510-01CD35EE38A9}"/>
              </a:ext>
            </a:extLst>
          </p:cNvPr>
          <p:cNvSpPr/>
          <p:nvPr/>
        </p:nvSpPr>
        <p:spPr>
          <a:xfrm>
            <a:off x="382905" y="5008612"/>
            <a:ext cx="50144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在带权图中，如果在边不存在的情况下，将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G[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][j]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设置为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，则无法与权值为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的情况分开，因此选择较大的常数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INF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即可。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733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5DED10-FE2C-4530-9247-5B73F6EB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问题：将如下的图利用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进行表示，并输出每个顶点的度。</a:t>
            </a:r>
          </a:p>
        </p:txBody>
      </p:sp>
      <p:pic>
        <p:nvPicPr>
          <p:cNvPr id="6" name="Picture 2" descr="http://images2015.cnblogs.com/blog/858860/201606/858860-20160601015825867-321506152.png">
            <a:extLst>
              <a:ext uri="{FF2B5EF4-FFF2-40B4-BE49-F238E27FC236}">
                <a16:creationId xmlns:a16="http://schemas.microsoft.com/office/drawing/2014/main" id="{5BA67EC8-F440-4A8D-A8E0-4B3EF908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" y="2227916"/>
            <a:ext cx="3404381" cy="21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3EE563-55EC-4DB2-BAF7-A13EEA537D46}"/>
              </a:ext>
            </a:extLst>
          </p:cNvPr>
          <p:cNvSpPr/>
          <p:nvPr/>
        </p:nvSpPr>
        <p:spPr>
          <a:xfrm>
            <a:off x="5241421" y="1300212"/>
            <a:ext cx="54979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G[5][5];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for(int i=1;i&lt;=4;++i){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cin&gt;&gt;s&gt;&gt;t;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[s][t]=1;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[t][s]=1;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992D1-9CC5-4D40-9507-177494D4266E}"/>
              </a:ext>
            </a:extLst>
          </p:cNvPr>
          <p:cNvSpPr/>
          <p:nvPr/>
        </p:nvSpPr>
        <p:spPr>
          <a:xfrm>
            <a:off x="5241421" y="3805338"/>
            <a:ext cx="68183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for(int i=1;i&lt;=4;++i){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int ans=0;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for(int j=1;j&lt;=4;++j){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ans+=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[i][j];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cout&lt;&lt;ans&lt;&lt;endl;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4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0B77-3BDA-4420-A808-B7E1970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邻接表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21114-53CA-4BBB-9CBE-08258DD2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邻接矩阵的优点：可以在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常数时间内判断两点之间是否有边存在。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邻接矩阵的缺点：表示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稀疏图时，浪费大量内存空间。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稠密图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还是很划算。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邻接表：通过把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“从顶点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出发有到顶点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这样的信息保存在链表中来表示图。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09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F19D-CE59-4EB2-8108-40ECDC8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无向图的邻接表</a:t>
            </a:r>
          </a:p>
        </p:txBody>
      </p:sp>
      <p:pic>
        <p:nvPicPr>
          <p:cNvPr id="4098" name="Picture 2" descr="http://blog.chinaunix.net/attachment/201204/9/26833883_1333983098H7nk.jpeg">
            <a:extLst>
              <a:ext uri="{FF2B5EF4-FFF2-40B4-BE49-F238E27FC236}">
                <a16:creationId xmlns:a16="http://schemas.microsoft.com/office/drawing/2014/main" id="{E629A22F-29FF-46B2-B158-CEDECD9C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58" y="1690688"/>
            <a:ext cx="762128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2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F19D-CE59-4EB2-8108-40ECDC8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有向图的邻接表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出边表、入边表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 descr="http://blog.chinaunix.net/attachment/201204/9/26833883_1333983174Gigm.jpeg">
            <a:extLst>
              <a:ext uri="{FF2B5EF4-FFF2-40B4-BE49-F238E27FC236}">
                <a16:creationId xmlns:a16="http://schemas.microsoft.com/office/drawing/2014/main" id="{DAC9238E-05B5-46FA-8918-A67717A1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5" y="3308230"/>
            <a:ext cx="8688366" cy="23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385030E-B6C0-4871-9780-41E5D6001254}"/>
              </a:ext>
            </a:extLst>
          </p:cNvPr>
          <p:cNvSpPr/>
          <p:nvPr/>
        </p:nvSpPr>
        <p:spPr>
          <a:xfrm>
            <a:off x="838200" y="1728846"/>
            <a:ext cx="9393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出边表的表结点存放的是从表头结点出发的有向边所指的尾顶点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入边表的表结点存放的则是指向表头结点的某个头顶点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71E47-2726-4C9A-BAF2-94BDC156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51" y="192991"/>
            <a:ext cx="8629357" cy="6472018"/>
          </a:xfrm>
        </p:spPr>
      </p:pic>
    </p:spTree>
    <p:extLst>
      <p:ext uri="{BB962C8B-B14F-4D97-AF65-F5344CB8AC3E}">
        <p14:creationId xmlns:p14="http://schemas.microsoft.com/office/powerpoint/2010/main" val="147162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4F19D-CE59-4EB2-8108-40ECDC8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带权图的邻接表</a:t>
            </a:r>
          </a:p>
        </p:txBody>
      </p:sp>
      <p:pic>
        <p:nvPicPr>
          <p:cNvPr id="7170" name="Picture 2" descr="http://blog.chinaunix.net/attachment/201204/9/26833883_1333983424wgXX.jpeg">
            <a:extLst>
              <a:ext uri="{FF2B5EF4-FFF2-40B4-BE49-F238E27FC236}">
                <a16:creationId xmlns:a16="http://schemas.microsoft.com/office/drawing/2014/main" id="{986EAE3F-03A4-46C2-8FAC-8CB5285B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846583"/>
            <a:ext cx="10323840" cy="30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2832F2-709A-40A8-8D83-CD840535063A}"/>
              </a:ext>
            </a:extLst>
          </p:cNvPr>
          <p:cNvSpPr/>
          <p:nvPr/>
        </p:nvSpPr>
        <p:spPr>
          <a:xfrm>
            <a:off x="838200" y="1806970"/>
            <a:ext cx="5458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在表结点中增加一个存放权的字段</a:t>
            </a:r>
          </a:p>
        </p:txBody>
      </p:sp>
    </p:spTree>
    <p:extLst>
      <p:ext uri="{BB962C8B-B14F-4D97-AF65-F5344CB8AC3E}">
        <p14:creationId xmlns:p14="http://schemas.microsoft.com/office/powerpoint/2010/main" val="159025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5DED10-FE2C-4530-9247-5B73F6EB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87" y="2278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问题：将如下的图利用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邻接表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进行表示，并输出每个顶点的度。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3EE563-55EC-4DB2-BAF7-A13EEA537D46}"/>
              </a:ext>
            </a:extLst>
          </p:cNvPr>
          <p:cNvSpPr/>
          <p:nvPr/>
        </p:nvSpPr>
        <p:spPr>
          <a:xfrm>
            <a:off x="470317" y="1289769"/>
            <a:ext cx="48613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#include&lt;vector&gt;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存边（编号和边权）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struct edge{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v,w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edge(){}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构造函数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edge(int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V,int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 W){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		v=V;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		w=W;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EAED97-1188-4F7B-937D-3DF9DB9C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95" y="4506283"/>
            <a:ext cx="3026153" cy="21238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A71CAE-0791-4CB5-B9D9-D992C7468E2B}"/>
              </a:ext>
            </a:extLst>
          </p:cNvPr>
          <p:cNvSpPr/>
          <p:nvPr/>
        </p:nvSpPr>
        <p:spPr>
          <a:xfrm>
            <a:off x="5473469" y="1553384"/>
            <a:ext cx="65423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vector&lt;edge&gt; G[maxn];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void addEdge(int u,int v,int w){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G[u].push_back(edge(v,w));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F653B1-C6B5-45E1-BD30-CC96B3198707}"/>
              </a:ext>
            </a:extLst>
          </p:cNvPr>
          <p:cNvSpPr/>
          <p:nvPr/>
        </p:nvSpPr>
        <p:spPr>
          <a:xfrm>
            <a:off x="7154449" y="3814584"/>
            <a:ext cx="4861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for(int i=1;i&lt;=12;++i){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int u,v,w;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cin&gt;&gt;u&gt;&gt;v&gt;&gt;w;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addEdge(u,v,w);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addEdge(v,u,w);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63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7549-B523-4B24-857E-81055008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54"/>
            <a:ext cx="9144000" cy="2447778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（三）图的遍历</a:t>
            </a: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5D895-857A-4C23-86D0-096F09D2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717"/>
            <a:ext cx="9847385" cy="1125415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从图中的某个顶点出发，按某种方法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对图中的所有顶点访问且仅访问一次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。为了保证图中的顶点在遍历过程中仅访问一次，要为每一个顶点设置一个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访问标志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317E85-6126-474C-A2E0-69D6B48577A2}"/>
              </a:ext>
            </a:extLst>
          </p:cNvPr>
          <p:cNvSpPr/>
          <p:nvPr/>
        </p:nvSpPr>
        <p:spPr>
          <a:xfrm>
            <a:off x="1524000" y="30495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</a:p>
          <a:p>
            <a:endParaRPr lang="en-US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76032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EE5EC4-837E-438A-9252-90FDE54BD7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8665" y="388936"/>
            <a:ext cx="82296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DFS</a:t>
            </a:r>
            <a:endParaRPr lang="zh-CN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67E3900-726B-4BD9-8B6A-2BF3A6E47F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7886" y="1943101"/>
            <a:ext cx="9799320" cy="4525963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深度优先搜索(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Depth-First Search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遍历类似于树的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先根遍历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，是树的先根遍历的推广。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假设初始状态是图中所有顶点未曾被访问，则深度优先搜索可从图中某个顶点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出发，访问此顶点，然后依次从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的未被访问的邻接点出发深度优先遍历图，直至图中所有和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有路径相通的顶点都被访问到；若此时图中尚有顶点未被访问，则另选图中一个未曾被访问的顶点作起始点，重复上述过程，直至图中所有顶点都被访问到为止。</a:t>
            </a:r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AA9CA83-512C-4FC2-BB1A-A31D494213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1803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DFS</a:t>
            </a:r>
            <a:endParaRPr lang="zh-CN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EF513F7-FD2B-4C01-9169-35D8141D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37" y="1463919"/>
            <a:ext cx="8367712" cy="531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以图 (</a:t>
            </a:r>
            <a:r>
              <a:rPr lang="en-US" altLang="zh-CN" sz="2800" b="1" dirty="0">
                <a:latin typeface="宋体" panose="02010600030101010101" pitchFamily="2" charset="-122"/>
              </a:rPr>
              <a:t>a)</a:t>
            </a:r>
            <a:r>
              <a:rPr lang="zh-CN" altLang="en-US" sz="2800" b="1" dirty="0">
                <a:latin typeface="宋体" panose="02010600030101010101" pitchFamily="2" charset="-122"/>
              </a:rPr>
              <a:t>中无向图为例，深度优先搜索遍历图的过程如图 (</a:t>
            </a:r>
            <a:r>
              <a:rPr lang="en-US" altLang="zh-CN" sz="2800" b="1" dirty="0">
                <a:latin typeface="宋体" panose="02010600030101010101" pitchFamily="2" charset="-122"/>
              </a:rPr>
              <a:t>b)</a:t>
            </a:r>
            <a:r>
              <a:rPr lang="zh-CN" altLang="en-US" sz="2800" b="1" dirty="0">
                <a:latin typeface="宋体" panose="02010600030101010101" pitchFamily="2" charset="-122"/>
              </a:rPr>
              <a:t>所示。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由此，得到顶点访问序列为：                       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          </a:t>
            </a:r>
            <a:r>
              <a:rPr lang="en-US" altLang="zh-CN" sz="2800" b="1" dirty="0">
                <a:latin typeface="宋体" panose="02010600030101010101" pitchFamily="2" charset="-122"/>
              </a:rPr>
              <a:t>v1-&gt;v2-&gt;v4-&gt;v8-&gt;v5-&gt;v3-&gt;v6-&gt;v7 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9AD86054-225B-4171-BDD5-13E7E8194DC1}"/>
              </a:ext>
            </a:extLst>
          </p:cNvPr>
          <p:cNvGrpSpPr>
            <a:grpSpLocks/>
          </p:cNvGrpSpPr>
          <p:nvPr/>
        </p:nvGrpSpPr>
        <p:grpSpPr bwMode="auto">
          <a:xfrm>
            <a:off x="1954933" y="2429362"/>
            <a:ext cx="3124200" cy="2260600"/>
            <a:chOff x="0" y="0"/>
            <a:chExt cx="2064" cy="1584"/>
          </a:xfrm>
        </p:grpSpPr>
        <p:sp>
          <p:nvSpPr>
            <p:cNvPr id="25631" name="Oval 5">
              <a:extLst>
                <a:ext uri="{FF2B5EF4-FFF2-40B4-BE49-F238E27FC236}">
                  <a16:creationId xmlns:a16="http://schemas.microsoft.com/office/drawing/2014/main" id="{F41E7491-1F7F-4935-A74B-4DAC6C7E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v8</a:t>
              </a:r>
            </a:p>
          </p:txBody>
        </p:sp>
        <p:sp>
          <p:nvSpPr>
            <p:cNvPr id="25632" name="Oval 6">
              <a:extLst>
                <a:ext uri="{FF2B5EF4-FFF2-40B4-BE49-F238E27FC236}">
                  <a16:creationId xmlns:a16="http://schemas.microsoft.com/office/drawing/2014/main" id="{3A7C05E3-7283-4718-B2AD-DE90A9753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8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25633" name="Oval 7">
              <a:extLst>
                <a:ext uri="{FF2B5EF4-FFF2-40B4-BE49-F238E27FC236}">
                  <a16:creationId xmlns:a16="http://schemas.microsoft.com/office/drawing/2014/main" id="{BFBC205A-C8F8-4FB7-8F50-9F5DC97B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25634" name="Line 8">
              <a:extLst>
                <a:ext uri="{FF2B5EF4-FFF2-40B4-BE49-F238E27FC236}">
                  <a16:creationId xmlns:a16="http://schemas.microsoft.com/office/drawing/2014/main" id="{619213AD-21E7-45B4-BDFC-310138DAA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9">
              <a:extLst>
                <a:ext uri="{FF2B5EF4-FFF2-40B4-BE49-F238E27FC236}">
                  <a16:creationId xmlns:a16="http://schemas.microsoft.com/office/drawing/2014/main" id="{4913FDFE-7624-4E01-B152-156D74797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008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36" name="Group 10">
              <a:extLst>
                <a:ext uri="{FF2B5EF4-FFF2-40B4-BE49-F238E27FC236}">
                  <a16:creationId xmlns:a16="http://schemas.microsoft.com/office/drawing/2014/main" id="{F376A1D6-1510-4B6F-ADAF-495E18CE9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0"/>
              <a:ext cx="1872" cy="1056"/>
              <a:chOff x="0" y="0"/>
              <a:chExt cx="1872" cy="1056"/>
            </a:xfrm>
          </p:grpSpPr>
          <p:sp>
            <p:nvSpPr>
              <p:cNvPr id="25637" name="Oval 11">
                <a:extLst>
                  <a:ext uri="{FF2B5EF4-FFF2-40B4-BE49-F238E27FC236}">
                    <a16:creationId xmlns:a16="http://schemas.microsoft.com/office/drawing/2014/main" id="{357868DA-0779-4BB0-BC4E-0D5DDCCEC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v6</a:t>
                </a:r>
              </a:p>
            </p:txBody>
          </p:sp>
          <p:sp>
            <p:nvSpPr>
              <p:cNvPr id="25638" name="Oval 12">
                <a:extLst>
                  <a:ext uri="{FF2B5EF4-FFF2-40B4-BE49-F238E27FC236}">
                    <a16:creationId xmlns:a16="http://schemas.microsoft.com/office/drawing/2014/main" id="{BFE1F31B-0F6E-4BB9-AABB-13B6B4AF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25639" name="Line 13">
                <a:extLst>
                  <a:ext uri="{FF2B5EF4-FFF2-40B4-BE49-F238E27FC236}">
                    <a16:creationId xmlns:a16="http://schemas.microsoft.com/office/drawing/2014/main" id="{25F6E3A6-A423-40B6-A1B5-DAA4690E8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6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40" name="Group 14">
                <a:extLst>
                  <a:ext uri="{FF2B5EF4-FFF2-40B4-BE49-F238E27FC236}">
                    <a16:creationId xmlns:a16="http://schemas.microsoft.com/office/drawing/2014/main" id="{7F569BE8-B558-42B7-B2D1-20D879C0D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0"/>
                <a:ext cx="1392" cy="624"/>
                <a:chOff x="0" y="0"/>
                <a:chExt cx="1392" cy="624"/>
              </a:xfrm>
            </p:grpSpPr>
            <p:sp>
              <p:nvSpPr>
                <p:cNvPr id="25645" name="Oval 15">
                  <a:extLst>
                    <a:ext uri="{FF2B5EF4-FFF2-40B4-BE49-F238E27FC236}">
                      <a16:creationId xmlns:a16="http://schemas.microsoft.com/office/drawing/2014/main" id="{B83FEEEC-6693-4487-AA04-F5F529FC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v1</a:t>
                  </a:r>
                </a:p>
              </p:txBody>
            </p:sp>
            <p:sp>
              <p:nvSpPr>
                <p:cNvPr id="25646" name="Oval 16">
                  <a:extLst>
                    <a:ext uri="{FF2B5EF4-FFF2-40B4-BE49-F238E27FC236}">
                      <a16:creationId xmlns:a16="http://schemas.microsoft.com/office/drawing/2014/main" id="{643174B2-0303-4534-B6D0-9BED300DB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v3</a:t>
                  </a:r>
                </a:p>
              </p:txBody>
            </p:sp>
            <p:sp>
              <p:nvSpPr>
                <p:cNvPr id="25647" name="Oval 17">
                  <a:extLst>
                    <a:ext uri="{FF2B5EF4-FFF2-40B4-BE49-F238E27FC236}">
                      <a16:creationId xmlns:a16="http://schemas.microsoft.com/office/drawing/2014/main" id="{A65D076C-E713-4A0C-9A71-DAAEA91D6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v2</a:t>
                  </a:r>
                </a:p>
              </p:txBody>
            </p:sp>
            <p:sp>
              <p:nvSpPr>
                <p:cNvPr id="25648" name="Line 18">
                  <a:extLst>
                    <a:ext uri="{FF2B5EF4-FFF2-40B4-BE49-F238E27FC236}">
                      <a16:creationId xmlns:a16="http://schemas.microsoft.com/office/drawing/2014/main" id="{4FC451FA-E5D7-463C-ABB1-52369E34E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" y="192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49" name="Line 19">
                  <a:extLst>
                    <a:ext uri="{FF2B5EF4-FFF2-40B4-BE49-F238E27FC236}">
                      <a16:creationId xmlns:a16="http://schemas.microsoft.com/office/drawing/2014/main" id="{6929600F-0F48-44B7-8626-F84335C9C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641" name="Line 20">
                <a:extLst>
                  <a:ext uri="{FF2B5EF4-FFF2-40B4-BE49-F238E27FC236}">
                    <a16:creationId xmlns:a16="http://schemas.microsoft.com/office/drawing/2014/main" id="{59F9A514-0E03-4DA8-8A4C-7966B9A9C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62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2" name="Line 21">
                <a:extLst>
                  <a:ext uri="{FF2B5EF4-FFF2-40B4-BE49-F238E27FC236}">
                    <a16:creationId xmlns:a16="http://schemas.microsoft.com/office/drawing/2014/main" id="{BA4F4AD5-1260-4A41-BC67-5DE3ADB4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57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3" name="Line 22">
                <a:extLst>
                  <a:ext uri="{FF2B5EF4-FFF2-40B4-BE49-F238E27FC236}">
                    <a16:creationId xmlns:a16="http://schemas.microsoft.com/office/drawing/2014/main" id="{C7667D2F-1A0F-43CF-8C74-5CEECA287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4" name="Line 23">
                <a:extLst>
                  <a:ext uri="{FF2B5EF4-FFF2-40B4-BE49-F238E27FC236}">
                    <a16:creationId xmlns:a16="http://schemas.microsoft.com/office/drawing/2014/main" id="{562D80FF-3EB2-42B4-9233-963781633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Group 24">
            <a:extLst>
              <a:ext uri="{FF2B5EF4-FFF2-40B4-BE49-F238E27FC236}">
                <a16:creationId xmlns:a16="http://schemas.microsoft.com/office/drawing/2014/main" id="{911F268A-669F-4B17-A387-838CB4BE562F}"/>
              </a:ext>
            </a:extLst>
          </p:cNvPr>
          <p:cNvGrpSpPr>
            <a:grpSpLocks/>
          </p:cNvGrpSpPr>
          <p:nvPr/>
        </p:nvGrpSpPr>
        <p:grpSpPr bwMode="auto">
          <a:xfrm>
            <a:off x="6246315" y="2532117"/>
            <a:ext cx="2895600" cy="2260600"/>
            <a:chOff x="0" y="0"/>
            <a:chExt cx="1824" cy="1776"/>
          </a:xfrm>
        </p:grpSpPr>
        <p:sp>
          <p:nvSpPr>
            <p:cNvPr id="25606" name="Oval 25">
              <a:extLst>
                <a:ext uri="{FF2B5EF4-FFF2-40B4-BE49-F238E27FC236}">
                  <a16:creationId xmlns:a16="http://schemas.microsoft.com/office/drawing/2014/main" id="{21971F6E-429E-4495-98E8-B6295419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25607" name="Oval 26">
              <a:extLst>
                <a:ext uri="{FF2B5EF4-FFF2-40B4-BE49-F238E27FC236}">
                  <a16:creationId xmlns:a16="http://schemas.microsoft.com/office/drawing/2014/main" id="{6DC57EEC-7881-4F9B-9D33-CC952C25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v8</a:t>
              </a:r>
            </a:p>
          </p:txBody>
        </p:sp>
        <p:sp>
          <p:nvSpPr>
            <p:cNvPr id="25608" name="Line 27">
              <a:extLst>
                <a:ext uri="{FF2B5EF4-FFF2-40B4-BE49-F238E27FC236}">
                  <a16:creationId xmlns:a16="http://schemas.microsoft.com/office/drawing/2014/main" id="{EBE4A889-06E5-48CB-B491-1C325ED0D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1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9" name="Line 28">
              <a:extLst>
                <a:ext uri="{FF2B5EF4-FFF2-40B4-BE49-F238E27FC236}">
                  <a16:creationId xmlns:a16="http://schemas.microsoft.com/office/drawing/2014/main" id="{A151BED1-D69E-48B5-8690-1FCA4133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0" name="Line 29">
              <a:extLst>
                <a:ext uri="{FF2B5EF4-FFF2-40B4-BE49-F238E27FC236}">
                  <a16:creationId xmlns:a16="http://schemas.microsoft.com/office/drawing/2014/main" id="{3EEE97B0-A614-4520-9A26-5AB56ECE8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392"/>
              <a:ext cx="192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1" name="Line 30">
              <a:extLst>
                <a:ext uri="{FF2B5EF4-FFF2-40B4-BE49-F238E27FC236}">
                  <a16:creationId xmlns:a16="http://schemas.microsoft.com/office/drawing/2014/main" id="{E1FDF7B6-D504-4B61-BAB0-EDA60865E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" y="1056"/>
              <a:ext cx="192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12" name="Group 31">
              <a:extLst>
                <a:ext uri="{FF2B5EF4-FFF2-40B4-BE49-F238E27FC236}">
                  <a16:creationId xmlns:a16="http://schemas.microsoft.com/office/drawing/2014/main" id="{902E5C4D-2218-496D-BC42-92D6F52B1C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24" cy="1440"/>
              <a:chOff x="0" y="0"/>
              <a:chExt cx="1824" cy="1440"/>
            </a:xfrm>
          </p:grpSpPr>
          <p:sp>
            <p:nvSpPr>
              <p:cNvPr id="25613" name="Oval 32">
                <a:extLst>
                  <a:ext uri="{FF2B5EF4-FFF2-40B4-BE49-F238E27FC236}">
                    <a16:creationId xmlns:a16="http://schemas.microsoft.com/office/drawing/2014/main" id="{7CDEFFAC-3F3A-4200-92C8-115490834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25614" name="Line 33">
                <a:extLst>
                  <a:ext uri="{FF2B5EF4-FFF2-40B4-BE49-F238E27FC236}">
                    <a16:creationId xmlns:a16="http://schemas.microsoft.com/office/drawing/2014/main" id="{A9343ED7-C976-4847-A6F1-0C2F486F0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15" name="Line 34">
                <a:extLst>
                  <a:ext uri="{FF2B5EF4-FFF2-40B4-BE49-F238E27FC236}">
                    <a16:creationId xmlns:a16="http://schemas.microsoft.com/office/drawing/2014/main" id="{17FB3908-B070-42F1-95DF-AB61C27AB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40" y="115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616" name="Group 35">
                <a:extLst>
                  <a:ext uri="{FF2B5EF4-FFF2-40B4-BE49-F238E27FC236}">
                    <a16:creationId xmlns:a16="http://schemas.microsoft.com/office/drawing/2014/main" id="{0307D530-6A9B-4E79-AFEB-9C36636C0A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488" cy="1152"/>
                <a:chOff x="0" y="0"/>
                <a:chExt cx="1488" cy="1152"/>
              </a:xfrm>
            </p:grpSpPr>
            <p:sp>
              <p:nvSpPr>
                <p:cNvPr id="25617" name="Oval 36">
                  <a:extLst>
                    <a:ext uri="{FF2B5EF4-FFF2-40B4-BE49-F238E27FC236}">
                      <a16:creationId xmlns:a16="http://schemas.microsoft.com/office/drawing/2014/main" id="{90F4610B-E45A-49EF-9862-A522273B4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91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v6</a:t>
                  </a:r>
                </a:p>
              </p:txBody>
            </p:sp>
            <p:sp>
              <p:nvSpPr>
                <p:cNvPr id="25618" name="Oval 37">
                  <a:extLst>
                    <a:ext uri="{FF2B5EF4-FFF2-40B4-BE49-F238E27FC236}">
                      <a16:creationId xmlns:a16="http://schemas.microsoft.com/office/drawing/2014/main" id="{7E3A685E-18DB-42D2-8ED0-A0CAB7FA06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" y="86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v4</a:t>
                  </a:r>
                </a:p>
              </p:txBody>
            </p:sp>
            <p:sp>
              <p:nvSpPr>
                <p:cNvPr id="25619" name="Line 38">
                  <a:extLst>
                    <a:ext uri="{FF2B5EF4-FFF2-40B4-BE49-F238E27FC236}">
                      <a16:creationId xmlns:a16="http://schemas.microsoft.com/office/drawing/2014/main" id="{41528907-22F6-44D3-9BBB-E37A004F1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4" y="6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20" name="Line 39">
                  <a:extLst>
                    <a:ext uri="{FF2B5EF4-FFF2-40B4-BE49-F238E27FC236}">
                      <a16:creationId xmlns:a16="http://schemas.microsoft.com/office/drawing/2014/main" id="{C58A2F70-DA86-41FC-8F12-BD4288975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6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21" name="Line 40">
                  <a:extLst>
                    <a:ext uri="{FF2B5EF4-FFF2-40B4-BE49-F238E27FC236}">
                      <a16:creationId xmlns:a16="http://schemas.microsoft.com/office/drawing/2014/main" id="{7359C5E7-63C0-4125-8A0E-BE26AC214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" y="576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22" name="Line 41">
                  <a:extLst>
                    <a:ext uri="{FF2B5EF4-FFF2-40B4-BE49-F238E27FC236}">
                      <a16:creationId xmlns:a16="http://schemas.microsoft.com/office/drawing/2014/main" id="{2CC24878-53C8-4E4C-AB0C-2147DEDFF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6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5623" name="Group 42">
                  <a:extLst>
                    <a:ext uri="{FF2B5EF4-FFF2-40B4-BE49-F238E27FC236}">
                      <a16:creationId xmlns:a16="http://schemas.microsoft.com/office/drawing/2014/main" id="{C9B4147D-D13E-4547-BE2A-7B10E035C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40" cy="672"/>
                  <a:chOff x="0" y="0"/>
                  <a:chExt cx="1440" cy="672"/>
                </a:xfrm>
              </p:grpSpPr>
              <p:sp>
                <p:nvSpPr>
                  <p:cNvPr id="25624" name="Oval 43">
                    <a:extLst>
                      <a:ext uri="{FF2B5EF4-FFF2-40B4-BE49-F238E27FC236}">
                        <a16:creationId xmlns:a16="http://schemas.microsoft.com/office/drawing/2014/main" id="{A79F19C9-CD26-4095-A34E-1E4DA2087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432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v3</a:t>
                    </a:r>
                  </a:p>
                </p:txBody>
              </p:sp>
              <p:sp>
                <p:nvSpPr>
                  <p:cNvPr id="25625" name="Oval 44">
                    <a:extLst>
                      <a:ext uri="{FF2B5EF4-FFF2-40B4-BE49-F238E27FC236}">
                        <a16:creationId xmlns:a16="http://schemas.microsoft.com/office/drawing/2014/main" id="{ABB5314F-3387-4663-99BC-9874969BBE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v2</a:t>
                    </a:r>
                  </a:p>
                </p:txBody>
              </p:sp>
              <p:sp>
                <p:nvSpPr>
                  <p:cNvPr id="25626" name="Oval 45">
                    <a:extLst>
                      <a:ext uri="{FF2B5EF4-FFF2-40B4-BE49-F238E27FC236}">
                        <a16:creationId xmlns:a16="http://schemas.microsoft.com/office/drawing/2014/main" id="{8C713C30-BCF1-42DD-84A2-E2AE92E56F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0"/>
                    <a:ext cx="240" cy="24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v1</a:t>
                    </a:r>
                  </a:p>
                </p:txBody>
              </p:sp>
              <p:sp>
                <p:nvSpPr>
                  <p:cNvPr id="25627" name="Line 46">
                    <a:extLst>
                      <a:ext uri="{FF2B5EF4-FFF2-40B4-BE49-F238E27FC236}">
                        <a16:creationId xmlns:a16="http://schemas.microsoft.com/office/drawing/2014/main" id="{04DA0D6C-EBC2-4488-B6AF-B563149F59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" y="144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8" name="Line 47">
                    <a:extLst>
                      <a:ext uri="{FF2B5EF4-FFF2-40B4-BE49-F238E27FC236}">
                        <a16:creationId xmlns:a16="http://schemas.microsoft.com/office/drawing/2014/main" id="{C6BC2660-871F-4C4A-8D6D-4747DF8992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144"/>
                    <a:ext cx="48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9" name="Line 48">
                    <a:extLst>
                      <a:ext uri="{FF2B5EF4-FFF2-40B4-BE49-F238E27FC236}">
                        <a16:creationId xmlns:a16="http://schemas.microsoft.com/office/drawing/2014/main" id="{758DEC52-B2D3-47AF-816D-86546F9702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0" y="192"/>
                    <a:ext cx="336" cy="288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0" name="Line 49">
                    <a:extLst>
                      <a:ext uri="{FF2B5EF4-FFF2-40B4-BE49-F238E27FC236}">
                        <a16:creationId xmlns:a16="http://schemas.microsoft.com/office/drawing/2014/main" id="{F7602C10-D080-4805-98E6-5335661FB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" y="192"/>
                    <a:ext cx="52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122361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FB316E-D038-47BD-BADA-58734FD8D668}"/>
              </a:ext>
            </a:extLst>
          </p:cNvPr>
          <p:cNvSpPr/>
          <p:nvPr/>
        </p:nvSpPr>
        <p:spPr>
          <a:xfrm>
            <a:off x="257909" y="133645"/>
            <a:ext cx="61288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 G[105];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bool vis[105];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addEdge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(int v,int u){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G[v].push_back(u);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G[u].push_back(v);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dfs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vis[x]=1;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cout&lt;&lt;x&lt;&lt;" ";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int siz=G[x].size();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for(int i=0;i&lt;siz;++i){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if(!vis[G[x][i]]){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vis[G[x][i]]=1;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dfs(G[x][i]);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CB3D36-4BA8-48BA-975C-20505743E8C5}"/>
              </a:ext>
            </a:extLst>
          </p:cNvPr>
          <p:cNvSpPr/>
          <p:nvPr/>
        </p:nvSpPr>
        <p:spPr>
          <a:xfrm>
            <a:off x="6096000" y="398256"/>
            <a:ext cx="583809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int V,E;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cin&gt;&gt;V&gt;&gt;E;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for(int i=1;i&lt;=E;++i){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int a,b;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cin&gt;&gt;a&gt;&gt;b;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addEdge(a,b);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int s;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cin&gt;&gt;s;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dfs(s);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174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2863AD-F6A8-4E36-ABED-CAE7FE50F3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4667" y="262597"/>
            <a:ext cx="82296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BFS</a:t>
            </a:r>
            <a:endParaRPr lang="zh-CN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BB93032-B81F-425A-892A-9DF91213F6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266" y="1604890"/>
            <a:ext cx="10500361" cy="4830763"/>
          </a:xfrm>
        </p:spPr>
        <p:txBody>
          <a:bodyPr rtlCol="0">
            <a:normAutofit lnSpcReduction="10000"/>
          </a:bodyPr>
          <a:lstStyle/>
          <a:p>
            <a:pPr algn="just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广度优先搜索(</a:t>
            </a:r>
            <a:r>
              <a:rPr 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Breadth-First Search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遍历类似于树的按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层次遍历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的过程。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defRPr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假设从图中某顶点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出发，在访问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之后依次访问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各个未被访问过的邻接点，然后分别从这些邻接点出发依次访问它们的邻接点，并使“先被访问的顶点的邻接点”先于“后被访问的顶点的邻接点”被访问，直至图中所有已被访问的顶点的邻接点都被访问到。若此时图中尚有顶点未被访问，则另选图中一个未曾被访问的顶点作起始点，重复上述过程，直至图中所有顶点都被访问到为止。换句话说，广度优先搜索遍历图的过程是以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为起始点，由近至远，依次访问和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有路径相通且路径长度为1，2，…的顶点。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B0BB22C-DA12-4A94-A6C4-CA1A22C81F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7307" y="33929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BFS</a:t>
            </a:r>
            <a:endParaRPr lang="zh-CN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225E406-2322-49EB-9E9D-E01D556B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698" y="2108200"/>
            <a:ext cx="8001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对(</a:t>
            </a:r>
            <a:r>
              <a:rPr lang="en-US" altLang="zh-CN" sz="2800" b="1" dirty="0">
                <a:latin typeface="宋体" panose="02010600030101010101" pitchFamily="2" charset="-122"/>
              </a:rPr>
              <a:t>a)</a:t>
            </a:r>
            <a:r>
              <a:rPr lang="zh-CN" altLang="en-US" sz="2800" b="1" dirty="0">
                <a:latin typeface="宋体" panose="02010600030101010101" pitchFamily="2" charset="-122"/>
              </a:rPr>
              <a:t>进行广度优先搜索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遍历的过程如图(</a:t>
            </a:r>
            <a:r>
              <a:rPr lang="en-US" altLang="zh-CN" sz="2800" b="1" dirty="0">
                <a:latin typeface="宋体" panose="02010600030101010101" pitchFamily="2" charset="-122"/>
              </a:rPr>
              <a:t>b)</a:t>
            </a:r>
            <a:r>
              <a:rPr lang="zh-CN" altLang="en-US" sz="2800" b="1" dirty="0">
                <a:latin typeface="宋体" panose="02010600030101010101" pitchFamily="2" charset="-122"/>
              </a:rPr>
              <a:t>所示，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得到的顶点访问序列为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v1-&gt;v2-&gt;v3-&gt;v4-&gt;v5-&gt;v6-&gt;v7-&gt;v8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2869B99A-23A9-4736-B5D4-8FD2B4B39EFD}"/>
              </a:ext>
            </a:extLst>
          </p:cNvPr>
          <p:cNvGrpSpPr>
            <a:grpSpLocks/>
          </p:cNvGrpSpPr>
          <p:nvPr/>
        </p:nvGrpSpPr>
        <p:grpSpPr bwMode="auto">
          <a:xfrm>
            <a:off x="8321963" y="968377"/>
            <a:ext cx="2667000" cy="1981200"/>
            <a:chOff x="0" y="0"/>
            <a:chExt cx="2064" cy="1584"/>
          </a:xfrm>
        </p:grpSpPr>
        <p:sp>
          <p:nvSpPr>
            <p:cNvPr id="28695" name="Oval 5">
              <a:extLst>
                <a:ext uri="{FF2B5EF4-FFF2-40B4-BE49-F238E27FC236}">
                  <a16:creationId xmlns:a16="http://schemas.microsoft.com/office/drawing/2014/main" id="{338D2AE7-EDAD-470A-A3FE-B0E8253D7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v8</a:t>
              </a:r>
            </a:p>
          </p:txBody>
        </p:sp>
        <p:sp>
          <p:nvSpPr>
            <p:cNvPr id="28696" name="Oval 6">
              <a:extLst>
                <a:ext uri="{FF2B5EF4-FFF2-40B4-BE49-F238E27FC236}">
                  <a16:creationId xmlns:a16="http://schemas.microsoft.com/office/drawing/2014/main" id="{C2A4A045-7878-4F2A-8E7A-C7913299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8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28697" name="Oval 7">
              <a:extLst>
                <a:ext uri="{FF2B5EF4-FFF2-40B4-BE49-F238E27FC236}">
                  <a16:creationId xmlns:a16="http://schemas.microsoft.com/office/drawing/2014/main" id="{F0FC2BD9-CFDA-4E64-9683-F2AD9C44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28698" name="Line 8">
              <a:extLst>
                <a:ext uri="{FF2B5EF4-FFF2-40B4-BE49-F238E27FC236}">
                  <a16:creationId xmlns:a16="http://schemas.microsoft.com/office/drawing/2014/main" id="{796A8A4F-D36F-4BC7-B235-D801D84DF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00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9" name="Line 9">
              <a:extLst>
                <a:ext uri="{FF2B5EF4-FFF2-40B4-BE49-F238E27FC236}">
                  <a16:creationId xmlns:a16="http://schemas.microsoft.com/office/drawing/2014/main" id="{0267636D-59A5-4A2B-947E-0ECB3A223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008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700" name="Group 10">
              <a:extLst>
                <a:ext uri="{FF2B5EF4-FFF2-40B4-BE49-F238E27FC236}">
                  <a16:creationId xmlns:a16="http://schemas.microsoft.com/office/drawing/2014/main" id="{F27BFDE3-8307-4401-B7A1-A9BAE62F1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0"/>
              <a:ext cx="1872" cy="1056"/>
              <a:chOff x="0" y="0"/>
              <a:chExt cx="1872" cy="1056"/>
            </a:xfrm>
          </p:grpSpPr>
          <p:sp>
            <p:nvSpPr>
              <p:cNvPr id="28701" name="Oval 11">
                <a:extLst>
                  <a:ext uri="{FF2B5EF4-FFF2-40B4-BE49-F238E27FC236}">
                    <a16:creationId xmlns:a16="http://schemas.microsoft.com/office/drawing/2014/main" id="{6E541EE9-E083-4A11-9F70-845F2F970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v6</a:t>
                </a:r>
              </a:p>
            </p:txBody>
          </p:sp>
          <p:sp>
            <p:nvSpPr>
              <p:cNvPr id="28702" name="Oval 12">
                <a:extLst>
                  <a:ext uri="{FF2B5EF4-FFF2-40B4-BE49-F238E27FC236}">
                    <a16:creationId xmlns:a16="http://schemas.microsoft.com/office/drawing/2014/main" id="{A222629B-923C-487E-9A9A-54987952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28703" name="Line 13">
                <a:extLst>
                  <a:ext uri="{FF2B5EF4-FFF2-40B4-BE49-F238E27FC236}">
                    <a16:creationId xmlns:a16="http://schemas.microsoft.com/office/drawing/2014/main" id="{6E6E6664-C4EA-4F3E-AD42-402C3E40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6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8704" name="Group 14">
                <a:extLst>
                  <a:ext uri="{FF2B5EF4-FFF2-40B4-BE49-F238E27FC236}">
                    <a16:creationId xmlns:a16="http://schemas.microsoft.com/office/drawing/2014/main" id="{0A530C82-122B-488A-8032-062CA3FFD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0"/>
                <a:ext cx="1392" cy="624"/>
                <a:chOff x="0" y="0"/>
                <a:chExt cx="1392" cy="624"/>
              </a:xfrm>
            </p:grpSpPr>
            <p:sp>
              <p:nvSpPr>
                <p:cNvPr id="28709" name="Oval 15">
                  <a:extLst>
                    <a:ext uri="{FF2B5EF4-FFF2-40B4-BE49-F238E27FC236}">
                      <a16:creationId xmlns:a16="http://schemas.microsoft.com/office/drawing/2014/main" id="{15391A04-8D0B-4A3F-9008-31092B218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v1</a:t>
                  </a:r>
                </a:p>
              </p:txBody>
            </p:sp>
            <p:sp>
              <p:nvSpPr>
                <p:cNvPr id="28710" name="Oval 16">
                  <a:extLst>
                    <a:ext uri="{FF2B5EF4-FFF2-40B4-BE49-F238E27FC236}">
                      <a16:creationId xmlns:a16="http://schemas.microsoft.com/office/drawing/2014/main" id="{2728E935-21FD-4162-9A68-412DA5720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v3</a:t>
                  </a:r>
                </a:p>
              </p:txBody>
            </p:sp>
            <p:sp>
              <p:nvSpPr>
                <p:cNvPr id="28711" name="Oval 17">
                  <a:extLst>
                    <a:ext uri="{FF2B5EF4-FFF2-40B4-BE49-F238E27FC236}">
                      <a16:creationId xmlns:a16="http://schemas.microsoft.com/office/drawing/2014/main" id="{BAF76A61-7C07-441B-AC2D-EC4BEB8A1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v2</a:t>
                  </a:r>
                </a:p>
              </p:txBody>
            </p:sp>
            <p:sp>
              <p:nvSpPr>
                <p:cNvPr id="28712" name="Line 18">
                  <a:extLst>
                    <a:ext uri="{FF2B5EF4-FFF2-40B4-BE49-F238E27FC236}">
                      <a16:creationId xmlns:a16="http://schemas.microsoft.com/office/drawing/2014/main" id="{D992507C-A3BB-4290-ADF4-FB2B524A6A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" y="192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13" name="Line 19">
                  <a:extLst>
                    <a:ext uri="{FF2B5EF4-FFF2-40B4-BE49-F238E27FC236}">
                      <a16:creationId xmlns:a16="http://schemas.microsoft.com/office/drawing/2014/main" id="{2393B825-0E63-4634-B7EF-CC4AE63CD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705" name="Line 20">
                <a:extLst>
                  <a:ext uri="{FF2B5EF4-FFF2-40B4-BE49-F238E27FC236}">
                    <a16:creationId xmlns:a16="http://schemas.microsoft.com/office/drawing/2014/main" id="{470C83B3-85A8-4AE7-9A1D-78D9E7AD5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62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6" name="Line 21">
                <a:extLst>
                  <a:ext uri="{FF2B5EF4-FFF2-40B4-BE49-F238E27FC236}">
                    <a16:creationId xmlns:a16="http://schemas.microsoft.com/office/drawing/2014/main" id="{F542D34D-D03B-4768-BBA5-6EDE2330B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57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7" name="Line 22">
                <a:extLst>
                  <a:ext uri="{FF2B5EF4-FFF2-40B4-BE49-F238E27FC236}">
                    <a16:creationId xmlns:a16="http://schemas.microsoft.com/office/drawing/2014/main" id="{35652E78-518B-4F0D-823B-098D71A74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8" name="Line 23">
                <a:extLst>
                  <a:ext uri="{FF2B5EF4-FFF2-40B4-BE49-F238E27FC236}">
                    <a16:creationId xmlns:a16="http://schemas.microsoft.com/office/drawing/2014/main" id="{B147BA8D-CB6C-486F-8242-17BD7596D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8677" name="Group 24">
            <a:extLst>
              <a:ext uri="{FF2B5EF4-FFF2-40B4-BE49-F238E27FC236}">
                <a16:creationId xmlns:a16="http://schemas.microsoft.com/office/drawing/2014/main" id="{0FB1621A-49E9-4F20-A0CB-EE72D55A892F}"/>
              </a:ext>
            </a:extLst>
          </p:cNvPr>
          <p:cNvGrpSpPr>
            <a:grpSpLocks/>
          </p:cNvGrpSpPr>
          <p:nvPr/>
        </p:nvGrpSpPr>
        <p:grpSpPr bwMode="auto">
          <a:xfrm>
            <a:off x="8567398" y="3670013"/>
            <a:ext cx="2362200" cy="2149475"/>
            <a:chOff x="0" y="0"/>
            <a:chExt cx="1488" cy="1354"/>
          </a:xfrm>
        </p:grpSpPr>
        <p:grpSp>
          <p:nvGrpSpPr>
            <p:cNvPr id="28678" name="Group 25">
              <a:extLst>
                <a:ext uri="{FF2B5EF4-FFF2-40B4-BE49-F238E27FC236}">
                  <a16:creationId xmlns:a16="http://schemas.microsoft.com/office/drawing/2014/main" id="{C846E4A2-AA8A-4FAC-AACC-CE86CC691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88" cy="1248"/>
              <a:chOff x="0" y="0"/>
              <a:chExt cx="1584" cy="1248"/>
            </a:xfrm>
          </p:grpSpPr>
          <p:sp>
            <p:nvSpPr>
              <p:cNvPr id="28680" name="Oval 26">
                <a:extLst>
                  <a:ext uri="{FF2B5EF4-FFF2-40B4-BE49-F238E27FC236}">
                    <a16:creationId xmlns:a16="http://schemas.microsoft.com/office/drawing/2014/main" id="{D712A76F-2EE8-45EE-8029-C27A61F1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28681" name="Oval 27">
                <a:extLst>
                  <a:ext uri="{FF2B5EF4-FFF2-40B4-BE49-F238E27FC236}">
                    <a16:creationId xmlns:a16="http://schemas.microsoft.com/office/drawing/2014/main" id="{1442AB7F-BADF-4670-BAF6-C77D64C09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28682" name="Oval 28">
                <a:extLst>
                  <a:ext uri="{FF2B5EF4-FFF2-40B4-BE49-F238E27FC236}">
                    <a16:creationId xmlns:a16="http://schemas.microsoft.com/office/drawing/2014/main" id="{A18D4963-A80E-4ECF-9C80-F71DCC9A5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6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v6</a:t>
                </a:r>
              </a:p>
            </p:txBody>
          </p:sp>
          <p:sp>
            <p:nvSpPr>
              <p:cNvPr id="28683" name="Oval 29">
                <a:extLst>
                  <a:ext uri="{FF2B5EF4-FFF2-40B4-BE49-F238E27FC236}">
                    <a16:creationId xmlns:a16="http://schemas.microsoft.com/office/drawing/2014/main" id="{B7BB22A7-8E8E-47A4-8DC6-B0EBDD590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6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28684" name="Oval 30">
                <a:extLst>
                  <a:ext uri="{FF2B5EF4-FFF2-40B4-BE49-F238E27FC236}">
                    <a16:creationId xmlns:a16="http://schemas.microsoft.com/office/drawing/2014/main" id="{0B581CAD-A8A9-416A-A14F-A1BED5C9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6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v5</a:t>
                </a:r>
              </a:p>
            </p:txBody>
          </p:sp>
          <p:sp>
            <p:nvSpPr>
              <p:cNvPr id="28685" name="Oval 31">
                <a:extLst>
                  <a:ext uri="{FF2B5EF4-FFF2-40B4-BE49-F238E27FC236}">
                    <a16:creationId xmlns:a16="http://schemas.microsoft.com/office/drawing/2014/main" id="{39472B9A-C9DF-46B2-893C-2D60C674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28686" name="Oval 32">
                <a:extLst>
                  <a:ext uri="{FF2B5EF4-FFF2-40B4-BE49-F238E27FC236}">
                    <a16:creationId xmlns:a16="http://schemas.microsoft.com/office/drawing/2014/main" id="{B712BCA3-B932-4BB6-B775-261088FFB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28687" name="Oval 33">
                <a:extLst>
                  <a:ext uri="{FF2B5EF4-FFF2-40B4-BE49-F238E27FC236}">
                    <a16:creationId xmlns:a16="http://schemas.microsoft.com/office/drawing/2014/main" id="{E1D6BA22-859C-4749-ADE4-F6CEE9D1D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v8</a:t>
                </a:r>
              </a:p>
            </p:txBody>
          </p:sp>
          <p:sp>
            <p:nvSpPr>
              <p:cNvPr id="28688" name="Line 34">
                <a:extLst>
                  <a:ext uri="{FF2B5EF4-FFF2-40B4-BE49-F238E27FC236}">
                    <a16:creationId xmlns:a16="http://schemas.microsoft.com/office/drawing/2014/main" id="{4B7DB156-6370-4D22-82AB-3CA3AB969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14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89" name="Line 35">
                <a:extLst>
                  <a:ext uri="{FF2B5EF4-FFF2-40B4-BE49-F238E27FC236}">
                    <a16:creationId xmlns:a16="http://schemas.microsoft.com/office/drawing/2014/main" id="{9D97851C-132E-4785-B668-F2BBDA3EA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52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0" name="Line 36">
                <a:extLst>
                  <a:ext uri="{FF2B5EF4-FFF2-40B4-BE49-F238E27FC236}">
                    <a16:creationId xmlns:a16="http://schemas.microsoft.com/office/drawing/2014/main" id="{D8536689-67A4-4977-AB3D-C8C5FF4B8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86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1" name="Line 37">
                <a:extLst>
                  <a:ext uri="{FF2B5EF4-FFF2-40B4-BE49-F238E27FC236}">
                    <a16:creationId xmlns:a16="http://schemas.microsoft.com/office/drawing/2014/main" id="{1DD2E9D9-3214-4C1D-9B0A-5FCC34540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2" name="Line 38">
                <a:extLst>
                  <a:ext uri="{FF2B5EF4-FFF2-40B4-BE49-F238E27FC236}">
                    <a16:creationId xmlns:a16="http://schemas.microsoft.com/office/drawing/2014/main" id="{118E2426-D438-4DEF-B762-0C509B9FE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4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3" name="Line 39">
                <a:extLst>
                  <a:ext uri="{FF2B5EF4-FFF2-40B4-BE49-F238E27FC236}">
                    <a16:creationId xmlns:a16="http://schemas.microsoft.com/office/drawing/2014/main" id="{44CEFD8A-4ED5-4CCF-B742-3D4F39659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480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4" name="Line 40">
                <a:extLst>
                  <a:ext uri="{FF2B5EF4-FFF2-40B4-BE49-F238E27FC236}">
                    <a16:creationId xmlns:a16="http://schemas.microsoft.com/office/drawing/2014/main" id="{C75795BB-BDCE-48F9-8199-C875E1C29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679" name="Text Box 41">
              <a:extLst>
                <a:ext uri="{FF2B5EF4-FFF2-40B4-BE49-F238E27FC236}">
                  <a16:creationId xmlns:a16="http://schemas.microsoft.com/office/drawing/2014/main" id="{71B5A0F4-BD20-43E2-B17B-DE58AE5C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10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None/>
              </a:pPr>
              <a:r>
                <a:rPr lang="zh-CN" altLang="en-US" sz="2000" dirty="0"/>
                <a:t>(</a:t>
              </a:r>
              <a:r>
                <a:rPr lang="en-US" altLang="zh-CN" sz="2000" dirty="0"/>
                <a:t>b)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Text Box 41">
            <a:extLst>
              <a:ext uri="{FF2B5EF4-FFF2-40B4-BE49-F238E27FC236}">
                <a16:creationId xmlns:a16="http://schemas.microsoft.com/office/drawing/2014/main" id="{B69D02EA-C044-4BF4-9115-875312DF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498" y="296126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None/>
            </a:pPr>
            <a:r>
              <a:rPr lang="zh-CN" altLang="en-US" sz="2000" dirty="0"/>
              <a:t>(</a:t>
            </a:r>
            <a:r>
              <a:rPr lang="en-US" altLang="zh-CN" sz="2000" dirty="0"/>
              <a:t>a)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C1B8CF-B3A9-4F2C-8B74-C6B2B38F8D32}"/>
              </a:ext>
            </a:extLst>
          </p:cNvPr>
          <p:cNvSpPr/>
          <p:nvPr/>
        </p:nvSpPr>
        <p:spPr>
          <a:xfrm>
            <a:off x="7385539" y="364519"/>
            <a:ext cx="4028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 G[105];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bool vis[105];</a:t>
            </a:r>
          </a:p>
          <a:p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addEdge</a:t>
            </a:r>
            <a:r>
              <a:rPr lang="zh-CN" altLang="en-US" sz="2000" dirty="0">
                <a:latin typeface="Consolas" panose="020B0609020204030204" pitchFamily="49" charset="0"/>
              </a:rPr>
              <a:t>(int u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,int v){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G[u].push_back(v);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G[v].push_back(u);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123678-12A8-4BC6-B55B-96B0BD5CA8A8}"/>
              </a:ext>
            </a:extLst>
          </p:cNvPr>
          <p:cNvSpPr/>
          <p:nvPr/>
        </p:nvSpPr>
        <p:spPr>
          <a:xfrm>
            <a:off x="7385539" y="2611288"/>
            <a:ext cx="44547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int V,E;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cin&gt;&gt;V&gt;&gt;E;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for(int i=1;i&lt;=E;++i){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int a,b;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cin&gt;&gt;a&gt;&gt;b;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addEdge(a,b);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int s;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cin&gt;&gt;s;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bfs(s);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925F84-2750-43FB-9E70-11A71C51097F}"/>
              </a:ext>
            </a:extLst>
          </p:cNvPr>
          <p:cNvSpPr/>
          <p:nvPr/>
        </p:nvSpPr>
        <p:spPr>
          <a:xfrm>
            <a:off x="520504" y="972218"/>
            <a:ext cx="66399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bfs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 x){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queue&lt;int&gt; q;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q.push(x);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vis[x]=1;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cout&lt;&lt;x&lt;&lt;" ";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while(!q.empty()){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	int tmp=q.front();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	q.pop();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	for(int i=0;i&lt;G[tmp].size();++i){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		if(!vis[G[tmp][i]]){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cout&lt;&lt;G[tmp][i]&lt;&lt;" ";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vis[G[tmp][i]]=1;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			q.push(G[tmp][i]);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235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6C42F6-1448-480A-9E5A-F395260BF3D1}"/>
              </a:ext>
            </a:extLst>
          </p:cNvPr>
          <p:cNvSpPr txBox="1">
            <a:spLocks noChangeArrowheads="1"/>
          </p:cNvSpPr>
          <p:nvPr/>
        </p:nvSpPr>
        <p:spPr>
          <a:xfrm>
            <a:off x="892563" y="353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附录</a:t>
            </a:r>
            <a:endParaRPr lang="zh-CN" altLang="zh-CN" sz="6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E488C2-829D-4600-95B6-AB9D2579161F}"/>
              </a:ext>
            </a:extLst>
          </p:cNvPr>
          <p:cNvSpPr/>
          <p:nvPr/>
        </p:nvSpPr>
        <p:spPr>
          <a:xfrm>
            <a:off x="892563" y="1496362"/>
            <a:ext cx="10696136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、图的存储、遍历还有更为直观的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“指针”</a:t>
            </a:r>
            <a:r>
              <a:rPr lang="zh-CN" altLang="en-US" sz="2800" b="1" dirty="0">
                <a:latin typeface="宋体" panose="02010600030101010101" pitchFamily="2" charset="-122"/>
              </a:rPr>
              <a:t>版本。本节</a:t>
            </a:r>
            <a:r>
              <a:rPr lang="en-US" altLang="zh-CN" sz="2800" b="1" dirty="0">
                <a:latin typeface="宋体" panose="02010600030101010101" pitchFamily="2" charset="-122"/>
              </a:rPr>
              <a:t>PPT</a:t>
            </a:r>
            <a:r>
              <a:rPr lang="zh-CN" altLang="en-US" sz="2800" b="1" dirty="0">
                <a:latin typeface="宋体" panose="02010600030101010101" pitchFamily="2" charset="-122"/>
              </a:rPr>
              <a:t>的目的在于对图论的基本概念有一个认识，能够运用图论完成简单题目。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、在无法完善算法的情况下，使用</a:t>
            </a:r>
            <a:r>
              <a:rPr lang="en-US" altLang="zh-CN" sz="2800" b="1" dirty="0" err="1">
                <a:latin typeface="宋体" panose="02010600030101010101" pitchFamily="2" charset="-122"/>
              </a:rPr>
              <a:t>scanf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 err="1">
                <a:latin typeface="宋体" panose="02010600030101010101" pitchFamily="2" charset="-122"/>
              </a:rPr>
              <a:t>printf</a:t>
            </a:r>
            <a:r>
              <a:rPr lang="zh-CN" altLang="en-US" sz="2800" b="1" dirty="0">
                <a:latin typeface="宋体" panose="02010600030101010101" pitchFamily="2" charset="-122"/>
              </a:rPr>
              <a:t>不能使运行时间下降的情况应使用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读入优化（骗分神器）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56DF8F-578C-46BC-9BEA-91B437BDCA52}"/>
              </a:ext>
            </a:extLst>
          </p:cNvPr>
          <p:cNvSpPr/>
          <p:nvPr/>
        </p:nvSpPr>
        <p:spPr>
          <a:xfrm>
            <a:off x="819880" y="3226066"/>
            <a:ext cx="10968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read(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&amp;x){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f=</a:t>
            </a:r>
            <a:r>
              <a:rPr lang="en-US" altLang="zh-CN" sz="2800" b="1" dirty="0">
                <a:solidFill>
                  <a:srgbClr val="0066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;x=</a:t>
            </a:r>
            <a:r>
              <a:rPr lang="en-US" altLang="zh-CN" sz="2800" b="1" dirty="0">
                <a:solidFill>
                  <a:srgbClr val="0066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s=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 	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(s&lt;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'0'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||s&gt;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(s==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)f=-</a:t>
            </a:r>
            <a:r>
              <a:rPr lang="en-US" altLang="zh-CN" sz="2800" b="1" dirty="0">
                <a:solidFill>
                  <a:srgbClr val="0066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;s=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800" b="1" dirty="0">
                <a:solidFill>
                  <a:srgbClr val="000088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(s&gt;=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'0'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&amp;&amp;s&lt;=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){x=x*</a:t>
            </a:r>
            <a:r>
              <a:rPr lang="en-US" altLang="zh-CN" sz="2800" b="1" dirty="0">
                <a:solidFill>
                  <a:srgbClr val="00666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+s-</a:t>
            </a:r>
            <a:r>
              <a:rPr lang="en-US" altLang="zh-CN" sz="2800" b="1" dirty="0">
                <a:solidFill>
                  <a:srgbClr val="009900"/>
                </a:solidFill>
                <a:latin typeface="Consolas" panose="020B0609020204030204" pitchFamily="49" charset="0"/>
              </a:rPr>
              <a:t>'0'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;s=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();}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x*=f;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10708E-7831-4D0F-95F8-6C5BF44CC066}"/>
              </a:ext>
            </a:extLst>
          </p:cNvPr>
          <p:cNvSpPr/>
          <p:nvPr/>
        </p:nvSpPr>
        <p:spPr>
          <a:xfrm>
            <a:off x="819880" y="5852986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使用方法：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800" dirty="0">
                <a:solidFill>
                  <a:srgbClr val="000088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 read(</a:t>
            </a:r>
            <a:r>
              <a:rPr lang="en-US" altLang="zh-CN" sz="2800" dirty="0">
                <a:solidFill>
                  <a:srgbClr val="000088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525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7549-B523-4B24-857E-81055008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54"/>
            <a:ext cx="9144000" cy="2447778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（一）什么是图？</a:t>
            </a: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5D895-857A-4C23-86D0-096F09D2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3717"/>
            <a:ext cx="9847385" cy="4972929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：某类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具体事物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和这些事物之间的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图：由顶点（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vertex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）和边（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edge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）组成。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具体事物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具体事物之间的联系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顶点的集合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，边的集合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图记为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4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56DCAC58-7EE8-4054-8AEC-71EFB0076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2111" y="1857568"/>
            <a:ext cx="1" cy="3509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D5B7454-3C07-4E52-ADCA-D22EEFBD9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2102" y="1824449"/>
            <a:ext cx="3197085" cy="17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7E42A72-2D4B-497A-AEA3-E0EEB9683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2110" y="5367117"/>
            <a:ext cx="31573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1B910AC-8D11-44D8-A0DE-BF2A4963C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9437" y="1725050"/>
            <a:ext cx="0" cy="3642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34D3EAA-8962-454D-BA69-81130922F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2113" y="1857575"/>
            <a:ext cx="3157319" cy="35095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FE1CF84-BF8A-4638-8F1F-7D6E55750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2111" y="1842064"/>
            <a:ext cx="3157303" cy="3525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E66BE29-7128-4F9E-9EA0-8851BAED8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414" y="1808963"/>
            <a:ext cx="1570397" cy="1795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5B3C944-385C-43A5-85C8-248AB331CC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9396" y="3587000"/>
            <a:ext cx="1570413" cy="176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800" b="1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1EDB91C-ACEE-4041-91A9-6C4C349E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113" y="149087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/>
              <a:t>V1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9CB4A53-872D-41C5-9D11-9A776FE1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044" y="1490869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/>
              <a:t>V5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AD13EB1E-A6BE-4E84-A51F-0A67D817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113" y="5234609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/>
              <a:t>V2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F43A44A-792B-4F23-9EE8-9821AEFE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78" y="5333999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/>
              <a:t>V3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FC12163-CC41-4F43-9FD4-9F7C9657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827" y="342123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/>
              <a:t>V4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2C4E3-EC03-479A-B808-3C6D96486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503" y="1725050"/>
            <a:ext cx="403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(</a:t>
            </a:r>
            <a:r>
              <a:rPr lang="en-US" altLang="zh-CN" sz="2800" dirty="0"/>
              <a:t>V1,V2,V3,V4,V5)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8689C78-46C4-4ED3-8B06-BCE23C24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330" y="1689740"/>
            <a:ext cx="38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1F649-C339-4E2C-8D92-3880B43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503" y="4468218"/>
            <a:ext cx="4220819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(</a:t>
            </a:r>
            <a:r>
              <a:rPr lang="en-US" altLang="zh-CN" dirty="0"/>
              <a:t>V1,V2),(V1,V3),(V1,V5),(V2,V3)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(V2,V5),(V3,V4),(V3,V5),(V4,V5)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58C9F3D4-E309-4414-8BE2-3BC225A5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330" y="4468218"/>
            <a:ext cx="38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3622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1AF4E-9347-4711-96E7-1B2664EF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7" y="881960"/>
            <a:ext cx="2720009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9DBE-9EEE-4899-914F-6EB64729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966" y="365126"/>
            <a:ext cx="8027503" cy="26166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无向图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：边没有指定方向的图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：边具有指定方向的图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有向图中的边又称为弧，起点称为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弧头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，终点称为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弧尾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B8795-E54F-4B5E-A3B7-739022EFC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61" y="3117728"/>
            <a:ext cx="6348492" cy="35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9E6B-96DB-40DB-8BD4-3B50885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带权图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EF1E-E02B-4CD0-BA19-4CF30F2F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Def: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边上带有权值的图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。（不同问题中，权值意义不同，可以是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距离、时间、价格、代价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等不同属性）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EF2BF-A2D5-4EF6-83DA-E74F7878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05" y="3158331"/>
            <a:ext cx="4303852" cy="3084137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34478386341&amp;di=1ad51cf027846adfc7d754624e910a44&amp;imgtype=0&amp;src=http%3A%2F%2Fpic002.cnblogs.com%2Fimages%2F2010%2F133181%2F2010102010580831.gif">
            <a:extLst>
              <a:ext uri="{FF2B5EF4-FFF2-40B4-BE49-F238E27FC236}">
                <a16:creationId xmlns:a16="http://schemas.microsoft.com/office/drawing/2014/main" id="{B1192BBB-EC90-4219-847C-6D4C1D35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32" y="2601737"/>
            <a:ext cx="4087468" cy="37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6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F85B-5405-4266-B341-40EC9D12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无向图的术语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61840-0600-42CD-88D1-50410505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两个顶点之间如果有边连接，那么就视为两个顶点相邻。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：相邻顶点的序列。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：起点和终点重合的路径。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：任意两点之间都有路径连接的图。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度：顶点连接的边数叫做这个顶点的度。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树：没有圈的连通图。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森林：没有圈的非连通图。</a:t>
            </a:r>
          </a:p>
        </p:txBody>
      </p:sp>
      <p:pic>
        <p:nvPicPr>
          <p:cNvPr id="3078" name="Picture 6" descr="https://ss1.bdstatic.com/70cFuXSh_Q1YnxGkpoWK1HF6hhy/it/u=2646930326,3061036141&amp;fm=11&amp;gp=0.jpg">
            <a:extLst>
              <a:ext uri="{FF2B5EF4-FFF2-40B4-BE49-F238E27FC236}">
                <a16:creationId xmlns:a16="http://schemas.microsoft.com/office/drawing/2014/main" id="{25A8EC95-736B-4C3E-8F81-D1FCC2A1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02" y="2822208"/>
            <a:ext cx="3938148" cy="23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l2.iteye.com/upload/attachment/0100/8597/678979ed-790b-36be-bb8f-871cd0acfb5b.jpeg">
            <a:extLst>
              <a:ext uri="{FF2B5EF4-FFF2-40B4-BE49-F238E27FC236}">
                <a16:creationId xmlns:a16="http://schemas.microsoft.com/office/drawing/2014/main" id="{74DBEAC3-955C-4ED2-A593-E9FE168B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5" y="246258"/>
            <a:ext cx="4330623" cy="233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9B2C1B-14FB-41A2-A0B9-54D7A972F8C7}"/>
              </a:ext>
            </a:extLst>
          </p:cNvPr>
          <p:cNvSpPr/>
          <p:nvPr/>
        </p:nvSpPr>
        <p:spPr>
          <a:xfrm>
            <a:off x="1485170" y="2585329"/>
            <a:ext cx="22012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1-2-3-4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是路径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2-3-4-2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的度：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的度：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05EBE-FEEA-48BB-AEC6-B3FBD08E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47" y="265239"/>
            <a:ext cx="2585744" cy="29148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E44A70-AC27-4582-B8D6-DA6F0312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642" y="176292"/>
            <a:ext cx="1491175" cy="26864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4AF992F-442B-4189-A384-DB5D36402FF5}"/>
              </a:ext>
            </a:extLst>
          </p:cNvPr>
          <p:cNvSpPr/>
          <p:nvPr/>
        </p:nvSpPr>
        <p:spPr>
          <a:xfrm>
            <a:off x="6377877" y="267810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02E8CF-8EE7-4052-BA21-A0B4D3AE8C13}"/>
              </a:ext>
            </a:extLst>
          </p:cNvPr>
          <p:cNvSpPr/>
          <p:nvPr/>
        </p:nvSpPr>
        <p:spPr>
          <a:xfrm>
            <a:off x="9493026" y="262714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非连通图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D688D7-E23D-4973-B156-EBB4D3DD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449" y="3329055"/>
            <a:ext cx="6053084" cy="25555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DF4D58-DE36-4AC4-AB47-18469B23FBA2}"/>
              </a:ext>
            </a:extLst>
          </p:cNvPr>
          <p:cNvSpPr/>
          <p:nvPr/>
        </p:nvSpPr>
        <p:spPr>
          <a:xfrm>
            <a:off x="5076449" y="6033616"/>
            <a:ext cx="622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无根树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有根树（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：根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：父亲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：儿子）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7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F85B-5405-4266-B341-40EC9D12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有向图的术语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61840-0600-42CD-88D1-50410505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在有向图中，</a:t>
            </a:r>
            <a:r>
              <a:rPr lang="zh-CN" altLang="en-US" b="1" dirty="0">
                <a:solidFill>
                  <a:srgbClr val="FF0000"/>
                </a:solidFill>
              </a:rPr>
              <a:t>边是单向的</a:t>
            </a:r>
            <a:r>
              <a:rPr lang="zh-CN" altLang="en-US" b="1" dirty="0"/>
              <a:t>：每条边所连接的两个顶点是一个</a:t>
            </a:r>
            <a:r>
              <a:rPr lang="zh-CN" altLang="en-US" b="1" dirty="0">
                <a:solidFill>
                  <a:srgbClr val="FF0000"/>
                </a:solidFill>
              </a:rPr>
              <a:t>有序对</a:t>
            </a:r>
            <a:r>
              <a:rPr lang="zh-CN" altLang="en-US" b="1" dirty="0"/>
              <a:t>，他们的邻接性是单向的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有向路径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：相邻顶点的序列。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/>
              <a:t>一条至少含有一条边且起点和终点相同的有向路径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有向无环图（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DAG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：没有环的有向图。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度：</a:t>
            </a:r>
            <a:r>
              <a:rPr lang="zh-CN" altLang="en-US" b="1" dirty="0"/>
              <a:t>一个顶点的入度与出度之和称为该顶点的度。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）入度：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以顶点为弧头的边的数目称为该顶点的入度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）出度：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以顶点为弧尾的边的数目称为该顶点的出度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1676</Words>
  <Application>Microsoft Office PowerPoint</Application>
  <PresentationFormat>宽屏</PresentationFormat>
  <Paragraphs>279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图论（非常重要）</vt:lpstr>
      <vt:lpstr>PowerPoint 演示文稿</vt:lpstr>
      <vt:lpstr>（一）什么是图？  </vt:lpstr>
      <vt:lpstr>PowerPoint 演示文稿</vt:lpstr>
      <vt:lpstr>图的种类</vt:lpstr>
      <vt:lpstr>带权图</vt:lpstr>
      <vt:lpstr>无向图的术语</vt:lpstr>
      <vt:lpstr>PowerPoint 演示文稿</vt:lpstr>
      <vt:lpstr>有向图的术语</vt:lpstr>
      <vt:lpstr>PowerPoint 演示文稿</vt:lpstr>
      <vt:lpstr>（二）图的表示（存储结构）  </vt:lpstr>
      <vt:lpstr>邻接矩阵</vt:lpstr>
      <vt:lpstr>无向图的邻接矩阵(对称)</vt:lpstr>
      <vt:lpstr>有向图的邻接矩阵</vt:lpstr>
      <vt:lpstr>带权图的邻接矩阵</vt:lpstr>
      <vt:lpstr>问题：将如下的图利用邻接矩阵进行表示，并输出每个顶点的度。</vt:lpstr>
      <vt:lpstr>邻接表</vt:lpstr>
      <vt:lpstr>无向图的邻接表</vt:lpstr>
      <vt:lpstr>有向图的邻接表(出边表、入边表)</vt:lpstr>
      <vt:lpstr>带权图的邻接表</vt:lpstr>
      <vt:lpstr>问题：将如下的图利用邻接表进行表示，并输出每个顶点的度。</vt:lpstr>
      <vt:lpstr>（三）图的遍历  </vt:lpstr>
      <vt:lpstr>DFS</vt:lpstr>
      <vt:lpstr>DFS</vt:lpstr>
      <vt:lpstr>PowerPoint 演示文稿</vt:lpstr>
      <vt:lpstr>BFS</vt:lpstr>
      <vt:lpstr>BFS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什么是图？  </dc:title>
  <dc:creator>lifan</dc:creator>
  <cp:lastModifiedBy>lifan</cp:lastModifiedBy>
  <cp:revision>295</cp:revision>
  <dcterms:created xsi:type="dcterms:W3CDTF">2018-08-17T00:35:37Z</dcterms:created>
  <dcterms:modified xsi:type="dcterms:W3CDTF">2018-08-22T02:33:59Z</dcterms:modified>
</cp:coreProperties>
</file>