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92" r:id="rId2"/>
    <p:sldId id="511" r:id="rId3"/>
    <p:sldId id="493" r:id="rId4"/>
    <p:sldId id="494" r:id="rId5"/>
    <p:sldId id="495" r:id="rId6"/>
    <p:sldId id="496" r:id="rId7"/>
    <p:sldId id="498" r:id="rId8"/>
    <p:sldId id="384" r:id="rId9"/>
    <p:sldId id="270" r:id="rId10"/>
    <p:sldId id="507" r:id="rId11"/>
    <p:sldId id="376" r:id="rId12"/>
    <p:sldId id="359" r:id="rId13"/>
    <p:sldId id="508" r:id="rId14"/>
    <p:sldId id="510" r:id="rId15"/>
    <p:sldId id="509" r:id="rId16"/>
    <p:sldId id="516" r:id="rId17"/>
    <p:sldId id="517" r:id="rId18"/>
    <p:sldId id="514" r:id="rId19"/>
    <p:sldId id="483" r:id="rId20"/>
    <p:sldId id="521" r:id="rId21"/>
    <p:sldId id="482" r:id="rId22"/>
    <p:sldId id="487" r:id="rId23"/>
    <p:sldId id="520" r:id="rId24"/>
    <p:sldId id="44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E12A3"/>
    <a:srgbClr val="FFFCF2"/>
    <a:srgbClr val="FFF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0D7B9-070E-4C21-8056-5038812B338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DCF91-302E-4D70-B457-B9DA8ADE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ED9A73-8B4E-4D1D-8792-F6910500C2CF}" type="slidenum">
              <a:rPr lang="de-DE"/>
              <a:pPr/>
              <a:t>24</a:t>
            </a:fld>
            <a:endParaRPr lang="de-DE"/>
          </a:p>
        </p:txBody>
      </p:sp>
      <p:sp>
        <p:nvSpPr>
          <p:cNvPr id="1059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1600" y="774700"/>
            <a:ext cx="6608763" cy="3717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724400"/>
            <a:ext cx="4994275" cy="4492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CF7-3E45-4683-BD29-DF16BBBCDF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FDE-D09B-4801-A7F0-F232CAF8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8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CF7-3E45-4683-BD29-DF16BBBCDF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FDE-D09B-4801-A7F0-F232CAF8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5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CF7-3E45-4683-BD29-DF16BBBCDF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FDE-D09B-4801-A7F0-F232CAF8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CF7-3E45-4683-BD29-DF16BBBCDF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FDE-D09B-4801-A7F0-F232CAF8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6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CF7-3E45-4683-BD29-DF16BBBCDF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FDE-D09B-4801-A7F0-F232CAF8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8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CF7-3E45-4683-BD29-DF16BBBCDF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FDE-D09B-4801-A7F0-F232CAF8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9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CF7-3E45-4683-BD29-DF16BBBCDF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FDE-D09B-4801-A7F0-F232CAF8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CF7-3E45-4683-BD29-DF16BBBCDF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FDE-D09B-4801-A7F0-F232CAF8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9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CF7-3E45-4683-BD29-DF16BBBCDF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FDE-D09B-4801-A7F0-F232CAF8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9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CF7-3E45-4683-BD29-DF16BBBCDF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FDE-D09B-4801-A7F0-F232CAF8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CF7-3E45-4683-BD29-DF16BBBCDF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FDE-D09B-4801-A7F0-F232CAF8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BECF7-3E45-4683-BD29-DF16BBBCDF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AAFDE-D09B-4801-A7F0-F232CAF8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996" y="175690"/>
            <a:ext cx="10158953" cy="202908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Large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ddy simulation of turbulent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onvection in the </a:t>
            </a:r>
            <a:b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Pi Chamber: </a:t>
            </a:r>
            <a:b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Laboratory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meets LES with cloud microphysics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6800" y="2677582"/>
            <a:ext cx="7555344" cy="2277554"/>
          </a:xfrm>
        </p:spPr>
        <p:txBody>
          <a:bodyPr>
            <a:normAutofit/>
          </a:bodyPr>
          <a:lstStyle/>
          <a:p>
            <a:r>
              <a:rPr lang="en-US" dirty="0" smtClean="0"/>
              <a:t>R. A. Shaw</a:t>
            </a:r>
          </a:p>
          <a:p>
            <a:r>
              <a:rPr lang="en-US" i="1" dirty="0" smtClean="0"/>
              <a:t>Michigan Technological University</a:t>
            </a:r>
          </a:p>
          <a:p>
            <a:r>
              <a:rPr lang="en-US" i="1" dirty="0" smtClean="0"/>
              <a:t>W. Cantrell (MTU), K. </a:t>
            </a:r>
            <a:r>
              <a:rPr lang="en-US" i="1" dirty="0" err="1" smtClean="0"/>
              <a:t>Chandrakarr</a:t>
            </a:r>
            <a:r>
              <a:rPr lang="en-US" i="1" dirty="0"/>
              <a:t> </a:t>
            </a:r>
            <a:r>
              <a:rPr lang="en-US" i="1" dirty="0" smtClean="0"/>
              <a:t>(MTU), N. Desai (BNL), G. Kinney (MTU), S. Krueger (Univ. Utah), M</a:t>
            </a:r>
            <a:r>
              <a:rPr lang="en-US" i="1" dirty="0"/>
              <a:t>. </a:t>
            </a:r>
            <a:r>
              <a:rPr lang="en-US" i="1" dirty="0" err="1"/>
              <a:t>Ovchinnikov</a:t>
            </a:r>
            <a:r>
              <a:rPr lang="en-US" i="1" dirty="0"/>
              <a:t> (PNNL</a:t>
            </a:r>
            <a:r>
              <a:rPr lang="en-US" i="1" dirty="0" smtClean="0"/>
              <a:t>), S. Thomas (MTU), and F. Yang (BNL)</a:t>
            </a:r>
          </a:p>
          <a:p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22185" y="5427945"/>
            <a:ext cx="65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Acknowledgement: Pi Chamber supported by U.S. National Science Foundation, Dynamic and Physical Meteorology Program and Major Research Instrumentation Program; additional support from DOE ASR, NASA, and AFRL</a:t>
            </a:r>
          </a:p>
        </p:txBody>
      </p:sp>
    </p:spTree>
    <p:extLst>
      <p:ext uri="{BB962C8B-B14F-4D97-AF65-F5344CB8AC3E}">
        <p14:creationId xmlns:p14="http://schemas.microsoft.com/office/powerpoint/2010/main" val="8584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72" y="26063"/>
            <a:ext cx="7661706" cy="63644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0772" y="6390507"/>
            <a:ext cx="772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Snapshots of ‘steady-state’ clouds… decreasing aerosol injection rate to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80" y="229788"/>
            <a:ext cx="7513785" cy="62073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12047" y="6437170"/>
            <a:ext cx="411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Niedermeier</a:t>
            </a:r>
            <a:r>
              <a:rPr lang="en-US" dirty="0"/>
              <a:t> et al. Phys. Rev. Fluids </a:t>
            </a:r>
            <a:r>
              <a:rPr lang="en-US" dirty="0" smtClean="0"/>
              <a:t>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8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90" y="789725"/>
            <a:ext cx="5398355" cy="55416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2377515" y="300715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 (</a:t>
            </a:r>
            <a:r>
              <a:rPr lang="en-US" dirty="0">
                <a:sym typeface="Symbol" panose="05050102010706020507" pitchFamily="18" charset="2"/>
              </a:rPr>
              <a:t>m</a:t>
            </a:r>
            <a:r>
              <a:rPr lang="en-US" baseline="30000" dirty="0">
                <a:sym typeface="Symbol" panose="05050102010706020507" pitchFamily="18" charset="2"/>
              </a:rPr>
              <a:t>1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33416" y="6331389"/>
            <a:ext cx="302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Chandrakar</a:t>
            </a:r>
            <a:r>
              <a:rPr lang="en-US" dirty="0" smtClean="0"/>
              <a:t> </a:t>
            </a:r>
            <a:r>
              <a:rPr lang="en-US" dirty="0"/>
              <a:t>et al</a:t>
            </a:r>
            <a:r>
              <a:rPr lang="en-US" dirty="0" smtClean="0"/>
              <a:t>. (2016, 2018)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152" y="304532"/>
            <a:ext cx="596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Condensation broadening and dispersion indirect effect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6572" y="1445923"/>
            <a:ext cx="43073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Quantities to be measured :</a:t>
            </a:r>
          </a:p>
          <a:p>
            <a:endParaRPr lang="en-US" b="1" i="1" dirty="0" smtClean="0"/>
          </a:p>
          <a:p>
            <a:r>
              <a:rPr lang="en-US" dirty="0"/>
              <a:t>– Velocity field of the fluid</a:t>
            </a:r>
          </a:p>
          <a:p>
            <a:endParaRPr lang="en-US" dirty="0" smtClean="0"/>
          </a:p>
          <a:p>
            <a:r>
              <a:rPr lang="en-US" dirty="0" smtClean="0"/>
              <a:t>– Temperature field </a:t>
            </a:r>
          </a:p>
          <a:p>
            <a:r>
              <a:rPr lang="en-US" dirty="0" smtClean="0"/>
              <a:t>– Water vapor field </a:t>
            </a:r>
          </a:p>
          <a:p>
            <a:endParaRPr lang="en-US" dirty="0" smtClean="0"/>
          </a:p>
          <a:p>
            <a:r>
              <a:rPr lang="en-US" dirty="0" smtClean="0"/>
              <a:t>– Aerosol numbers </a:t>
            </a:r>
          </a:p>
          <a:p>
            <a:r>
              <a:rPr lang="en-US" dirty="0" smtClean="0"/>
              <a:t>– Aerosol size distribution</a:t>
            </a:r>
          </a:p>
          <a:p>
            <a:endParaRPr lang="en-US" dirty="0" smtClean="0"/>
          </a:p>
          <a:p>
            <a:r>
              <a:rPr lang="en-US" dirty="0" smtClean="0"/>
              <a:t>– Cloud droplet numbers </a:t>
            </a:r>
          </a:p>
          <a:p>
            <a:r>
              <a:rPr lang="en-US" dirty="0" smtClean="0"/>
              <a:t>– Cloud droplet sizes </a:t>
            </a:r>
          </a:p>
          <a:p>
            <a:r>
              <a:rPr lang="en-US" dirty="0" smtClean="0"/>
              <a:t>– Cloud droplet velocities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8105323" y="1780161"/>
            <a:ext cx="3622806" cy="3407126"/>
            <a:chOff x="8406881" y="2286000"/>
            <a:chExt cx="3622806" cy="3407126"/>
          </a:xfrm>
        </p:grpSpPr>
        <p:sp>
          <p:nvSpPr>
            <p:cNvPr id="28" name="Right Brace 27"/>
            <p:cNvSpPr/>
            <p:nvPr/>
          </p:nvSpPr>
          <p:spPr>
            <a:xfrm>
              <a:off x="8445138" y="2286000"/>
              <a:ext cx="45719" cy="121792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70776" y="2649895"/>
              <a:ext cx="3106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System for Atmospheric Modeling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30767" y="3309537"/>
              <a:ext cx="25565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 [</a:t>
              </a:r>
              <a:r>
                <a:rPr lang="en-US" sz="1000" dirty="0" smtClean="0"/>
                <a:t> Khairoutdinov </a:t>
              </a:r>
              <a:r>
                <a:rPr lang="en-US" sz="1000" dirty="0"/>
                <a:t>and Randall (2003</a:t>
              </a:r>
              <a:r>
                <a:rPr lang="en-US" sz="1000" dirty="0" smtClean="0"/>
                <a:t>) ]</a:t>
              </a:r>
              <a:endParaRPr lang="en-US" sz="1000" dirty="0"/>
            </a:p>
          </p:txBody>
        </p:sp>
        <p:sp>
          <p:nvSpPr>
            <p:cNvPr id="33" name="Right Brace 32"/>
            <p:cNvSpPr/>
            <p:nvPr/>
          </p:nvSpPr>
          <p:spPr>
            <a:xfrm>
              <a:off x="8406881" y="3998544"/>
              <a:ext cx="83976" cy="169458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70776" y="4499686"/>
              <a:ext cx="2876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HUJI Spectral Bin Microphysics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90545" y="5222961"/>
              <a:ext cx="293914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 [</a:t>
              </a:r>
              <a:r>
                <a:rPr lang="en-US" sz="1000" dirty="0" smtClean="0"/>
                <a:t> Khain et. al (2000) &amp; Fan .J et al (2009) ]</a:t>
              </a:r>
              <a:endParaRPr lang="en-US" sz="10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53013" y="1983569"/>
            <a:ext cx="3096572" cy="3111264"/>
            <a:chOff x="3753013" y="1983569"/>
            <a:chExt cx="3096572" cy="3111264"/>
          </a:xfrm>
        </p:grpSpPr>
        <p:sp>
          <p:nvSpPr>
            <p:cNvPr id="3" name="Rectangle 2"/>
            <p:cNvSpPr/>
            <p:nvPr/>
          </p:nvSpPr>
          <p:spPr>
            <a:xfrm>
              <a:off x="4093581" y="1983569"/>
              <a:ext cx="23535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Equation </a:t>
              </a:r>
              <a:r>
                <a:rPr lang="en-US" dirty="0"/>
                <a:t>of motion</a:t>
              </a:r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3772141" y="2570160"/>
              <a:ext cx="45719" cy="42920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3753013" y="3400251"/>
              <a:ext cx="83976" cy="169458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Brace 39"/>
            <p:cNvSpPr/>
            <p:nvPr/>
          </p:nvSpPr>
          <p:spPr>
            <a:xfrm>
              <a:off x="3767943" y="2014942"/>
              <a:ext cx="45719" cy="42920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96908" y="2543075"/>
              <a:ext cx="27526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Thermodynamic states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52891" y="4066516"/>
              <a:ext cx="24144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Cloud microphysics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35968" y="262707"/>
            <a:ext cx="4034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Large-Eddy </a:t>
            </a:r>
            <a:r>
              <a:rPr lang="en-US" sz="2000" dirty="0">
                <a:solidFill>
                  <a:srgbClr val="0000FF"/>
                </a:solidFill>
              </a:rPr>
              <a:t>Simulation of Pi Chamber</a:t>
            </a:r>
          </a:p>
        </p:txBody>
      </p:sp>
    </p:spTree>
    <p:extLst>
      <p:ext uri="{BB962C8B-B14F-4D97-AF65-F5344CB8AC3E}">
        <p14:creationId xmlns:p14="http://schemas.microsoft.com/office/powerpoint/2010/main" val="33766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42545" y="1991974"/>
            <a:ext cx="2341711" cy="2207272"/>
            <a:chOff x="600781" y="1473775"/>
            <a:chExt cx="2341711" cy="2207272"/>
          </a:xfrm>
        </p:grpSpPr>
        <p:sp>
          <p:nvSpPr>
            <p:cNvPr id="3" name="Rectangle 2"/>
            <p:cNvSpPr/>
            <p:nvPr/>
          </p:nvSpPr>
          <p:spPr>
            <a:xfrm>
              <a:off x="1207477" y="2028092"/>
              <a:ext cx="1266092" cy="11723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676400" y="2508739"/>
              <a:ext cx="1266092" cy="11723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07477" y="2028092"/>
              <a:ext cx="468923" cy="480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07476" y="3200400"/>
              <a:ext cx="468923" cy="480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73569" y="2028092"/>
              <a:ext cx="468923" cy="480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019908" y="2028092"/>
              <a:ext cx="0" cy="11723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6200000">
              <a:off x="165726" y="2463147"/>
              <a:ext cx="1239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3.125 cm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207476" y="1922585"/>
              <a:ext cx="1172308" cy="465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40342" y="1473775"/>
              <a:ext cx="1239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3.125 cm</a:t>
              </a:r>
              <a:endParaRPr lang="en-US" dirty="0"/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927233" y="2535564"/>
          <a:ext cx="6553203" cy="28520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1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0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dirty="0" smtClean="0"/>
                        <a:t>Grid size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dirty="0" smtClean="0"/>
                        <a:t>3.125 cm</a:t>
                      </a:r>
                      <a:endParaRPr 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0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dirty="0" smtClean="0"/>
                        <a:t># Grid points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dirty="0" smtClean="0"/>
                        <a:t>64 x 64</a:t>
                      </a:r>
                      <a:r>
                        <a:rPr lang="en-US" sz="2000" b="0" baseline="0" dirty="0" smtClean="0"/>
                        <a:t> x 32 (2m x 2m x 1m)</a:t>
                      </a:r>
                      <a:endParaRPr 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0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dirty="0" smtClean="0"/>
                        <a:t>Step size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dirty="0" smtClean="0"/>
                        <a:t>0.02 seconds</a:t>
                      </a:r>
                      <a:endParaRPr 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0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dirty="0" smtClean="0"/>
                        <a:t># Steps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dirty="0" smtClean="0"/>
                        <a:t>180000</a:t>
                      </a:r>
                      <a:r>
                        <a:rPr lang="en-US" sz="2000" b="0" baseline="0" dirty="0" smtClean="0"/>
                        <a:t> (3600 seconds)</a:t>
                      </a:r>
                      <a:endParaRPr 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38200" y="4536831"/>
            <a:ext cx="1228952" cy="1679594"/>
            <a:chOff x="398827" y="4573389"/>
            <a:chExt cx="1228952" cy="1679594"/>
          </a:xfrm>
        </p:grpSpPr>
        <p:sp>
          <p:nvSpPr>
            <p:cNvPr id="25" name="TextBox 24"/>
            <p:cNvSpPr txBox="1"/>
            <p:nvPr/>
          </p:nvSpPr>
          <p:spPr>
            <a:xfrm>
              <a:off x="1318079" y="520818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64241" y="4677259"/>
              <a:ext cx="953810" cy="1501681"/>
              <a:chOff x="5411821" y="5275388"/>
              <a:chExt cx="953810" cy="1501681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5435113" y="6186491"/>
                <a:ext cx="429240" cy="5905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421549" y="6175644"/>
                <a:ext cx="944082" cy="108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411821" y="5275388"/>
                <a:ext cx="17348" cy="9111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1116773" y="588365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8827" y="457338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35968" y="262707"/>
            <a:ext cx="4034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Large-Eddy </a:t>
            </a:r>
            <a:r>
              <a:rPr lang="en-US" sz="2000" dirty="0">
                <a:solidFill>
                  <a:srgbClr val="0000FF"/>
                </a:solidFill>
              </a:rPr>
              <a:t>Simulation of Pi Chamber</a:t>
            </a:r>
          </a:p>
        </p:txBody>
      </p:sp>
    </p:spTree>
    <p:extLst>
      <p:ext uri="{BB962C8B-B14F-4D97-AF65-F5344CB8AC3E}">
        <p14:creationId xmlns:p14="http://schemas.microsoft.com/office/powerpoint/2010/main" val="40715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749919" y="4125488"/>
            <a:ext cx="1186794" cy="1507146"/>
            <a:chOff x="3926749" y="4514276"/>
            <a:chExt cx="1186794" cy="1507146"/>
          </a:xfrm>
        </p:grpSpPr>
        <p:grpSp>
          <p:nvGrpSpPr>
            <p:cNvPr id="20" name="Group 19"/>
            <p:cNvGrpSpPr/>
            <p:nvPr/>
          </p:nvGrpSpPr>
          <p:grpSpPr>
            <a:xfrm>
              <a:off x="4109936" y="4824920"/>
              <a:ext cx="758758" cy="1040860"/>
              <a:chOff x="5476672" y="2305455"/>
              <a:chExt cx="758758" cy="104086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5486400" y="3112851"/>
                <a:ext cx="749030" cy="2334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5486400" y="2619983"/>
                <a:ext cx="674451" cy="4928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5476672" y="2305455"/>
                <a:ext cx="17348" cy="8171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794115" y="565209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3843" y="488360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26749" y="451427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56392" y="1978104"/>
            <a:ext cx="1209126" cy="1507146"/>
            <a:chOff x="3926749" y="4514276"/>
            <a:chExt cx="1209126" cy="1507146"/>
          </a:xfrm>
        </p:grpSpPr>
        <p:grpSp>
          <p:nvGrpSpPr>
            <p:cNvPr id="26" name="Group 25"/>
            <p:cNvGrpSpPr/>
            <p:nvPr/>
          </p:nvGrpSpPr>
          <p:grpSpPr>
            <a:xfrm>
              <a:off x="4109936" y="4824920"/>
              <a:ext cx="758758" cy="1040860"/>
              <a:chOff x="5476672" y="2305455"/>
              <a:chExt cx="758758" cy="104086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5486400" y="3112851"/>
                <a:ext cx="749030" cy="2334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5486400" y="2619983"/>
                <a:ext cx="674451" cy="4928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5476672" y="2305455"/>
                <a:ext cx="17348" cy="8171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4794115" y="565209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03843" y="488360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26749" y="451427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782820" y="1077467"/>
            <a:ext cx="1930539" cy="5340132"/>
            <a:chOff x="3255285" y="1077467"/>
            <a:chExt cx="1930539" cy="5340132"/>
          </a:xfrm>
        </p:grpSpPr>
        <p:sp>
          <p:nvSpPr>
            <p:cNvPr id="37" name="Rectangle 36"/>
            <p:cNvSpPr/>
            <p:nvPr/>
          </p:nvSpPr>
          <p:spPr>
            <a:xfrm>
              <a:off x="3708352" y="1780140"/>
              <a:ext cx="511841" cy="4114144"/>
            </a:xfrm>
            <a:prstGeom prst="rect">
              <a:avLst/>
            </a:prstGeom>
            <a:gradFill flip="none" rotWithShape="1"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81788" y="1077467"/>
              <a:ext cx="18040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For, t = 0:</a:t>
              </a:r>
            </a:p>
            <a:p>
              <a:r>
                <a:rPr lang="en-US" sz="1400" dirty="0" smtClean="0"/>
                <a:t>Temperature</a:t>
              </a:r>
            </a:p>
            <a:p>
              <a:r>
                <a:rPr lang="en-US" sz="1400" dirty="0" smtClean="0"/>
                <a:t>Top wall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55285" y="5894379"/>
              <a:ext cx="1634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Temperature </a:t>
              </a:r>
            </a:p>
            <a:p>
              <a:r>
                <a:rPr lang="en-US" sz="1400" dirty="0" smtClean="0"/>
                <a:t>Bottom wall</a:t>
              </a:r>
              <a:endParaRPr lang="en-US" sz="1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327405" y="875490"/>
            <a:ext cx="5145932" cy="5280499"/>
            <a:chOff x="7327405" y="875490"/>
            <a:chExt cx="5145932" cy="5280499"/>
          </a:xfrm>
        </p:grpSpPr>
        <p:sp>
          <p:nvSpPr>
            <p:cNvPr id="43" name="TextBox 42"/>
            <p:cNvSpPr txBox="1"/>
            <p:nvPr/>
          </p:nvSpPr>
          <p:spPr>
            <a:xfrm>
              <a:off x="7327405" y="1283089"/>
              <a:ext cx="5145932" cy="379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 wall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04643" y="5776611"/>
              <a:ext cx="4241259" cy="379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Bottom wall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8619798" y="3258767"/>
              <a:ext cx="5145932" cy="379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Sidewall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51839" y="3281437"/>
              <a:ext cx="3093029" cy="12003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 t = 0</a:t>
              </a:r>
            </a:p>
            <a:p>
              <a:r>
                <a:rPr lang="en-US" dirty="0" smtClean="0"/>
                <a:t>	U = V = W = 0</a:t>
              </a:r>
            </a:p>
            <a:p>
              <a:r>
                <a:rPr lang="en-US" dirty="0" smtClean="0"/>
                <a:t>At walls, for all t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U = V = W = 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84909" y="1890410"/>
              <a:ext cx="301557" cy="367705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accent6">
                  <a:lumMod val="20000"/>
                  <a:lumOff val="80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810873" y="1666673"/>
              <a:ext cx="2178996" cy="2237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807470" y="5577512"/>
              <a:ext cx="2178996" cy="2237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accent2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8768" y="1338584"/>
            <a:ext cx="2606458" cy="4907212"/>
            <a:chOff x="778768" y="1338584"/>
            <a:chExt cx="2606458" cy="4907212"/>
          </a:xfrm>
        </p:grpSpPr>
        <p:grpSp>
          <p:nvGrpSpPr>
            <p:cNvPr id="50" name="Group 49"/>
            <p:cNvGrpSpPr/>
            <p:nvPr/>
          </p:nvGrpSpPr>
          <p:grpSpPr>
            <a:xfrm>
              <a:off x="1202827" y="1338584"/>
              <a:ext cx="2182399" cy="4907212"/>
              <a:chOff x="1202827" y="1338584"/>
              <a:chExt cx="2182399" cy="490721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206230" y="1945532"/>
                <a:ext cx="301557" cy="3677055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206230" y="1721795"/>
                <a:ext cx="2178996" cy="2237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398693" y="1338584"/>
                <a:ext cx="1785025" cy="37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Top wall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02827" y="5632634"/>
                <a:ext cx="2178996" cy="2237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accent2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449805" y="5866418"/>
                <a:ext cx="1779413" cy="37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Bottom wall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6200000">
                <a:off x="1072233" y="3713053"/>
                <a:ext cx="1381005" cy="37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Sidewall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568584" y="1988867"/>
                <a:ext cx="1651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top</a:t>
                </a:r>
                <a:r>
                  <a:rPr lang="en-US" dirty="0" smtClean="0"/>
                  <a:t> = Cold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568584" y="5233482"/>
                <a:ext cx="1651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bot</a:t>
                </a:r>
                <a:r>
                  <a:rPr lang="en-US" dirty="0" smtClean="0"/>
                  <a:t> = Hot</a:t>
                </a:r>
                <a:endParaRPr 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 rot="16200000">
              <a:off x="381383" y="3669415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side </a:t>
              </a:r>
              <a:r>
                <a:rPr lang="en-US" dirty="0" smtClean="0"/>
                <a:t>= T</a:t>
              </a:r>
              <a:r>
                <a:rPr lang="en-US" baseline="-25000" dirty="0" smtClean="0"/>
                <a:t>s </a:t>
              </a:r>
              <a:endParaRPr lang="en-US" baseline="-250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35968" y="262707"/>
            <a:ext cx="4034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Large-Eddy </a:t>
            </a:r>
            <a:r>
              <a:rPr lang="en-US" sz="2000" dirty="0">
                <a:solidFill>
                  <a:srgbClr val="0000FF"/>
                </a:solidFill>
              </a:rPr>
              <a:t>Simulation of Pi Chamber</a:t>
            </a:r>
          </a:p>
        </p:txBody>
      </p:sp>
    </p:spTree>
    <p:extLst>
      <p:ext uri="{BB962C8B-B14F-4D97-AF65-F5344CB8AC3E}">
        <p14:creationId xmlns:p14="http://schemas.microsoft.com/office/powerpoint/2010/main" val="160164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30" y="347480"/>
            <a:ext cx="10726390" cy="58006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6268" y="6341489"/>
            <a:ext cx="321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Thomas et al. (JAMES, in review)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15725" y="347480"/>
            <a:ext cx="5363195" cy="5800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30" y="347480"/>
            <a:ext cx="10726390" cy="58006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6268" y="6341489"/>
            <a:ext cx="321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Thomas et al. (JAMES, in 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08" y="505750"/>
            <a:ext cx="5501463" cy="5728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971" y="3301689"/>
            <a:ext cx="2088645" cy="693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117" y="4073131"/>
            <a:ext cx="1240354" cy="370505"/>
          </a:xfrm>
          <a:prstGeom prst="rect">
            <a:avLst/>
          </a:prstGeom>
        </p:spPr>
      </p:pic>
      <p:sp>
        <p:nvSpPr>
          <p:cNvPr id="6" name="Can 5"/>
          <p:cNvSpPr/>
          <p:nvPr/>
        </p:nvSpPr>
        <p:spPr>
          <a:xfrm>
            <a:off x="8563055" y="1077363"/>
            <a:ext cx="1774479" cy="12312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933549" y="1024950"/>
                <a:ext cx="1033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549" y="1024950"/>
                <a:ext cx="10334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91013" y="1551661"/>
                <a:ext cx="478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013" y="1551661"/>
                <a:ext cx="4782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733365" y="2636852"/>
            <a:ext cx="143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fluid </a:t>
            </a:r>
          </a:p>
          <a:p>
            <a:r>
              <a:rPr lang="en-US" dirty="0"/>
              <a:t>temperature: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6268" y="6341489"/>
            <a:ext cx="321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Thomas et al. (JAMES, in 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5968" y="262707"/>
            <a:ext cx="4034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Large-Eddy </a:t>
            </a:r>
            <a:r>
              <a:rPr lang="en-US" sz="2000" dirty="0">
                <a:solidFill>
                  <a:srgbClr val="0000FF"/>
                </a:solidFill>
              </a:rPr>
              <a:t>Simulation of Pi Chamber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93" y="1952847"/>
            <a:ext cx="9859201" cy="3382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0393" y="745182"/>
            <a:ext cx="8061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 for Atmospheric Modeling (SAM; </a:t>
            </a:r>
            <a:r>
              <a:rPr lang="en-US" dirty="0" err="1" smtClean="0"/>
              <a:t>Khairoutdinov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~3-cm grid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Spectral-bin microphysics (</a:t>
            </a:r>
            <a:r>
              <a:rPr lang="en-US" dirty="0" err="1" smtClean="0"/>
              <a:t>Khain</a:t>
            </a:r>
            <a:r>
              <a:rPr lang="en-US" dirty="0" smtClean="0"/>
              <a:t>/Pinsky)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6268" y="6341489"/>
            <a:ext cx="321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Thomas et al. (JAMES, in 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996" y="175690"/>
            <a:ext cx="10158953" cy="202908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Large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ddy simulation of turbulent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onvection in the </a:t>
            </a:r>
            <a:b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Pi Chamber: </a:t>
            </a:r>
            <a:b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Laboratory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meets LES with cloud microphysics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6800" y="2677582"/>
            <a:ext cx="7555344" cy="2277554"/>
          </a:xfrm>
        </p:spPr>
        <p:txBody>
          <a:bodyPr>
            <a:normAutofit/>
          </a:bodyPr>
          <a:lstStyle/>
          <a:p>
            <a:r>
              <a:rPr lang="en-US" dirty="0" smtClean="0"/>
              <a:t>R. A. Shaw</a:t>
            </a:r>
          </a:p>
          <a:p>
            <a:r>
              <a:rPr lang="en-US" i="1" dirty="0" smtClean="0"/>
              <a:t>Michigan Technological University</a:t>
            </a:r>
          </a:p>
          <a:p>
            <a:r>
              <a:rPr lang="en-US" i="1" dirty="0" smtClean="0"/>
              <a:t>W. Cantrell (MTU), K. </a:t>
            </a:r>
            <a:r>
              <a:rPr lang="en-US" i="1" dirty="0" err="1" smtClean="0"/>
              <a:t>Chandrakarr</a:t>
            </a:r>
            <a:r>
              <a:rPr lang="en-US" i="1" dirty="0"/>
              <a:t> </a:t>
            </a:r>
            <a:r>
              <a:rPr lang="en-US" i="1" dirty="0" smtClean="0"/>
              <a:t>(MTU), N. Desai (BNL), G. Kinney (MTU), S. Krueger (Univ. Utah), M</a:t>
            </a:r>
            <a:r>
              <a:rPr lang="en-US" i="1" dirty="0"/>
              <a:t>. </a:t>
            </a:r>
            <a:r>
              <a:rPr lang="en-US" i="1" dirty="0" err="1"/>
              <a:t>Ovchinnikov</a:t>
            </a:r>
            <a:r>
              <a:rPr lang="en-US" i="1" dirty="0"/>
              <a:t> (PNNL</a:t>
            </a:r>
            <a:r>
              <a:rPr lang="en-US" i="1" dirty="0" smtClean="0"/>
              <a:t>), </a:t>
            </a:r>
            <a:r>
              <a:rPr lang="en-US" i="1" dirty="0" smtClean="0">
                <a:solidFill>
                  <a:srgbClr val="FFC000"/>
                </a:solidFill>
              </a:rPr>
              <a:t>S. Thomas </a:t>
            </a:r>
            <a:r>
              <a:rPr lang="en-US" i="1" dirty="0" smtClean="0"/>
              <a:t>(MTU), and F. Yang (BNL)</a:t>
            </a:r>
          </a:p>
          <a:p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22185" y="5427945"/>
            <a:ext cx="65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Acknowledgement: Pi Chamber supported by U.S. National Science Foundation, Dynamic and Physical Meteorology Program and Major Research Instrumentation Program; additional support from DOE ASR, NASA, and AFRL</a:t>
            </a:r>
          </a:p>
        </p:txBody>
      </p:sp>
    </p:spTree>
    <p:extLst>
      <p:ext uri="{BB962C8B-B14F-4D97-AF65-F5344CB8AC3E}">
        <p14:creationId xmlns:p14="http://schemas.microsoft.com/office/powerpoint/2010/main" val="42414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24" y="1222099"/>
            <a:ext cx="5422951" cy="441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591" y="1204137"/>
            <a:ext cx="7743604" cy="4622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6268" y="6341489"/>
            <a:ext cx="321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Thomas et al. (JAMES, in review)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5968" y="262707"/>
            <a:ext cx="4034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Large-Eddy </a:t>
            </a:r>
            <a:r>
              <a:rPr lang="en-US" sz="2000" dirty="0">
                <a:solidFill>
                  <a:srgbClr val="0000FF"/>
                </a:solidFill>
              </a:rPr>
              <a:t>Simulation of Pi Chamber</a:t>
            </a:r>
          </a:p>
        </p:txBody>
      </p:sp>
    </p:spTree>
    <p:extLst>
      <p:ext uri="{BB962C8B-B14F-4D97-AF65-F5344CB8AC3E}">
        <p14:creationId xmlns:p14="http://schemas.microsoft.com/office/powerpoint/2010/main" val="21100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6268" y="6341489"/>
            <a:ext cx="321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Thomas et al. (JAMES, in review)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968" y="262707"/>
            <a:ext cx="4034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Large-Eddy </a:t>
            </a:r>
            <a:r>
              <a:rPr lang="en-US" sz="2000" dirty="0">
                <a:solidFill>
                  <a:srgbClr val="0000FF"/>
                </a:solidFill>
              </a:rPr>
              <a:t>Simulation of Pi Chamber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06" y="925981"/>
            <a:ext cx="6964567" cy="54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9886" y="1041023"/>
            <a:ext cx="90236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Pi Chamber </a:t>
            </a:r>
            <a:r>
              <a:rPr lang="en-US" sz="2400" dirty="0" smtClean="0"/>
              <a:t>Case</a:t>
            </a: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Warm microphysics: cloud droplet activation, growth by condensation, and removal by sedimentation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Comparison of simulations to experiment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LES vs DNS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Eulerian vs </a:t>
            </a:r>
            <a:r>
              <a:rPr lang="en-US" sz="2400" dirty="0" err="1" smtClean="0"/>
              <a:t>Lagrangian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Lagrangian</a:t>
            </a:r>
            <a:r>
              <a:rPr lang="en-US" sz="2400" dirty="0" smtClean="0"/>
              <a:t> explicit vs </a:t>
            </a:r>
            <a:r>
              <a:rPr lang="en-US" sz="2400" dirty="0" err="1" smtClean="0"/>
              <a:t>Lagrangian</a:t>
            </a:r>
            <a:r>
              <a:rPr lang="en-US" sz="2400" dirty="0" smtClean="0"/>
              <a:t> </a:t>
            </a:r>
            <a:r>
              <a:rPr lang="en-US" sz="2400" dirty="0" smtClean="0"/>
              <a:t>super-droplet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Pi Chamber modeling workshop in Houghton, Michigan, USA May 23-24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3957" y="461378"/>
            <a:ext cx="543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Cloud Modeling Workshop @ Pune, India – August 2020</a:t>
            </a:r>
          </a:p>
        </p:txBody>
      </p:sp>
    </p:spTree>
    <p:extLst>
      <p:ext uri="{BB962C8B-B14F-4D97-AF65-F5344CB8AC3E}">
        <p14:creationId xmlns:p14="http://schemas.microsoft.com/office/powerpoint/2010/main" val="24674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305800" cy="609600"/>
          </a:xfrm>
        </p:spPr>
        <p:txBody>
          <a:bodyPr/>
          <a:lstStyle/>
          <a:p>
            <a:pPr marL="838200" indent="-838200"/>
            <a:r>
              <a:rPr lang="de-DE" sz="2400" dirty="0">
                <a:solidFill>
                  <a:srgbClr val="0000FF"/>
                </a:solidFill>
              </a:rPr>
              <a:t>Summary...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1200" y="4115558"/>
            <a:ext cx="425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LES of the Pi Chamber: Captures trends of observed dynamics and microphysics</a:t>
            </a:r>
            <a:endParaRPr lang="en-US" dirty="0">
              <a:latin typeface="Palatino Linotype" panose="020405020505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1" y="2656991"/>
            <a:ext cx="416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For steady-state conditions, large droplet tail appears for decreasing aerosol injection rate</a:t>
            </a:r>
            <a:endParaRPr lang="en-US" dirty="0">
              <a:latin typeface="Palatino Linotype" panose="020405020505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448" y="1185190"/>
            <a:ext cx="2006644" cy="11839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91200" y="1185190"/>
            <a:ext cx="425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Moist </a:t>
            </a:r>
            <a:r>
              <a:rPr lang="en-US" dirty="0" smtClean="0">
                <a:latin typeface="Palatino Linotype" panose="02040502050505030304" pitchFamily="18" charset="0"/>
              </a:rPr>
              <a:t>Rayleigh-</a:t>
            </a:r>
            <a:r>
              <a:rPr lang="en-US" dirty="0" err="1" smtClean="0">
                <a:latin typeface="Palatino Linotype" panose="02040502050505030304" pitchFamily="18" charset="0"/>
              </a:rPr>
              <a:t>Bénard</a:t>
            </a:r>
            <a:r>
              <a:rPr lang="en-US" dirty="0" smtClean="0">
                <a:latin typeface="Palatino Linotype" panose="02040502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Palatino Linotype" panose="02040502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convection: steady-state turbulence, thermodynamics, and microphysics via isobaric mixing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090" y="2410172"/>
            <a:ext cx="2162709" cy="14813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91200" y="5362103"/>
            <a:ext cx="425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LES of the </a:t>
            </a:r>
            <a:r>
              <a:rPr lang="en-US" dirty="0" smtClean="0">
                <a:latin typeface="Palatino Linotype" panose="02040502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Pi Chamber</a:t>
            </a:r>
            <a:r>
              <a:rPr lang="en-US" dirty="0">
                <a:latin typeface="Palatino Linotype" panose="02040502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dirty="0" smtClean="0">
                <a:latin typeface="Palatino Linotype" panose="02040502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Scaling of the chamber influences the microphysics.</a:t>
            </a:r>
            <a:endParaRPr lang="en-US" dirty="0">
              <a:latin typeface="Palatino Linotype" panose="020405020505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Palatino Linotype" panose="020405020505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448" y="3891500"/>
            <a:ext cx="2154511" cy="12862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354" y="5177738"/>
            <a:ext cx="1764178" cy="12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6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9" y="396161"/>
            <a:ext cx="4448801" cy="5666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21" y="4422706"/>
            <a:ext cx="6390515" cy="1450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21" y="492523"/>
            <a:ext cx="5427377" cy="2236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174" y="2880529"/>
            <a:ext cx="5534807" cy="14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Laboratory and LES…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276" y="1511535"/>
            <a:ext cx="10110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1413"/>
                </a:solidFill>
                <a:latin typeface="LpnyrrTimes-Roman"/>
              </a:rPr>
              <a:t>Jim’s NCAR career extended over 16 years and was marked by unusually creative research</a:t>
            </a:r>
          </a:p>
          <a:p>
            <a:r>
              <a:rPr lang="en-US" dirty="0">
                <a:solidFill>
                  <a:srgbClr val="131413"/>
                </a:solidFill>
                <a:latin typeface="LpnyrrTimes-Roman"/>
              </a:rPr>
              <a:t>that was increasingly recognized and appreciated. The research was of two main types:</a:t>
            </a:r>
          </a:p>
          <a:p>
            <a:r>
              <a:rPr lang="en-US" dirty="0">
                <a:solidFill>
                  <a:srgbClr val="131413"/>
                </a:solidFill>
                <a:latin typeface="LpnyrrTimes-Roman"/>
              </a:rPr>
              <a:t>pioneering work in the numerical modelling technique now known as large-eddy simulation,</a:t>
            </a:r>
          </a:p>
          <a:p>
            <a:r>
              <a:rPr lang="en-US" dirty="0">
                <a:solidFill>
                  <a:srgbClr val="131413"/>
                </a:solidFill>
                <a:latin typeface="LpnyrrTimes-Roman"/>
              </a:rPr>
              <a:t>and laboratory studies of turbulent free convection</a:t>
            </a:r>
            <a:r>
              <a:rPr lang="en-US" dirty="0" smtClean="0">
                <a:solidFill>
                  <a:srgbClr val="131413"/>
                </a:solidFill>
                <a:latin typeface="LpnyrrTimes-Roman"/>
              </a:rPr>
              <a:t>.</a:t>
            </a:r>
          </a:p>
          <a:p>
            <a:endParaRPr lang="en-US" dirty="0">
              <a:solidFill>
                <a:srgbClr val="131413"/>
              </a:solidFill>
              <a:latin typeface="LpnyrrTimes-Roman"/>
            </a:endParaRPr>
          </a:p>
          <a:p>
            <a:r>
              <a:rPr lang="en-US" dirty="0">
                <a:solidFill>
                  <a:srgbClr val="131413"/>
                </a:solidFill>
                <a:latin typeface="LpnyrrTimes-Roman"/>
              </a:rPr>
              <a:t>The large-eddy simulation work was inspired by the earlier work of Jim’s senior NCAR</a:t>
            </a:r>
          </a:p>
          <a:p>
            <a:r>
              <a:rPr lang="en-US" dirty="0">
                <a:solidFill>
                  <a:srgbClr val="131413"/>
                </a:solidFill>
                <a:latin typeface="LpnyrrTimes-Roman"/>
              </a:rPr>
              <a:t>colleague, Douglas Lilly, who developed its theoretical outlines some years earlier at the</a:t>
            </a:r>
          </a:p>
          <a:p>
            <a:r>
              <a:rPr lang="en-US" dirty="0">
                <a:solidFill>
                  <a:srgbClr val="131413"/>
                </a:solidFill>
                <a:latin typeface="LpnyrrTimes-Roman"/>
              </a:rPr>
              <a:t>Geophysical Fluid Dynamics Laboratory in Princeton, New Jersey. Under Lilly’s tutelage</a:t>
            </a:r>
          </a:p>
          <a:p>
            <a:r>
              <a:rPr lang="en-US" dirty="0">
                <a:solidFill>
                  <a:srgbClr val="131413"/>
                </a:solidFill>
                <a:latin typeface="LpnyrrTimes-Roman"/>
              </a:rPr>
              <a:t>at NCAR, </a:t>
            </a:r>
            <a:r>
              <a:rPr lang="en-US" dirty="0">
                <a:solidFill>
                  <a:srgbClr val="C00000"/>
                </a:solidFill>
                <a:latin typeface="LpnyrrTimes-Roman"/>
              </a:rPr>
              <a:t>Jim developed the code for and carried out what was probably the first</a:t>
            </a:r>
          </a:p>
          <a:p>
            <a:r>
              <a:rPr lang="en-US" dirty="0">
                <a:solidFill>
                  <a:srgbClr val="C00000"/>
                </a:solidFill>
                <a:latin typeface="LpnyrrTimes-Roman"/>
              </a:rPr>
              <a:t>three-dimensional, time-dependent numerical simulations of turbulent flow with spatial and</a:t>
            </a:r>
          </a:p>
          <a:p>
            <a:r>
              <a:rPr lang="en-US" dirty="0">
                <a:solidFill>
                  <a:srgbClr val="C00000"/>
                </a:solidFill>
                <a:latin typeface="LpnyrrTimes-Roman"/>
              </a:rPr>
              <a:t>temporal resolution adequate to resolve the dynamics and evolution of the energy-containing</a:t>
            </a:r>
          </a:p>
          <a:p>
            <a:r>
              <a:rPr lang="en-US" dirty="0">
                <a:solidFill>
                  <a:srgbClr val="C00000"/>
                </a:solidFill>
                <a:latin typeface="LpnyrrTimes-Roman"/>
              </a:rPr>
              <a:t>eddies</a:t>
            </a:r>
            <a:r>
              <a:rPr lang="en-US" dirty="0">
                <a:solidFill>
                  <a:srgbClr val="131413"/>
                </a:solidFill>
                <a:latin typeface="LpnyrrTimes-Roman"/>
              </a:rPr>
              <a:t>. That work attracted wide recognition, and began to be adopted in other research </a:t>
            </a:r>
            <a:r>
              <a:rPr lang="en-US" dirty="0" err="1">
                <a:solidFill>
                  <a:srgbClr val="131413"/>
                </a:solidFill>
                <a:latin typeface="LpnyrrTimes-Roman"/>
              </a:rPr>
              <a:t>centres</a:t>
            </a:r>
            <a:r>
              <a:rPr lang="en-US" dirty="0">
                <a:solidFill>
                  <a:srgbClr val="131413"/>
                </a:solidFill>
                <a:latin typeface="LpnyrrTimes-Roman"/>
              </a:rPr>
              <a:t>,</a:t>
            </a:r>
          </a:p>
          <a:p>
            <a:r>
              <a:rPr lang="en-US" dirty="0">
                <a:solidFill>
                  <a:srgbClr val="131413"/>
                </a:solidFill>
                <a:latin typeface="LpnyrrTimes-Roman"/>
              </a:rPr>
              <a:t>including the Center for Turbulence Research at Stanford that soon gave the semantically</a:t>
            </a:r>
          </a:p>
          <a:p>
            <a:r>
              <a:rPr lang="en-US" dirty="0">
                <a:solidFill>
                  <a:srgbClr val="131413"/>
                </a:solidFill>
                <a:latin typeface="LpnyrrTimes-Roman"/>
              </a:rPr>
              <a:t>precise name, large-eddy simulation.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8276" y="5650725"/>
            <a:ext cx="715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Wyngaard</a:t>
            </a:r>
            <a:r>
              <a:rPr lang="en-US" dirty="0" smtClean="0"/>
              <a:t> (Boundary-Layer Meteorology 2015) – Obituary of Jim </a:t>
            </a:r>
            <a:r>
              <a:rPr lang="en-US" dirty="0" err="1" smtClean="0"/>
              <a:t>Deardorff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9553" y="485373"/>
            <a:ext cx="97536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 Chamber - Philosophy:</a:t>
            </a:r>
          </a:p>
          <a:p>
            <a:endParaRPr lang="en-US" sz="1600" dirty="0"/>
          </a:p>
          <a:p>
            <a:r>
              <a:rPr lang="en-US" sz="2800" i="1" dirty="0" smtClean="0">
                <a:solidFill>
                  <a:schemeClr val="tx2"/>
                </a:solidFill>
              </a:rPr>
              <a:t>Create a ‘convective mixed-layer’ in a controlled environment… to investigate </a:t>
            </a:r>
            <a:r>
              <a:rPr lang="en-US" sz="2800" i="1" dirty="0">
                <a:solidFill>
                  <a:schemeClr val="tx2"/>
                </a:solidFill>
              </a:rPr>
              <a:t>aerosol-cloud interactions in a turbulent environment (fluctuating velocity, temperature and water vapor concentration)</a:t>
            </a:r>
          </a:p>
          <a:p>
            <a:endParaRPr lang="en-US" sz="28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71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9553" y="485373"/>
            <a:ext cx="1011218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 Chamber - Philosophy:</a:t>
            </a:r>
          </a:p>
          <a:p>
            <a:endParaRPr lang="en-US" sz="1600" dirty="0"/>
          </a:p>
          <a:p>
            <a:r>
              <a:rPr lang="en-US" sz="2800" i="1" dirty="0" smtClean="0">
                <a:solidFill>
                  <a:schemeClr val="tx2"/>
                </a:solidFill>
              </a:rPr>
              <a:t>Create a ‘convective mixed-layer’ in a controlled environment… to investigate </a:t>
            </a:r>
            <a:r>
              <a:rPr lang="en-US" sz="2800" i="1" dirty="0">
                <a:solidFill>
                  <a:schemeClr val="tx2"/>
                </a:solidFill>
              </a:rPr>
              <a:t>aerosol-cloud interactions in a turbulent environment (fluctuating velocity, temperature and water vapor concentration)</a:t>
            </a:r>
          </a:p>
          <a:p>
            <a:endParaRPr lang="en-US" sz="2800" dirty="0"/>
          </a:p>
          <a:p>
            <a:r>
              <a:rPr lang="en-US" sz="2800" dirty="0"/>
              <a:t>Why the laboratory?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Well characterized boundary conditions and forcing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Remove large-scale feedbacks… e.g., constant </a:t>
            </a:r>
            <a:r>
              <a:rPr lang="en-US" sz="2800" dirty="0" smtClean="0"/>
              <a:t>forcing (aerosol-cloud interactions with no “meteorology”)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Aerosol-cloud microphysics can be measured in detail (scavenging efficiencies, condensation vs. collision growth, etc.)</a:t>
            </a:r>
            <a:endParaRPr lang="en-US" sz="2800" dirty="0"/>
          </a:p>
          <a:p>
            <a:endParaRPr lang="en-US" sz="28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7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9553" y="485373"/>
            <a:ext cx="975361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 Chamber - Philosophy:</a:t>
            </a:r>
          </a:p>
          <a:p>
            <a:endParaRPr lang="en-US" sz="1600" dirty="0"/>
          </a:p>
          <a:p>
            <a:r>
              <a:rPr lang="en-US" sz="2800" i="1" dirty="0" smtClean="0">
                <a:solidFill>
                  <a:schemeClr val="tx2"/>
                </a:solidFill>
              </a:rPr>
              <a:t>Create a ‘convective mixed-layer’ in a controlled environment… to investigate </a:t>
            </a:r>
            <a:r>
              <a:rPr lang="en-US" sz="2800" i="1" dirty="0">
                <a:solidFill>
                  <a:schemeClr val="tx2"/>
                </a:solidFill>
              </a:rPr>
              <a:t>aerosol-cloud interactions in a turbulent environment (fluctuating velocity, temperature and water vapor concentration)</a:t>
            </a:r>
          </a:p>
          <a:p>
            <a:endParaRPr lang="en-US" sz="2800" dirty="0"/>
          </a:p>
          <a:p>
            <a:r>
              <a:rPr lang="en-US" sz="2800" dirty="0"/>
              <a:t>Why the laboratory?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Well characterized boundary conditions and forcing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Remove large-scale feedbacks… e.g., constant forcing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Aerosol-cloud microphysics can be measured in detail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What </a:t>
            </a:r>
            <a:r>
              <a:rPr lang="en-US" sz="2800" dirty="0"/>
              <a:t>makes the Pi Chamber different? 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2800" b="1" i="1" dirty="0">
                <a:solidFill>
                  <a:srgbClr val="FF0000"/>
                </a:solidFill>
              </a:rPr>
              <a:t>Time </a:t>
            </a:r>
            <a:r>
              <a:rPr lang="en-US" sz="2800" i="1" dirty="0"/>
              <a:t>and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Turbulence</a:t>
            </a:r>
            <a:endParaRPr lang="en-US" sz="28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70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7" y="727484"/>
            <a:ext cx="3015048" cy="54956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01867" y="6104308"/>
            <a:ext cx="4322618" cy="116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93554" y="702547"/>
            <a:ext cx="4322618" cy="1163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2388" y="2319251"/>
            <a:ext cx="2019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Convection and mixing visualized by illuminated cloud droplets.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41280" y="266144"/>
                <a:ext cx="1341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280" y="266144"/>
                <a:ext cx="134197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02299" y="6248057"/>
                <a:ext cx="2454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299" y="6248057"/>
                <a:ext cx="245496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1981193" y="1295400"/>
            <a:ext cx="0" cy="3124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193" y="4419600"/>
            <a:ext cx="4038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364915" y="1494064"/>
            <a:ext cx="3093091" cy="2628900"/>
          </a:xfrm>
          <a:custGeom>
            <a:avLst/>
            <a:gdLst>
              <a:gd name="connsiteX0" fmla="*/ 0 w 3714750"/>
              <a:gd name="connsiteY0" fmla="*/ 2628900 h 2628900"/>
              <a:gd name="connsiteX1" fmla="*/ 2563586 w 3714750"/>
              <a:gd name="connsiteY1" fmla="*/ 2016579 h 2628900"/>
              <a:gd name="connsiteX2" fmla="*/ 3714750 w 3714750"/>
              <a:gd name="connsiteY2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0" h="2628900">
                <a:moveTo>
                  <a:pt x="0" y="2628900"/>
                </a:moveTo>
                <a:cubicBezTo>
                  <a:pt x="972230" y="2541814"/>
                  <a:pt x="1944461" y="2454729"/>
                  <a:pt x="2563586" y="2016579"/>
                </a:cubicBezTo>
                <a:cubicBezTo>
                  <a:pt x="3182711" y="1578429"/>
                  <a:pt x="3448730" y="789214"/>
                  <a:pt x="3714750" y="0"/>
                </a:cubicBezTo>
              </a:path>
            </a:pathLst>
          </a:cu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96581" y="1289958"/>
                <a:ext cx="690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81" y="1289958"/>
                <a:ext cx="690288" cy="461665"/>
              </a:xfrm>
              <a:prstGeom prst="rect">
                <a:avLst/>
              </a:prstGeom>
              <a:blipFill>
                <a:blip r:embed="rId5"/>
                <a:stretch>
                  <a:fillRect l="-2655" r="-4159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06933" y="1031705"/>
                <a:ext cx="574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933" y="1031705"/>
                <a:ext cx="574260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H="1">
            <a:off x="2802322" y="2128158"/>
            <a:ext cx="2461654" cy="1950882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63976" y="2139035"/>
            <a:ext cx="0" cy="2291442"/>
          </a:xfrm>
          <a:prstGeom prst="line">
            <a:avLst/>
          </a:prstGeom>
          <a:ln w="25400">
            <a:solidFill>
              <a:schemeClr val="accent3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33149" y="3092841"/>
            <a:ext cx="0" cy="1365188"/>
          </a:xfrm>
          <a:prstGeom prst="line">
            <a:avLst/>
          </a:prstGeom>
          <a:ln w="25400">
            <a:solidFill>
              <a:schemeClr val="accent3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19393" y="4079040"/>
            <a:ext cx="0" cy="340560"/>
          </a:xfrm>
          <a:prstGeom prst="line">
            <a:avLst/>
          </a:prstGeom>
          <a:ln w="25400">
            <a:solidFill>
              <a:schemeClr val="accent3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81194" y="2133600"/>
            <a:ext cx="3282783" cy="10870"/>
          </a:xfrm>
          <a:prstGeom prst="line">
            <a:avLst/>
          </a:prstGeom>
          <a:ln w="25400">
            <a:solidFill>
              <a:schemeClr val="accent3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81193" y="3080176"/>
            <a:ext cx="2051956" cy="10870"/>
          </a:xfrm>
          <a:prstGeom prst="line">
            <a:avLst/>
          </a:prstGeom>
          <a:ln w="25400">
            <a:solidFill>
              <a:schemeClr val="accent3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81194" y="4051719"/>
            <a:ext cx="867393" cy="6040"/>
          </a:xfrm>
          <a:prstGeom prst="line">
            <a:avLst/>
          </a:prstGeom>
          <a:ln w="25400">
            <a:solidFill>
              <a:schemeClr val="accent3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09688" y="4466067"/>
                <a:ext cx="1099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688" y="4466067"/>
                <a:ext cx="1099468" cy="369332"/>
              </a:xfrm>
              <a:prstGeom prst="rect">
                <a:avLst/>
              </a:prstGeom>
              <a:blipFill>
                <a:blip r:embed="rId7"/>
                <a:stretch>
                  <a:fillRect l="-6077" r="-552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83923" y="4464131"/>
                <a:ext cx="361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923" y="4464131"/>
                <a:ext cx="361189" cy="369332"/>
              </a:xfrm>
              <a:prstGeom prst="rect">
                <a:avLst/>
              </a:prstGeom>
              <a:blipFill>
                <a:blip r:embed="rId8"/>
                <a:stretch>
                  <a:fillRect l="-18333" r="-666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07274" y="4515631"/>
                <a:ext cx="674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274" y="4515631"/>
                <a:ext cx="674993" cy="369332"/>
              </a:xfrm>
              <a:prstGeom prst="rect">
                <a:avLst/>
              </a:prstGeom>
              <a:blipFill>
                <a:blip r:embed="rId9"/>
                <a:stretch>
                  <a:fillRect l="-9009" r="-270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-76960" y="2792899"/>
                <a:ext cx="2123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960" y="2792899"/>
                <a:ext cx="2123466" cy="461665"/>
              </a:xfrm>
              <a:prstGeom prst="rect">
                <a:avLst/>
              </a:prstGeom>
              <a:blipFill>
                <a:blip r:embed="rId10"/>
                <a:stretch>
                  <a:fillRect r="-28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1981193" y="3782802"/>
            <a:ext cx="2051956" cy="10870"/>
          </a:xfrm>
          <a:prstGeom prst="line">
            <a:avLst/>
          </a:prstGeom>
          <a:ln w="25400">
            <a:solidFill>
              <a:schemeClr val="accent3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17579" y="3512611"/>
                <a:ext cx="14170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79" y="3512611"/>
                <a:ext cx="1417055" cy="461665"/>
              </a:xfrm>
              <a:prstGeom prst="rect">
                <a:avLst/>
              </a:prstGeom>
              <a:blipFill>
                <a:blip r:embed="rId11"/>
                <a:stretch>
                  <a:fillRect r="-42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981193" y="5422493"/>
                <a:ext cx="1846916" cy="930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93" y="5422493"/>
                <a:ext cx="1846916" cy="9307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7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8" y="715085"/>
            <a:ext cx="7815766" cy="52020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15661" y="6400800"/>
            <a:ext cx="256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 et al. BAMS (2016)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02126" y="1613647"/>
                <a:ext cx="3689874" cy="270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 Chamber: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Vol 3.14 m^3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Aerosol input fully controlled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Interstitial and residuals sampled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</a:t>
                </a:r>
                <a:r>
                  <a:rPr lang="en-US" dirty="0" smtClean="0"/>
                  <a:t>easurement of thermodynamics, turbulence and cloud microphysics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126" y="1613647"/>
                <a:ext cx="3689874" cy="2700163"/>
              </a:xfrm>
              <a:prstGeom prst="rect">
                <a:avLst/>
              </a:prstGeom>
              <a:blipFill>
                <a:blip r:embed="rId3"/>
                <a:stretch>
                  <a:fillRect l="-1488" t="-1354" b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16466</TotalTime>
  <Words>1027</Words>
  <Application>Microsoft Office PowerPoint</Application>
  <PresentationFormat>Widescreen</PresentationFormat>
  <Paragraphs>169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LpnyrrTimes-Roman</vt:lpstr>
      <vt:lpstr>Palatino Linotype</vt:lpstr>
      <vt:lpstr>Symbol</vt:lpstr>
      <vt:lpstr>Tahoma</vt:lpstr>
      <vt:lpstr>Office Theme</vt:lpstr>
      <vt:lpstr>Large eddy simulation of turbulent convection in the  Pi Chamber:  Laboratory meets LES with cloud microphysics</vt:lpstr>
      <vt:lpstr>Large eddy simulation of turbulent convection in the  Pi Chamber:  Laboratory meets LES with cloud microphysics</vt:lpstr>
      <vt:lpstr>PowerPoint Presentation</vt:lpstr>
      <vt:lpstr>Laboratory and LES…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Summary...</vt:lpstr>
    </vt:vector>
  </TitlesOfParts>
  <Company>Michigan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RaymondShaw</dc:creator>
  <cp:lastModifiedBy>RaymondShaw</cp:lastModifiedBy>
  <cp:revision>237</cp:revision>
  <dcterms:created xsi:type="dcterms:W3CDTF">2015-07-27T18:06:11Z</dcterms:created>
  <dcterms:modified xsi:type="dcterms:W3CDTF">2019-04-15T14:43:24Z</dcterms:modified>
</cp:coreProperties>
</file>