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9" r:id="rId4"/>
    <p:sldId id="258" r:id="rId5"/>
    <p:sldId id="260" r:id="rId6"/>
    <p:sldId id="261" r:id="rId7"/>
    <p:sldId id="266" r:id="rId8"/>
    <p:sldId id="267" r:id="rId9"/>
    <p:sldId id="268" r:id="rId10"/>
    <p:sldId id="270" r:id="rId11"/>
    <p:sldId id="262" r:id="rId12"/>
    <p:sldId id="263" r:id="rId13"/>
    <p:sldId id="264"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70256" autoAdjust="0"/>
  </p:normalViewPr>
  <p:slideViewPr>
    <p:cSldViewPr snapToGrid="0">
      <p:cViewPr varScale="1">
        <p:scale>
          <a:sx n="92" d="100"/>
          <a:sy n="92" d="100"/>
        </p:scale>
        <p:origin x="114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F50E0D-5CD2-4102-B196-1A213586AA5D}" type="datetimeFigureOut">
              <a:rPr lang="en-US" smtClean="0"/>
              <a:t>10/12/2023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1E6EB2-7515-4B91-9BDA-E677D8758BAB}" type="slidenum">
              <a:rPr lang="en-US" smtClean="0"/>
              <a:t>‹#›</a:t>
            </a:fld>
            <a:endParaRPr lang="en-US"/>
          </a:p>
        </p:txBody>
      </p:sp>
    </p:spTree>
    <p:extLst>
      <p:ext uri="{BB962C8B-B14F-4D97-AF65-F5344CB8AC3E}">
        <p14:creationId xmlns:p14="http://schemas.microsoft.com/office/powerpoint/2010/main" val="21460670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Transformers do not suffer from long dependency issues.</a:t>
            </a:r>
          </a:p>
          <a:p>
            <a:r>
              <a:rPr lang="en-US" dirty="0"/>
              <a:t>The original transformers do not rely on past hidden states to capture dependencies with previous words.</a:t>
            </a:r>
          </a:p>
          <a:p>
            <a:endParaRPr lang="en-US" dirty="0"/>
          </a:p>
          <a:p>
            <a:r>
              <a:rPr lang="en-US" dirty="0"/>
              <a:t>Multi-head attention and positional embedding both provide information about the relationship between different words.</a:t>
            </a:r>
          </a:p>
        </p:txBody>
      </p:sp>
      <p:sp>
        <p:nvSpPr>
          <p:cNvPr id="4" name="Slide Number Placeholder 3"/>
          <p:cNvSpPr>
            <a:spLocks noGrp="1"/>
          </p:cNvSpPr>
          <p:nvPr>
            <p:ph type="sldNum" sz="quarter" idx="5"/>
          </p:nvPr>
        </p:nvSpPr>
        <p:spPr/>
        <p:txBody>
          <a:bodyPr/>
          <a:lstStyle/>
          <a:p>
            <a:fld id="{091E6EB2-7515-4B91-9BDA-E677D8758BAB}" type="slidenum">
              <a:rPr lang="en-US" smtClean="0"/>
              <a:t>2</a:t>
            </a:fld>
            <a:endParaRPr lang="en-US"/>
          </a:p>
        </p:txBody>
      </p:sp>
    </p:spTree>
    <p:extLst>
      <p:ext uri="{BB962C8B-B14F-4D97-AF65-F5344CB8AC3E}">
        <p14:creationId xmlns:p14="http://schemas.microsoft.com/office/powerpoint/2010/main" val="37381459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1E6EB2-7515-4B91-9BDA-E677D8758BAB}" type="slidenum">
              <a:rPr lang="en-US" smtClean="0"/>
              <a:t>11</a:t>
            </a:fld>
            <a:endParaRPr lang="en-US"/>
          </a:p>
        </p:txBody>
      </p:sp>
    </p:spTree>
    <p:extLst>
      <p:ext uri="{BB962C8B-B14F-4D97-AF65-F5344CB8AC3E}">
        <p14:creationId xmlns:p14="http://schemas.microsoft.com/office/powerpoint/2010/main" val="32664781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spcBef>
                <a:spcPts val="0"/>
              </a:spcBef>
              <a:spcAft>
                <a:spcPts val="0"/>
              </a:spcAft>
              <a:buFont typeface="Arial" panose="020B0604020202020204" pitchFamily="34" charset="0"/>
              <a:buNone/>
            </a:pPr>
            <a:r>
              <a:rPr lang="en-US" sz="1100" dirty="0">
                <a:effectLst/>
                <a:latin typeface="Calibri" panose="020F0502020204030204" pitchFamily="34" charset="0"/>
              </a:rPr>
              <a:t>Cannot capture long-term dependencies in sequences:</a:t>
            </a:r>
          </a:p>
          <a:p>
            <a:pPr marL="742950" lvl="1" indent="-285750" rtl="0" fontAlgn="ctr">
              <a:spcBef>
                <a:spcPts val="0"/>
              </a:spcBef>
              <a:spcAft>
                <a:spcPts val="0"/>
              </a:spcAft>
              <a:buFont typeface="Arial" panose="020B0604020202020204" pitchFamily="34" charset="0"/>
              <a:buChar char="•"/>
            </a:pPr>
            <a:r>
              <a:rPr lang="en-US" sz="1100" dirty="0">
                <a:effectLst/>
                <a:latin typeface="Calibri" panose="020F0502020204030204" pitchFamily="34" charset="0"/>
              </a:rPr>
              <a:t>Vanishing and exploding gradients (influence of past inputs diminishes/amplifies exponentially as the sequence unfolds)</a:t>
            </a:r>
          </a:p>
          <a:p>
            <a:pPr marL="742950" lvl="1" indent="-285750" rtl="0" fontAlgn="ctr">
              <a:spcBef>
                <a:spcPts val="0"/>
              </a:spcBef>
              <a:spcAft>
                <a:spcPts val="0"/>
              </a:spcAft>
              <a:buFont typeface="Arial" panose="020B0604020202020204" pitchFamily="34" charset="0"/>
              <a:buChar char="•"/>
            </a:pPr>
            <a:r>
              <a:rPr lang="en-US" sz="1100" dirty="0">
                <a:effectLst/>
                <a:latin typeface="Calibri" panose="020F0502020204030204" pitchFamily="34" charset="0"/>
              </a:rPr>
              <a:t>Struggle to effectively model long-range dependencies</a:t>
            </a:r>
          </a:p>
          <a:p>
            <a:pPr rtl="0" fontAlgn="ctr">
              <a:spcBef>
                <a:spcPts val="0"/>
              </a:spcBef>
              <a:spcAft>
                <a:spcPts val="0"/>
              </a:spcAft>
              <a:buFont typeface="Arial" panose="020B0604020202020204" pitchFamily="34" charset="0"/>
              <a:buNone/>
            </a:pPr>
            <a:r>
              <a:rPr lang="en-US" sz="1100" dirty="0">
                <a:effectLst/>
                <a:latin typeface="Calibri" panose="020F0502020204030204" pitchFamily="34" charset="0"/>
              </a:rPr>
              <a:t>The sequential processing happens both during the forward and backward passes of training</a:t>
            </a:r>
          </a:p>
          <a:p>
            <a:pPr marL="742950" marR="0" lvl="1" indent="-2857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1100" dirty="0">
                <a:effectLst/>
                <a:latin typeface="Calibri" panose="020F0502020204030204" pitchFamily="34" charset="0"/>
              </a:rPr>
              <a:t>Limit their efficiency on modern hardware architectures like GPUs</a:t>
            </a:r>
          </a:p>
          <a:p>
            <a:pPr marL="742950" lvl="1" indent="-285750" rtl="0" fontAlgn="ctr">
              <a:spcBef>
                <a:spcPts val="0"/>
              </a:spcBef>
              <a:spcAft>
                <a:spcPts val="0"/>
              </a:spcAft>
              <a:buFont typeface="Arial" panose="020B0604020202020204" pitchFamily="34" charset="0"/>
              <a:buChar char="•"/>
            </a:pPr>
            <a:r>
              <a:rPr lang="en-US" sz="1100" dirty="0">
                <a:effectLst/>
                <a:latin typeface="Calibri" panose="020F0502020204030204" pitchFamily="34" charset="0"/>
              </a:rPr>
              <a:t>Hinders parallelism</a:t>
            </a:r>
          </a:p>
          <a:p>
            <a:pPr marL="742950" lvl="1" indent="-285750" rtl="0" fontAlgn="ctr">
              <a:spcBef>
                <a:spcPts val="0"/>
              </a:spcBef>
              <a:spcAft>
                <a:spcPts val="0"/>
              </a:spcAft>
              <a:buFont typeface="Arial" panose="020B0604020202020204" pitchFamily="34" charset="0"/>
              <a:buChar char="•"/>
            </a:pPr>
            <a:r>
              <a:rPr lang="en-US" sz="1100" dirty="0">
                <a:effectLst/>
                <a:latin typeface="Calibri" panose="020F0502020204030204" pitchFamily="34" charset="0"/>
              </a:rPr>
              <a:t>Slows down training</a:t>
            </a:r>
          </a:p>
          <a:p>
            <a:pPr rtl="0" fontAlgn="ctr">
              <a:spcBef>
                <a:spcPts val="0"/>
              </a:spcBef>
              <a:spcAft>
                <a:spcPts val="0"/>
              </a:spcAft>
              <a:buFont typeface="Arial" panose="020B0604020202020204" pitchFamily="34" charset="0"/>
              <a:buNone/>
            </a:pPr>
            <a:r>
              <a:rPr lang="en-US" sz="1100" dirty="0">
                <a:effectLst/>
                <a:latin typeface="Calibri" panose="020F0502020204030204" pitchFamily="34" charset="0"/>
              </a:rPr>
              <a:t>Can only handle unidirectional contact:</a:t>
            </a:r>
          </a:p>
          <a:p>
            <a:pPr marL="742950" lvl="1" indent="-285750" rtl="0" fontAlgn="ctr">
              <a:spcBef>
                <a:spcPts val="0"/>
              </a:spcBef>
              <a:spcAft>
                <a:spcPts val="0"/>
              </a:spcAft>
              <a:buFont typeface="Arial" panose="020B0604020202020204" pitchFamily="34" charset="0"/>
              <a:buChar char="•"/>
            </a:pPr>
            <a:r>
              <a:rPr lang="en-US" sz="1100" dirty="0">
                <a:effectLst/>
                <a:latin typeface="Calibri" panose="020F0502020204030204" pitchFamily="34" charset="0"/>
              </a:rPr>
              <a:t>Handle sequences left-to-right: Limits access to future information (crucial for some NLP tasks)</a:t>
            </a:r>
          </a:p>
          <a:p>
            <a:pPr rtl="0" fontAlgn="ctr">
              <a:spcBef>
                <a:spcPts val="0"/>
              </a:spcBef>
              <a:spcAft>
                <a:spcPts val="0"/>
              </a:spcAft>
              <a:buFont typeface="Arial" panose="020B0604020202020204" pitchFamily="34" charset="0"/>
              <a:buNone/>
            </a:pPr>
            <a:r>
              <a:rPr lang="en-US" sz="1100" dirty="0">
                <a:solidFill>
                  <a:schemeClr val="tx1"/>
                </a:solidFill>
                <a:latin typeface="Calibri" panose="020F0502020204030204" pitchFamily="34" charset="0"/>
              </a:rPr>
              <a:t>Update their hidden states at each step</a:t>
            </a:r>
            <a:r>
              <a:rPr lang="en-US" sz="1100" dirty="0">
                <a:solidFill>
                  <a:schemeClr val="tx1"/>
                </a:solidFill>
                <a:effectLst/>
                <a:latin typeface="Calibri" panose="020F0502020204030204" pitchFamily="34" charset="0"/>
              </a:rPr>
              <a:t>:</a:t>
            </a:r>
            <a:endParaRPr lang="en-US" sz="1100" dirty="0">
              <a:effectLst/>
              <a:latin typeface="Calibri" panose="020F0502020204030204" pitchFamily="34" charset="0"/>
            </a:endParaRPr>
          </a:p>
          <a:p>
            <a:pPr marL="742950" lvl="1" indent="-285750" rtl="0" fontAlgn="ctr">
              <a:spcBef>
                <a:spcPts val="0"/>
              </a:spcBef>
              <a:spcAft>
                <a:spcPts val="0"/>
              </a:spcAft>
              <a:buFont typeface="Arial" panose="020B0604020202020204" pitchFamily="34" charset="0"/>
              <a:buChar char="•"/>
            </a:pPr>
            <a:r>
              <a:rPr lang="en-US" sz="1100" dirty="0">
                <a:effectLst/>
                <a:latin typeface="Calibri" panose="020F0502020204030204" pitchFamily="34" charset="0"/>
              </a:rPr>
              <a:t>B</a:t>
            </a:r>
            <a:r>
              <a:rPr lang="en-US" sz="1100" dirty="0">
                <a:solidFill>
                  <a:schemeClr val="tx1"/>
                </a:solidFill>
                <a:latin typeface="Calibri" panose="020F0502020204030204" pitchFamily="34" charset="0"/>
              </a:rPr>
              <a:t>ased on the current input and the previous hidden state</a:t>
            </a:r>
            <a:endParaRPr lang="en-US" dirty="0"/>
          </a:p>
        </p:txBody>
      </p:sp>
      <p:sp>
        <p:nvSpPr>
          <p:cNvPr id="4" name="Slide Number Placeholder 3"/>
          <p:cNvSpPr>
            <a:spLocks noGrp="1"/>
          </p:cNvSpPr>
          <p:nvPr>
            <p:ph type="sldNum" sz="quarter" idx="5"/>
          </p:nvPr>
        </p:nvSpPr>
        <p:spPr/>
        <p:txBody>
          <a:bodyPr/>
          <a:lstStyle/>
          <a:p>
            <a:fld id="{091E6EB2-7515-4B91-9BDA-E677D8758BAB}" type="slidenum">
              <a:rPr lang="en-US" smtClean="0"/>
              <a:t>12</a:t>
            </a:fld>
            <a:endParaRPr lang="en-US"/>
          </a:p>
        </p:txBody>
      </p:sp>
    </p:spTree>
    <p:extLst>
      <p:ext uri="{BB962C8B-B14F-4D97-AF65-F5344CB8AC3E}">
        <p14:creationId xmlns:p14="http://schemas.microsoft.com/office/powerpoint/2010/main" val="36389452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spcBef>
                <a:spcPts val="0"/>
              </a:spcBef>
              <a:spcAft>
                <a:spcPts val="0"/>
              </a:spcAft>
              <a:buFont typeface="Arial" panose="020B0604020202020204" pitchFamily="34" charset="0"/>
              <a:buNone/>
            </a:pPr>
            <a:r>
              <a:rPr lang="en-US" sz="1800" dirty="0">
                <a:effectLst/>
                <a:latin typeface="Calibri" panose="020F0502020204030204" pitchFamily="34" charset="0"/>
              </a:rPr>
              <a:t>Capture global context and explicitly attend to relevant parts of the sequence</a:t>
            </a:r>
          </a:p>
          <a:p>
            <a:pPr rtl="0" fontAlgn="ctr">
              <a:spcBef>
                <a:spcPts val="0"/>
              </a:spcBef>
              <a:spcAft>
                <a:spcPts val="0"/>
              </a:spcAft>
              <a:buFont typeface="Arial" panose="020B0604020202020204" pitchFamily="34" charset="0"/>
              <a:buNone/>
            </a:pPr>
            <a:r>
              <a:rPr lang="en-US" sz="1800" dirty="0">
                <a:effectLst/>
                <a:latin typeface="Calibri" panose="020F0502020204030204" pitchFamily="34" charset="0"/>
              </a:rPr>
              <a:t>       -&gt; can model long-term dependencies</a:t>
            </a:r>
          </a:p>
          <a:p>
            <a:pPr rtl="0" fontAlgn="ctr">
              <a:spcBef>
                <a:spcPts val="0"/>
              </a:spcBef>
              <a:spcAft>
                <a:spcPts val="0"/>
              </a:spcAft>
              <a:buFont typeface="Arial" panose="020B0604020202020204" pitchFamily="34" charset="0"/>
              <a:buNone/>
            </a:pPr>
            <a:r>
              <a:rPr lang="en-US" sz="1800" dirty="0">
                <a:effectLst/>
                <a:latin typeface="Calibri" panose="020F0502020204030204" pitchFamily="34" charset="0"/>
              </a:rPr>
              <a:t>Capture bidirectional context by attending to both past and future elements of the sequence simultaneously </a:t>
            </a:r>
          </a:p>
          <a:p>
            <a:pPr rtl="0" fontAlgn="ctr">
              <a:spcBef>
                <a:spcPts val="0"/>
              </a:spcBef>
              <a:spcAft>
                <a:spcPts val="0"/>
              </a:spcAft>
              <a:buFont typeface="Arial" panose="020B0604020202020204" pitchFamily="34" charset="0"/>
              <a:buNone/>
            </a:pPr>
            <a:r>
              <a:rPr lang="en-US" sz="1800" dirty="0">
                <a:effectLst/>
                <a:latin typeface="Calibri" panose="020F0502020204030204" pitchFamily="34" charset="0"/>
              </a:rPr>
              <a:t>       -&gt; more comprehensive understanding of the data</a:t>
            </a:r>
          </a:p>
          <a:p>
            <a:pPr rtl="0" fontAlgn="ctr">
              <a:spcBef>
                <a:spcPts val="0"/>
              </a:spcBef>
              <a:spcAft>
                <a:spcPts val="0"/>
              </a:spcAft>
              <a:buFont typeface="Arial" panose="020B0604020202020204" pitchFamily="34" charset="0"/>
              <a:buNone/>
            </a:pPr>
            <a:r>
              <a:rPr lang="en-US" sz="1800" dirty="0">
                <a:effectLst/>
                <a:latin typeface="Calibri" panose="020F0502020204030204" pitchFamily="34" charset="0"/>
              </a:rPr>
              <a:t>Can process all elements of the sequence simultaneously</a:t>
            </a:r>
          </a:p>
          <a:p>
            <a:pPr rtl="0" fontAlgn="ctr">
              <a:spcBef>
                <a:spcPts val="0"/>
              </a:spcBef>
              <a:spcAft>
                <a:spcPts val="0"/>
              </a:spcAft>
              <a:buFont typeface="Arial" panose="020B0604020202020204" pitchFamily="34" charset="0"/>
              <a:buNone/>
            </a:pPr>
            <a:r>
              <a:rPr lang="en-US" sz="1800" dirty="0">
                <a:effectLst/>
                <a:latin typeface="Calibri" panose="020F0502020204030204" pitchFamily="34" charset="0"/>
              </a:rPr>
              <a:t>       -&gt; highly parallelizable and more computationally efficient</a:t>
            </a:r>
          </a:p>
          <a:p>
            <a:pPr rtl="0" fontAlgn="ctr">
              <a:spcBef>
                <a:spcPts val="0"/>
              </a:spcBef>
              <a:spcAft>
                <a:spcPts val="0"/>
              </a:spcAft>
              <a:buFont typeface="Arial" panose="020B0604020202020204" pitchFamily="34" charset="0"/>
              <a:buNone/>
            </a:pPr>
            <a:r>
              <a:rPr lang="en-US" sz="1800" dirty="0">
                <a:effectLst/>
                <a:latin typeface="Calibri" panose="020F0502020204030204" pitchFamily="34" charset="0"/>
              </a:rPr>
              <a:t>Improves training performance </a:t>
            </a:r>
          </a:p>
          <a:p>
            <a:pPr rtl="0" fontAlgn="ctr">
              <a:spcBef>
                <a:spcPts val="0"/>
              </a:spcBef>
              <a:spcAft>
                <a:spcPts val="0"/>
              </a:spcAft>
              <a:buFont typeface="Arial" panose="020B0604020202020204" pitchFamily="34" charset="0"/>
              <a:buNone/>
            </a:pPr>
            <a:r>
              <a:rPr lang="en-US" sz="1800" dirty="0">
                <a:effectLst/>
                <a:latin typeface="Calibri" panose="020F0502020204030204" pitchFamily="34" charset="0"/>
              </a:rPr>
              <a:t>       -&gt; parallel processing happening during the forward and backward passes </a:t>
            </a:r>
          </a:p>
        </p:txBody>
      </p:sp>
      <p:sp>
        <p:nvSpPr>
          <p:cNvPr id="4" name="Slide Number Placeholder 3"/>
          <p:cNvSpPr>
            <a:spLocks noGrp="1"/>
          </p:cNvSpPr>
          <p:nvPr>
            <p:ph type="sldNum" sz="quarter" idx="5"/>
          </p:nvPr>
        </p:nvSpPr>
        <p:spPr/>
        <p:txBody>
          <a:bodyPr/>
          <a:lstStyle/>
          <a:p>
            <a:fld id="{091E6EB2-7515-4B91-9BDA-E677D8758BAB}" type="slidenum">
              <a:rPr lang="en-US" smtClean="0"/>
              <a:t>13</a:t>
            </a:fld>
            <a:endParaRPr lang="en-US"/>
          </a:p>
        </p:txBody>
      </p:sp>
    </p:spTree>
    <p:extLst>
      <p:ext uri="{BB962C8B-B14F-4D97-AF65-F5344CB8AC3E}">
        <p14:creationId xmlns:p14="http://schemas.microsoft.com/office/powerpoint/2010/main" val="3279544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spcBef>
                <a:spcPts val="0"/>
              </a:spcBef>
              <a:spcAft>
                <a:spcPts val="0"/>
              </a:spcAft>
              <a:buFont typeface="Arial" panose="020B0604020202020204" pitchFamily="34" charset="0"/>
              <a:buNone/>
            </a:pPr>
            <a:r>
              <a:rPr lang="en-US" sz="1100" dirty="0">
                <a:effectLst/>
                <a:latin typeface="Calibri" panose="020F0502020204030204" pitchFamily="34" charset="0"/>
              </a:rPr>
              <a:t>Simple or low-dimensional data:</a:t>
            </a:r>
          </a:p>
          <a:p>
            <a:pPr marL="742950" lvl="1" indent="-285750" rtl="0" fontAlgn="ctr">
              <a:spcBef>
                <a:spcPts val="0"/>
              </a:spcBef>
              <a:spcAft>
                <a:spcPts val="0"/>
              </a:spcAft>
              <a:buFont typeface="Arial" panose="020B0604020202020204" pitchFamily="34" charset="0"/>
              <a:buChar char="•"/>
            </a:pPr>
            <a:r>
              <a:rPr lang="en-US" sz="1100" dirty="0">
                <a:effectLst/>
                <a:latin typeface="Calibri" panose="020F0502020204030204" pitchFamily="34" charset="0"/>
              </a:rPr>
              <a:t>Numerical data with few features (Decision trees, regression)</a:t>
            </a:r>
          </a:p>
          <a:p>
            <a:pPr marL="742950" lvl="1" indent="-285750" rtl="0" fontAlgn="ctr">
              <a:spcBef>
                <a:spcPts val="0"/>
              </a:spcBef>
              <a:spcAft>
                <a:spcPts val="0"/>
              </a:spcAft>
              <a:buFont typeface="Arial" panose="020B0604020202020204" pitchFamily="34" charset="0"/>
              <a:buChar char="•"/>
            </a:pPr>
            <a:r>
              <a:rPr lang="en-US" sz="1100" dirty="0">
                <a:effectLst/>
                <a:latin typeface="Calibri" panose="020F0502020204030204" pitchFamily="34" charset="0"/>
              </a:rPr>
              <a:t>Basic image classification (CNNs)</a:t>
            </a:r>
          </a:p>
          <a:p>
            <a:pPr rtl="0" fontAlgn="ctr">
              <a:spcBef>
                <a:spcPts val="0"/>
              </a:spcBef>
              <a:spcAft>
                <a:spcPts val="0"/>
              </a:spcAft>
              <a:buFont typeface="Arial" panose="020B0604020202020204" pitchFamily="34" charset="0"/>
              <a:buNone/>
            </a:pPr>
            <a:r>
              <a:rPr lang="en-US" sz="1100" dirty="0">
                <a:effectLst/>
                <a:latin typeface="Calibri" panose="020F0502020204030204" pitchFamily="34" charset="0"/>
              </a:rPr>
              <a:t>Limited training data:</a:t>
            </a:r>
          </a:p>
          <a:p>
            <a:pPr marL="742950" lvl="1" indent="-285750" rtl="0" fontAlgn="ctr">
              <a:spcBef>
                <a:spcPts val="0"/>
              </a:spcBef>
              <a:spcAft>
                <a:spcPts val="0"/>
              </a:spcAft>
              <a:buFont typeface="Arial" panose="020B0604020202020204" pitchFamily="34" charset="0"/>
              <a:buChar char="•"/>
            </a:pPr>
            <a:r>
              <a:rPr lang="en-US" sz="1100" dirty="0">
                <a:effectLst/>
                <a:latin typeface="Calibri" panose="020F0502020204030204" pitchFamily="34" charset="0"/>
              </a:rPr>
              <a:t>Transformers require a large amount of training data to perform well</a:t>
            </a:r>
          </a:p>
          <a:p>
            <a:pPr rtl="0" fontAlgn="ctr">
              <a:spcBef>
                <a:spcPts val="0"/>
              </a:spcBef>
              <a:spcAft>
                <a:spcPts val="0"/>
              </a:spcAft>
              <a:buFont typeface="Arial" panose="020B0604020202020204" pitchFamily="34" charset="0"/>
              <a:buNone/>
            </a:pPr>
            <a:r>
              <a:rPr lang="en-US" sz="1100" dirty="0">
                <a:effectLst/>
                <a:latin typeface="Calibri" panose="020F0502020204030204" pitchFamily="34" charset="0"/>
              </a:rPr>
              <a:t>Real-time or low-latency applications:</a:t>
            </a:r>
          </a:p>
          <a:p>
            <a:pPr marL="742950" lvl="1" indent="-285750" rtl="0" fontAlgn="ctr">
              <a:spcBef>
                <a:spcPts val="0"/>
              </a:spcBef>
              <a:spcAft>
                <a:spcPts val="0"/>
              </a:spcAft>
              <a:buFont typeface="Arial" panose="020B0604020202020204" pitchFamily="34" charset="0"/>
              <a:buChar char="•"/>
            </a:pPr>
            <a:r>
              <a:rPr lang="en-US" sz="1100" dirty="0">
                <a:effectLst/>
                <a:latin typeface="Calibri" panose="020F0502020204030204" pitchFamily="34" charset="0"/>
              </a:rPr>
              <a:t>Transformers need a lot of time and processing to train, esp. for large models or tasks with long sequences</a:t>
            </a:r>
          </a:p>
          <a:p>
            <a:pPr rtl="0" fontAlgn="ctr">
              <a:spcBef>
                <a:spcPts val="0"/>
              </a:spcBef>
              <a:spcAft>
                <a:spcPts val="0"/>
              </a:spcAft>
              <a:buFont typeface="Arial" panose="020B0604020202020204" pitchFamily="34" charset="0"/>
              <a:buNone/>
            </a:pPr>
            <a:r>
              <a:rPr lang="en-US" sz="1100" dirty="0">
                <a:effectLst/>
                <a:latin typeface="Calibri" panose="020F0502020204030204" pitchFamily="34" charset="0"/>
              </a:rPr>
              <a:t>Situations where explainability is important</a:t>
            </a:r>
          </a:p>
          <a:p>
            <a:pPr marL="742950" lvl="1" indent="-285750" rtl="0" fontAlgn="ctr">
              <a:spcBef>
                <a:spcPts val="0"/>
              </a:spcBef>
              <a:spcAft>
                <a:spcPts val="0"/>
              </a:spcAft>
              <a:buFont typeface="Arial" panose="020B0604020202020204" pitchFamily="34" charset="0"/>
              <a:buChar char="•"/>
            </a:pPr>
            <a:r>
              <a:rPr lang="en-US" sz="1100" dirty="0">
                <a:effectLst/>
                <a:latin typeface="Calibri" panose="020F0502020204030204" pitchFamily="34" charset="0"/>
              </a:rPr>
              <a:t>Transformers are highly complex models with many parameters, making them difficult to interpret/explain.</a:t>
            </a:r>
          </a:p>
          <a:p>
            <a:pPr rtl="0" fontAlgn="ctr">
              <a:spcBef>
                <a:spcPts val="0"/>
              </a:spcBef>
              <a:spcAft>
                <a:spcPts val="0"/>
              </a:spcAft>
              <a:buFont typeface="Arial" panose="020B0604020202020204" pitchFamily="34" charset="0"/>
              <a:buNone/>
            </a:pPr>
            <a:r>
              <a:rPr lang="en-US" sz="1100" dirty="0">
                <a:effectLst/>
                <a:latin typeface="Calibri" panose="020F0502020204030204" pitchFamily="34" charset="0"/>
              </a:rPr>
              <a:t>Resource-constrained environments</a:t>
            </a:r>
          </a:p>
          <a:p>
            <a:pPr marL="742950" lvl="1" indent="-285750" rtl="0" fontAlgn="ctr">
              <a:spcBef>
                <a:spcPts val="0"/>
              </a:spcBef>
              <a:spcAft>
                <a:spcPts val="0"/>
              </a:spcAft>
              <a:buFont typeface="Arial" panose="020B0604020202020204" pitchFamily="34" charset="0"/>
              <a:buChar char="•"/>
            </a:pPr>
            <a:r>
              <a:rPr lang="en-US" sz="1100" dirty="0">
                <a:effectLst/>
                <a:latin typeface="Calibri" panose="020F0502020204030204" pitchFamily="34" charset="0"/>
              </a:rPr>
              <a:t>Transformers require systems high in memory and processing capabilities</a:t>
            </a:r>
          </a:p>
        </p:txBody>
      </p:sp>
      <p:sp>
        <p:nvSpPr>
          <p:cNvPr id="4" name="Slide Number Placeholder 3"/>
          <p:cNvSpPr>
            <a:spLocks noGrp="1"/>
          </p:cNvSpPr>
          <p:nvPr>
            <p:ph type="sldNum" sz="quarter" idx="5"/>
          </p:nvPr>
        </p:nvSpPr>
        <p:spPr/>
        <p:txBody>
          <a:bodyPr/>
          <a:lstStyle/>
          <a:p>
            <a:fld id="{091E6EB2-7515-4B91-9BDA-E677D8758BAB}" type="slidenum">
              <a:rPr lang="en-US" smtClean="0"/>
              <a:t>14</a:t>
            </a:fld>
            <a:endParaRPr lang="en-US"/>
          </a:p>
        </p:txBody>
      </p:sp>
    </p:spTree>
    <p:extLst>
      <p:ext uri="{BB962C8B-B14F-4D97-AF65-F5344CB8AC3E}">
        <p14:creationId xmlns:p14="http://schemas.microsoft.com/office/powerpoint/2010/main" val="2046015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Self-Attention: </a:t>
            </a:r>
          </a:p>
          <a:p>
            <a:r>
              <a:rPr lang="en-US" dirty="0"/>
              <a:t>    - Introduced unit used to compute similarity scores between words in a sentence</a:t>
            </a:r>
          </a:p>
          <a:p>
            <a:r>
              <a:rPr lang="en-US" dirty="0"/>
              <a:t>    - Each step has direct access to all the other steps </a:t>
            </a:r>
          </a:p>
          <a:p>
            <a:r>
              <a:rPr lang="en-US" dirty="0"/>
              <a:t>    - Looks at both future and past elements at the same time (benefit of bi-directional RNNs without the 2x computation)</a:t>
            </a:r>
          </a:p>
          <a:p>
            <a:r>
              <a:rPr lang="en-US" dirty="0"/>
              <a:t>    - Happens in parallel -&gt; much faster</a:t>
            </a:r>
          </a:p>
          <a:p>
            <a:endParaRPr lang="en-US" dirty="0"/>
          </a:p>
          <a:p>
            <a:r>
              <a:rPr lang="en-US" dirty="0"/>
              <a:t>RNNs: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 Can’t be trained in parallel</a:t>
            </a:r>
          </a:p>
          <a:p>
            <a:r>
              <a:rPr lang="en-US" dirty="0"/>
              <a:t>    - Sequential processing (word by word)</a:t>
            </a:r>
          </a:p>
          <a:p>
            <a:r>
              <a:rPr lang="en-US" dirty="0"/>
              <a:t>    - Each state is assumed to be dependent only on the previously seen state</a:t>
            </a:r>
          </a:p>
          <a:p>
            <a:r>
              <a:rPr lang="en-US" dirty="0"/>
              <a:t>    - The encoding of a specific word is retained only for the next time step -&gt; its influence is quickly lost after a few time steps</a:t>
            </a:r>
          </a:p>
          <a:p>
            <a:r>
              <a:rPr lang="en-US" dirty="0"/>
              <a:t>    - Could still be better on very long sequences </a:t>
            </a:r>
          </a:p>
          <a:p>
            <a:endParaRPr lang="en-US" dirty="0"/>
          </a:p>
          <a:p>
            <a:r>
              <a:rPr lang="en-US" dirty="0"/>
              <a:t>CNNs:</a:t>
            </a:r>
          </a:p>
          <a:p>
            <a:r>
              <a:rPr lang="en-US" dirty="0"/>
              <a:t>    - Fast to train and effective with short texts</a:t>
            </a:r>
          </a:p>
          <a:p>
            <a:r>
              <a:rPr lang="en-US" dirty="0"/>
              <a:t>    - Handle dependencies using different kernels (k) to the same sentence</a:t>
            </a:r>
          </a:p>
          <a:p>
            <a:r>
              <a:rPr lang="en-US" dirty="0"/>
              <a:t>    - Ex: k-2 learn relationship between 2 words, k=3 between 3 words, etc.</a:t>
            </a:r>
          </a:p>
          <a:p>
            <a:r>
              <a:rPr lang="en-US" dirty="0"/>
              <a:t>    - The number of different kernels required to capture dependencies amount all possible combinations of words in a sentence would be enormous/impractical (exponential)</a:t>
            </a:r>
          </a:p>
        </p:txBody>
      </p:sp>
      <p:sp>
        <p:nvSpPr>
          <p:cNvPr id="4" name="Slide Number Placeholder 3"/>
          <p:cNvSpPr>
            <a:spLocks noGrp="1"/>
          </p:cNvSpPr>
          <p:nvPr>
            <p:ph type="sldNum" sz="quarter" idx="5"/>
          </p:nvPr>
        </p:nvSpPr>
        <p:spPr/>
        <p:txBody>
          <a:bodyPr/>
          <a:lstStyle/>
          <a:p>
            <a:fld id="{091E6EB2-7515-4B91-9BDA-E677D8758BAB}" type="slidenum">
              <a:rPr lang="en-US" smtClean="0"/>
              <a:t>3</a:t>
            </a:fld>
            <a:endParaRPr lang="en-US"/>
          </a:p>
        </p:txBody>
      </p:sp>
    </p:spTree>
    <p:extLst>
      <p:ext uri="{BB962C8B-B14F-4D97-AF65-F5344CB8AC3E}">
        <p14:creationId xmlns:p14="http://schemas.microsoft.com/office/powerpoint/2010/main" val="2558438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555555"/>
                </a:solidFill>
                <a:effectLst/>
                <a:latin typeface="Helvetica Neue"/>
              </a:rPr>
              <a:t>Each word in an input sentence are attributed its own query, key, and value vectors.</a:t>
            </a:r>
          </a:p>
          <a:p>
            <a:endParaRPr lang="en-US" b="0" i="0" dirty="0">
              <a:solidFill>
                <a:srgbClr val="555555"/>
              </a:solidFill>
              <a:effectLst/>
              <a:latin typeface="Helvetica Neue"/>
            </a:endParaRPr>
          </a:p>
          <a:p>
            <a:pPr algn="l" fontAlgn="base"/>
            <a:r>
              <a:rPr lang="en-US" b="0" dirty="0">
                <a:solidFill>
                  <a:srgbClr val="555555"/>
                </a:solidFill>
                <a:effectLst/>
                <a:latin typeface="Helvetica Neue"/>
              </a:rPr>
              <a:t>These vectors are generated by multiplying the encoder’s representation of the specific word under consideration with three different weight matrices that would have been generated during training. </a:t>
            </a:r>
          </a:p>
          <a:p>
            <a:pPr algn="l" fontAlgn="base"/>
            <a:endParaRPr lang="en-US" b="0" dirty="0">
              <a:solidFill>
                <a:srgbClr val="555555"/>
              </a:solidFill>
              <a:effectLst/>
              <a:latin typeface="Helvetica Neue"/>
            </a:endParaRPr>
          </a:p>
          <a:p>
            <a:pPr algn="l" fontAlgn="base"/>
            <a:r>
              <a:rPr lang="en-US" b="0" dirty="0">
                <a:solidFill>
                  <a:srgbClr val="555555"/>
                </a:solidFill>
                <a:effectLst/>
                <a:latin typeface="Helvetica Neue"/>
              </a:rPr>
              <a:t>When the generalized attention mechanism is presented with a sequence of words, it takes the query vector attributed to some specific word in the sequence and scores it against each key in the database. </a:t>
            </a:r>
          </a:p>
          <a:p>
            <a:pPr marL="171450" indent="-171450" algn="l" fontAlgn="base">
              <a:buFont typeface="Wingdings" panose="05000000000000000000" pitchFamily="2" charset="2"/>
              <a:buChar char="è"/>
            </a:pPr>
            <a:r>
              <a:rPr lang="en-US" b="0" dirty="0">
                <a:solidFill>
                  <a:srgbClr val="555555"/>
                </a:solidFill>
                <a:effectLst/>
                <a:latin typeface="Helvetica Neue"/>
              </a:rPr>
              <a:t>It captures how the word under consideration relates to the others in the sequence. Then it scales the values according to the attention weights (computed from the scores) to retain focus on those words relevant to the query. </a:t>
            </a:r>
          </a:p>
          <a:p>
            <a:pPr marL="171450" indent="-171450" algn="l" fontAlgn="base">
              <a:buFont typeface="Wingdings" panose="05000000000000000000" pitchFamily="2" charset="2"/>
              <a:buChar char="è"/>
            </a:pPr>
            <a:r>
              <a:rPr lang="en-US" b="0" dirty="0">
                <a:solidFill>
                  <a:srgbClr val="555555"/>
                </a:solidFill>
                <a:effectLst/>
                <a:latin typeface="Helvetica Neue"/>
              </a:rPr>
              <a:t>It produces an attention output for the word under consideration. </a:t>
            </a:r>
          </a:p>
          <a:p>
            <a:endParaRPr lang="en-US" dirty="0"/>
          </a:p>
        </p:txBody>
      </p:sp>
      <p:sp>
        <p:nvSpPr>
          <p:cNvPr id="4" name="Slide Number Placeholder 3"/>
          <p:cNvSpPr>
            <a:spLocks noGrp="1"/>
          </p:cNvSpPr>
          <p:nvPr>
            <p:ph type="sldNum" sz="quarter" idx="5"/>
          </p:nvPr>
        </p:nvSpPr>
        <p:spPr/>
        <p:txBody>
          <a:bodyPr/>
          <a:lstStyle/>
          <a:p>
            <a:fld id="{091E6EB2-7515-4B91-9BDA-E677D8758BAB}" type="slidenum">
              <a:rPr lang="en-US" smtClean="0"/>
              <a:t>4</a:t>
            </a:fld>
            <a:endParaRPr lang="en-US"/>
          </a:p>
        </p:txBody>
      </p:sp>
    </p:spTree>
    <p:extLst>
      <p:ext uri="{BB962C8B-B14F-4D97-AF65-F5344CB8AC3E}">
        <p14:creationId xmlns:p14="http://schemas.microsoft.com/office/powerpoint/2010/main" val="5577676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BERT:</a:t>
            </a:r>
          </a:p>
          <a:p>
            <a:r>
              <a:rPr lang="en-US" dirty="0"/>
              <a:t>    - Only has an encoder</a:t>
            </a:r>
          </a:p>
          <a:p>
            <a:r>
              <a:rPr lang="en-US" dirty="0"/>
              <a:t>    - Processes the input text in both forward and backward directions (capture contextual info from both the left and right of a word)</a:t>
            </a:r>
          </a:p>
          <a:p>
            <a:endParaRPr lang="en-US" dirty="0"/>
          </a:p>
          <a:p>
            <a:r>
              <a:rPr lang="en-US" dirty="0"/>
              <a:t>RoBERTa:</a:t>
            </a:r>
          </a:p>
          <a:p>
            <a:r>
              <a:rPr lang="en-US" dirty="0"/>
              <a:t>    - Developed by Facebook</a:t>
            </a:r>
          </a:p>
          <a:p>
            <a:r>
              <a:rPr lang="en-US" dirty="0"/>
              <a:t>    - Trained on a much larger dataset (160G of text) than BERT (10x smaller) </a:t>
            </a:r>
          </a:p>
          <a:p>
            <a:r>
              <a:rPr lang="en-US" dirty="0"/>
              <a:t>    - Used a more effective training procedure: dynamic masking technique -&gt; more robust and generalizable representations of words)</a:t>
            </a:r>
          </a:p>
          <a:p>
            <a:endParaRPr lang="en-US" dirty="0"/>
          </a:p>
          <a:p>
            <a:r>
              <a:rPr lang="en-US" dirty="0"/>
              <a:t>ALBERT and DistilBERT were both developed to make training faster.</a:t>
            </a:r>
          </a:p>
          <a:p>
            <a:endParaRPr lang="en-US" dirty="0"/>
          </a:p>
          <a:p>
            <a:r>
              <a:rPr lang="en-US" dirty="0"/>
              <a:t>ALBERT: </a:t>
            </a:r>
          </a:p>
          <a:p>
            <a:r>
              <a:rPr lang="en-US" dirty="0"/>
              <a:t>    - Trained from scratch</a:t>
            </a:r>
          </a:p>
          <a:p>
            <a:r>
              <a:rPr lang="en-US" dirty="0"/>
              <a:t>    - Uses 18x fewer params and can be trained 1.7x faster than BERT</a:t>
            </a:r>
          </a:p>
          <a:p>
            <a:r>
              <a:rPr lang="en-US" dirty="0"/>
              <a:t>    - No loss in BERT functionality</a:t>
            </a:r>
          </a:p>
          <a:p>
            <a:endParaRPr lang="en-US" dirty="0"/>
          </a:p>
          <a:p>
            <a:r>
              <a:rPr lang="en-US" dirty="0"/>
              <a:t>DistilBERT: </a:t>
            </a:r>
          </a:p>
          <a:p>
            <a:r>
              <a:rPr lang="en-US" dirty="0"/>
              <a:t>    - Trained using BERT as the teacher</a:t>
            </a:r>
          </a:p>
          <a:p>
            <a:r>
              <a:rPr lang="en-US" dirty="0"/>
              <a:t>    - 40% smaller, 60% faster than BERT</a:t>
            </a:r>
          </a:p>
          <a:p>
            <a:r>
              <a:rPr lang="en-US" dirty="0"/>
              <a:t>    - Kept 97% of BERT’s original functionality</a:t>
            </a:r>
          </a:p>
          <a:p>
            <a:endParaRPr lang="en-US" dirty="0"/>
          </a:p>
          <a:p>
            <a:r>
              <a:rPr lang="en-US" dirty="0"/>
              <a:t>GPT:</a:t>
            </a:r>
          </a:p>
          <a:p>
            <a:endParaRPr lang="en-US" dirty="0"/>
          </a:p>
          <a:p>
            <a:r>
              <a:rPr lang="en-US" dirty="0"/>
              <a:t>Transformer XL: </a:t>
            </a:r>
          </a:p>
          <a:p>
            <a:r>
              <a:rPr lang="en-US" dirty="0"/>
              <a:t>    - Allows to model long-range dependencies while not disrupting the temporal coherence</a:t>
            </a:r>
          </a:p>
          <a:p>
            <a:r>
              <a:rPr lang="en-US" dirty="0"/>
              <a:t>    - It is the first self-attention model that achieves substantially better results than RNNs on both character-level and word-level language modeling</a:t>
            </a:r>
          </a:p>
          <a:p>
            <a:endParaRPr lang="en-US" dirty="0"/>
          </a:p>
          <a:p>
            <a:r>
              <a:rPr lang="en-US" dirty="0"/>
              <a:t>ELECTRA:</a:t>
            </a:r>
          </a:p>
          <a:p>
            <a:r>
              <a:rPr lang="en-US" dirty="0"/>
              <a:t>    - Model created in 2020</a:t>
            </a:r>
          </a:p>
          <a:p>
            <a:r>
              <a:rPr lang="en-US" dirty="0"/>
              <a:t>    - BERT: the input is replaced by some tokens with [MASK] and then a model is trained to reconstruct the original tokens</a:t>
            </a:r>
          </a:p>
          <a:p>
            <a:r>
              <a:rPr lang="en-US" dirty="0"/>
              <a:t>    - ELECTRA: </a:t>
            </a:r>
          </a:p>
          <a:p>
            <a:r>
              <a:rPr lang="en-US" dirty="0"/>
              <a:t>          - Instead of masking the input, it corrupts it by replacing some input tokens with plausible alternatives sampled from a small generator.</a:t>
            </a:r>
          </a:p>
          <a:p>
            <a:r>
              <a:rPr lang="en-US" dirty="0"/>
              <a:t>          - A discriminative model is trained that predicts whether each token in the corrupted input was replaced by a generator sample or not</a:t>
            </a:r>
          </a:p>
          <a:p>
            <a:r>
              <a:rPr lang="en-US" dirty="0"/>
              <a:t>          - This new pre-training task is more efficient because the model learns from all input tokens rather than just the small subset that was masked out</a:t>
            </a:r>
          </a:p>
          <a:p>
            <a:r>
              <a:rPr lang="en-US" dirty="0"/>
              <a:t>    </a:t>
            </a:r>
          </a:p>
        </p:txBody>
      </p:sp>
      <p:sp>
        <p:nvSpPr>
          <p:cNvPr id="4" name="Slide Number Placeholder 3"/>
          <p:cNvSpPr>
            <a:spLocks noGrp="1"/>
          </p:cNvSpPr>
          <p:nvPr>
            <p:ph type="sldNum" sz="quarter" idx="5"/>
          </p:nvPr>
        </p:nvSpPr>
        <p:spPr/>
        <p:txBody>
          <a:bodyPr/>
          <a:lstStyle/>
          <a:p>
            <a:fld id="{091E6EB2-7515-4B91-9BDA-E677D8758BAB}" type="slidenum">
              <a:rPr lang="en-US" smtClean="0"/>
              <a:t>5</a:t>
            </a:fld>
            <a:endParaRPr lang="en-US"/>
          </a:p>
        </p:txBody>
      </p:sp>
    </p:spTree>
    <p:extLst>
      <p:ext uri="{BB962C8B-B14F-4D97-AF65-F5344CB8AC3E}">
        <p14:creationId xmlns:p14="http://schemas.microsoft.com/office/powerpoint/2010/main" val="3814507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spcBef>
                <a:spcPts val="0"/>
              </a:spcBef>
              <a:spcAft>
                <a:spcPts val="0"/>
              </a:spcAft>
              <a:buFont typeface="Arial" panose="020B0604020202020204" pitchFamily="34" charset="0"/>
              <a:buNone/>
            </a:pPr>
            <a:r>
              <a:rPr lang="en-US" sz="1800" dirty="0">
                <a:effectLst/>
                <a:latin typeface="Calibri" panose="020F0502020204030204" pitchFamily="34" charset="0"/>
              </a:rPr>
              <a:t>The encoder extracts important features from the input sequence and encode them</a:t>
            </a:r>
          </a:p>
          <a:p>
            <a:pPr rtl="0" fontAlgn="ctr">
              <a:spcBef>
                <a:spcPts val="0"/>
              </a:spcBef>
              <a:spcAft>
                <a:spcPts val="0"/>
              </a:spcAft>
              <a:buFont typeface="Arial" panose="020B0604020202020204" pitchFamily="34" charset="0"/>
              <a:buNone/>
            </a:pPr>
            <a:endParaRPr lang="en-US" sz="1800" dirty="0">
              <a:effectLst/>
              <a:latin typeface="Calibri" panose="020F0502020204030204" pitchFamily="34" charset="0"/>
            </a:endParaRPr>
          </a:p>
          <a:p>
            <a:pPr rtl="0" fontAlgn="ctr">
              <a:spcBef>
                <a:spcPts val="0"/>
              </a:spcBef>
              <a:spcAft>
                <a:spcPts val="0"/>
              </a:spcAft>
              <a:buFont typeface="Arial" panose="020B0604020202020204" pitchFamily="34" charset="0"/>
              <a:buNone/>
            </a:pPr>
            <a:r>
              <a:rPr lang="en-US" sz="1800" dirty="0">
                <a:effectLst/>
                <a:latin typeface="Calibri" panose="020F0502020204030204" pitchFamily="34" charset="0"/>
              </a:rPr>
              <a:t>The decoder generates an output sequence based on the encoded information</a:t>
            </a:r>
          </a:p>
          <a:p>
            <a:pPr rtl="0" fontAlgn="ctr">
              <a:spcBef>
                <a:spcPts val="0"/>
              </a:spcBef>
              <a:spcAft>
                <a:spcPts val="0"/>
              </a:spcAft>
              <a:buFont typeface="Arial" panose="020B0604020202020204" pitchFamily="34" charset="0"/>
              <a:buNone/>
            </a:pPr>
            <a:endParaRPr lang="en-US" sz="1800" dirty="0">
              <a:effectLst/>
              <a:latin typeface="Calibri" panose="020F0502020204030204" pitchFamily="34" charset="0"/>
            </a:endParaRPr>
          </a:p>
          <a:p>
            <a:pPr rtl="0" fontAlgn="ctr">
              <a:spcBef>
                <a:spcPts val="0"/>
              </a:spcBef>
              <a:spcAft>
                <a:spcPts val="0"/>
              </a:spcAft>
              <a:buFont typeface="Arial" panose="020B0604020202020204" pitchFamily="34" charset="0"/>
              <a:buNone/>
            </a:pPr>
            <a:r>
              <a:rPr lang="en-US" sz="1100" dirty="0">
                <a:effectLst/>
                <a:latin typeface="Calibri" panose="020F0502020204030204" pitchFamily="34" charset="0"/>
              </a:rPr>
              <a:t>Each layer is composed of two sublayers:</a:t>
            </a:r>
          </a:p>
          <a:p>
            <a:pPr rtl="0" fontAlgn="ctr">
              <a:spcBef>
                <a:spcPts val="0"/>
              </a:spcBef>
              <a:spcAft>
                <a:spcPts val="0"/>
              </a:spcAft>
              <a:buFont typeface="Arial" panose="020B0604020202020204" pitchFamily="34" charset="0"/>
              <a:buNone/>
            </a:pPr>
            <a:r>
              <a:rPr lang="en-US" sz="1100" dirty="0">
                <a:effectLst/>
                <a:latin typeface="Calibri" panose="020F0502020204030204" pitchFamily="34" charset="0"/>
              </a:rPr>
              <a:t>    - Self-attention mechanism (</a:t>
            </a:r>
            <a:r>
              <a:rPr lang="en-US" sz="1600" b="0" i="0" dirty="0">
                <a:solidFill>
                  <a:srgbClr val="242424"/>
                </a:solidFill>
                <a:effectLst/>
                <a:latin typeface="source-serif-pro"/>
              </a:rPr>
              <a:t>A transformer model can “attend” or “focus” on all previous tokens that have been generated)</a:t>
            </a:r>
            <a:endParaRPr lang="en-US" sz="1100" dirty="0">
              <a:effectLst/>
              <a:latin typeface="Calibri" panose="020F0502020204030204" pitchFamily="34" charset="0"/>
            </a:endParaRPr>
          </a:p>
          <a:p>
            <a:pPr rtl="0" fontAlgn="ctr">
              <a:spcBef>
                <a:spcPts val="0"/>
              </a:spcBef>
              <a:spcAft>
                <a:spcPts val="0"/>
              </a:spcAft>
              <a:buFont typeface="Arial" panose="020B0604020202020204" pitchFamily="34" charset="0"/>
              <a:buNone/>
            </a:pPr>
            <a:r>
              <a:rPr lang="en-US" sz="1100" dirty="0">
                <a:effectLst/>
                <a:latin typeface="Calibri" panose="020F0502020204030204" pitchFamily="34" charset="0"/>
              </a:rPr>
              <a:t>    - Position-wise, fully connected, feed-forward network (regular NN)</a:t>
            </a:r>
          </a:p>
          <a:p>
            <a:pPr rtl="0" fontAlgn="ctr">
              <a:spcBef>
                <a:spcPts val="0"/>
              </a:spcBef>
              <a:spcAft>
                <a:spcPts val="0"/>
              </a:spcAft>
              <a:buFont typeface="Arial" panose="020B0604020202020204" pitchFamily="34" charset="0"/>
              <a:buNone/>
            </a:pPr>
            <a:endParaRPr lang="en-US" sz="1100" dirty="0">
              <a:effectLst/>
              <a:latin typeface="Calibri" panose="020F0502020204030204" pitchFamily="34" charset="0"/>
            </a:endParaRPr>
          </a:p>
          <a:p>
            <a:pPr rtl="0" fontAlgn="ctr">
              <a:spcBef>
                <a:spcPts val="0"/>
              </a:spcBef>
              <a:spcAft>
                <a:spcPts val="0"/>
              </a:spcAft>
              <a:buFont typeface="Arial" panose="020B0604020202020204" pitchFamily="34" charset="0"/>
              <a:buNone/>
            </a:pPr>
            <a:r>
              <a:rPr lang="en-US" sz="1100" dirty="0">
                <a:effectLst/>
                <a:latin typeface="Calibri" panose="020F0502020204030204" pitchFamily="34" charset="0"/>
              </a:rPr>
              <a:t>Additional techniques are used to enhance performance and to train very deep networks (Add &amp; Norm section):</a:t>
            </a:r>
          </a:p>
          <a:p>
            <a:pPr rtl="0" fontAlgn="ctr">
              <a:spcBef>
                <a:spcPts val="0"/>
              </a:spcBef>
              <a:spcAft>
                <a:spcPts val="0"/>
              </a:spcAft>
              <a:buFont typeface="Arial" panose="020B0604020202020204" pitchFamily="34" charset="0"/>
              <a:buNone/>
            </a:pPr>
            <a:r>
              <a:rPr lang="en-US" sz="1100" dirty="0">
                <a:effectLst/>
                <a:latin typeface="Calibri" panose="020F0502020204030204" pitchFamily="34" charset="0"/>
              </a:rPr>
              <a:t>    - Residual connections: </a:t>
            </a:r>
          </a:p>
          <a:p>
            <a:pPr rtl="0" fontAlgn="ctr">
              <a:spcBef>
                <a:spcPts val="0"/>
              </a:spcBef>
              <a:spcAft>
                <a:spcPts val="0"/>
              </a:spcAft>
              <a:buFont typeface="Arial" panose="020B0604020202020204" pitchFamily="34" charset="0"/>
              <a:buNone/>
            </a:pPr>
            <a:r>
              <a:rPr lang="en-US" sz="1100" dirty="0">
                <a:effectLst/>
                <a:latin typeface="Calibri" panose="020F0502020204030204" pitchFamily="34" charset="0"/>
              </a:rPr>
              <a:t>    - Layer normalization</a:t>
            </a:r>
          </a:p>
          <a:p>
            <a:pPr rtl="0" fontAlgn="ctr">
              <a:spcBef>
                <a:spcPts val="0"/>
              </a:spcBef>
              <a:spcAft>
                <a:spcPts val="0"/>
              </a:spcAft>
              <a:buFont typeface="Arial" panose="020B0604020202020204" pitchFamily="34" charset="0"/>
              <a:buNone/>
            </a:pPr>
            <a:endParaRPr lang="en-US" sz="1100" dirty="0">
              <a:effectLst/>
              <a:latin typeface="Calibri" panose="020F0502020204030204" pitchFamily="34" charset="0"/>
            </a:endParaRPr>
          </a:p>
          <a:p>
            <a:pPr rtl="0" fontAlgn="ctr">
              <a:spcBef>
                <a:spcPts val="0"/>
              </a:spcBef>
              <a:spcAft>
                <a:spcPts val="0"/>
              </a:spcAft>
              <a:buFont typeface="Arial" panose="020B0604020202020204" pitchFamily="34" charset="0"/>
              <a:buNone/>
            </a:pPr>
            <a:r>
              <a:rPr lang="en-US" sz="1100" dirty="0">
                <a:effectLst/>
                <a:latin typeface="Calibri" panose="020F0502020204030204" pitchFamily="34" charset="0"/>
              </a:rPr>
              <a:t>Core components is the attention mechanism</a:t>
            </a:r>
          </a:p>
          <a:p>
            <a:pPr rtl="0" fontAlgn="ctr">
              <a:spcBef>
                <a:spcPts val="0"/>
              </a:spcBef>
              <a:spcAft>
                <a:spcPts val="0"/>
              </a:spcAft>
              <a:buFont typeface="Arial" panose="020B0604020202020204" pitchFamily="34" charset="0"/>
              <a:buNone/>
            </a:pPr>
            <a:r>
              <a:rPr lang="en-US" sz="1100" dirty="0">
                <a:effectLst/>
                <a:latin typeface="Calibri" panose="020F0502020204030204" pitchFamily="34" charset="0"/>
              </a:rPr>
              <a:t>    - Allows the model to weigh the importance of different parts of the input</a:t>
            </a:r>
          </a:p>
          <a:p>
            <a:pPr rtl="0" fontAlgn="ctr">
              <a:spcBef>
                <a:spcPts val="0"/>
              </a:spcBef>
              <a:spcAft>
                <a:spcPts val="0"/>
              </a:spcAft>
              <a:buFont typeface="Arial" panose="020B0604020202020204" pitchFamily="34" charset="0"/>
              <a:buNone/>
            </a:pPr>
            <a:r>
              <a:rPr lang="en-US" sz="1100" dirty="0">
                <a:effectLst/>
                <a:latin typeface="Calibri" panose="020F0502020204030204" pitchFamily="34" charset="0"/>
              </a:rPr>
              <a:t>    - Captures global context</a:t>
            </a:r>
          </a:p>
          <a:p>
            <a:pPr rtl="0" fontAlgn="ctr">
              <a:spcBef>
                <a:spcPts val="0"/>
              </a:spcBef>
              <a:spcAft>
                <a:spcPts val="0"/>
              </a:spcAft>
              <a:buFont typeface="Arial" panose="020B0604020202020204" pitchFamily="34" charset="0"/>
              <a:buNone/>
            </a:pPr>
            <a:r>
              <a:rPr lang="en-US" sz="1100" dirty="0">
                <a:effectLst/>
                <a:latin typeface="Calibri" panose="020F0502020204030204" pitchFamily="34" charset="0"/>
              </a:rPr>
              <a:t>    - Learns intricate relationships between words or elements in the sequence</a:t>
            </a:r>
          </a:p>
          <a:p>
            <a:pPr rtl="0" fontAlgn="ctr">
              <a:spcBef>
                <a:spcPts val="0"/>
              </a:spcBef>
              <a:spcAft>
                <a:spcPts val="0"/>
              </a:spcAft>
              <a:buFont typeface="Arial" panose="020B0604020202020204" pitchFamily="34" charset="0"/>
              <a:buNone/>
            </a:pPr>
            <a:r>
              <a:rPr lang="en-US" sz="1100" dirty="0">
                <a:effectLst/>
                <a:latin typeface="Calibri" panose="020F0502020204030204" pitchFamily="34" charset="0"/>
              </a:rPr>
              <a:t>    - Enables parallelization</a:t>
            </a:r>
          </a:p>
          <a:p>
            <a:pPr rtl="0" fontAlgn="ctr">
              <a:spcBef>
                <a:spcPts val="0"/>
              </a:spcBef>
              <a:spcAft>
                <a:spcPts val="0"/>
              </a:spcAft>
              <a:buFont typeface="Arial" panose="020B0604020202020204" pitchFamily="34" charset="0"/>
              <a:buNone/>
            </a:pPr>
            <a:endParaRPr lang="en-US" sz="1100" dirty="0">
              <a:effectLst/>
              <a:latin typeface="Calibri" panose="020F0502020204030204" pitchFamily="34" charset="0"/>
            </a:endParaRPr>
          </a:p>
          <a:p>
            <a:pPr rtl="0" fontAlgn="ctr">
              <a:spcBef>
                <a:spcPts val="0"/>
              </a:spcBef>
              <a:spcAft>
                <a:spcPts val="0"/>
              </a:spcAft>
              <a:buFont typeface="Arial" panose="020B0604020202020204" pitchFamily="34" charset="0"/>
              <a:buNone/>
            </a:pPr>
            <a:endParaRPr lang="en-US" sz="1800" dirty="0">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091E6EB2-7515-4B91-9BDA-E677D8758BAB}" type="slidenum">
              <a:rPr lang="en-US" smtClean="0"/>
              <a:t>6</a:t>
            </a:fld>
            <a:endParaRPr lang="en-US"/>
          </a:p>
        </p:txBody>
      </p:sp>
    </p:spTree>
    <p:extLst>
      <p:ext uri="{BB962C8B-B14F-4D97-AF65-F5344CB8AC3E}">
        <p14:creationId xmlns:p14="http://schemas.microsoft.com/office/powerpoint/2010/main" val="2440683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1E6EB2-7515-4B91-9BDA-E677D8758BAB}" type="slidenum">
              <a:rPr lang="en-US" smtClean="0"/>
              <a:t>7</a:t>
            </a:fld>
            <a:endParaRPr lang="en-US"/>
          </a:p>
        </p:txBody>
      </p:sp>
    </p:spTree>
    <p:extLst>
      <p:ext uri="{BB962C8B-B14F-4D97-AF65-F5344CB8AC3E}">
        <p14:creationId xmlns:p14="http://schemas.microsoft.com/office/powerpoint/2010/main" val="27312934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1E6EB2-7515-4B91-9BDA-E677D8758BAB}" type="slidenum">
              <a:rPr lang="en-US" smtClean="0"/>
              <a:t>8</a:t>
            </a:fld>
            <a:endParaRPr lang="en-US"/>
          </a:p>
        </p:txBody>
      </p:sp>
    </p:spTree>
    <p:extLst>
      <p:ext uri="{BB962C8B-B14F-4D97-AF65-F5344CB8AC3E}">
        <p14:creationId xmlns:p14="http://schemas.microsoft.com/office/powerpoint/2010/main" val="17676914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1E6EB2-7515-4B91-9BDA-E677D8758BAB}" type="slidenum">
              <a:rPr lang="en-US" smtClean="0"/>
              <a:t>9</a:t>
            </a:fld>
            <a:endParaRPr lang="en-US"/>
          </a:p>
        </p:txBody>
      </p:sp>
    </p:spTree>
    <p:extLst>
      <p:ext uri="{BB962C8B-B14F-4D97-AF65-F5344CB8AC3E}">
        <p14:creationId xmlns:p14="http://schemas.microsoft.com/office/powerpoint/2010/main" val="13476105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1E6EB2-7515-4B91-9BDA-E677D8758BAB}" type="slidenum">
              <a:rPr lang="en-US" smtClean="0"/>
              <a:t>10</a:t>
            </a:fld>
            <a:endParaRPr lang="en-US"/>
          </a:p>
        </p:txBody>
      </p:sp>
    </p:spTree>
    <p:extLst>
      <p:ext uri="{BB962C8B-B14F-4D97-AF65-F5344CB8AC3E}">
        <p14:creationId xmlns:p14="http://schemas.microsoft.com/office/powerpoint/2010/main" val="8875618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B9CAA-C608-A963-7E35-36A6AC4BD1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9F69FC-F8FD-6CFF-0062-E4EC2386D6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CA5518-500E-F17E-0423-ABE79864AE11}"/>
              </a:ext>
            </a:extLst>
          </p:cNvPr>
          <p:cNvSpPr>
            <a:spLocks noGrp="1"/>
          </p:cNvSpPr>
          <p:nvPr>
            <p:ph type="dt" sz="half" idx="10"/>
          </p:nvPr>
        </p:nvSpPr>
        <p:spPr/>
        <p:txBody>
          <a:bodyPr/>
          <a:lstStyle/>
          <a:p>
            <a:fld id="{D6EC29C6-474D-4187-B0AE-0DFEFCA05924}" type="datetimeFigureOut">
              <a:rPr lang="en-US" smtClean="0"/>
              <a:t>10/12/2023</a:t>
            </a:fld>
            <a:endParaRPr lang="en-US"/>
          </a:p>
        </p:txBody>
      </p:sp>
      <p:sp>
        <p:nvSpPr>
          <p:cNvPr id="5" name="Footer Placeholder 4">
            <a:extLst>
              <a:ext uri="{FF2B5EF4-FFF2-40B4-BE49-F238E27FC236}">
                <a16:creationId xmlns:a16="http://schemas.microsoft.com/office/drawing/2014/main" id="{35C92342-BBBD-A710-CD17-795E373D79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BEA8EE-3ADB-65AE-CC93-75BA9FE1A391}"/>
              </a:ext>
            </a:extLst>
          </p:cNvPr>
          <p:cNvSpPr>
            <a:spLocks noGrp="1"/>
          </p:cNvSpPr>
          <p:nvPr>
            <p:ph type="sldNum" sz="quarter" idx="12"/>
          </p:nvPr>
        </p:nvSpPr>
        <p:spPr/>
        <p:txBody>
          <a:bodyPr/>
          <a:lstStyle/>
          <a:p>
            <a:fld id="{65AFCACE-66A2-4D52-966C-BB2AA2C9584A}" type="slidenum">
              <a:rPr lang="en-US" smtClean="0"/>
              <a:t>‹#›</a:t>
            </a:fld>
            <a:endParaRPr lang="en-US"/>
          </a:p>
        </p:txBody>
      </p:sp>
    </p:spTree>
    <p:extLst>
      <p:ext uri="{BB962C8B-B14F-4D97-AF65-F5344CB8AC3E}">
        <p14:creationId xmlns:p14="http://schemas.microsoft.com/office/powerpoint/2010/main" val="1603593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D6696-1C4E-CD83-BE22-CC996F93FA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D799840-B172-C839-646A-19AB047EC6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1DA8F7-9D13-44FA-6075-7011C3CE21AC}"/>
              </a:ext>
            </a:extLst>
          </p:cNvPr>
          <p:cNvSpPr>
            <a:spLocks noGrp="1"/>
          </p:cNvSpPr>
          <p:nvPr>
            <p:ph type="dt" sz="half" idx="10"/>
          </p:nvPr>
        </p:nvSpPr>
        <p:spPr/>
        <p:txBody>
          <a:bodyPr/>
          <a:lstStyle/>
          <a:p>
            <a:fld id="{D6EC29C6-474D-4187-B0AE-0DFEFCA05924}" type="datetimeFigureOut">
              <a:rPr lang="en-US" smtClean="0"/>
              <a:t>10/12/2023</a:t>
            </a:fld>
            <a:endParaRPr lang="en-US"/>
          </a:p>
        </p:txBody>
      </p:sp>
      <p:sp>
        <p:nvSpPr>
          <p:cNvPr id="5" name="Footer Placeholder 4">
            <a:extLst>
              <a:ext uri="{FF2B5EF4-FFF2-40B4-BE49-F238E27FC236}">
                <a16:creationId xmlns:a16="http://schemas.microsoft.com/office/drawing/2014/main" id="{6A273828-CB1A-8FB4-DE86-0C4F5C64C8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8D3561-590B-7B4F-2E1E-1402A3656F5A}"/>
              </a:ext>
            </a:extLst>
          </p:cNvPr>
          <p:cNvSpPr>
            <a:spLocks noGrp="1"/>
          </p:cNvSpPr>
          <p:nvPr>
            <p:ph type="sldNum" sz="quarter" idx="12"/>
          </p:nvPr>
        </p:nvSpPr>
        <p:spPr/>
        <p:txBody>
          <a:bodyPr/>
          <a:lstStyle/>
          <a:p>
            <a:fld id="{65AFCACE-66A2-4D52-966C-BB2AA2C9584A}" type="slidenum">
              <a:rPr lang="en-US" smtClean="0"/>
              <a:t>‹#›</a:t>
            </a:fld>
            <a:endParaRPr lang="en-US"/>
          </a:p>
        </p:txBody>
      </p:sp>
    </p:spTree>
    <p:extLst>
      <p:ext uri="{BB962C8B-B14F-4D97-AF65-F5344CB8AC3E}">
        <p14:creationId xmlns:p14="http://schemas.microsoft.com/office/powerpoint/2010/main" val="138504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826990-190F-2AF6-7A52-718F475AE31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BB09EE6-6BF1-FD07-68EC-130E0297A2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D1A028-3E48-C8DD-E91B-97F97AE7FD48}"/>
              </a:ext>
            </a:extLst>
          </p:cNvPr>
          <p:cNvSpPr>
            <a:spLocks noGrp="1"/>
          </p:cNvSpPr>
          <p:nvPr>
            <p:ph type="dt" sz="half" idx="10"/>
          </p:nvPr>
        </p:nvSpPr>
        <p:spPr/>
        <p:txBody>
          <a:bodyPr/>
          <a:lstStyle/>
          <a:p>
            <a:fld id="{D6EC29C6-474D-4187-B0AE-0DFEFCA05924}" type="datetimeFigureOut">
              <a:rPr lang="en-US" smtClean="0"/>
              <a:t>10/12/2023</a:t>
            </a:fld>
            <a:endParaRPr lang="en-US"/>
          </a:p>
        </p:txBody>
      </p:sp>
      <p:sp>
        <p:nvSpPr>
          <p:cNvPr id="5" name="Footer Placeholder 4">
            <a:extLst>
              <a:ext uri="{FF2B5EF4-FFF2-40B4-BE49-F238E27FC236}">
                <a16:creationId xmlns:a16="http://schemas.microsoft.com/office/drawing/2014/main" id="{829EE44F-E9F3-CBCD-E17B-F12D69519F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D8EE00-E016-2E1E-27B9-5DA30FF68E1E}"/>
              </a:ext>
            </a:extLst>
          </p:cNvPr>
          <p:cNvSpPr>
            <a:spLocks noGrp="1"/>
          </p:cNvSpPr>
          <p:nvPr>
            <p:ph type="sldNum" sz="quarter" idx="12"/>
          </p:nvPr>
        </p:nvSpPr>
        <p:spPr/>
        <p:txBody>
          <a:bodyPr/>
          <a:lstStyle/>
          <a:p>
            <a:fld id="{65AFCACE-66A2-4D52-966C-BB2AA2C9584A}" type="slidenum">
              <a:rPr lang="en-US" smtClean="0"/>
              <a:t>‹#›</a:t>
            </a:fld>
            <a:endParaRPr lang="en-US"/>
          </a:p>
        </p:txBody>
      </p:sp>
    </p:spTree>
    <p:extLst>
      <p:ext uri="{BB962C8B-B14F-4D97-AF65-F5344CB8AC3E}">
        <p14:creationId xmlns:p14="http://schemas.microsoft.com/office/powerpoint/2010/main" val="3047407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408CF-46AD-D155-2FC0-9F0DE2512B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CE16C1-6E9B-28E4-CCEE-DE136E0F73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10043B-0966-5A68-390A-DA2DEF959498}"/>
              </a:ext>
            </a:extLst>
          </p:cNvPr>
          <p:cNvSpPr>
            <a:spLocks noGrp="1"/>
          </p:cNvSpPr>
          <p:nvPr>
            <p:ph type="dt" sz="half" idx="10"/>
          </p:nvPr>
        </p:nvSpPr>
        <p:spPr/>
        <p:txBody>
          <a:bodyPr/>
          <a:lstStyle/>
          <a:p>
            <a:fld id="{D6EC29C6-474D-4187-B0AE-0DFEFCA05924}" type="datetimeFigureOut">
              <a:rPr lang="en-US" smtClean="0"/>
              <a:t>10/12/2023</a:t>
            </a:fld>
            <a:endParaRPr lang="en-US"/>
          </a:p>
        </p:txBody>
      </p:sp>
      <p:sp>
        <p:nvSpPr>
          <p:cNvPr id="5" name="Footer Placeholder 4">
            <a:extLst>
              <a:ext uri="{FF2B5EF4-FFF2-40B4-BE49-F238E27FC236}">
                <a16:creationId xmlns:a16="http://schemas.microsoft.com/office/drawing/2014/main" id="{0BDAFED9-5FEB-7573-0E49-75C1A7A02C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CCD247-2AF0-3A82-23CF-502C8D9E8560}"/>
              </a:ext>
            </a:extLst>
          </p:cNvPr>
          <p:cNvSpPr>
            <a:spLocks noGrp="1"/>
          </p:cNvSpPr>
          <p:nvPr>
            <p:ph type="sldNum" sz="quarter" idx="12"/>
          </p:nvPr>
        </p:nvSpPr>
        <p:spPr/>
        <p:txBody>
          <a:bodyPr/>
          <a:lstStyle/>
          <a:p>
            <a:fld id="{65AFCACE-66A2-4D52-966C-BB2AA2C9584A}" type="slidenum">
              <a:rPr lang="en-US" smtClean="0"/>
              <a:t>‹#›</a:t>
            </a:fld>
            <a:endParaRPr lang="en-US"/>
          </a:p>
        </p:txBody>
      </p:sp>
    </p:spTree>
    <p:extLst>
      <p:ext uri="{BB962C8B-B14F-4D97-AF65-F5344CB8AC3E}">
        <p14:creationId xmlns:p14="http://schemas.microsoft.com/office/powerpoint/2010/main" val="2533450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60653-C4EA-DEA0-BAB6-EFE20461E8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0B59485-CCE0-02C2-9669-D39EB38108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240D45-18A7-CCA6-1C1B-BB8FBCC9261C}"/>
              </a:ext>
            </a:extLst>
          </p:cNvPr>
          <p:cNvSpPr>
            <a:spLocks noGrp="1"/>
          </p:cNvSpPr>
          <p:nvPr>
            <p:ph type="dt" sz="half" idx="10"/>
          </p:nvPr>
        </p:nvSpPr>
        <p:spPr/>
        <p:txBody>
          <a:bodyPr/>
          <a:lstStyle/>
          <a:p>
            <a:fld id="{D6EC29C6-474D-4187-B0AE-0DFEFCA05924}" type="datetimeFigureOut">
              <a:rPr lang="en-US" smtClean="0"/>
              <a:t>10/12/2023</a:t>
            </a:fld>
            <a:endParaRPr lang="en-US"/>
          </a:p>
        </p:txBody>
      </p:sp>
      <p:sp>
        <p:nvSpPr>
          <p:cNvPr id="5" name="Footer Placeholder 4">
            <a:extLst>
              <a:ext uri="{FF2B5EF4-FFF2-40B4-BE49-F238E27FC236}">
                <a16:creationId xmlns:a16="http://schemas.microsoft.com/office/drawing/2014/main" id="{FC333678-4B50-0B5A-0555-FDEE412BD7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DC6B75-DD5F-42A3-376E-6322B4B41BBD}"/>
              </a:ext>
            </a:extLst>
          </p:cNvPr>
          <p:cNvSpPr>
            <a:spLocks noGrp="1"/>
          </p:cNvSpPr>
          <p:nvPr>
            <p:ph type="sldNum" sz="quarter" idx="12"/>
          </p:nvPr>
        </p:nvSpPr>
        <p:spPr/>
        <p:txBody>
          <a:bodyPr/>
          <a:lstStyle/>
          <a:p>
            <a:fld id="{65AFCACE-66A2-4D52-966C-BB2AA2C9584A}" type="slidenum">
              <a:rPr lang="en-US" smtClean="0"/>
              <a:t>‹#›</a:t>
            </a:fld>
            <a:endParaRPr lang="en-US"/>
          </a:p>
        </p:txBody>
      </p:sp>
    </p:spTree>
    <p:extLst>
      <p:ext uri="{BB962C8B-B14F-4D97-AF65-F5344CB8AC3E}">
        <p14:creationId xmlns:p14="http://schemas.microsoft.com/office/powerpoint/2010/main" val="1335047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16A51-DB24-C4D0-8145-877800AA4E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6541B2-9F14-2256-9B57-6C897308CC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C20FCA5-51C4-686B-7909-3561BCA09A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F160BF-FDF8-1117-1842-0E21FBAC58A9}"/>
              </a:ext>
            </a:extLst>
          </p:cNvPr>
          <p:cNvSpPr>
            <a:spLocks noGrp="1"/>
          </p:cNvSpPr>
          <p:nvPr>
            <p:ph type="dt" sz="half" idx="10"/>
          </p:nvPr>
        </p:nvSpPr>
        <p:spPr/>
        <p:txBody>
          <a:bodyPr/>
          <a:lstStyle/>
          <a:p>
            <a:fld id="{D6EC29C6-474D-4187-B0AE-0DFEFCA05924}" type="datetimeFigureOut">
              <a:rPr lang="en-US" smtClean="0"/>
              <a:t>10/12/2023</a:t>
            </a:fld>
            <a:endParaRPr lang="en-US"/>
          </a:p>
        </p:txBody>
      </p:sp>
      <p:sp>
        <p:nvSpPr>
          <p:cNvPr id="6" name="Footer Placeholder 5">
            <a:extLst>
              <a:ext uri="{FF2B5EF4-FFF2-40B4-BE49-F238E27FC236}">
                <a16:creationId xmlns:a16="http://schemas.microsoft.com/office/drawing/2014/main" id="{D531BC47-6F57-63F8-19C0-63C6E0B5ED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0CF4A5-1451-072D-B91F-D4F2D085AA2E}"/>
              </a:ext>
            </a:extLst>
          </p:cNvPr>
          <p:cNvSpPr>
            <a:spLocks noGrp="1"/>
          </p:cNvSpPr>
          <p:nvPr>
            <p:ph type="sldNum" sz="quarter" idx="12"/>
          </p:nvPr>
        </p:nvSpPr>
        <p:spPr/>
        <p:txBody>
          <a:bodyPr/>
          <a:lstStyle/>
          <a:p>
            <a:fld id="{65AFCACE-66A2-4D52-966C-BB2AA2C9584A}" type="slidenum">
              <a:rPr lang="en-US" smtClean="0"/>
              <a:t>‹#›</a:t>
            </a:fld>
            <a:endParaRPr lang="en-US"/>
          </a:p>
        </p:txBody>
      </p:sp>
    </p:spTree>
    <p:extLst>
      <p:ext uri="{BB962C8B-B14F-4D97-AF65-F5344CB8AC3E}">
        <p14:creationId xmlns:p14="http://schemas.microsoft.com/office/powerpoint/2010/main" val="27127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9D62B-2BD9-7541-63E1-1DFF8BD8BE2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0032C3E-1D1D-9E6B-9B57-5B3929E8B6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78AE5E-5772-8196-4EB9-9F79017253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07B6D07-4FAC-EC74-0EDF-468D6F5F8F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C85E194-9D9E-0DDD-1883-5563FE99D00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F306718-A12D-DC0C-E2F3-34803B4596E5}"/>
              </a:ext>
            </a:extLst>
          </p:cNvPr>
          <p:cNvSpPr>
            <a:spLocks noGrp="1"/>
          </p:cNvSpPr>
          <p:nvPr>
            <p:ph type="dt" sz="half" idx="10"/>
          </p:nvPr>
        </p:nvSpPr>
        <p:spPr/>
        <p:txBody>
          <a:bodyPr/>
          <a:lstStyle/>
          <a:p>
            <a:fld id="{D6EC29C6-474D-4187-B0AE-0DFEFCA05924}" type="datetimeFigureOut">
              <a:rPr lang="en-US" smtClean="0"/>
              <a:t>10/12/2023</a:t>
            </a:fld>
            <a:endParaRPr lang="en-US"/>
          </a:p>
        </p:txBody>
      </p:sp>
      <p:sp>
        <p:nvSpPr>
          <p:cNvPr id="8" name="Footer Placeholder 7">
            <a:extLst>
              <a:ext uri="{FF2B5EF4-FFF2-40B4-BE49-F238E27FC236}">
                <a16:creationId xmlns:a16="http://schemas.microsoft.com/office/drawing/2014/main" id="{8D31A46C-C585-4C16-0F93-655C850361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336D02D-F08A-8B49-3CDD-C6C36945C835}"/>
              </a:ext>
            </a:extLst>
          </p:cNvPr>
          <p:cNvSpPr>
            <a:spLocks noGrp="1"/>
          </p:cNvSpPr>
          <p:nvPr>
            <p:ph type="sldNum" sz="quarter" idx="12"/>
          </p:nvPr>
        </p:nvSpPr>
        <p:spPr/>
        <p:txBody>
          <a:bodyPr/>
          <a:lstStyle/>
          <a:p>
            <a:fld id="{65AFCACE-66A2-4D52-966C-BB2AA2C9584A}" type="slidenum">
              <a:rPr lang="en-US" smtClean="0"/>
              <a:t>‹#›</a:t>
            </a:fld>
            <a:endParaRPr lang="en-US"/>
          </a:p>
        </p:txBody>
      </p:sp>
    </p:spTree>
    <p:extLst>
      <p:ext uri="{BB962C8B-B14F-4D97-AF65-F5344CB8AC3E}">
        <p14:creationId xmlns:p14="http://schemas.microsoft.com/office/powerpoint/2010/main" val="2400717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C5B-BF0B-E5A0-A355-26A25339A9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B6529F-9430-46EA-EA5E-106A8E146ECD}"/>
              </a:ext>
            </a:extLst>
          </p:cNvPr>
          <p:cNvSpPr>
            <a:spLocks noGrp="1"/>
          </p:cNvSpPr>
          <p:nvPr>
            <p:ph type="dt" sz="half" idx="10"/>
          </p:nvPr>
        </p:nvSpPr>
        <p:spPr/>
        <p:txBody>
          <a:bodyPr/>
          <a:lstStyle/>
          <a:p>
            <a:fld id="{D6EC29C6-474D-4187-B0AE-0DFEFCA05924}" type="datetimeFigureOut">
              <a:rPr lang="en-US" smtClean="0"/>
              <a:t>10/12/2023</a:t>
            </a:fld>
            <a:endParaRPr lang="en-US"/>
          </a:p>
        </p:txBody>
      </p:sp>
      <p:sp>
        <p:nvSpPr>
          <p:cNvPr id="4" name="Footer Placeholder 3">
            <a:extLst>
              <a:ext uri="{FF2B5EF4-FFF2-40B4-BE49-F238E27FC236}">
                <a16:creationId xmlns:a16="http://schemas.microsoft.com/office/drawing/2014/main" id="{02C781FF-A7DA-5810-81DD-C68EDD206D2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4D15142-B015-2A29-A1B4-21C21B73D697}"/>
              </a:ext>
            </a:extLst>
          </p:cNvPr>
          <p:cNvSpPr>
            <a:spLocks noGrp="1"/>
          </p:cNvSpPr>
          <p:nvPr>
            <p:ph type="sldNum" sz="quarter" idx="12"/>
          </p:nvPr>
        </p:nvSpPr>
        <p:spPr/>
        <p:txBody>
          <a:bodyPr/>
          <a:lstStyle/>
          <a:p>
            <a:fld id="{65AFCACE-66A2-4D52-966C-BB2AA2C9584A}" type="slidenum">
              <a:rPr lang="en-US" smtClean="0"/>
              <a:t>‹#›</a:t>
            </a:fld>
            <a:endParaRPr lang="en-US"/>
          </a:p>
        </p:txBody>
      </p:sp>
    </p:spTree>
    <p:extLst>
      <p:ext uri="{BB962C8B-B14F-4D97-AF65-F5344CB8AC3E}">
        <p14:creationId xmlns:p14="http://schemas.microsoft.com/office/powerpoint/2010/main" val="1456257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AA63B0-52B3-5CD6-52A2-ABF996A08AE0}"/>
              </a:ext>
            </a:extLst>
          </p:cNvPr>
          <p:cNvSpPr>
            <a:spLocks noGrp="1"/>
          </p:cNvSpPr>
          <p:nvPr>
            <p:ph type="dt" sz="half" idx="10"/>
          </p:nvPr>
        </p:nvSpPr>
        <p:spPr/>
        <p:txBody>
          <a:bodyPr/>
          <a:lstStyle/>
          <a:p>
            <a:fld id="{D6EC29C6-474D-4187-B0AE-0DFEFCA05924}" type="datetimeFigureOut">
              <a:rPr lang="en-US" smtClean="0"/>
              <a:t>10/12/2023</a:t>
            </a:fld>
            <a:endParaRPr lang="en-US"/>
          </a:p>
        </p:txBody>
      </p:sp>
      <p:sp>
        <p:nvSpPr>
          <p:cNvPr id="3" name="Footer Placeholder 2">
            <a:extLst>
              <a:ext uri="{FF2B5EF4-FFF2-40B4-BE49-F238E27FC236}">
                <a16:creationId xmlns:a16="http://schemas.microsoft.com/office/drawing/2014/main" id="{2A4D0180-BCFC-9524-CEE1-B4F055363EF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34F5A7D-E2E4-434B-78BC-10D93730D432}"/>
              </a:ext>
            </a:extLst>
          </p:cNvPr>
          <p:cNvSpPr>
            <a:spLocks noGrp="1"/>
          </p:cNvSpPr>
          <p:nvPr>
            <p:ph type="sldNum" sz="quarter" idx="12"/>
          </p:nvPr>
        </p:nvSpPr>
        <p:spPr/>
        <p:txBody>
          <a:bodyPr/>
          <a:lstStyle/>
          <a:p>
            <a:fld id="{65AFCACE-66A2-4D52-966C-BB2AA2C9584A}" type="slidenum">
              <a:rPr lang="en-US" smtClean="0"/>
              <a:t>‹#›</a:t>
            </a:fld>
            <a:endParaRPr lang="en-US"/>
          </a:p>
        </p:txBody>
      </p:sp>
    </p:spTree>
    <p:extLst>
      <p:ext uri="{BB962C8B-B14F-4D97-AF65-F5344CB8AC3E}">
        <p14:creationId xmlns:p14="http://schemas.microsoft.com/office/powerpoint/2010/main" val="3556090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C0162-E722-BE73-B7C3-D4F2654F50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30E042-B02F-4BDB-6C46-5071888845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B38D70F-62F5-32BC-85DC-F689BB8EBD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041F9C-1BCC-8F2E-07B9-BCD073C33EAC}"/>
              </a:ext>
            </a:extLst>
          </p:cNvPr>
          <p:cNvSpPr>
            <a:spLocks noGrp="1"/>
          </p:cNvSpPr>
          <p:nvPr>
            <p:ph type="dt" sz="half" idx="10"/>
          </p:nvPr>
        </p:nvSpPr>
        <p:spPr/>
        <p:txBody>
          <a:bodyPr/>
          <a:lstStyle/>
          <a:p>
            <a:fld id="{D6EC29C6-474D-4187-B0AE-0DFEFCA05924}" type="datetimeFigureOut">
              <a:rPr lang="en-US" smtClean="0"/>
              <a:t>10/12/2023</a:t>
            </a:fld>
            <a:endParaRPr lang="en-US"/>
          </a:p>
        </p:txBody>
      </p:sp>
      <p:sp>
        <p:nvSpPr>
          <p:cNvPr id="6" name="Footer Placeholder 5">
            <a:extLst>
              <a:ext uri="{FF2B5EF4-FFF2-40B4-BE49-F238E27FC236}">
                <a16:creationId xmlns:a16="http://schemas.microsoft.com/office/drawing/2014/main" id="{CCE176B2-642A-1677-B61E-52C599C84B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39B8A8-9F2A-B91C-5F60-E2C08C99C72A}"/>
              </a:ext>
            </a:extLst>
          </p:cNvPr>
          <p:cNvSpPr>
            <a:spLocks noGrp="1"/>
          </p:cNvSpPr>
          <p:nvPr>
            <p:ph type="sldNum" sz="quarter" idx="12"/>
          </p:nvPr>
        </p:nvSpPr>
        <p:spPr/>
        <p:txBody>
          <a:bodyPr/>
          <a:lstStyle/>
          <a:p>
            <a:fld id="{65AFCACE-66A2-4D52-966C-BB2AA2C9584A}" type="slidenum">
              <a:rPr lang="en-US" smtClean="0"/>
              <a:t>‹#›</a:t>
            </a:fld>
            <a:endParaRPr lang="en-US"/>
          </a:p>
        </p:txBody>
      </p:sp>
    </p:spTree>
    <p:extLst>
      <p:ext uri="{BB962C8B-B14F-4D97-AF65-F5344CB8AC3E}">
        <p14:creationId xmlns:p14="http://schemas.microsoft.com/office/powerpoint/2010/main" val="2891834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68897-C0E4-D712-5800-181FB257B8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C8D2981-0764-414F-F627-556908C11C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EA8DC7-D296-1E06-85D1-A791904E09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AF998E-A888-128D-D141-45B09F9852D3}"/>
              </a:ext>
            </a:extLst>
          </p:cNvPr>
          <p:cNvSpPr>
            <a:spLocks noGrp="1"/>
          </p:cNvSpPr>
          <p:nvPr>
            <p:ph type="dt" sz="half" idx="10"/>
          </p:nvPr>
        </p:nvSpPr>
        <p:spPr/>
        <p:txBody>
          <a:bodyPr/>
          <a:lstStyle/>
          <a:p>
            <a:fld id="{D6EC29C6-474D-4187-B0AE-0DFEFCA05924}" type="datetimeFigureOut">
              <a:rPr lang="en-US" smtClean="0"/>
              <a:t>10/12/2023</a:t>
            </a:fld>
            <a:endParaRPr lang="en-US"/>
          </a:p>
        </p:txBody>
      </p:sp>
      <p:sp>
        <p:nvSpPr>
          <p:cNvPr id="6" name="Footer Placeholder 5">
            <a:extLst>
              <a:ext uri="{FF2B5EF4-FFF2-40B4-BE49-F238E27FC236}">
                <a16:creationId xmlns:a16="http://schemas.microsoft.com/office/drawing/2014/main" id="{960B6FE9-89E2-8595-A0A9-A098482618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09FF2A-121F-8430-2C25-2A6919A96558}"/>
              </a:ext>
            </a:extLst>
          </p:cNvPr>
          <p:cNvSpPr>
            <a:spLocks noGrp="1"/>
          </p:cNvSpPr>
          <p:nvPr>
            <p:ph type="sldNum" sz="quarter" idx="12"/>
          </p:nvPr>
        </p:nvSpPr>
        <p:spPr/>
        <p:txBody>
          <a:bodyPr/>
          <a:lstStyle/>
          <a:p>
            <a:fld id="{65AFCACE-66A2-4D52-966C-BB2AA2C9584A}" type="slidenum">
              <a:rPr lang="en-US" smtClean="0"/>
              <a:t>‹#›</a:t>
            </a:fld>
            <a:endParaRPr lang="en-US"/>
          </a:p>
        </p:txBody>
      </p:sp>
    </p:spTree>
    <p:extLst>
      <p:ext uri="{BB962C8B-B14F-4D97-AF65-F5344CB8AC3E}">
        <p14:creationId xmlns:p14="http://schemas.microsoft.com/office/powerpoint/2010/main" val="3016684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971416-EA9F-BD4A-686C-903BBF168D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1BF7630-E146-663D-64E8-9902B69A87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FDBC8C-8DB9-5FAC-1A72-78AD28C3FE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EC29C6-474D-4187-B0AE-0DFEFCA05924}" type="datetimeFigureOut">
              <a:rPr lang="en-US" smtClean="0"/>
              <a:t>10/12/2023</a:t>
            </a:fld>
            <a:endParaRPr lang="en-US"/>
          </a:p>
        </p:txBody>
      </p:sp>
      <p:sp>
        <p:nvSpPr>
          <p:cNvPr id="5" name="Footer Placeholder 4">
            <a:extLst>
              <a:ext uri="{FF2B5EF4-FFF2-40B4-BE49-F238E27FC236}">
                <a16:creationId xmlns:a16="http://schemas.microsoft.com/office/drawing/2014/main" id="{BC15343E-7B6D-142D-7E1D-1199EEB67F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C9608FC-5A3C-AE6A-BA84-E00FF9E64B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AFCACE-66A2-4D52-966C-BB2AA2C9584A}" type="slidenum">
              <a:rPr lang="en-US" smtClean="0"/>
              <a:t>‹#›</a:t>
            </a:fld>
            <a:endParaRPr lang="en-US"/>
          </a:p>
        </p:txBody>
      </p:sp>
    </p:spTree>
    <p:extLst>
      <p:ext uri="{BB962C8B-B14F-4D97-AF65-F5344CB8AC3E}">
        <p14:creationId xmlns:p14="http://schemas.microsoft.com/office/powerpoint/2010/main" val="597981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E4615-F98B-15CA-1FB4-479229D3E12C}"/>
              </a:ext>
            </a:extLst>
          </p:cNvPr>
          <p:cNvSpPr>
            <a:spLocks noGrp="1"/>
          </p:cNvSpPr>
          <p:nvPr>
            <p:ph type="ctrTitle"/>
          </p:nvPr>
        </p:nvSpPr>
        <p:spPr/>
        <p:txBody>
          <a:bodyPr/>
          <a:lstStyle/>
          <a:p>
            <a:r>
              <a:rPr lang="en-US" dirty="0"/>
              <a:t>Transformers</a:t>
            </a:r>
          </a:p>
        </p:txBody>
      </p:sp>
      <p:sp>
        <p:nvSpPr>
          <p:cNvPr id="3" name="Subtitle 2">
            <a:extLst>
              <a:ext uri="{FF2B5EF4-FFF2-40B4-BE49-F238E27FC236}">
                <a16:creationId xmlns:a16="http://schemas.microsoft.com/office/drawing/2014/main" id="{73BF6B06-C00B-1A5E-42E1-4A3962ACDB17}"/>
              </a:ext>
            </a:extLst>
          </p:cNvPr>
          <p:cNvSpPr>
            <a:spLocks noGrp="1"/>
          </p:cNvSpPr>
          <p:nvPr>
            <p:ph type="subTitle" idx="1"/>
          </p:nvPr>
        </p:nvSpPr>
        <p:spPr/>
        <p:txBody>
          <a:bodyPr/>
          <a:lstStyle/>
          <a:p>
            <a:r>
              <a:rPr lang="en-US" dirty="0"/>
              <a:t>The Technology Behind ChatGPT</a:t>
            </a:r>
          </a:p>
        </p:txBody>
      </p:sp>
    </p:spTree>
    <p:extLst>
      <p:ext uri="{BB962C8B-B14F-4D97-AF65-F5344CB8AC3E}">
        <p14:creationId xmlns:p14="http://schemas.microsoft.com/office/powerpoint/2010/main" val="36255989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EF9C2-D886-2905-DFDD-E4F574E9017E}"/>
              </a:ext>
            </a:extLst>
          </p:cNvPr>
          <p:cNvSpPr>
            <a:spLocks noGrp="1"/>
          </p:cNvSpPr>
          <p:nvPr>
            <p:ph type="title"/>
          </p:nvPr>
        </p:nvSpPr>
        <p:spPr>
          <a:xfrm>
            <a:off x="831850" y="833940"/>
            <a:ext cx="10515600" cy="624388"/>
          </a:xfrm>
        </p:spPr>
        <p:txBody>
          <a:bodyPr>
            <a:noAutofit/>
          </a:bodyPr>
          <a:lstStyle/>
          <a:p>
            <a:r>
              <a:rPr lang="en-US" sz="3200" dirty="0"/>
              <a:t>Decoder Layer:</a:t>
            </a:r>
          </a:p>
        </p:txBody>
      </p:sp>
      <p:sp>
        <p:nvSpPr>
          <p:cNvPr id="3" name="Text Placeholder 2">
            <a:extLst>
              <a:ext uri="{FF2B5EF4-FFF2-40B4-BE49-F238E27FC236}">
                <a16:creationId xmlns:a16="http://schemas.microsoft.com/office/drawing/2014/main" id="{4CF147F3-FCC5-D2A2-D2C2-D81C5CB9A154}"/>
              </a:ext>
            </a:extLst>
          </p:cNvPr>
          <p:cNvSpPr>
            <a:spLocks noGrp="1"/>
          </p:cNvSpPr>
          <p:nvPr>
            <p:ph type="body" idx="1"/>
          </p:nvPr>
        </p:nvSpPr>
        <p:spPr>
          <a:xfrm>
            <a:off x="831850" y="1859973"/>
            <a:ext cx="10515600" cy="4229678"/>
          </a:xfrm>
        </p:spPr>
        <p:txBody>
          <a:bodyPr/>
          <a:lstStyle/>
          <a:p>
            <a:pPr lvl="1">
              <a:lnSpc>
                <a:spcPct val="200000"/>
              </a:lnSpc>
            </a:pPr>
            <a:endParaRPr lang="en-US" sz="1800" dirty="0">
              <a:solidFill>
                <a:schemeClr val="tx1"/>
              </a:solidFill>
              <a:latin typeface="Calibri" panose="020F0502020204030204" pitchFamily="34" charset="0"/>
            </a:endParaRPr>
          </a:p>
          <a:p>
            <a:pPr marL="342900" indent="-342900">
              <a:lnSpc>
                <a:spcPct val="200000"/>
              </a:lnSpc>
              <a:buFont typeface="Arial" panose="020B0604020202020204" pitchFamily="34" charset="0"/>
              <a:buChar char="•"/>
            </a:pPr>
            <a:endParaRPr lang="en-US" sz="2200" dirty="0">
              <a:solidFill>
                <a:schemeClr val="tx1"/>
              </a:solidFill>
              <a:latin typeface="Calibri" panose="020F0502020204030204" pitchFamily="34" charset="0"/>
            </a:endParaRPr>
          </a:p>
          <a:p>
            <a:pPr marL="342900" indent="-342900">
              <a:lnSpc>
                <a:spcPct val="200000"/>
              </a:lnSpc>
              <a:buFont typeface="Arial" panose="020B0604020202020204" pitchFamily="34" charset="0"/>
              <a:buChar char="•"/>
            </a:pPr>
            <a:endParaRPr lang="en-US" sz="2200" dirty="0">
              <a:solidFill>
                <a:schemeClr val="tx1"/>
              </a:solidFill>
              <a:latin typeface="Calibri" panose="020F0502020204030204" pitchFamily="34" charset="0"/>
            </a:endParaRPr>
          </a:p>
        </p:txBody>
      </p:sp>
      <p:sp>
        <p:nvSpPr>
          <p:cNvPr id="7" name="Text Placeholder 2">
            <a:extLst>
              <a:ext uri="{FF2B5EF4-FFF2-40B4-BE49-F238E27FC236}">
                <a16:creationId xmlns:a16="http://schemas.microsoft.com/office/drawing/2014/main" id="{994C4955-F2C0-883C-4F44-4736649F90F5}"/>
              </a:ext>
            </a:extLst>
          </p:cNvPr>
          <p:cNvSpPr txBox="1">
            <a:spLocks/>
          </p:cNvSpPr>
          <p:nvPr/>
        </p:nvSpPr>
        <p:spPr>
          <a:xfrm>
            <a:off x="984250" y="1679866"/>
            <a:ext cx="8388350" cy="4562186"/>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lnSpc>
                <a:spcPct val="200000"/>
              </a:lnSpc>
              <a:buFont typeface="Arial" panose="020B0604020202020204" pitchFamily="34" charset="0"/>
              <a:buChar char="•"/>
            </a:pPr>
            <a:r>
              <a:rPr lang="en-US" sz="2200" dirty="0">
                <a:solidFill>
                  <a:schemeClr val="tx1"/>
                </a:solidFill>
                <a:latin typeface="Calibri" panose="020F0502020204030204" pitchFamily="34" charset="0"/>
              </a:rPr>
              <a:t>Set to generate text sequences</a:t>
            </a:r>
          </a:p>
          <a:p>
            <a:pPr marL="342900" indent="-342900">
              <a:lnSpc>
                <a:spcPct val="200000"/>
              </a:lnSpc>
              <a:buFont typeface="Arial" panose="020B0604020202020204" pitchFamily="34" charset="0"/>
              <a:buChar char="•"/>
            </a:pPr>
            <a:r>
              <a:rPr lang="en-US" sz="2200" dirty="0">
                <a:solidFill>
                  <a:schemeClr val="tx1"/>
                </a:solidFill>
                <a:latin typeface="Calibri" panose="020F0502020204030204" pitchFamily="34" charset="0"/>
              </a:rPr>
              <a:t>Masked multi-head attention: prevent “cheating”/look forward</a:t>
            </a:r>
          </a:p>
          <a:p>
            <a:pPr marL="342900" indent="-342900">
              <a:lnSpc>
                <a:spcPct val="200000"/>
              </a:lnSpc>
              <a:buFont typeface="Arial" panose="020B0604020202020204" pitchFamily="34" charset="0"/>
              <a:buChar char="•"/>
            </a:pPr>
            <a:r>
              <a:rPr lang="en-US" sz="2200" dirty="0">
                <a:solidFill>
                  <a:schemeClr val="tx1"/>
                </a:solidFill>
                <a:latin typeface="Calibri" panose="020F0502020204030204" pitchFamily="34" charset="0"/>
              </a:rPr>
              <a:t>Some of the sub-layers mimic the encoder’s</a:t>
            </a:r>
          </a:p>
          <a:p>
            <a:pPr marL="342900" indent="-342900">
              <a:lnSpc>
                <a:spcPct val="200000"/>
              </a:lnSpc>
              <a:buFont typeface="Arial" panose="020B0604020202020204" pitchFamily="34" charset="0"/>
              <a:buChar char="•"/>
            </a:pPr>
            <a:r>
              <a:rPr lang="en-US" sz="2200" dirty="0">
                <a:solidFill>
                  <a:schemeClr val="tx1"/>
                </a:solidFill>
                <a:latin typeface="Calibri" panose="020F0502020204030204" pitchFamily="34" charset="0"/>
              </a:rPr>
              <a:t>Capped off with a linear layer that acts as a classifier</a:t>
            </a:r>
          </a:p>
          <a:p>
            <a:pPr marL="342900" indent="-342900">
              <a:lnSpc>
                <a:spcPct val="200000"/>
              </a:lnSpc>
              <a:buFont typeface="Arial" panose="020B0604020202020204" pitchFamily="34" charset="0"/>
              <a:buChar char="•"/>
            </a:pPr>
            <a:r>
              <a:rPr lang="en-US" sz="2200" dirty="0">
                <a:solidFill>
                  <a:schemeClr val="tx1"/>
                </a:solidFill>
                <a:latin typeface="Calibri" panose="020F0502020204030204" pitchFamily="34" charset="0"/>
              </a:rPr>
              <a:t>Uses a SoftMax function to get the word probability</a:t>
            </a:r>
          </a:p>
          <a:p>
            <a:pPr>
              <a:lnSpc>
                <a:spcPct val="200000"/>
              </a:lnSpc>
            </a:pPr>
            <a:endParaRPr lang="en-US" sz="2200" dirty="0">
              <a:solidFill>
                <a:schemeClr val="tx1"/>
              </a:solidFill>
              <a:latin typeface="Calibri" panose="020F0502020204030204" pitchFamily="34" charset="0"/>
            </a:endParaRPr>
          </a:p>
          <a:p>
            <a:pPr marL="800100" lvl="1" indent="-342900">
              <a:lnSpc>
                <a:spcPct val="200000"/>
              </a:lnSpc>
              <a:buFont typeface="Arial" panose="020B0604020202020204" pitchFamily="34" charset="0"/>
              <a:buChar char="•"/>
            </a:pPr>
            <a:endParaRPr lang="en-US" sz="1800" dirty="0">
              <a:solidFill>
                <a:schemeClr val="tx1"/>
              </a:solidFill>
              <a:latin typeface="Calibri" panose="020F0502020204030204" pitchFamily="34" charset="0"/>
            </a:endParaRPr>
          </a:p>
          <a:p>
            <a:pPr marL="342900" indent="-342900">
              <a:lnSpc>
                <a:spcPct val="200000"/>
              </a:lnSpc>
              <a:buFont typeface="Arial" panose="020B0604020202020204" pitchFamily="34" charset="0"/>
              <a:buChar char="•"/>
            </a:pPr>
            <a:endParaRPr lang="en-US" sz="2200" dirty="0">
              <a:solidFill>
                <a:schemeClr val="tx1"/>
              </a:solidFill>
              <a:latin typeface="Calibri" panose="020F0502020204030204" pitchFamily="34" charset="0"/>
            </a:endParaRPr>
          </a:p>
          <a:p>
            <a:pPr marL="342900" indent="-342900">
              <a:lnSpc>
                <a:spcPct val="200000"/>
              </a:lnSpc>
              <a:buFont typeface="Arial" panose="020B0604020202020204" pitchFamily="34" charset="0"/>
              <a:buChar char="•"/>
            </a:pPr>
            <a:endParaRPr lang="en-US" sz="2200" dirty="0">
              <a:solidFill>
                <a:schemeClr val="tx1"/>
              </a:solidFill>
              <a:latin typeface="Calibri" panose="020F0502020204030204" pitchFamily="34" charset="0"/>
            </a:endParaRPr>
          </a:p>
        </p:txBody>
      </p:sp>
      <p:pic>
        <p:nvPicPr>
          <p:cNvPr id="6" name="Picture 5">
            <a:extLst>
              <a:ext uri="{FF2B5EF4-FFF2-40B4-BE49-F238E27FC236}">
                <a16:creationId xmlns:a16="http://schemas.microsoft.com/office/drawing/2014/main" id="{FBFA3B05-905D-9CE6-ACC5-09726AF6669F}"/>
              </a:ext>
            </a:extLst>
          </p:cNvPr>
          <p:cNvPicPr>
            <a:picLocks noChangeAspect="1"/>
          </p:cNvPicPr>
          <p:nvPr/>
        </p:nvPicPr>
        <p:blipFill>
          <a:blip r:embed="rId3"/>
          <a:stretch>
            <a:fillRect/>
          </a:stretch>
        </p:blipFill>
        <p:spPr>
          <a:xfrm>
            <a:off x="9538392" y="1256721"/>
            <a:ext cx="2113858" cy="4562187"/>
          </a:xfrm>
          <a:prstGeom prst="rect">
            <a:avLst/>
          </a:prstGeom>
        </p:spPr>
      </p:pic>
    </p:spTree>
    <p:extLst>
      <p:ext uri="{BB962C8B-B14F-4D97-AF65-F5344CB8AC3E}">
        <p14:creationId xmlns:p14="http://schemas.microsoft.com/office/powerpoint/2010/main" val="789774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EF9C2-D886-2905-DFDD-E4F574E9017E}"/>
              </a:ext>
            </a:extLst>
          </p:cNvPr>
          <p:cNvSpPr>
            <a:spLocks noGrp="1"/>
          </p:cNvSpPr>
          <p:nvPr>
            <p:ph type="title"/>
          </p:nvPr>
        </p:nvSpPr>
        <p:spPr>
          <a:xfrm>
            <a:off x="831850" y="833940"/>
            <a:ext cx="10515600" cy="624388"/>
          </a:xfrm>
        </p:spPr>
        <p:txBody>
          <a:bodyPr>
            <a:noAutofit/>
          </a:bodyPr>
          <a:lstStyle/>
          <a:p>
            <a:r>
              <a:rPr lang="en-US" sz="3200" dirty="0"/>
              <a:t>Use Cases:</a:t>
            </a:r>
          </a:p>
        </p:txBody>
      </p:sp>
      <p:sp>
        <p:nvSpPr>
          <p:cNvPr id="3" name="Text Placeholder 2">
            <a:extLst>
              <a:ext uri="{FF2B5EF4-FFF2-40B4-BE49-F238E27FC236}">
                <a16:creationId xmlns:a16="http://schemas.microsoft.com/office/drawing/2014/main" id="{4CF147F3-FCC5-D2A2-D2C2-D81C5CB9A154}"/>
              </a:ext>
            </a:extLst>
          </p:cNvPr>
          <p:cNvSpPr>
            <a:spLocks noGrp="1"/>
          </p:cNvSpPr>
          <p:nvPr>
            <p:ph type="body" idx="1"/>
          </p:nvPr>
        </p:nvSpPr>
        <p:spPr>
          <a:xfrm>
            <a:off x="831850" y="1859973"/>
            <a:ext cx="10515600" cy="4229678"/>
          </a:xfrm>
        </p:spPr>
        <p:txBody>
          <a:bodyPr/>
          <a:lstStyle/>
          <a:p>
            <a:pPr marL="342900" indent="-342900">
              <a:lnSpc>
                <a:spcPct val="200000"/>
              </a:lnSpc>
              <a:buFont typeface="Arial" panose="020B0604020202020204" pitchFamily="34" charset="0"/>
              <a:buChar char="•"/>
            </a:pPr>
            <a:r>
              <a:rPr lang="en-US" sz="2200" dirty="0">
                <a:solidFill>
                  <a:schemeClr val="tx1"/>
                </a:solidFill>
                <a:latin typeface="Calibri" panose="020F0502020204030204" pitchFamily="34" charset="0"/>
              </a:rPr>
              <a:t>Transformers are good for:</a:t>
            </a:r>
          </a:p>
          <a:p>
            <a:pPr marL="800100" lvl="1" indent="-342900">
              <a:lnSpc>
                <a:spcPct val="150000"/>
              </a:lnSpc>
              <a:buFont typeface="Arial" panose="020B0604020202020204" pitchFamily="34" charset="0"/>
              <a:buChar char="•"/>
            </a:pPr>
            <a:r>
              <a:rPr lang="en-US" sz="1800" dirty="0">
                <a:solidFill>
                  <a:schemeClr val="tx1"/>
                </a:solidFill>
                <a:latin typeface="Calibri" panose="020F0502020204030204" pitchFamily="34" charset="0"/>
              </a:rPr>
              <a:t>Machine translations</a:t>
            </a:r>
          </a:p>
          <a:p>
            <a:pPr marL="800100" lvl="1" indent="-342900">
              <a:lnSpc>
                <a:spcPct val="150000"/>
              </a:lnSpc>
              <a:buFont typeface="Arial" panose="020B0604020202020204" pitchFamily="34" charset="0"/>
              <a:buChar char="•"/>
            </a:pPr>
            <a:r>
              <a:rPr lang="en-US" sz="1800" dirty="0">
                <a:solidFill>
                  <a:schemeClr val="tx1"/>
                </a:solidFill>
                <a:latin typeface="Calibri" panose="020F0502020204030204" pitchFamily="34" charset="0"/>
              </a:rPr>
              <a:t>Question answering</a:t>
            </a:r>
          </a:p>
          <a:p>
            <a:pPr marL="800100" lvl="1" indent="-342900">
              <a:lnSpc>
                <a:spcPct val="150000"/>
              </a:lnSpc>
              <a:buFont typeface="Arial" panose="020B0604020202020204" pitchFamily="34" charset="0"/>
              <a:buChar char="•"/>
            </a:pPr>
            <a:r>
              <a:rPr lang="en-US" sz="1800" dirty="0">
                <a:solidFill>
                  <a:schemeClr val="tx1"/>
                </a:solidFill>
                <a:latin typeface="Calibri" panose="020F0502020204030204" pitchFamily="34" charset="0"/>
              </a:rPr>
              <a:t>Sentiment analysis</a:t>
            </a:r>
          </a:p>
          <a:p>
            <a:pPr marL="800100" lvl="1" indent="-342900">
              <a:lnSpc>
                <a:spcPct val="150000"/>
              </a:lnSpc>
              <a:buFont typeface="Arial" panose="020B0604020202020204" pitchFamily="34" charset="0"/>
              <a:buChar char="•"/>
            </a:pPr>
            <a:r>
              <a:rPr lang="en-US" sz="1800" dirty="0">
                <a:solidFill>
                  <a:schemeClr val="tx1"/>
                </a:solidFill>
                <a:latin typeface="Calibri" panose="020F0502020204030204" pitchFamily="34" charset="0"/>
              </a:rPr>
              <a:t>Text classification</a:t>
            </a:r>
          </a:p>
          <a:p>
            <a:pPr marL="800100" lvl="1" indent="-342900">
              <a:lnSpc>
                <a:spcPct val="150000"/>
              </a:lnSpc>
              <a:buFont typeface="Arial" panose="020B0604020202020204" pitchFamily="34" charset="0"/>
              <a:buChar char="•"/>
            </a:pPr>
            <a:r>
              <a:rPr lang="en-US" sz="1800" dirty="0">
                <a:solidFill>
                  <a:schemeClr val="tx1"/>
                </a:solidFill>
                <a:latin typeface="Calibri" panose="020F0502020204030204" pitchFamily="34" charset="0"/>
              </a:rPr>
              <a:t>Language generation</a:t>
            </a:r>
          </a:p>
          <a:p>
            <a:pPr marL="800100" lvl="1" indent="-342900">
              <a:lnSpc>
                <a:spcPct val="200000"/>
              </a:lnSpc>
              <a:buFont typeface="Arial" panose="020B0604020202020204" pitchFamily="34" charset="0"/>
              <a:buChar char="•"/>
            </a:pPr>
            <a:endParaRPr lang="en-US" sz="1800" dirty="0">
              <a:solidFill>
                <a:schemeClr val="tx1"/>
              </a:solidFill>
              <a:latin typeface="Calibri" panose="020F0502020204030204" pitchFamily="34" charset="0"/>
            </a:endParaRPr>
          </a:p>
          <a:p>
            <a:pPr marL="342900" indent="-342900">
              <a:lnSpc>
                <a:spcPct val="200000"/>
              </a:lnSpc>
              <a:buFont typeface="Arial" panose="020B0604020202020204" pitchFamily="34" charset="0"/>
              <a:buChar char="•"/>
            </a:pPr>
            <a:endParaRPr lang="en-US" sz="2200" dirty="0">
              <a:solidFill>
                <a:schemeClr val="tx1"/>
              </a:solidFill>
              <a:latin typeface="Calibri" panose="020F0502020204030204" pitchFamily="34" charset="0"/>
            </a:endParaRPr>
          </a:p>
          <a:p>
            <a:pPr marL="342900" indent="-342900">
              <a:lnSpc>
                <a:spcPct val="200000"/>
              </a:lnSpc>
              <a:buFont typeface="Arial" panose="020B0604020202020204" pitchFamily="34" charset="0"/>
              <a:buChar char="•"/>
            </a:pPr>
            <a:endParaRPr lang="en-US" sz="22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2418421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EF9C2-D886-2905-DFDD-E4F574E9017E}"/>
              </a:ext>
            </a:extLst>
          </p:cNvPr>
          <p:cNvSpPr>
            <a:spLocks noGrp="1"/>
          </p:cNvSpPr>
          <p:nvPr>
            <p:ph type="title"/>
          </p:nvPr>
        </p:nvSpPr>
        <p:spPr>
          <a:xfrm>
            <a:off x="831850" y="833940"/>
            <a:ext cx="10515600" cy="624388"/>
          </a:xfrm>
        </p:spPr>
        <p:txBody>
          <a:bodyPr>
            <a:noAutofit/>
          </a:bodyPr>
          <a:lstStyle/>
          <a:p>
            <a:r>
              <a:rPr lang="en-US" sz="3200" dirty="0"/>
              <a:t>What Problems Does It Solve?</a:t>
            </a:r>
          </a:p>
        </p:txBody>
      </p:sp>
      <p:sp>
        <p:nvSpPr>
          <p:cNvPr id="3" name="Text Placeholder 2">
            <a:extLst>
              <a:ext uri="{FF2B5EF4-FFF2-40B4-BE49-F238E27FC236}">
                <a16:creationId xmlns:a16="http://schemas.microsoft.com/office/drawing/2014/main" id="{4CF147F3-FCC5-D2A2-D2C2-D81C5CB9A154}"/>
              </a:ext>
            </a:extLst>
          </p:cNvPr>
          <p:cNvSpPr>
            <a:spLocks noGrp="1"/>
          </p:cNvSpPr>
          <p:nvPr>
            <p:ph type="body" idx="1"/>
          </p:nvPr>
        </p:nvSpPr>
        <p:spPr>
          <a:xfrm>
            <a:off x="831850" y="1859973"/>
            <a:ext cx="10515600" cy="4229678"/>
          </a:xfrm>
        </p:spPr>
        <p:txBody>
          <a:bodyPr/>
          <a:lstStyle/>
          <a:p>
            <a:pPr marL="342900" indent="-342900">
              <a:lnSpc>
                <a:spcPct val="200000"/>
              </a:lnSpc>
              <a:buFont typeface="Arial" panose="020B0604020202020204" pitchFamily="34" charset="0"/>
              <a:buChar char="•"/>
            </a:pPr>
            <a:r>
              <a:rPr lang="en-US" sz="2200" dirty="0">
                <a:solidFill>
                  <a:schemeClr val="tx1"/>
                </a:solidFill>
                <a:latin typeface="Calibri" panose="020F0502020204030204" pitchFamily="34" charset="0"/>
              </a:rPr>
              <a:t>Handle larger sequences</a:t>
            </a:r>
          </a:p>
          <a:p>
            <a:pPr marL="342900" indent="-342900">
              <a:lnSpc>
                <a:spcPct val="200000"/>
              </a:lnSpc>
              <a:buFont typeface="Arial" panose="020B0604020202020204" pitchFamily="34" charset="0"/>
              <a:buChar char="•"/>
            </a:pPr>
            <a:r>
              <a:rPr lang="en-US" sz="2200" dirty="0">
                <a:solidFill>
                  <a:schemeClr val="tx1"/>
                </a:solidFill>
                <a:latin typeface="Calibri" panose="020F0502020204030204" pitchFamily="34" charset="0"/>
              </a:rPr>
              <a:t>Improve Natural Language Processing models over RNNs:</a:t>
            </a:r>
          </a:p>
          <a:p>
            <a:pPr marL="800100" lvl="1" indent="-342900">
              <a:lnSpc>
                <a:spcPct val="150000"/>
              </a:lnSpc>
              <a:buFont typeface="Arial" panose="020B0604020202020204" pitchFamily="34" charset="0"/>
              <a:buChar char="•"/>
            </a:pPr>
            <a:r>
              <a:rPr lang="en-US" sz="1800" dirty="0">
                <a:solidFill>
                  <a:schemeClr val="tx1"/>
                </a:solidFill>
                <a:latin typeface="Calibri" panose="020F0502020204030204" pitchFamily="34" charset="0"/>
              </a:rPr>
              <a:t>Cannot capture long-term dependencies in sequence</a:t>
            </a:r>
          </a:p>
          <a:p>
            <a:pPr marL="800100" lvl="1" indent="-342900">
              <a:lnSpc>
                <a:spcPct val="150000"/>
              </a:lnSpc>
              <a:buFont typeface="Arial" panose="020B0604020202020204" pitchFamily="34" charset="0"/>
              <a:buChar char="•"/>
            </a:pPr>
            <a:r>
              <a:rPr lang="en-US" sz="1800" dirty="0">
                <a:solidFill>
                  <a:schemeClr val="tx1"/>
                </a:solidFill>
                <a:latin typeface="Calibri" panose="020F0502020204030204" pitchFamily="34" charset="0"/>
              </a:rPr>
              <a:t>Process input sequence sequentially (forward and backward passes)</a:t>
            </a:r>
          </a:p>
          <a:p>
            <a:pPr marL="800100" lvl="1" indent="-342900">
              <a:lnSpc>
                <a:spcPct val="150000"/>
              </a:lnSpc>
              <a:buFont typeface="Arial" panose="020B0604020202020204" pitchFamily="34" charset="0"/>
              <a:buChar char="•"/>
            </a:pPr>
            <a:r>
              <a:rPr lang="en-US" sz="1800" dirty="0">
                <a:solidFill>
                  <a:schemeClr val="tx1"/>
                </a:solidFill>
                <a:latin typeface="Calibri" panose="020F0502020204030204" pitchFamily="34" charset="0"/>
              </a:rPr>
              <a:t>Can only handle unidirectional contact</a:t>
            </a:r>
          </a:p>
          <a:p>
            <a:pPr marL="800100" lvl="1" indent="-342900">
              <a:lnSpc>
                <a:spcPct val="150000"/>
              </a:lnSpc>
              <a:buFont typeface="Arial" panose="020B0604020202020204" pitchFamily="34" charset="0"/>
              <a:buChar char="•"/>
            </a:pPr>
            <a:r>
              <a:rPr lang="en-US" sz="1800" dirty="0">
                <a:solidFill>
                  <a:schemeClr val="tx1"/>
                </a:solidFill>
                <a:latin typeface="Calibri" panose="020F0502020204030204" pitchFamily="34" charset="0"/>
              </a:rPr>
              <a:t>Update their hidden states at each step</a:t>
            </a:r>
          </a:p>
          <a:p>
            <a:pPr marL="342900" indent="-342900">
              <a:lnSpc>
                <a:spcPct val="150000"/>
              </a:lnSpc>
              <a:buFont typeface="Arial" panose="020B0604020202020204" pitchFamily="34" charset="0"/>
              <a:buChar char="•"/>
            </a:pPr>
            <a:endParaRPr lang="en-US" sz="2200" dirty="0">
              <a:solidFill>
                <a:schemeClr val="tx1"/>
              </a:solidFill>
              <a:latin typeface="Calibri" panose="020F0502020204030204" pitchFamily="34" charset="0"/>
            </a:endParaRPr>
          </a:p>
          <a:p>
            <a:pPr marL="342900" indent="-342900">
              <a:lnSpc>
                <a:spcPct val="200000"/>
              </a:lnSpc>
              <a:buFont typeface="Arial" panose="020B0604020202020204" pitchFamily="34" charset="0"/>
              <a:buChar char="•"/>
            </a:pPr>
            <a:endParaRPr lang="en-US" sz="22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3682432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EF9C2-D886-2905-DFDD-E4F574E9017E}"/>
              </a:ext>
            </a:extLst>
          </p:cNvPr>
          <p:cNvSpPr>
            <a:spLocks noGrp="1"/>
          </p:cNvSpPr>
          <p:nvPr>
            <p:ph type="title"/>
          </p:nvPr>
        </p:nvSpPr>
        <p:spPr>
          <a:xfrm>
            <a:off x="831850" y="833940"/>
            <a:ext cx="10515600" cy="624388"/>
          </a:xfrm>
        </p:spPr>
        <p:txBody>
          <a:bodyPr>
            <a:noAutofit/>
          </a:bodyPr>
          <a:lstStyle/>
          <a:p>
            <a:r>
              <a:rPr lang="en-US" sz="3200" dirty="0"/>
              <a:t>How Does It Solve These Problems?</a:t>
            </a:r>
          </a:p>
        </p:txBody>
      </p:sp>
      <p:sp>
        <p:nvSpPr>
          <p:cNvPr id="3" name="Text Placeholder 2">
            <a:extLst>
              <a:ext uri="{FF2B5EF4-FFF2-40B4-BE49-F238E27FC236}">
                <a16:creationId xmlns:a16="http://schemas.microsoft.com/office/drawing/2014/main" id="{4CF147F3-FCC5-D2A2-D2C2-D81C5CB9A154}"/>
              </a:ext>
            </a:extLst>
          </p:cNvPr>
          <p:cNvSpPr>
            <a:spLocks noGrp="1"/>
          </p:cNvSpPr>
          <p:nvPr>
            <p:ph type="body" idx="1"/>
          </p:nvPr>
        </p:nvSpPr>
        <p:spPr>
          <a:xfrm>
            <a:off x="831850" y="1859973"/>
            <a:ext cx="10515600" cy="4229678"/>
          </a:xfrm>
        </p:spPr>
        <p:txBody>
          <a:bodyPr/>
          <a:lstStyle/>
          <a:p>
            <a:pPr marL="342900" indent="-342900">
              <a:lnSpc>
                <a:spcPct val="200000"/>
              </a:lnSpc>
              <a:buFont typeface="Arial" panose="020B0604020202020204" pitchFamily="34" charset="0"/>
              <a:buChar char="•"/>
            </a:pPr>
            <a:r>
              <a:rPr lang="en-US" sz="2200" dirty="0">
                <a:solidFill>
                  <a:schemeClr val="tx1"/>
                </a:solidFill>
                <a:latin typeface="Calibri" panose="020F0502020204030204" pitchFamily="34" charset="0"/>
              </a:rPr>
              <a:t>Self-attention mechanism:</a:t>
            </a:r>
          </a:p>
          <a:p>
            <a:pPr marL="800100" lvl="1" indent="-342900">
              <a:lnSpc>
                <a:spcPct val="150000"/>
              </a:lnSpc>
              <a:buFont typeface="Arial" panose="020B0604020202020204" pitchFamily="34" charset="0"/>
              <a:buChar char="•"/>
            </a:pPr>
            <a:r>
              <a:rPr lang="en-US" sz="1800" dirty="0">
                <a:solidFill>
                  <a:schemeClr val="tx1"/>
                </a:solidFill>
                <a:latin typeface="Calibri" panose="020F0502020204030204" pitchFamily="34" charset="0"/>
              </a:rPr>
              <a:t>Global context</a:t>
            </a:r>
          </a:p>
          <a:p>
            <a:pPr marL="800100" lvl="1" indent="-342900">
              <a:lnSpc>
                <a:spcPct val="150000"/>
              </a:lnSpc>
              <a:buFont typeface="Arial" panose="020B0604020202020204" pitchFamily="34" charset="0"/>
              <a:buChar char="•"/>
            </a:pPr>
            <a:r>
              <a:rPr lang="en-US" sz="1800" dirty="0">
                <a:solidFill>
                  <a:schemeClr val="tx1"/>
                </a:solidFill>
                <a:latin typeface="Calibri" panose="020F0502020204030204" pitchFamily="34" charset="0"/>
              </a:rPr>
              <a:t>Bidirectional context (past and future elements)</a:t>
            </a:r>
          </a:p>
          <a:p>
            <a:pPr marL="800100" lvl="1" indent="-342900">
              <a:lnSpc>
                <a:spcPct val="150000"/>
              </a:lnSpc>
              <a:buFont typeface="Arial" panose="020B0604020202020204" pitchFamily="34" charset="0"/>
              <a:buChar char="•"/>
            </a:pPr>
            <a:r>
              <a:rPr lang="en-US" sz="1800" dirty="0">
                <a:solidFill>
                  <a:schemeClr val="tx1"/>
                </a:solidFill>
                <a:latin typeface="Calibri" panose="020F0502020204030204" pitchFamily="34" charset="0"/>
              </a:rPr>
              <a:t>Process all elements of the sequence simultaneously</a:t>
            </a:r>
          </a:p>
          <a:p>
            <a:pPr marL="800100" lvl="1" indent="-342900">
              <a:lnSpc>
                <a:spcPct val="150000"/>
              </a:lnSpc>
              <a:buFont typeface="Arial" panose="020B0604020202020204" pitchFamily="34" charset="0"/>
              <a:buChar char="•"/>
            </a:pPr>
            <a:r>
              <a:rPr lang="en-US" sz="1800" dirty="0">
                <a:solidFill>
                  <a:schemeClr val="tx1"/>
                </a:solidFill>
                <a:latin typeface="Calibri" panose="020F0502020204030204" pitchFamily="34" charset="0"/>
              </a:rPr>
              <a:t>Improved training performance</a:t>
            </a:r>
          </a:p>
          <a:p>
            <a:pPr marL="342900" indent="-342900">
              <a:lnSpc>
                <a:spcPct val="150000"/>
              </a:lnSpc>
              <a:buFont typeface="Arial" panose="020B0604020202020204" pitchFamily="34" charset="0"/>
              <a:buChar char="•"/>
            </a:pPr>
            <a:endParaRPr lang="en-US" sz="2200" dirty="0">
              <a:solidFill>
                <a:schemeClr val="tx1"/>
              </a:solidFill>
              <a:latin typeface="Calibri" panose="020F0502020204030204" pitchFamily="34" charset="0"/>
            </a:endParaRPr>
          </a:p>
          <a:p>
            <a:pPr marL="342900" indent="-342900">
              <a:lnSpc>
                <a:spcPct val="200000"/>
              </a:lnSpc>
              <a:buFont typeface="Arial" panose="020B0604020202020204" pitchFamily="34" charset="0"/>
              <a:buChar char="•"/>
            </a:pPr>
            <a:endParaRPr lang="en-US" sz="22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1402243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EF9C2-D886-2905-DFDD-E4F574E9017E}"/>
              </a:ext>
            </a:extLst>
          </p:cNvPr>
          <p:cNvSpPr>
            <a:spLocks noGrp="1"/>
          </p:cNvSpPr>
          <p:nvPr>
            <p:ph type="title"/>
          </p:nvPr>
        </p:nvSpPr>
        <p:spPr>
          <a:xfrm>
            <a:off x="831850" y="833940"/>
            <a:ext cx="10515600" cy="624388"/>
          </a:xfrm>
        </p:spPr>
        <p:txBody>
          <a:bodyPr>
            <a:noAutofit/>
          </a:bodyPr>
          <a:lstStyle/>
          <a:p>
            <a:r>
              <a:rPr lang="en-US" sz="3200" dirty="0"/>
              <a:t>When Does It Not Make Sense</a:t>
            </a:r>
          </a:p>
        </p:txBody>
      </p:sp>
      <p:sp>
        <p:nvSpPr>
          <p:cNvPr id="3" name="Text Placeholder 2">
            <a:extLst>
              <a:ext uri="{FF2B5EF4-FFF2-40B4-BE49-F238E27FC236}">
                <a16:creationId xmlns:a16="http://schemas.microsoft.com/office/drawing/2014/main" id="{4CF147F3-FCC5-D2A2-D2C2-D81C5CB9A154}"/>
              </a:ext>
            </a:extLst>
          </p:cNvPr>
          <p:cNvSpPr>
            <a:spLocks noGrp="1"/>
          </p:cNvSpPr>
          <p:nvPr>
            <p:ph type="body" idx="1"/>
          </p:nvPr>
        </p:nvSpPr>
        <p:spPr>
          <a:xfrm>
            <a:off x="831850" y="1859973"/>
            <a:ext cx="10515600" cy="4229678"/>
          </a:xfrm>
        </p:spPr>
        <p:txBody>
          <a:bodyPr/>
          <a:lstStyle/>
          <a:p>
            <a:pPr marL="342900" indent="-342900">
              <a:lnSpc>
                <a:spcPct val="200000"/>
              </a:lnSpc>
              <a:buFont typeface="Arial" panose="020B0604020202020204" pitchFamily="34" charset="0"/>
              <a:buChar char="•"/>
            </a:pPr>
            <a:r>
              <a:rPr lang="en-US" sz="2200" dirty="0">
                <a:solidFill>
                  <a:schemeClr val="tx1"/>
                </a:solidFill>
                <a:latin typeface="Calibri" panose="020F0502020204030204" pitchFamily="34" charset="0"/>
              </a:rPr>
              <a:t>Simple or low-dimensional data</a:t>
            </a:r>
          </a:p>
          <a:p>
            <a:pPr marL="342900" indent="-342900">
              <a:lnSpc>
                <a:spcPct val="200000"/>
              </a:lnSpc>
              <a:buFont typeface="Arial" panose="020B0604020202020204" pitchFamily="34" charset="0"/>
              <a:buChar char="•"/>
            </a:pPr>
            <a:r>
              <a:rPr lang="en-US" sz="2200" dirty="0">
                <a:solidFill>
                  <a:schemeClr val="tx1"/>
                </a:solidFill>
                <a:latin typeface="Calibri" panose="020F0502020204030204" pitchFamily="34" charset="0"/>
              </a:rPr>
              <a:t>Limited training data</a:t>
            </a:r>
          </a:p>
          <a:p>
            <a:pPr marL="342900" indent="-342900">
              <a:lnSpc>
                <a:spcPct val="200000"/>
              </a:lnSpc>
              <a:buFont typeface="Arial" panose="020B0604020202020204" pitchFamily="34" charset="0"/>
              <a:buChar char="•"/>
            </a:pPr>
            <a:r>
              <a:rPr lang="en-US" sz="2200" dirty="0">
                <a:solidFill>
                  <a:schemeClr val="tx1"/>
                </a:solidFill>
                <a:latin typeface="Calibri" panose="020F0502020204030204" pitchFamily="34" charset="0"/>
              </a:rPr>
              <a:t>Real-time or low-latency application</a:t>
            </a:r>
          </a:p>
          <a:p>
            <a:pPr marL="342900" indent="-342900">
              <a:lnSpc>
                <a:spcPct val="200000"/>
              </a:lnSpc>
              <a:buFont typeface="Arial" panose="020B0604020202020204" pitchFamily="34" charset="0"/>
              <a:buChar char="•"/>
            </a:pPr>
            <a:r>
              <a:rPr lang="en-US" sz="2200" dirty="0">
                <a:solidFill>
                  <a:schemeClr val="tx1"/>
                </a:solidFill>
                <a:latin typeface="Calibri" panose="020F0502020204030204" pitchFamily="34" charset="0"/>
              </a:rPr>
              <a:t>Situations where explainability is important</a:t>
            </a:r>
          </a:p>
          <a:p>
            <a:pPr marL="342900" indent="-342900">
              <a:lnSpc>
                <a:spcPct val="200000"/>
              </a:lnSpc>
              <a:buFont typeface="Arial" panose="020B0604020202020204" pitchFamily="34" charset="0"/>
              <a:buChar char="•"/>
            </a:pPr>
            <a:r>
              <a:rPr lang="en-US" sz="2200" dirty="0">
                <a:solidFill>
                  <a:schemeClr val="tx1"/>
                </a:solidFill>
                <a:latin typeface="Calibri" panose="020F0502020204030204" pitchFamily="34" charset="0"/>
              </a:rPr>
              <a:t>Resource-constrained environments</a:t>
            </a:r>
          </a:p>
          <a:p>
            <a:pPr marL="342900" indent="-342900">
              <a:lnSpc>
                <a:spcPct val="150000"/>
              </a:lnSpc>
              <a:buFont typeface="Arial" panose="020B0604020202020204" pitchFamily="34" charset="0"/>
              <a:buChar char="•"/>
            </a:pPr>
            <a:endParaRPr lang="en-US" sz="2200" dirty="0">
              <a:solidFill>
                <a:schemeClr val="tx1"/>
              </a:solidFill>
              <a:latin typeface="Calibri" panose="020F0502020204030204" pitchFamily="34" charset="0"/>
            </a:endParaRPr>
          </a:p>
          <a:p>
            <a:pPr marL="342900" indent="-342900">
              <a:lnSpc>
                <a:spcPct val="200000"/>
              </a:lnSpc>
              <a:buFont typeface="Arial" panose="020B0604020202020204" pitchFamily="34" charset="0"/>
              <a:buChar char="•"/>
            </a:pPr>
            <a:endParaRPr lang="en-US" sz="22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354441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EF9C2-D886-2905-DFDD-E4F574E9017E}"/>
              </a:ext>
            </a:extLst>
          </p:cNvPr>
          <p:cNvSpPr>
            <a:spLocks noGrp="1"/>
          </p:cNvSpPr>
          <p:nvPr>
            <p:ph type="title"/>
          </p:nvPr>
        </p:nvSpPr>
        <p:spPr>
          <a:xfrm>
            <a:off x="831850" y="833940"/>
            <a:ext cx="10515600" cy="624388"/>
          </a:xfrm>
        </p:spPr>
        <p:txBody>
          <a:bodyPr>
            <a:noAutofit/>
          </a:bodyPr>
          <a:lstStyle/>
          <a:p>
            <a:r>
              <a:rPr lang="en-US" sz="3200" dirty="0"/>
              <a:t>Origins:</a:t>
            </a:r>
          </a:p>
        </p:txBody>
      </p:sp>
      <p:sp>
        <p:nvSpPr>
          <p:cNvPr id="3" name="Text Placeholder 2">
            <a:extLst>
              <a:ext uri="{FF2B5EF4-FFF2-40B4-BE49-F238E27FC236}">
                <a16:creationId xmlns:a16="http://schemas.microsoft.com/office/drawing/2014/main" id="{4CF147F3-FCC5-D2A2-D2C2-D81C5CB9A154}"/>
              </a:ext>
            </a:extLst>
          </p:cNvPr>
          <p:cNvSpPr>
            <a:spLocks noGrp="1"/>
          </p:cNvSpPr>
          <p:nvPr>
            <p:ph type="body" idx="1"/>
          </p:nvPr>
        </p:nvSpPr>
        <p:spPr>
          <a:xfrm>
            <a:off x="831850" y="1859973"/>
            <a:ext cx="10515600" cy="4229678"/>
          </a:xfrm>
        </p:spPr>
        <p:txBody>
          <a:bodyPr/>
          <a:lstStyle/>
          <a:p>
            <a:pPr marL="342900" indent="-342900">
              <a:lnSpc>
                <a:spcPct val="200000"/>
              </a:lnSpc>
              <a:buFont typeface="Arial" panose="020B0604020202020204" pitchFamily="34" charset="0"/>
              <a:buChar char="•"/>
            </a:pPr>
            <a:r>
              <a:rPr lang="en-US" sz="2400" dirty="0">
                <a:solidFill>
                  <a:schemeClr val="tx1"/>
                </a:solidFill>
              </a:rPr>
              <a:t>Dec 2017 Paper: “Attention Is All You Need”</a:t>
            </a:r>
            <a:r>
              <a:rPr lang="en-US" sz="1200" dirty="0">
                <a:solidFill>
                  <a:schemeClr val="tx1"/>
                </a:solidFill>
              </a:rPr>
              <a:t>(Vaswani et al. – Google Brand and Google Research)</a:t>
            </a:r>
            <a:endParaRPr lang="en-US" sz="2200" dirty="0">
              <a:solidFill>
                <a:schemeClr val="tx1"/>
              </a:solidFill>
              <a:latin typeface="Calibri" panose="020F0502020204030204" pitchFamily="34" charset="0"/>
            </a:endParaRPr>
          </a:p>
          <a:p>
            <a:pPr marL="342900" indent="-342900">
              <a:lnSpc>
                <a:spcPct val="200000"/>
              </a:lnSpc>
              <a:buFont typeface="Arial" panose="020B0604020202020204" pitchFamily="34" charset="0"/>
              <a:buChar char="•"/>
            </a:pPr>
            <a:r>
              <a:rPr lang="en-US" sz="2200" dirty="0">
                <a:solidFill>
                  <a:schemeClr val="tx1"/>
                </a:solidFill>
                <a:latin typeface="Calibri" panose="020F0502020204030204" pitchFamily="34" charset="0"/>
              </a:rPr>
              <a:t>Designed to process and understand sequences of data</a:t>
            </a:r>
            <a:endParaRPr lang="en-US" sz="2000" dirty="0">
              <a:solidFill>
                <a:schemeClr val="tx1"/>
              </a:solidFill>
            </a:endParaRPr>
          </a:p>
          <a:p>
            <a:pPr marL="342900" indent="-342900">
              <a:lnSpc>
                <a:spcPct val="200000"/>
              </a:lnSpc>
              <a:buFont typeface="Arial" panose="020B0604020202020204" pitchFamily="34" charset="0"/>
              <a:buChar char="•"/>
            </a:pPr>
            <a:r>
              <a:rPr lang="en-US" sz="2200" dirty="0">
                <a:solidFill>
                  <a:schemeClr val="tx1"/>
                </a:solidFill>
                <a:latin typeface="Calibri" panose="020F0502020204030204" pitchFamily="34" charset="0"/>
              </a:rPr>
              <a:t>Trained the model faster and better: </a:t>
            </a:r>
          </a:p>
          <a:p>
            <a:pPr marL="800100" lvl="1" indent="-342900">
              <a:lnSpc>
                <a:spcPct val="150000"/>
              </a:lnSpc>
              <a:buFont typeface="Arial" panose="020B0604020202020204" pitchFamily="34" charset="0"/>
              <a:buChar char="•"/>
            </a:pPr>
            <a:r>
              <a:rPr lang="en-US" sz="1800" dirty="0">
                <a:solidFill>
                  <a:schemeClr val="tx1"/>
                </a:solidFill>
                <a:latin typeface="Calibri" panose="020F0502020204030204" pitchFamily="34" charset="0"/>
              </a:rPr>
              <a:t>Sentences are processed as a whole rather than word by word</a:t>
            </a:r>
          </a:p>
          <a:p>
            <a:pPr marL="800100" lvl="1" indent="-342900">
              <a:lnSpc>
                <a:spcPct val="150000"/>
              </a:lnSpc>
              <a:buFont typeface="Arial" panose="020B0604020202020204" pitchFamily="34" charset="0"/>
              <a:buChar char="•"/>
            </a:pPr>
            <a:r>
              <a:rPr lang="en-US" sz="1800" dirty="0">
                <a:solidFill>
                  <a:schemeClr val="tx1"/>
                </a:solidFill>
                <a:latin typeface="Calibri" panose="020F0502020204030204" pitchFamily="34" charset="0"/>
              </a:rPr>
              <a:t>Non sequential (parallelism)</a:t>
            </a:r>
          </a:p>
          <a:p>
            <a:pPr marL="800100" lvl="1" indent="-342900">
              <a:lnSpc>
                <a:spcPct val="150000"/>
              </a:lnSpc>
              <a:buFont typeface="Arial" panose="020B0604020202020204" pitchFamily="34" charset="0"/>
              <a:buChar char="•"/>
            </a:pPr>
            <a:r>
              <a:rPr lang="en-US" sz="1800" dirty="0">
                <a:solidFill>
                  <a:schemeClr val="tx1"/>
                </a:solidFill>
                <a:latin typeface="Calibri" panose="020F0502020204030204" pitchFamily="34" charset="0"/>
              </a:rPr>
              <a:t>No risk to lose/forget past information</a:t>
            </a:r>
          </a:p>
          <a:p>
            <a:pPr marL="800100" lvl="1" indent="-342900">
              <a:lnSpc>
                <a:spcPct val="150000"/>
              </a:lnSpc>
              <a:buFont typeface="Arial" panose="020B0604020202020204" pitchFamily="34" charset="0"/>
              <a:buChar char="•"/>
            </a:pPr>
            <a:endParaRPr lang="en-US" sz="1800" dirty="0">
              <a:solidFill>
                <a:schemeClr val="tx1"/>
              </a:solidFill>
              <a:latin typeface="Calibri" panose="020F0502020204030204" pitchFamily="34" charset="0"/>
            </a:endParaRPr>
          </a:p>
          <a:p>
            <a:pPr marL="800100" lvl="1" indent="-342900">
              <a:lnSpc>
                <a:spcPct val="150000"/>
              </a:lnSpc>
              <a:buFont typeface="Arial" panose="020B0604020202020204" pitchFamily="34" charset="0"/>
              <a:buChar char="•"/>
            </a:pPr>
            <a:endParaRPr lang="en-US" sz="18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3983889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EF9C2-D886-2905-DFDD-E4F574E9017E}"/>
              </a:ext>
            </a:extLst>
          </p:cNvPr>
          <p:cNvSpPr>
            <a:spLocks noGrp="1"/>
          </p:cNvSpPr>
          <p:nvPr>
            <p:ph type="title"/>
          </p:nvPr>
        </p:nvSpPr>
        <p:spPr>
          <a:xfrm>
            <a:off x="831850" y="833940"/>
            <a:ext cx="10515600" cy="624388"/>
          </a:xfrm>
        </p:spPr>
        <p:txBody>
          <a:bodyPr>
            <a:noAutofit/>
          </a:bodyPr>
          <a:lstStyle/>
          <a:p>
            <a:r>
              <a:rPr lang="en-US" sz="3200" dirty="0"/>
              <a:t>Origins:</a:t>
            </a:r>
          </a:p>
        </p:txBody>
      </p:sp>
      <p:sp>
        <p:nvSpPr>
          <p:cNvPr id="3" name="Text Placeholder 2">
            <a:extLst>
              <a:ext uri="{FF2B5EF4-FFF2-40B4-BE49-F238E27FC236}">
                <a16:creationId xmlns:a16="http://schemas.microsoft.com/office/drawing/2014/main" id="{4CF147F3-FCC5-D2A2-D2C2-D81C5CB9A154}"/>
              </a:ext>
            </a:extLst>
          </p:cNvPr>
          <p:cNvSpPr>
            <a:spLocks noGrp="1"/>
          </p:cNvSpPr>
          <p:nvPr>
            <p:ph type="body" idx="1"/>
          </p:nvPr>
        </p:nvSpPr>
        <p:spPr>
          <a:xfrm>
            <a:off x="831850" y="1859973"/>
            <a:ext cx="10515600" cy="4229678"/>
          </a:xfrm>
        </p:spPr>
        <p:txBody>
          <a:bodyPr/>
          <a:lstStyle/>
          <a:p>
            <a:pPr marL="342900" indent="-342900">
              <a:lnSpc>
                <a:spcPct val="200000"/>
              </a:lnSpc>
              <a:buFont typeface="Arial" panose="020B0604020202020204" pitchFamily="34" charset="0"/>
              <a:buChar char="•"/>
            </a:pPr>
            <a:r>
              <a:rPr lang="en-US" sz="2200" dirty="0">
                <a:solidFill>
                  <a:schemeClr val="tx1"/>
                </a:solidFill>
                <a:latin typeface="Calibri" panose="020F0502020204030204" pitchFamily="34" charset="0"/>
              </a:rPr>
              <a:t>Powerful for Natural Language Processing (NLP)</a:t>
            </a:r>
          </a:p>
          <a:p>
            <a:pPr marL="800100" lvl="1" indent="-342900">
              <a:lnSpc>
                <a:spcPct val="200000"/>
              </a:lnSpc>
              <a:buFont typeface="Arial" panose="020B0604020202020204" pitchFamily="34" charset="0"/>
              <a:buChar char="•"/>
            </a:pPr>
            <a:r>
              <a:rPr lang="en-US" sz="1800" dirty="0">
                <a:solidFill>
                  <a:schemeClr val="tx1"/>
                </a:solidFill>
                <a:latin typeface="Calibri" panose="020F0502020204030204" pitchFamily="34" charset="0"/>
              </a:rPr>
              <a:t>Outperformed existing state-of-the-art ones</a:t>
            </a:r>
          </a:p>
          <a:p>
            <a:pPr marL="342900" indent="-342900">
              <a:lnSpc>
                <a:spcPct val="200000"/>
              </a:lnSpc>
              <a:buFont typeface="Arial" panose="020B0604020202020204" pitchFamily="34" charset="0"/>
              <a:buChar char="•"/>
            </a:pPr>
            <a:r>
              <a:rPr lang="en-US" sz="2200" dirty="0">
                <a:solidFill>
                  <a:schemeClr val="tx1"/>
                </a:solidFill>
                <a:latin typeface="Calibri" panose="020F0502020204030204" pitchFamily="34" charset="0"/>
              </a:rPr>
              <a:t>First transduction model relying entirely on self-attention</a:t>
            </a:r>
          </a:p>
          <a:p>
            <a:pPr marL="342900" indent="-342900">
              <a:lnSpc>
                <a:spcPct val="200000"/>
              </a:lnSpc>
              <a:buFont typeface="Arial" panose="020B0604020202020204" pitchFamily="34" charset="0"/>
              <a:buChar char="•"/>
            </a:pPr>
            <a:r>
              <a:rPr lang="en-US" sz="2200" dirty="0">
                <a:solidFill>
                  <a:schemeClr val="tx1"/>
                </a:solidFill>
                <a:latin typeface="Calibri" panose="020F0502020204030204" pitchFamily="34" charset="0"/>
              </a:rPr>
              <a:t>Compute representations without using sequence-aligned RNNs or CNNs.</a:t>
            </a:r>
          </a:p>
        </p:txBody>
      </p:sp>
    </p:spTree>
    <p:extLst>
      <p:ext uri="{BB962C8B-B14F-4D97-AF65-F5344CB8AC3E}">
        <p14:creationId xmlns:p14="http://schemas.microsoft.com/office/powerpoint/2010/main" val="1218932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EF9C2-D886-2905-DFDD-E4F574E9017E}"/>
              </a:ext>
            </a:extLst>
          </p:cNvPr>
          <p:cNvSpPr>
            <a:spLocks noGrp="1"/>
          </p:cNvSpPr>
          <p:nvPr>
            <p:ph type="title"/>
          </p:nvPr>
        </p:nvSpPr>
        <p:spPr>
          <a:xfrm>
            <a:off x="831850" y="833940"/>
            <a:ext cx="10515600" cy="624388"/>
          </a:xfrm>
        </p:spPr>
        <p:txBody>
          <a:bodyPr>
            <a:noAutofit/>
          </a:bodyPr>
          <a:lstStyle/>
          <a:p>
            <a:r>
              <a:rPr lang="en-US" sz="3200" dirty="0"/>
              <a:t>Attention:</a:t>
            </a:r>
          </a:p>
        </p:txBody>
      </p:sp>
      <p:sp>
        <p:nvSpPr>
          <p:cNvPr id="3" name="Text Placeholder 2">
            <a:extLst>
              <a:ext uri="{FF2B5EF4-FFF2-40B4-BE49-F238E27FC236}">
                <a16:creationId xmlns:a16="http://schemas.microsoft.com/office/drawing/2014/main" id="{4CF147F3-FCC5-D2A2-D2C2-D81C5CB9A154}"/>
              </a:ext>
            </a:extLst>
          </p:cNvPr>
          <p:cNvSpPr>
            <a:spLocks noGrp="1"/>
          </p:cNvSpPr>
          <p:nvPr>
            <p:ph type="body" idx="1"/>
          </p:nvPr>
        </p:nvSpPr>
        <p:spPr>
          <a:xfrm>
            <a:off x="831850" y="1859973"/>
            <a:ext cx="10515600" cy="4229678"/>
          </a:xfrm>
        </p:spPr>
        <p:txBody>
          <a:bodyPr/>
          <a:lstStyle/>
          <a:p>
            <a:pPr marL="342900" indent="-342900">
              <a:lnSpc>
                <a:spcPct val="200000"/>
              </a:lnSpc>
              <a:buFont typeface="Arial" panose="020B0604020202020204" pitchFamily="34" charset="0"/>
              <a:buChar char="•"/>
            </a:pPr>
            <a:r>
              <a:rPr lang="en-US" sz="2200" dirty="0">
                <a:solidFill>
                  <a:schemeClr val="tx1"/>
                </a:solidFill>
                <a:latin typeface="Calibri" panose="020F0502020204030204" pitchFamily="34" charset="0"/>
              </a:rPr>
              <a:t>Differentiate the relative importance of one element to another</a:t>
            </a:r>
          </a:p>
          <a:p>
            <a:pPr marL="342900" indent="-342900">
              <a:lnSpc>
                <a:spcPct val="200000"/>
              </a:lnSpc>
              <a:buFont typeface="Arial" panose="020B0604020202020204" pitchFamily="34" charset="0"/>
              <a:buChar char="•"/>
            </a:pPr>
            <a:r>
              <a:rPr lang="en-US" sz="2200" dirty="0">
                <a:solidFill>
                  <a:schemeClr val="tx1"/>
                </a:solidFill>
                <a:latin typeface="Calibri" panose="020F0502020204030204" pitchFamily="34" charset="0"/>
              </a:rPr>
              <a:t>Focus on the more important elements in the sequence</a:t>
            </a:r>
          </a:p>
          <a:p>
            <a:pPr marL="342900" indent="-342900">
              <a:lnSpc>
                <a:spcPct val="200000"/>
              </a:lnSpc>
              <a:buFont typeface="Arial" panose="020B0604020202020204" pitchFamily="34" charset="0"/>
              <a:buChar char="•"/>
            </a:pPr>
            <a:r>
              <a:rPr lang="en-US" sz="2200" dirty="0">
                <a:solidFill>
                  <a:schemeClr val="tx1"/>
                </a:solidFill>
                <a:latin typeface="Calibri" panose="020F0502020204030204" pitchFamily="34" charset="0"/>
              </a:rPr>
              <a:t>Mechanism:</a:t>
            </a:r>
          </a:p>
          <a:p>
            <a:pPr marL="800100" lvl="1" indent="-342900">
              <a:lnSpc>
                <a:spcPct val="150000"/>
              </a:lnSpc>
              <a:buFont typeface="Arial" panose="020B0604020202020204" pitchFamily="34" charset="0"/>
              <a:buChar char="•"/>
            </a:pPr>
            <a:r>
              <a:rPr lang="en-US" sz="1800" dirty="0">
                <a:solidFill>
                  <a:schemeClr val="tx1"/>
                </a:solidFill>
                <a:latin typeface="Calibri" panose="020F0502020204030204" pitchFamily="34" charset="0"/>
              </a:rPr>
              <a:t>Query</a:t>
            </a:r>
          </a:p>
          <a:p>
            <a:pPr marL="800100" lvl="1" indent="-342900">
              <a:lnSpc>
                <a:spcPct val="150000"/>
              </a:lnSpc>
              <a:buFont typeface="Arial" panose="020B0604020202020204" pitchFamily="34" charset="0"/>
              <a:buChar char="•"/>
            </a:pPr>
            <a:r>
              <a:rPr lang="en-US" sz="1800" dirty="0">
                <a:solidFill>
                  <a:schemeClr val="tx1"/>
                </a:solidFill>
                <a:latin typeface="Calibri" panose="020F0502020204030204" pitchFamily="34" charset="0"/>
              </a:rPr>
              <a:t>Keys</a:t>
            </a:r>
          </a:p>
          <a:p>
            <a:pPr marL="800100" lvl="1" indent="-342900">
              <a:lnSpc>
                <a:spcPct val="150000"/>
              </a:lnSpc>
              <a:buFont typeface="Arial" panose="020B0604020202020204" pitchFamily="34" charset="0"/>
              <a:buChar char="•"/>
            </a:pPr>
            <a:r>
              <a:rPr lang="en-US" sz="1800" dirty="0">
                <a:solidFill>
                  <a:schemeClr val="tx1"/>
                </a:solidFill>
                <a:latin typeface="Calibri" panose="020F0502020204030204" pitchFamily="34" charset="0"/>
              </a:rPr>
              <a:t>Values</a:t>
            </a:r>
          </a:p>
          <a:p>
            <a:pPr marL="800100" lvl="1" indent="-342900">
              <a:lnSpc>
                <a:spcPct val="200000"/>
              </a:lnSpc>
              <a:buFont typeface="Arial" panose="020B0604020202020204" pitchFamily="34" charset="0"/>
              <a:buChar char="•"/>
            </a:pPr>
            <a:endParaRPr lang="en-US" sz="1800" dirty="0">
              <a:solidFill>
                <a:schemeClr val="tx1"/>
              </a:solidFill>
              <a:latin typeface="Calibri" panose="020F0502020204030204" pitchFamily="34" charset="0"/>
            </a:endParaRPr>
          </a:p>
          <a:p>
            <a:pPr marL="342900" indent="-342900">
              <a:lnSpc>
                <a:spcPct val="200000"/>
              </a:lnSpc>
              <a:buFont typeface="Arial" panose="020B0604020202020204" pitchFamily="34" charset="0"/>
              <a:buChar char="•"/>
            </a:pPr>
            <a:endParaRPr lang="en-US" sz="2200" dirty="0">
              <a:solidFill>
                <a:schemeClr val="tx1"/>
              </a:solidFill>
              <a:latin typeface="Calibri" panose="020F0502020204030204" pitchFamily="34" charset="0"/>
            </a:endParaRPr>
          </a:p>
          <a:p>
            <a:pPr marL="342900" indent="-342900">
              <a:lnSpc>
                <a:spcPct val="200000"/>
              </a:lnSpc>
              <a:buFont typeface="Arial" panose="020B0604020202020204" pitchFamily="34" charset="0"/>
              <a:buChar char="•"/>
            </a:pPr>
            <a:endParaRPr lang="en-US" sz="22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1768582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EF9C2-D886-2905-DFDD-E4F574E9017E}"/>
              </a:ext>
            </a:extLst>
          </p:cNvPr>
          <p:cNvSpPr>
            <a:spLocks noGrp="1"/>
          </p:cNvSpPr>
          <p:nvPr>
            <p:ph type="title"/>
          </p:nvPr>
        </p:nvSpPr>
        <p:spPr>
          <a:xfrm>
            <a:off x="831850" y="833940"/>
            <a:ext cx="10515600" cy="624388"/>
          </a:xfrm>
        </p:spPr>
        <p:txBody>
          <a:bodyPr>
            <a:noAutofit/>
          </a:bodyPr>
          <a:lstStyle/>
          <a:p>
            <a:r>
              <a:rPr lang="en-US" sz="3200"/>
              <a:t>Model Evolutions Since 2017:</a:t>
            </a:r>
            <a:endParaRPr lang="en-US" sz="3200" dirty="0"/>
          </a:p>
        </p:txBody>
      </p:sp>
      <p:sp>
        <p:nvSpPr>
          <p:cNvPr id="3" name="Text Placeholder 2">
            <a:extLst>
              <a:ext uri="{FF2B5EF4-FFF2-40B4-BE49-F238E27FC236}">
                <a16:creationId xmlns:a16="http://schemas.microsoft.com/office/drawing/2014/main" id="{4CF147F3-FCC5-D2A2-D2C2-D81C5CB9A154}"/>
              </a:ext>
            </a:extLst>
          </p:cNvPr>
          <p:cNvSpPr>
            <a:spLocks noGrp="1"/>
          </p:cNvSpPr>
          <p:nvPr>
            <p:ph type="body" idx="1"/>
          </p:nvPr>
        </p:nvSpPr>
        <p:spPr>
          <a:xfrm>
            <a:off x="831850" y="1859973"/>
            <a:ext cx="10515600" cy="4229678"/>
          </a:xfrm>
        </p:spPr>
        <p:txBody>
          <a:bodyPr/>
          <a:lstStyle/>
          <a:p>
            <a:pPr marL="342900" indent="-342900">
              <a:lnSpc>
                <a:spcPct val="200000"/>
              </a:lnSpc>
              <a:buFont typeface="Arial" panose="020B0604020202020204" pitchFamily="34" charset="0"/>
              <a:buChar char="•"/>
            </a:pPr>
            <a:r>
              <a:rPr lang="en-US" sz="2200" dirty="0">
                <a:solidFill>
                  <a:schemeClr val="tx1"/>
                </a:solidFill>
                <a:latin typeface="Calibri" panose="020F0502020204030204" pitchFamily="34" charset="0"/>
              </a:rPr>
              <a:t>Adapted from the original base model:</a:t>
            </a:r>
          </a:p>
          <a:p>
            <a:pPr marL="800100" lvl="1" indent="-342900">
              <a:lnSpc>
                <a:spcPct val="150000"/>
              </a:lnSpc>
              <a:buFont typeface="Arial" panose="020B0604020202020204" pitchFamily="34" charset="0"/>
              <a:buChar char="•"/>
            </a:pPr>
            <a:r>
              <a:rPr lang="en-US" sz="1800" dirty="0">
                <a:solidFill>
                  <a:schemeClr val="tx1"/>
                </a:solidFill>
                <a:latin typeface="Calibri" panose="020F0502020204030204" pitchFamily="34" charset="0"/>
              </a:rPr>
              <a:t>BERT (introduced bi-directional attention)</a:t>
            </a:r>
          </a:p>
          <a:p>
            <a:pPr marL="800100" lvl="1" indent="-342900">
              <a:lnSpc>
                <a:spcPct val="150000"/>
              </a:lnSpc>
              <a:buFont typeface="Arial" panose="020B0604020202020204" pitchFamily="34" charset="0"/>
              <a:buChar char="•"/>
            </a:pPr>
            <a:r>
              <a:rPr lang="en-US" sz="1800" dirty="0">
                <a:solidFill>
                  <a:schemeClr val="tx1"/>
                </a:solidFill>
                <a:latin typeface="Calibri" panose="020F0502020204030204" pitchFamily="34" charset="0"/>
              </a:rPr>
              <a:t>Variants of BERT: RoBERTa, ALBERT, DistilBERT</a:t>
            </a:r>
          </a:p>
          <a:p>
            <a:pPr marL="800100" lvl="1" indent="-342900">
              <a:lnSpc>
                <a:spcPct val="150000"/>
              </a:lnSpc>
              <a:buFont typeface="Arial" panose="020B0604020202020204" pitchFamily="34" charset="0"/>
              <a:buChar char="•"/>
            </a:pPr>
            <a:r>
              <a:rPr lang="en-US" sz="1800" dirty="0">
                <a:solidFill>
                  <a:schemeClr val="tx1"/>
                </a:solidFill>
                <a:latin typeface="Calibri" panose="020F0502020204030204" pitchFamily="34" charset="0"/>
              </a:rPr>
              <a:t>GPT (Generally Pre-Trained Transformer)</a:t>
            </a:r>
          </a:p>
          <a:p>
            <a:pPr marL="800100" lvl="1" indent="-342900">
              <a:lnSpc>
                <a:spcPct val="150000"/>
              </a:lnSpc>
              <a:buFont typeface="Arial" panose="020B0604020202020204" pitchFamily="34" charset="0"/>
              <a:buChar char="•"/>
            </a:pPr>
            <a:r>
              <a:rPr lang="en-US" sz="1800" dirty="0">
                <a:solidFill>
                  <a:schemeClr val="tx1"/>
                </a:solidFill>
                <a:latin typeface="Calibri" panose="020F0502020204030204" pitchFamily="34" charset="0"/>
              </a:rPr>
              <a:t>Transformer XL (introduced notion of recurrence) </a:t>
            </a:r>
          </a:p>
          <a:p>
            <a:pPr marL="800100" lvl="1" indent="-342900">
              <a:lnSpc>
                <a:spcPct val="150000"/>
              </a:lnSpc>
              <a:buFont typeface="Arial" panose="020B0604020202020204" pitchFamily="34" charset="0"/>
              <a:buChar char="•"/>
            </a:pPr>
            <a:r>
              <a:rPr lang="en-US" sz="1800" dirty="0">
                <a:solidFill>
                  <a:schemeClr val="tx1"/>
                </a:solidFill>
                <a:latin typeface="Calibri" panose="020F0502020204030204" pitchFamily="34" charset="0"/>
              </a:rPr>
              <a:t>ELECTRA (</a:t>
            </a:r>
            <a:r>
              <a:rPr lang="en-US" sz="1800" u="sng" dirty="0">
                <a:solidFill>
                  <a:schemeClr val="tx1"/>
                </a:solidFill>
                <a:latin typeface="Calibri" panose="020F0502020204030204" pitchFamily="34" charset="0"/>
              </a:rPr>
              <a:t>E</a:t>
            </a:r>
            <a:r>
              <a:rPr lang="en-US" sz="1800" dirty="0">
                <a:solidFill>
                  <a:schemeClr val="tx1"/>
                </a:solidFill>
                <a:latin typeface="Calibri" panose="020F0502020204030204" pitchFamily="34" charset="0"/>
              </a:rPr>
              <a:t>fficiently </a:t>
            </a:r>
            <a:r>
              <a:rPr lang="en-US" sz="1800" u="sng" dirty="0">
                <a:solidFill>
                  <a:schemeClr val="tx1"/>
                </a:solidFill>
                <a:latin typeface="Calibri" panose="020F0502020204030204" pitchFamily="34" charset="0"/>
              </a:rPr>
              <a:t>L</a:t>
            </a:r>
            <a:r>
              <a:rPr lang="en-US" sz="1800" dirty="0">
                <a:solidFill>
                  <a:schemeClr val="tx1"/>
                </a:solidFill>
                <a:latin typeface="Calibri" panose="020F0502020204030204" pitchFamily="34" charset="0"/>
              </a:rPr>
              <a:t>earning an </a:t>
            </a:r>
            <a:r>
              <a:rPr lang="en-US" sz="1800" u="sng" dirty="0">
                <a:solidFill>
                  <a:schemeClr val="tx1"/>
                </a:solidFill>
                <a:latin typeface="Calibri" panose="020F0502020204030204" pitchFamily="34" charset="0"/>
              </a:rPr>
              <a:t>E</a:t>
            </a:r>
            <a:r>
              <a:rPr lang="en-US" sz="1800" dirty="0">
                <a:solidFill>
                  <a:schemeClr val="tx1"/>
                </a:solidFill>
                <a:latin typeface="Calibri" panose="020F0502020204030204" pitchFamily="34" charset="0"/>
              </a:rPr>
              <a:t>ncoder that </a:t>
            </a:r>
            <a:r>
              <a:rPr lang="en-US" sz="1800" u="sng" dirty="0">
                <a:solidFill>
                  <a:schemeClr val="tx1"/>
                </a:solidFill>
                <a:latin typeface="Calibri" panose="020F0502020204030204" pitchFamily="34" charset="0"/>
              </a:rPr>
              <a:t>C</a:t>
            </a:r>
            <a:r>
              <a:rPr lang="en-US" sz="1800" dirty="0">
                <a:solidFill>
                  <a:schemeClr val="tx1"/>
                </a:solidFill>
                <a:latin typeface="Calibri" panose="020F0502020204030204" pitchFamily="34" charset="0"/>
              </a:rPr>
              <a:t>lassifies </a:t>
            </a:r>
            <a:r>
              <a:rPr lang="en-US" sz="1800" u="sng" dirty="0">
                <a:solidFill>
                  <a:schemeClr val="tx1"/>
                </a:solidFill>
                <a:latin typeface="Calibri" panose="020F0502020204030204" pitchFamily="34" charset="0"/>
              </a:rPr>
              <a:t>T</a:t>
            </a:r>
            <a:r>
              <a:rPr lang="en-US" sz="1800" dirty="0">
                <a:solidFill>
                  <a:schemeClr val="tx1"/>
                </a:solidFill>
                <a:latin typeface="Calibri" panose="020F0502020204030204" pitchFamily="34" charset="0"/>
              </a:rPr>
              <a:t>oken </a:t>
            </a:r>
            <a:r>
              <a:rPr lang="en-US" sz="1800" u="sng" dirty="0">
                <a:solidFill>
                  <a:schemeClr val="tx1"/>
                </a:solidFill>
                <a:latin typeface="Calibri" panose="020F0502020204030204" pitchFamily="34" charset="0"/>
              </a:rPr>
              <a:t>R</a:t>
            </a:r>
            <a:r>
              <a:rPr lang="en-US" sz="1800" dirty="0">
                <a:solidFill>
                  <a:schemeClr val="tx1"/>
                </a:solidFill>
                <a:latin typeface="Calibri" panose="020F0502020204030204" pitchFamily="34" charset="0"/>
              </a:rPr>
              <a:t>eplacements </a:t>
            </a:r>
            <a:r>
              <a:rPr lang="en-US" sz="1800" u="sng" dirty="0">
                <a:solidFill>
                  <a:schemeClr val="tx1"/>
                </a:solidFill>
                <a:latin typeface="Calibri" panose="020F0502020204030204" pitchFamily="34" charset="0"/>
              </a:rPr>
              <a:t>A</a:t>
            </a:r>
            <a:r>
              <a:rPr lang="en-US" sz="1800" dirty="0">
                <a:solidFill>
                  <a:schemeClr val="tx1"/>
                </a:solidFill>
                <a:latin typeface="Calibri" panose="020F0502020204030204" pitchFamily="34" charset="0"/>
              </a:rPr>
              <a:t>ccurately)</a:t>
            </a:r>
          </a:p>
          <a:p>
            <a:pPr marL="800100" lvl="1" indent="-342900">
              <a:lnSpc>
                <a:spcPct val="200000"/>
              </a:lnSpc>
              <a:buFont typeface="Arial" panose="020B0604020202020204" pitchFamily="34" charset="0"/>
              <a:buChar char="•"/>
            </a:pPr>
            <a:endParaRPr lang="en-US" sz="1800" dirty="0">
              <a:solidFill>
                <a:schemeClr val="tx1"/>
              </a:solidFill>
              <a:latin typeface="Calibri" panose="020F0502020204030204" pitchFamily="34" charset="0"/>
            </a:endParaRPr>
          </a:p>
          <a:p>
            <a:pPr marL="342900" indent="-342900">
              <a:lnSpc>
                <a:spcPct val="200000"/>
              </a:lnSpc>
              <a:buFont typeface="Arial" panose="020B0604020202020204" pitchFamily="34" charset="0"/>
              <a:buChar char="•"/>
            </a:pPr>
            <a:endParaRPr lang="en-US" sz="2200" dirty="0">
              <a:solidFill>
                <a:schemeClr val="tx1"/>
              </a:solidFill>
              <a:latin typeface="Calibri" panose="020F0502020204030204" pitchFamily="34" charset="0"/>
            </a:endParaRPr>
          </a:p>
          <a:p>
            <a:pPr marL="342900" indent="-342900">
              <a:lnSpc>
                <a:spcPct val="200000"/>
              </a:lnSpc>
              <a:buFont typeface="Arial" panose="020B0604020202020204" pitchFamily="34" charset="0"/>
              <a:buChar char="•"/>
            </a:pPr>
            <a:endParaRPr lang="en-US" sz="22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2423931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EF9C2-D886-2905-DFDD-E4F574E9017E}"/>
              </a:ext>
            </a:extLst>
          </p:cNvPr>
          <p:cNvSpPr>
            <a:spLocks noGrp="1"/>
          </p:cNvSpPr>
          <p:nvPr>
            <p:ph type="title"/>
          </p:nvPr>
        </p:nvSpPr>
        <p:spPr>
          <a:xfrm>
            <a:off x="831850" y="833940"/>
            <a:ext cx="10515600" cy="624388"/>
          </a:xfrm>
        </p:spPr>
        <p:txBody>
          <a:bodyPr>
            <a:noAutofit/>
          </a:bodyPr>
          <a:lstStyle/>
          <a:p>
            <a:r>
              <a:rPr lang="en-US" sz="3200" dirty="0"/>
              <a:t>Base Transformer Architecture:</a:t>
            </a:r>
          </a:p>
        </p:txBody>
      </p:sp>
      <p:sp>
        <p:nvSpPr>
          <p:cNvPr id="3" name="Text Placeholder 2">
            <a:extLst>
              <a:ext uri="{FF2B5EF4-FFF2-40B4-BE49-F238E27FC236}">
                <a16:creationId xmlns:a16="http://schemas.microsoft.com/office/drawing/2014/main" id="{4CF147F3-FCC5-D2A2-D2C2-D81C5CB9A154}"/>
              </a:ext>
            </a:extLst>
          </p:cNvPr>
          <p:cNvSpPr>
            <a:spLocks noGrp="1"/>
          </p:cNvSpPr>
          <p:nvPr>
            <p:ph type="body" idx="1"/>
          </p:nvPr>
        </p:nvSpPr>
        <p:spPr>
          <a:xfrm>
            <a:off x="831850" y="1859973"/>
            <a:ext cx="10515600" cy="4229678"/>
          </a:xfrm>
        </p:spPr>
        <p:txBody>
          <a:bodyPr/>
          <a:lstStyle/>
          <a:p>
            <a:pPr lvl="1">
              <a:lnSpc>
                <a:spcPct val="200000"/>
              </a:lnSpc>
            </a:pPr>
            <a:endParaRPr lang="en-US" sz="1800" dirty="0">
              <a:solidFill>
                <a:schemeClr val="tx1"/>
              </a:solidFill>
              <a:latin typeface="Calibri" panose="020F0502020204030204" pitchFamily="34" charset="0"/>
            </a:endParaRPr>
          </a:p>
          <a:p>
            <a:pPr marL="342900" indent="-342900">
              <a:lnSpc>
                <a:spcPct val="200000"/>
              </a:lnSpc>
              <a:buFont typeface="Arial" panose="020B0604020202020204" pitchFamily="34" charset="0"/>
              <a:buChar char="•"/>
            </a:pPr>
            <a:endParaRPr lang="en-US" sz="2200" dirty="0">
              <a:solidFill>
                <a:schemeClr val="tx1"/>
              </a:solidFill>
              <a:latin typeface="Calibri" panose="020F0502020204030204" pitchFamily="34" charset="0"/>
            </a:endParaRPr>
          </a:p>
          <a:p>
            <a:pPr marL="342900" indent="-342900">
              <a:lnSpc>
                <a:spcPct val="200000"/>
              </a:lnSpc>
              <a:buFont typeface="Arial" panose="020B0604020202020204" pitchFamily="34" charset="0"/>
              <a:buChar char="•"/>
            </a:pPr>
            <a:endParaRPr lang="en-US" sz="2200" dirty="0">
              <a:solidFill>
                <a:schemeClr val="tx1"/>
              </a:solidFill>
              <a:latin typeface="Calibri" panose="020F0502020204030204" pitchFamily="34" charset="0"/>
            </a:endParaRPr>
          </a:p>
        </p:txBody>
      </p:sp>
      <p:pic>
        <p:nvPicPr>
          <p:cNvPr id="5" name="Picture 4">
            <a:extLst>
              <a:ext uri="{FF2B5EF4-FFF2-40B4-BE49-F238E27FC236}">
                <a16:creationId xmlns:a16="http://schemas.microsoft.com/office/drawing/2014/main" id="{731190A6-BC9E-5809-8AA8-EBCB1038B801}"/>
              </a:ext>
            </a:extLst>
          </p:cNvPr>
          <p:cNvPicPr>
            <a:picLocks noChangeAspect="1"/>
          </p:cNvPicPr>
          <p:nvPr/>
        </p:nvPicPr>
        <p:blipFill>
          <a:blip r:embed="rId3"/>
          <a:stretch>
            <a:fillRect/>
          </a:stretch>
        </p:blipFill>
        <p:spPr>
          <a:xfrm>
            <a:off x="3992208" y="1598077"/>
            <a:ext cx="3437292" cy="4753470"/>
          </a:xfrm>
          <a:prstGeom prst="rect">
            <a:avLst/>
          </a:prstGeom>
        </p:spPr>
      </p:pic>
    </p:spTree>
    <p:extLst>
      <p:ext uri="{BB962C8B-B14F-4D97-AF65-F5344CB8AC3E}">
        <p14:creationId xmlns:p14="http://schemas.microsoft.com/office/powerpoint/2010/main" val="2286001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EF9C2-D886-2905-DFDD-E4F574E9017E}"/>
              </a:ext>
            </a:extLst>
          </p:cNvPr>
          <p:cNvSpPr>
            <a:spLocks noGrp="1"/>
          </p:cNvSpPr>
          <p:nvPr>
            <p:ph type="title"/>
          </p:nvPr>
        </p:nvSpPr>
        <p:spPr>
          <a:xfrm>
            <a:off x="831850" y="833940"/>
            <a:ext cx="10515600" cy="624388"/>
          </a:xfrm>
        </p:spPr>
        <p:txBody>
          <a:bodyPr>
            <a:noAutofit/>
          </a:bodyPr>
          <a:lstStyle/>
          <a:p>
            <a:r>
              <a:rPr lang="en-US" sz="3200" dirty="0"/>
              <a:t>Input/Output Embeddings:</a:t>
            </a:r>
          </a:p>
        </p:txBody>
      </p:sp>
      <p:sp>
        <p:nvSpPr>
          <p:cNvPr id="3" name="Text Placeholder 2">
            <a:extLst>
              <a:ext uri="{FF2B5EF4-FFF2-40B4-BE49-F238E27FC236}">
                <a16:creationId xmlns:a16="http://schemas.microsoft.com/office/drawing/2014/main" id="{4CF147F3-FCC5-D2A2-D2C2-D81C5CB9A154}"/>
              </a:ext>
            </a:extLst>
          </p:cNvPr>
          <p:cNvSpPr>
            <a:spLocks noGrp="1"/>
          </p:cNvSpPr>
          <p:nvPr>
            <p:ph type="body" idx="1"/>
          </p:nvPr>
        </p:nvSpPr>
        <p:spPr>
          <a:xfrm>
            <a:off x="831850" y="1859973"/>
            <a:ext cx="10515600" cy="4229678"/>
          </a:xfrm>
        </p:spPr>
        <p:txBody>
          <a:bodyPr/>
          <a:lstStyle/>
          <a:p>
            <a:pPr lvl="1">
              <a:lnSpc>
                <a:spcPct val="200000"/>
              </a:lnSpc>
            </a:pPr>
            <a:endParaRPr lang="en-US" sz="1800" dirty="0">
              <a:solidFill>
                <a:schemeClr val="tx1"/>
              </a:solidFill>
              <a:latin typeface="Calibri" panose="020F0502020204030204" pitchFamily="34" charset="0"/>
            </a:endParaRPr>
          </a:p>
          <a:p>
            <a:pPr marL="342900" indent="-342900">
              <a:lnSpc>
                <a:spcPct val="200000"/>
              </a:lnSpc>
              <a:buFont typeface="Arial" panose="020B0604020202020204" pitchFamily="34" charset="0"/>
              <a:buChar char="•"/>
            </a:pPr>
            <a:endParaRPr lang="en-US" sz="2200" dirty="0">
              <a:solidFill>
                <a:schemeClr val="tx1"/>
              </a:solidFill>
              <a:latin typeface="Calibri" panose="020F0502020204030204" pitchFamily="34" charset="0"/>
            </a:endParaRPr>
          </a:p>
          <a:p>
            <a:pPr marL="342900" indent="-342900">
              <a:lnSpc>
                <a:spcPct val="200000"/>
              </a:lnSpc>
              <a:buFont typeface="Arial" panose="020B0604020202020204" pitchFamily="34" charset="0"/>
              <a:buChar char="•"/>
            </a:pPr>
            <a:endParaRPr lang="en-US" sz="2200" dirty="0">
              <a:solidFill>
                <a:schemeClr val="tx1"/>
              </a:solidFill>
              <a:latin typeface="Calibri" panose="020F0502020204030204" pitchFamily="34" charset="0"/>
            </a:endParaRPr>
          </a:p>
        </p:txBody>
      </p:sp>
      <p:pic>
        <p:nvPicPr>
          <p:cNvPr id="6" name="Picture 5">
            <a:extLst>
              <a:ext uri="{FF2B5EF4-FFF2-40B4-BE49-F238E27FC236}">
                <a16:creationId xmlns:a16="http://schemas.microsoft.com/office/drawing/2014/main" id="{2B16CDA7-C552-1A81-11FD-95797E18782F}"/>
              </a:ext>
            </a:extLst>
          </p:cNvPr>
          <p:cNvPicPr>
            <a:picLocks noChangeAspect="1"/>
          </p:cNvPicPr>
          <p:nvPr/>
        </p:nvPicPr>
        <p:blipFill>
          <a:blip r:embed="rId3"/>
          <a:stretch>
            <a:fillRect/>
          </a:stretch>
        </p:blipFill>
        <p:spPr>
          <a:xfrm>
            <a:off x="4714368" y="1718626"/>
            <a:ext cx="2444968" cy="1036130"/>
          </a:xfrm>
          <a:prstGeom prst="rect">
            <a:avLst/>
          </a:prstGeom>
        </p:spPr>
      </p:pic>
      <p:sp>
        <p:nvSpPr>
          <p:cNvPr id="7" name="Text Placeholder 2">
            <a:extLst>
              <a:ext uri="{FF2B5EF4-FFF2-40B4-BE49-F238E27FC236}">
                <a16:creationId xmlns:a16="http://schemas.microsoft.com/office/drawing/2014/main" id="{994C4955-F2C0-883C-4F44-4736649F90F5}"/>
              </a:ext>
            </a:extLst>
          </p:cNvPr>
          <p:cNvSpPr txBox="1">
            <a:spLocks/>
          </p:cNvSpPr>
          <p:nvPr/>
        </p:nvSpPr>
        <p:spPr>
          <a:xfrm>
            <a:off x="984250" y="2587336"/>
            <a:ext cx="10515600" cy="365471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lnSpc>
                <a:spcPct val="200000"/>
              </a:lnSpc>
              <a:buFont typeface="Arial" panose="020B0604020202020204" pitchFamily="34" charset="0"/>
              <a:buChar char="•"/>
            </a:pPr>
            <a:r>
              <a:rPr lang="en-US" sz="2200" dirty="0">
                <a:solidFill>
                  <a:schemeClr val="tx1"/>
                </a:solidFill>
                <a:latin typeface="Calibri" panose="020F0502020204030204" pitchFamily="34" charset="0"/>
              </a:rPr>
              <a:t>Word embedding layer:</a:t>
            </a:r>
          </a:p>
          <a:p>
            <a:pPr marL="800100" lvl="1" indent="-342900">
              <a:lnSpc>
                <a:spcPct val="150000"/>
              </a:lnSpc>
              <a:buFont typeface="Arial" panose="020B0604020202020204" pitchFamily="34" charset="0"/>
              <a:buChar char="•"/>
            </a:pPr>
            <a:r>
              <a:rPr lang="en-US" sz="1800" dirty="0">
                <a:solidFill>
                  <a:schemeClr val="tx1"/>
                </a:solidFill>
                <a:latin typeface="Calibri" panose="020F0502020204030204" pitchFamily="34" charset="0"/>
              </a:rPr>
              <a:t>Neural networks learn through numbers</a:t>
            </a:r>
          </a:p>
          <a:p>
            <a:pPr marL="800100" lvl="1" indent="-342900">
              <a:lnSpc>
                <a:spcPct val="150000"/>
              </a:lnSpc>
              <a:buFont typeface="Arial" panose="020B0604020202020204" pitchFamily="34" charset="0"/>
              <a:buChar char="•"/>
            </a:pPr>
            <a:r>
              <a:rPr lang="en-US" sz="1800" dirty="0">
                <a:solidFill>
                  <a:schemeClr val="tx1"/>
                </a:solidFill>
                <a:latin typeface="Calibri" panose="020F0502020204030204" pitchFamily="34" charset="0"/>
              </a:rPr>
              <a:t>Layer resembles a lookup table</a:t>
            </a:r>
          </a:p>
          <a:p>
            <a:pPr marL="800100" lvl="1" indent="-342900">
              <a:lnSpc>
                <a:spcPct val="150000"/>
              </a:lnSpc>
              <a:buFont typeface="Arial" panose="020B0604020202020204" pitchFamily="34" charset="0"/>
              <a:buChar char="•"/>
            </a:pPr>
            <a:r>
              <a:rPr lang="en-US" sz="1800" dirty="0">
                <a:solidFill>
                  <a:schemeClr val="tx1"/>
                </a:solidFill>
                <a:latin typeface="Calibri" panose="020F0502020204030204" pitchFamily="34" charset="0"/>
              </a:rPr>
              <a:t>Associates learned vector representation for each word/short sentences</a:t>
            </a:r>
          </a:p>
          <a:p>
            <a:pPr marL="800100" lvl="1" indent="-342900">
              <a:lnSpc>
                <a:spcPct val="150000"/>
              </a:lnSpc>
              <a:buFont typeface="Arial" panose="020B0604020202020204" pitchFamily="34" charset="0"/>
              <a:buChar char="•"/>
            </a:pPr>
            <a:r>
              <a:rPr lang="en-US" sz="1800" dirty="0">
                <a:solidFill>
                  <a:schemeClr val="tx1"/>
                </a:solidFill>
                <a:latin typeface="Calibri" panose="020F0502020204030204" pitchFamily="34" charset="0"/>
              </a:rPr>
              <a:t>Different models will use different embedding</a:t>
            </a:r>
          </a:p>
          <a:p>
            <a:pPr marL="800100" lvl="1" indent="-342900">
              <a:lnSpc>
                <a:spcPct val="200000"/>
              </a:lnSpc>
              <a:buFont typeface="Arial" panose="020B0604020202020204" pitchFamily="34" charset="0"/>
              <a:buChar char="•"/>
            </a:pPr>
            <a:endParaRPr lang="en-US" sz="1800" dirty="0">
              <a:solidFill>
                <a:schemeClr val="tx1"/>
              </a:solidFill>
              <a:latin typeface="Calibri" panose="020F0502020204030204" pitchFamily="34" charset="0"/>
            </a:endParaRPr>
          </a:p>
          <a:p>
            <a:pPr marL="342900" indent="-342900">
              <a:lnSpc>
                <a:spcPct val="200000"/>
              </a:lnSpc>
              <a:buFont typeface="Arial" panose="020B0604020202020204" pitchFamily="34" charset="0"/>
              <a:buChar char="•"/>
            </a:pPr>
            <a:endParaRPr lang="en-US" sz="2200" dirty="0">
              <a:solidFill>
                <a:schemeClr val="tx1"/>
              </a:solidFill>
              <a:latin typeface="Calibri" panose="020F0502020204030204" pitchFamily="34" charset="0"/>
            </a:endParaRPr>
          </a:p>
          <a:p>
            <a:pPr marL="342900" indent="-342900">
              <a:lnSpc>
                <a:spcPct val="200000"/>
              </a:lnSpc>
              <a:buFont typeface="Arial" panose="020B0604020202020204" pitchFamily="34" charset="0"/>
              <a:buChar char="•"/>
            </a:pPr>
            <a:endParaRPr lang="en-US" sz="22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3973738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EF9C2-D886-2905-DFDD-E4F574E9017E}"/>
              </a:ext>
            </a:extLst>
          </p:cNvPr>
          <p:cNvSpPr>
            <a:spLocks noGrp="1"/>
          </p:cNvSpPr>
          <p:nvPr>
            <p:ph type="title"/>
          </p:nvPr>
        </p:nvSpPr>
        <p:spPr>
          <a:xfrm>
            <a:off x="831850" y="833940"/>
            <a:ext cx="10515600" cy="624388"/>
          </a:xfrm>
        </p:spPr>
        <p:txBody>
          <a:bodyPr>
            <a:noAutofit/>
          </a:bodyPr>
          <a:lstStyle/>
          <a:p>
            <a:r>
              <a:rPr lang="en-US" sz="3200" dirty="0"/>
              <a:t>Positional Encoding:</a:t>
            </a:r>
          </a:p>
        </p:txBody>
      </p:sp>
      <p:sp>
        <p:nvSpPr>
          <p:cNvPr id="3" name="Text Placeholder 2">
            <a:extLst>
              <a:ext uri="{FF2B5EF4-FFF2-40B4-BE49-F238E27FC236}">
                <a16:creationId xmlns:a16="http://schemas.microsoft.com/office/drawing/2014/main" id="{4CF147F3-FCC5-D2A2-D2C2-D81C5CB9A154}"/>
              </a:ext>
            </a:extLst>
          </p:cNvPr>
          <p:cNvSpPr>
            <a:spLocks noGrp="1"/>
          </p:cNvSpPr>
          <p:nvPr>
            <p:ph type="body" idx="1"/>
          </p:nvPr>
        </p:nvSpPr>
        <p:spPr>
          <a:xfrm>
            <a:off x="831850" y="1859973"/>
            <a:ext cx="10515600" cy="4229678"/>
          </a:xfrm>
        </p:spPr>
        <p:txBody>
          <a:bodyPr/>
          <a:lstStyle/>
          <a:p>
            <a:pPr lvl="1">
              <a:lnSpc>
                <a:spcPct val="200000"/>
              </a:lnSpc>
            </a:pPr>
            <a:endParaRPr lang="en-US" sz="1800" dirty="0">
              <a:solidFill>
                <a:schemeClr val="tx1"/>
              </a:solidFill>
              <a:latin typeface="Calibri" panose="020F0502020204030204" pitchFamily="34" charset="0"/>
            </a:endParaRPr>
          </a:p>
          <a:p>
            <a:pPr marL="342900" indent="-342900">
              <a:lnSpc>
                <a:spcPct val="200000"/>
              </a:lnSpc>
              <a:buFont typeface="Arial" panose="020B0604020202020204" pitchFamily="34" charset="0"/>
              <a:buChar char="•"/>
            </a:pPr>
            <a:endParaRPr lang="en-US" sz="2200" dirty="0">
              <a:solidFill>
                <a:schemeClr val="tx1"/>
              </a:solidFill>
              <a:latin typeface="Calibri" panose="020F0502020204030204" pitchFamily="34" charset="0"/>
            </a:endParaRPr>
          </a:p>
          <a:p>
            <a:pPr marL="342900" indent="-342900">
              <a:lnSpc>
                <a:spcPct val="200000"/>
              </a:lnSpc>
              <a:buFont typeface="Arial" panose="020B0604020202020204" pitchFamily="34" charset="0"/>
              <a:buChar char="•"/>
            </a:pPr>
            <a:endParaRPr lang="en-US" sz="2200" dirty="0">
              <a:solidFill>
                <a:schemeClr val="tx1"/>
              </a:solidFill>
              <a:latin typeface="Calibri" panose="020F0502020204030204" pitchFamily="34" charset="0"/>
            </a:endParaRPr>
          </a:p>
        </p:txBody>
      </p:sp>
      <p:pic>
        <p:nvPicPr>
          <p:cNvPr id="6" name="Picture 5">
            <a:extLst>
              <a:ext uri="{FF2B5EF4-FFF2-40B4-BE49-F238E27FC236}">
                <a16:creationId xmlns:a16="http://schemas.microsoft.com/office/drawing/2014/main" id="{2B16CDA7-C552-1A81-11FD-95797E18782F}"/>
              </a:ext>
            </a:extLst>
          </p:cNvPr>
          <p:cNvPicPr>
            <a:picLocks noChangeAspect="1"/>
          </p:cNvPicPr>
          <p:nvPr/>
        </p:nvPicPr>
        <p:blipFill>
          <a:blip r:embed="rId3"/>
          <a:stretch>
            <a:fillRect/>
          </a:stretch>
        </p:blipFill>
        <p:spPr>
          <a:xfrm>
            <a:off x="4714368" y="1718626"/>
            <a:ext cx="2444968" cy="1036130"/>
          </a:xfrm>
          <a:prstGeom prst="rect">
            <a:avLst/>
          </a:prstGeom>
        </p:spPr>
      </p:pic>
      <p:sp>
        <p:nvSpPr>
          <p:cNvPr id="7" name="Text Placeholder 2">
            <a:extLst>
              <a:ext uri="{FF2B5EF4-FFF2-40B4-BE49-F238E27FC236}">
                <a16:creationId xmlns:a16="http://schemas.microsoft.com/office/drawing/2014/main" id="{994C4955-F2C0-883C-4F44-4736649F90F5}"/>
              </a:ext>
            </a:extLst>
          </p:cNvPr>
          <p:cNvSpPr txBox="1">
            <a:spLocks/>
          </p:cNvSpPr>
          <p:nvPr/>
        </p:nvSpPr>
        <p:spPr>
          <a:xfrm>
            <a:off x="984250" y="2587336"/>
            <a:ext cx="10515600" cy="365471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lnSpc>
                <a:spcPct val="200000"/>
              </a:lnSpc>
              <a:buFont typeface="Arial" panose="020B0604020202020204" pitchFamily="34" charset="0"/>
              <a:buChar char="•"/>
            </a:pPr>
            <a:r>
              <a:rPr lang="en-US" sz="2200" dirty="0">
                <a:solidFill>
                  <a:schemeClr val="tx1"/>
                </a:solidFill>
                <a:latin typeface="Calibri" panose="020F0502020204030204" pitchFamily="34" charset="0"/>
              </a:rPr>
              <a:t>Provide positional information for the word within the sequence</a:t>
            </a:r>
          </a:p>
          <a:p>
            <a:pPr marL="342900" indent="-342900">
              <a:lnSpc>
                <a:spcPct val="200000"/>
              </a:lnSpc>
              <a:buFont typeface="Arial" panose="020B0604020202020204" pitchFamily="34" charset="0"/>
              <a:buChar char="•"/>
            </a:pPr>
            <a:r>
              <a:rPr lang="en-US" sz="2200" dirty="0">
                <a:solidFill>
                  <a:schemeClr val="tx1"/>
                </a:solidFill>
                <a:latin typeface="Calibri" panose="020F0502020204030204" pitchFamily="34" charset="0"/>
              </a:rPr>
              <a:t>Original model used sine and cosine to determine the position of the word in the sequence</a:t>
            </a:r>
          </a:p>
          <a:p>
            <a:pPr>
              <a:lnSpc>
                <a:spcPct val="200000"/>
              </a:lnSpc>
            </a:pPr>
            <a:endParaRPr lang="en-US" sz="2200" dirty="0">
              <a:solidFill>
                <a:schemeClr val="tx1"/>
              </a:solidFill>
              <a:latin typeface="Calibri" panose="020F0502020204030204" pitchFamily="34" charset="0"/>
            </a:endParaRPr>
          </a:p>
          <a:p>
            <a:pPr marL="800100" lvl="1" indent="-342900">
              <a:lnSpc>
                <a:spcPct val="200000"/>
              </a:lnSpc>
              <a:buFont typeface="Arial" panose="020B0604020202020204" pitchFamily="34" charset="0"/>
              <a:buChar char="•"/>
            </a:pPr>
            <a:endParaRPr lang="en-US" sz="1800" dirty="0">
              <a:solidFill>
                <a:schemeClr val="tx1"/>
              </a:solidFill>
              <a:latin typeface="Calibri" panose="020F0502020204030204" pitchFamily="34" charset="0"/>
            </a:endParaRPr>
          </a:p>
          <a:p>
            <a:pPr marL="342900" indent="-342900">
              <a:lnSpc>
                <a:spcPct val="200000"/>
              </a:lnSpc>
              <a:buFont typeface="Arial" panose="020B0604020202020204" pitchFamily="34" charset="0"/>
              <a:buChar char="•"/>
            </a:pPr>
            <a:endParaRPr lang="en-US" sz="2200" dirty="0">
              <a:solidFill>
                <a:schemeClr val="tx1"/>
              </a:solidFill>
              <a:latin typeface="Calibri" panose="020F0502020204030204" pitchFamily="34" charset="0"/>
            </a:endParaRPr>
          </a:p>
          <a:p>
            <a:pPr marL="342900" indent="-342900">
              <a:lnSpc>
                <a:spcPct val="200000"/>
              </a:lnSpc>
              <a:buFont typeface="Arial" panose="020B0604020202020204" pitchFamily="34" charset="0"/>
              <a:buChar char="•"/>
            </a:pPr>
            <a:endParaRPr lang="en-US" sz="22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2352173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EF9C2-D886-2905-DFDD-E4F574E9017E}"/>
              </a:ext>
            </a:extLst>
          </p:cNvPr>
          <p:cNvSpPr>
            <a:spLocks noGrp="1"/>
          </p:cNvSpPr>
          <p:nvPr>
            <p:ph type="title"/>
          </p:nvPr>
        </p:nvSpPr>
        <p:spPr>
          <a:xfrm>
            <a:off x="831850" y="833940"/>
            <a:ext cx="10515600" cy="624388"/>
          </a:xfrm>
        </p:spPr>
        <p:txBody>
          <a:bodyPr>
            <a:noAutofit/>
          </a:bodyPr>
          <a:lstStyle/>
          <a:p>
            <a:r>
              <a:rPr lang="en-US" sz="3200" dirty="0"/>
              <a:t>Encoder Layer:</a:t>
            </a:r>
          </a:p>
        </p:txBody>
      </p:sp>
      <p:sp>
        <p:nvSpPr>
          <p:cNvPr id="3" name="Text Placeholder 2">
            <a:extLst>
              <a:ext uri="{FF2B5EF4-FFF2-40B4-BE49-F238E27FC236}">
                <a16:creationId xmlns:a16="http://schemas.microsoft.com/office/drawing/2014/main" id="{4CF147F3-FCC5-D2A2-D2C2-D81C5CB9A154}"/>
              </a:ext>
            </a:extLst>
          </p:cNvPr>
          <p:cNvSpPr>
            <a:spLocks noGrp="1"/>
          </p:cNvSpPr>
          <p:nvPr>
            <p:ph type="body" idx="1"/>
          </p:nvPr>
        </p:nvSpPr>
        <p:spPr>
          <a:xfrm>
            <a:off x="831850" y="1859973"/>
            <a:ext cx="10515600" cy="4229678"/>
          </a:xfrm>
        </p:spPr>
        <p:txBody>
          <a:bodyPr/>
          <a:lstStyle/>
          <a:p>
            <a:pPr lvl="1">
              <a:lnSpc>
                <a:spcPct val="200000"/>
              </a:lnSpc>
            </a:pPr>
            <a:endParaRPr lang="en-US" sz="1800" dirty="0">
              <a:solidFill>
                <a:schemeClr val="tx1"/>
              </a:solidFill>
              <a:latin typeface="Calibri" panose="020F0502020204030204" pitchFamily="34" charset="0"/>
            </a:endParaRPr>
          </a:p>
          <a:p>
            <a:pPr marL="342900" indent="-342900">
              <a:lnSpc>
                <a:spcPct val="200000"/>
              </a:lnSpc>
              <a:buFont typeface="Arial" panose="020B0604020202020204" pitchFamily="34" charset="0"/>
              <a:buChar char="•"/>
            </a:pPr>
            <a:endParaRPr lang="en-US" sz="2200" dirty="0">
              <a:solidFill>
                <a:schemeClr val="tx1"/>
              </a:solidFill>
              <a:latin typeface="Calibri" panose="020F0502020204030204" pitchFamily="34" charset="0"/>
            </a:endParaRPr>
          </a:p>
          <a:p>
            <a:pPr marL="342900" indent="-342900">
              <a:lnSpc>
                <a:spcPct val="200000"/>
              </a:lnSpc>
              <a:buFont typeface="Arial" panose="020B0604020202020204" pitchFamily="34" charset="0"/>
              <a:buChar char="•"/>
            </a:pPr>
            <a:endParaRPr lang="en-US" sz="2200" dirty="0">
              <a:solidFill>
                <a:schemeClr val="tx1"/>
              </a:solidFill>
              <a:latin typeface="Calibri" panose="020F0502020204030204" pitchFamily="34" charset="0"/>
            </a:endParaRPr>
          </a:p>
        </p:txBody>
      </p:sp>
      <p:sp>
        <p:nvSpPr>
          <p:cNvPr id="7" name="Text Placeholder 2">
            <a:extLst>
              <a:ext uri="{FF2B5EF4-FFF2-40B4-BE49-F238E27FC236}">
                <a16:creationId xmlns:a16="http://schemas.microsoft.com/office/drawing/2014/main" id="{994C4955-F2C0-883C-4F44-4736649F90F5}"/>
              </a:ext>
            </a:extLst>
          </p:cNvPr>
          <p:cNvSpPr txBox="1">
            <a:spLocks/>
          </p:cNvSpPr>
          <p:nvPr/>
        </p:nvSpPr>
        <p:spPr>
          <a:xfrm>
            <a:off x="984250" y="3179618"/>
            <a:ext cx="10515600" cy="3062433"/>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lnSpc>
                <a:spcPct val="200000"/>
              </a:lnSpc>
              <a:buFont typeface="Arial" panose="020B0604020202020204" pitchFamily="34" charset="0"/>
              <a:buChar char="•"/>
            </a:pPr>
            <a:r>
              <a:rPr lang="en-US" sz="2200" dirty="0">
                <a:solidFill>
                  <a:schemeClr val="tx1"/>
                </a:solidFill>
                <a:latin typeface="Calibri" panose="020F0502020204030204" pitchFamily="34" charset="0"/>
              </a:rPr>
              <a:t>Maps all input sequences into abstract continuous representation </a:t>
            </a:r>
          </a:p>
          <a:p>
            <a:pPr marL="342900" indent="-342900">
              <a:lnSpc>
                <a:spcPct val="200000"/>
              </a:lnSpc>
              <a:buFont typeface="Arial" panose="020B0604020202020204" pitchFamily="34" charset="0"/>
              <a:buChar char="•"/>
            </a:pPr>
            <a:r>
              <a:rPr lang="en-US" sz="2200" dirty="0">
                <a:solidFill>
                  <a:schemeClr val="tx1"/>
                </a:solidFill>
                <a:latin typeface="Calibri" panose="020F0502020204030204" pitchFamily="34" charset="0"/>
              </a:rPr>
              <a:t>Holds the learned information for the entire sequences</a:t>
            </a:r>
          </a:p>
          <a:p>
            <a:pPr marL="342900" indent="-342900">
              <a:lnSpc>
                <a:spcPct val="200000"/>
              </a:lnSpc>
              <a:buFont typeface="Arial" panose="020B0604020202020204" pitchFamily="34" charset="0"/>
              <a:buChar char="•"/>
            </a:pPr>
            <a:r>
              <a:rPr lang="en-US" sz="2200" dirty="0">
                <a:solidFill>
                  <a:schemeClr val="tx1"/>
                </a:solidFill>
                <a:latin typeface="Calibri" panose="020F0502020204030204" pitchFamily="34" charset="0"/>
              </a:rPr>
              <a:t>Multi-Head Attention: Associates each word in the input to other words</a:t>
            </a:r>
          </a:p>
          <a:p>
            <a:pPr marL="342900" indent="-342900">
              <a:lnSpc>
                <a:spcPct val="200000"/>
              </a:lnSpc>
              <a:buFont typeface="Arial" panose="020B0604020202020204" pitchFamily="34" charset="0"/>
              <a:buChar char="•"/>
            </a:pPr>
            <a:r>
              <a:rPr lang="en-US" sz="2200" dirty="0">
                <a:solidFill>
                  <a:schemeClr val="tx1"/>
                </a:solidFill>
                <a:latin typeface="Calibri" panose="020F0502020204030204" pitchFamily="34" charset="0"/>
              </a:rPr>
              <a:t>Feed Forward: Regular NN </a:t>
            </a:r>
          </a:p>
          <a:p>
            <a:pPr>
              <a:lnSpc>
                <a:spcPct val="200000"/>
              </a:lnSpc>
            </a:pPr>
            <a:endParaRPr lang="en-US" sz="2200" dirty="0">
              <a:solidFill>
                <a:schemeClr val="tx1"/>
              </a:solidFill>
              <a:latin typeface="Calibri" panose="020F0502020204030204" pitchFamily="34" charset="0"/>
            </a:endParaRPr>
          </a:p>
          <a:p>
            <a:pPr marL="800100" lvl="1" indent="-342900">
              <a:lnSpc>
                <a:spcPct val="200000"/>
              </a:lnSpc>
              <a:buFont typeface="Arial" panose="020B0604020202020204" pitchFamily="34" charset="0"/>
              <a:buChar char="•"/>
            </a:pPr>
            <a:endParaRPr lang="en-US" sz="1800" dirty="0">
              <a:solidFill>
                <a:schemeClr val="tx1"/>
              </a:solidFill>
              <a:latin typeface="Calibri" panose="020F0502020204030204" pitchFamily="34" charset="0"/>
            </a:endParaRPr>
          </a:p>
          <a:p>
            <a:pPr marL="342900" indent="-342900">
              <a:lnSpc>
                <a:spcPct val="200000"/>
              </a:lnSpc>
              <a:buFont typeface="Arial" panose="020B0604020202020204" pitchFamily="34" charset="0"/>
              <a:buChar char="•"/>
            </a:pPr>
            <a:endParaRPr lang="en-US" sz="2200" dirty="0">
              <a:solidFill>
                <a:schemeClr val="tx1"/>
              </a:solidFill>
              <a:latin typeface="Calibri" panose="020F0502020204030204" pitchFamily="34" charset="0"/>
            </a:endParaRPr>
          </a:p>
          <a:p>
            <a:pPr marL="342900" indent="-342900">
              <a:lnSpc>
                <a:spcPct val="200000"/>
              </a:lnSpc>
              <a:buFont typeface="Arial" panose="020B0604020202020204" pitchFamily="34" charset="0"/>
              <a:buChar char="•"/>
            </a:pPr>
            <a:endParaRPr lang="en-US" sz="2200" dirty="0">
              <a:solidFill>
                <a:schemeClr val="tx1"/>
              </a:solidFill>
              <a:latin typeface="Calibri" panose="020F0502020204030204" pitchFamily="34" charset="0"/>
            </a:endParaRPr>
          </a:p>
        </p:txBody>
      </p:sp>
      <p:pic>
        <p:nvPicPr>
          <p:cNvPr id="5" name="Picture 4">
            <a:extLst>
              <a:ext uri="{FF2B5EF4-FFF2-40B4-BE49-F238E27FC236}">
                <a16:creationId xmlns:a16="http://schemas.microsoft.com/office/drawing/2014/main" id="{2D51AAD8-35F3-85DA-B8B4-092D6FCC9788}"/>
              </a:ext>
            </a:extLst>
          </p:cNvPr>
          <p:cNvPicPr>
            <a:picLocks noChangeAspect="1"/>
          </p:cNvPicPr>
          <p:nvPr/>
        </p:nvPicPr>
        <p:blipFill>
          <a:blip r:embed="rId3"/>
          <a:stretch>
            <a:fillRect/>
          </a:stretch>
        </p:blipFill>
        <p:spPr>
          <a:xfrm>
            <a:off x="4997045" y="1356759"/>
            <a:ext cx="1657581" cy="1733792"/>
          </a:xfrm>
          <a:prstGeom prst="rect">
            <a:avLst/>
          </a:prstGeom>
        </p:spPr>
      </p:pic>
    </p:spTree>
    <p:extLst>
      <p:ext uri="{BB962C8B-B14F-4D97-AF65-F5344CB8AC3E}">
        <p14:creationId xmlns:p14="http://schemas.microsoft.com/office/powerpoint/2010/main" val="9465238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TotalTime>
  <Words>1542</Words>
  <Application>Microsoft Office PowerPoint</Application>
  <PresentationFormat>Widescreen</PresentationFormat>
  <Paragraphs>215</Paragraphs>
  <Slides>14</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Helvetica Neue</vt:lpstr>
      <vt:lpstr>source-serif-pro</vt:lpstr>
      <vt:lpstr>Wingdings</vt:lpstr>
      <vt:lpstr>Office Theme</vt:lpstr>
      <vt:lpstr>Transformers</vt:lpstr>
      <vt:lpstr>Origins:</vt:lpstr>
      <vt:lpstr>Origins:</vt:lpstr>
      <vt:lpstr>Attention:</vt:lpstr>
      <vt:lpstr>Model Evolutions Since 2017:</vt:lpstr>
      <vt:lpstr>Base Transformer Architecture:</vt:lpstr>
      <vt:lpstr>Input/Output Embeddings:</vt:lpstr>
      <vt:lpstr>Positional Encoding:</vt:lpstr>
      <vt:lpstr>Encoder Layer:</vt:lpstr>
      <vt:lpstr>Decoder Layer:</vt:lpstr>
      <vt:lpstr>Use Cases:</vt:lpstr>
      <vt:lpstr>What Problems Does It Solve?</vt:lpstr>
      <vt:lpstr>How Does It Solve These Problems?</vt:lpstr>
      <vt:lpstr>When Does It Not Make Sense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Transformers</dc:title>
  <dc:creator>Sophie Masud</dc:creator>
  <cp:lastModifiedBy>Sophie Masud</cp:lastModifiedBy>
  <cp:revision>25</cp:revision>
  <dcterms:created xsi:type="dcterms:W3CDTF">2023-10-08T15:31:55Z</dcterms:created>
  <dcterms:modified xsi:type="dcterms:W3CDTF">2023-10-12T19:23:44Z</dcterms:modified>
</cp:coreProperties>
</file>