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
  </p:notesMasterIdLst>
  <p:sldIdLst>
    <p:sldId id="257" r:id="rId2"/>
    <p:sldId id="258" r:id="rId3"/>
  </p:sldIdLst>
  <p:sldSz cx="12192000" cy="20116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6"/>
  </p:normalViewPr>
  <p:slideViewPr>
    <p:cSldViewPr snapToGrid="0" snapToObjects="1" showGuides="1">
      <p:cViewPr>
        <p:scale>
          <a:sx n="99" d="100"/>
          <a:sy n="99" d="100"/>
        </p:scale>
        <p:origin x="424" y="152"/>
      </p:cViewPr>
      <p:guideLst>
        <p:guide orient="horz" pos="63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A995EB-62E2-9646-BCE0-2B2AFD53FBAB}" type="datetimeFigureOut">
              <a:rPr lang="en-US" smtClean="0"/>
              <a:t>11/6/17</a:t>
            </a:fld>
            <a:endParaRPr lang="en-US"/>
          </a:p>
        </p:txBody>
      </p:sp>
      <p:sp>
        <p:nvSpPr>
          <p:cNvPr id="4" name="Slide Image Placeholder 3"/>
          <p:cNvSpPr>
            <a:spLocks noGrp="1" noRot="1" noChangeAspect="1"/>
          </p:cNvSpPr>
          <p:nvPr>
            <p:ph type="sldImg" idx="2"/>
          </p:nvPr>
        </p:nvSpPr>
        <p:spPr>
          <a:xfrm>
            <a:off x="2493963" y="1143000"/>
            <a:ext cx="1870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3B878-5B4A-E441-94ED-893BED5585FA}" type="slidenum">
              <a:rPr lang="en-US" smtClean="0"/>
              <a:t>‹#›</a:t>
            </a:fld>
            <a:endParaRPr lang="en-US"/>
          </a:p>
        </p:txBody>
      </p:sp>
    </p:spTree>
    <p:extLst>
      <p:ext uri="{BB962C8B-B14F-4D97-AF65-F5344CB8AC3E}">
        <p14:creationId xmlns:p14="http://schemas.microsoft.com/office/powerpoint/2010/main" val="12241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292265"/>
            <a:ext cx="10363200" cy="7003627"/>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524000" y="10565978"/>
            <a:ext cx="9144000" cy="485690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424660-C0FF-FC4A-9E0E-D49D036D5D2F}"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424660-C0FF-FC4A-9E0E-D49D036D5D2F}"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071033"/>
            <a:ext cx="2628900" cy="1704805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1071033"/>
            <a:ext cx="7734300" cy="170480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424660-C0FF-FC4A-9E0E-D49D036D5D2F}"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424660-C0FF-FC4A-9E0E-D49D036D5D2F}"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5015236"/>
            <a:ext cx="10515600" cy="8368029"/>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13462429"/>
            <a:ext cx="10515600" cy="44005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424660-C0FF-FC4A-9E0E-D49D036D5D2F}"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5355167"/>
            <a:ext cx="5181600" cy="12763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5355167"/>
            <a:ext cx="5181600" cy="12763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424660-C0FF-FC4A-9E0E-D49D036D5D2F}"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71038"/>
            <a:ext cx="10515600" cy="388831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4931411"/>
            <a:ext cx="5157787" cy="241680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839789" y="7348220"/>
            <a:ext cx="5157787" cy="10808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4931411"/>
            <a:ext cx="5183188" cy="241680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72201" y="7348220"/>
            <a:ext cx="5183188" cy="10808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424660-C0FF-FC4A-9E0E-D49D036D5D2F}" type="datetimeFigureOut">
              <a:rPr lang="en-US" smtClean="0"/>
              <a:t>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424660-C0FF-FC4A-9E0E-D49D036D5D2F}" type="datetimeFigureOut">
              <a:rPr lang="en-US" smtClean="0"/>
              <a:t>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24660-C0FF-FC4A-9E0E-D49D036D5D2F}" type="datetimeFigureOut">
              <a:rPr lang="en-US" smtClean="0"/>
              <a:t>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41120"/>
            <a:ext cx="3932237" cy="4693920"/>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188" y="2896451"/>
            <a:ext cx="6172200" cy="142959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6035040"/>
            <a:ext cx="3932237" cy="1118065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24660-C0FF-FC4A-9E0E-D49D036D5D2F}"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41120"/>
            <a:ext cx="3932237" cy="4693920"/>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2896451"/>
            <a:ext cx="6172200" cy="142959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6035040"/>
            <a:ext cx="3932237" cy="1118065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24660-C0FF-FC4A-9E0E-D49D036D5D2F}"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3D9C7-847C-A148-B989-9077157017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71038"/>
            <a:ext cx="10515600" cy="388831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5355167"/>
            <a:ext cx="10515600" cy="127639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18645298"/>
            <a:ext cx="2743200" cy="1071033"/>
          </a:xfrm>
          <a:prstGeom prst="rect">
            <a:avLst/>
          </a:prstGeom>
        </p:spPr>
        <p:txBody>
          <a:bodyPr vert="horz" lIns="91440" tIns="45720" rIns="91440" bIns="45720" rtlCol="0" anchor="ctr"/>
          <a:lstStyle>
            <a:lvl1pPr algn="l">
              <a:defRPr sz="1600">
                <a:solidFill>
                  <a:schemeClr val="tx1">
                    <a:tint val="75000"/>
                  </a:schemeClr>
                </a:solidFill>
              </a:defRPr>
            </a:lvl1pPr>
          </a:lstStyle>
          <a:p>
            <a:fld id="{91424660-C0FF-FC4A-9E0E-D49D036D5D2F}" type="datetimeFigureOut">
              <a:rPr lang="en-US" smtClean="0"/>
              <a:t>11/6/17</a:t>
            </a:fld>
            <a:endParaRPr lang="en-US"/>
          </a:p>
        </p:txBody>
      </p:sp>
      <p:sp>
        <p:nvSpPr>
          <p:cNvPr id="5" name="Footer Placeholder 4"/>
          <p:cNvSpPr>
            <a:spLocks noGrp="1"/>
          </p:cNvSpPr>
          <p:nvPr>
            <p:ph type="ftr" sz="quarter" idx="3"/>
          </p:nvPr>
        </p:nvSpPr>
        <p:spPr>
          <a:xfrm>
            <a:off x="4038600" y="18645298"/>
            <a:ext cx="4114800" cy="10710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8645298"/>
            <a:ext cx="2743200" cy="1071033"/>
          </a:xfrm>
          <a:prstGeom prst="rect">
            <a:avLst/>
          </a:prstGeom>
        </p:spPr>
        <p:txBody>
          <a:bodyPr vert="horz" lIns="91440" tIns="45720" rIns="91440" bIns="45720" rtlCol="0" anchor="ctr"/>
          <a:lstStyle>
            <a:lvl1pPr algn="r">
              <a:defRPr sz="1600">
                <a:solidFill>
                  <a:schemeClr val="tx1">
                    <a:tint val="75000"/>
                  </a:schemeClr>
                </a:solidFill>
              </a:defRPr>
            </a:lvl1pPr>
          </a:lstStyle>
          <a:p>
            <a:fld id="{3F53D9C7-847C-A148-B989-90771570175B}" type="slidenum">
              <a:rPr lang="en-US" smtClean="0"/>
              <a:t>‹#›</a:t>
            </a:fld>
            <a:endParaRPr lang="en-US"/>
          </a:p>
        </p:txBody>
      </p:sp>
    </p:spTree>
    <p:extLst>
      <p:ext uri="{BB962C8B-B14F-4D97-AF65-F5344CB8AC3E}">
        <p14:creationId xmlns:p14="http://schemas.microsoft.com/office/powerpoint/2010/main" val="19971272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2" y="12634176"/>
            <a:ext cx="12192001" cy="56538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p:cNvSpPr/>
          <p:nvPr/>
        </p:nvSpPr>
        <p:spPr>
          <a:xfrm>
            <a:off x="0" y="11634002"/>
            <a:ext cx="12192001" cy="100017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Rectangle 58"/>
          <p:cNvSpPr/>
          <p:nvPr/>
        </p:nvSpPr>
        <p:spPr>
          <a:xfrm>
            <a:off x="1" y="0"/>
            <a:ext cx="12192001" cy="132521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Rectangle 59"/>
          <p:cNvSpPr/>
          <p:nvPr/>
        </p:nvSpPr>
        <p:spPr>
          <a:xfrm>
            <a:off x="174851" y="148177"/>
            <a:ext cx="3642219" cy="923330"/>
          </a:xfrm>
          <a:prstGeom prst="rect">
            <a:avLst/>
          </a:prstGeom>
        </p:spPr>
        <p:txBody>
          <a:bodyPr wrap="square">
            <a:spAutoFit/>
          </a:bodyPr>
          <a:lstStyle/>
          <a:p>
            <a:pPr algn="ctr"/>
            <a:r>
              <a:rPr lang="en-US" sz="2800" dirty="0">
                <a:solidFill>
                  <a:schemeClr val="bg1"/>
                </a:solidFill>
                <a:latin typeface="Garamond" charset="0"/>
              </a:rPr>
              <a:t>early</a:t>
            </a:r>
            <a:r>
              <a:rPr lang="en-US" sz="5400" dirty="0">
                <a:solidFill>
                  <a:schemeClr val="accent6">
                    <a:lumMod val="60000"/>
                    <a:lumOff val="40000"/>
                  </a:schemeClr>
                </a:solidFill>
                <a:latin typeface="Garamond" charset="0"/>
              </a:rPr>
              <a:t>|</a:t>
            </a:r>
            <a:r>
              <a:rPr lang="en-US" sz="2800" dirty="0">
                <a:solidFill>
                  <a:schemeClr val="bg1"/>
                </a:solidFill>
                <a:latin typeface="Garamond" charset="0"/>
              </a:rPr>
              <a:t>INVESTORS</a:t>
            </a:r>
            <a:r>
              <a:rPr lang="en-US" sz="2800" baseline="30000" dirty="0">
                <a:solidFill>
                  <a:schemeClr val="bg1"/>
                </a:solidFill>
                <a:latin typeface="Garamond" charset="0"/>
              </a:rPr>
              <a:t>™</a:t>
            </a:r>
            <a:r>
              <a:rPr lang="en-US" sz="2800" dirty="0">
                <a:latin typeface="Garamond" charset="0"/>
              </a:rPr>
              <a:t> </a:t>
            </a:r>
          </a:p>
        </p:txBody>
      </p:sp>
      <p:sp>
        <p:nvSpPr>
          <p:cNvPr id="61" name="Rectangle 60"/>
          <p:cNvSpPr/>
          <p:nvPr/>
        </p:nvSpPr>
        <p:spPr>
          <a:xfrm>
            <a:off x="3685666" y="573126"/>
            <a:ext cx="906639"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Abadi MT Condensed Light" charset="0"/>
                <a:ea typeface="Abadi MT Condensed Light" charset="0"/>
                <a:cs typeface="Abadi MT Condensed Light" charset="0"/>
              </a:rPr>
              <a:t>Home</a:t>
            </a:r>
          </a:p>
        </p:txBody>
      </p:sp>
      <p:sp>
        <p:nvSpPr>
          <p:cNvPr id="62" name="Rectangle 61"/>
          <p:cNvSpPr/>
          <p:nvPr/>
        </p:nvSpPr>
        <p:spPr>
          <a:xfrm>
            <a:off x="4393316" y="573126"/>
            <a:ext cx="1191645"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Abadi MT Condensed Light" charset="0"/>
                <a:ea typeface="Abadi MT Condensed Light" charset="0"/>
                <a:cs typeface="Abadi MT Condensed Light" charset="0"/>
              </a:rPr>
              <a:t>About Us</a:t>
            </a:r>
          </a:p>
        </p:txBody>
      </p:sp>
      <p:sp>
        <p:nvSpPr>
          <p:cNvPr id="63" name="Rectangle 62"/>
          <p:cNvSpPr/>
          <p:nvPr/>
        </p:nvSpPr>
        <p:spPr>
          <a:xfrm>
            <a:off x="5374406" y="573126"/>
            <a:ext cx="1191645"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Abadi MT Condensed Light" charset="0"/>
                <a:ea typeface="Abadi MT Condensed Light" charset="0"/>
                <a:cs typeface="Abadi MT Condensed Light" charset="0"/>
              </a:rPr>
              <a:t>Approach</a:t>
            </a:r>
          </a:p>
        </p:txBody>
      </p:sp>
      <p:sp>
        <p:nvSpPr>
          <p:cNvPr id="64" name="Rectangle 63"/>
          <p:cNvSpPr/>
          <p:nvPr/>
        </p:nvSpPr>
        <p:spPr>
          <a:xfrm>
            <a:off x="6433100" y="573126"/>
            <a:ext cx="882637"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Abadi MT Condensed Light" charset="0"/>
                <a:ea typeface="Abadi MT Condensed Light" charset="0"/>
                <a:cs typeface="Abadi MT Condensed Light" charset="0"/>
              </a:rPr>
              <a:t>Clients</a:t>
            </a:r>
          </a:p>
        </p:txBody>
      </p:sp>
      <p:sp>
        <p:nvSpPr>
          <p:cNvPr id="65" name="Rectangle 64"/>
          <p:cNvSpPr/>
          <p:nvPr/>
        </p:nvSpPr>
        <p:spPr>
          <a:xfrm>
            <a:off x="7240654" y="573126"/>
            <a:ext cx="1331661"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Abadi MT Condensed Light" charset="0"/>
                <a:ea typeface="Abadi MT Condensed Light" charset="0"/>
                <a:cs typeface="Abadi MT Condensed Light" charset="0"/>
              </a:rPr>
              <a:t>Partnerships</a:t>
            </a:r>
          </a:p>
        </p:txBody>
      </p:sp>
      <p:sp>
        <p:nvSpPr>
          <p:cNvPr id="66" name="Rectangle 65"/>
          <p:cNvSpPr/>
          <p:nvPr/>
        </p:nvSpPr>
        <p:spPr>
          <a:xfrm>
            <a:off x="8468227" y="573126"/>
            <a:ext cx="1283835"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1113" lvl="1" algn="ctr"/>
            <a:r>
              <a:rPr lang="en-US" dirty="0">
                <a:solidFill>
                  <a:schemeClr val="bg1"/>
                </a:solidFill>
                <a:latin typeface="Abadi MT Condensed Light" charset="0"/>
                <a:ea typeface="Abadi MT Condensed Light" charset="0"/>
                <a:cs typeface="Abadi MT Condensed Light" charset="0"/>
              </a:rPr>
              <a:t>Investment</a:t>
            </a:r>
          </a:p>
        </p:txBody>
      </p:sp>
      <p:sp>
        <p:nvSpPr>
          <p:cNvPr id="67" name="Rectangle 66"/>
          <p:cNvSpPr/>
          <p:nvPr/>
        </p:nvSpPr>
        <p:spPr>
          <a:xfrm>
            <a:off x="9445656" y="573126"/>
            <a:ext cx="2025717"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1113" lvl="1" algn="ctr"/>
            <a:r>
              <a:rPr lang="en-US" dirty="0">
                <a:solidFill>
                  <a:schemeClr val="bg1"/>
                </a:solidFill>
                <a:latin typeface="Abadi MT Condensed Light" charset="0"/>
                <a:ea typeface="Abadi MT Condensed Light" charset="0"/>
                <a:cs typeface="Abadi MT Condensed Light" charset="0"/>
              </a:rPr>
              <a:t>Upcoming Events</a:t>
            </a:r>
          </a:p>
        </p:txBody>
      </p:sp>
      <p:sp>
        <p:nvSpPr>
          <p:cNvPr id="68" name="Rectangle 67"/>
          <p:cNvSpPr/>
          <p:nvPr/>
        </p:nvSpPr>
        <p:spPr>
          <a:xfrm>
            <a:off x="11115613" y="573126"/>
            <a:ext cx="1076387"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1113" lvl="1" algn="ctr"/>
            <a:r>
              <a:rPr lang="en-US" dirty="0">
                <a:solidFill>
                  <a:schemeClr val="bg1"/>
                </a:solidFill>
                <a:latin typeface="Abadi MT Condensed Light" charset="0"/>
                <a:ea typeface="Abadi MT Condensed Light" charset="0"/>
                <a:cs typeface="Abadi MT Condensed Light" charset="0"/>
              </a:rPr>
              <a:t>Feature</a:t>
            </a:r>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t="22161" b="13441"/>
          <a:stretch/>
        </p:blipFill>
        <p:spPr>
          <a:xfrm>
            <a:off x="0" y="1325216"/>
            <a:ext cx="12192000" cy="5235712"/>
          </a:xfrm>
          <a:prstGeom prst="rect">
            <a:avLst/>
          </a:prstGeom>
        </p:spPr>
      </p:pic>
      <p:sp>
        <p:nvSpPr>
          <p:cNvPr id="70" name="Rectangle 69"/>
          <p:cNvSpPr/>
          <p:nvPr/>
        </p:nvSpPr>
        <p:spPr>
          <a:xfrm>
            <a:off x="0" y="1325217"/>
            <a:ext cx="12192000" cy="5227307"/>
          </a:xfrm>
          <a:prstGeom prst="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0" tIns="45720" rIns="1828800" bIns="45720" numCol="1" spcCol="0" rtlCol="0" fromWordArt="0" anchor="ctr" anchorCtr="0" forceAA="0" compatLnSpc="1">
            <a:prstTxWarp prst="textNoShape">
              <a:avLst/>
            </a:prstTxWarp>
            <a:noAutofit/>
          </a:bodyPr>
          <a:lstStyle/>
          <a:p>
            <a:pPr marL="12700"/>
            <a:r>
              <a:rPr lang="en-US" sz="2400" dirty="0">
                <a:latin typeface="Abadi MT Condensed Light" charset="0"/>
                <a:ea typeface="Abadi MT Condensed Light" charset="0"/>
                <a:cs typeface="Abadi MT Condensed Light" charset="0"/>
              </a:rPr>
              <a:t>In a 2003 study of Ohio State students, University administrators found they lost more students to credit card debt than to academic failure.</a:t>
            </a:r>
          </a:p>
          <a:p>
            <a:pPr marL="12700"/>
            <a:endParaRPr lang="en-US" sz="2400" dirty="0">
              <a:latin typeface="Abadi MT Condensed Light" charset="0"/>
              <a:ea typeface="Abadi MT Condensed Light" charset="0"/>
              <a:cs typeface="Abadi MT Condensed Light" charset="0"/>
            </a:endParaRPr>
          </a:p>
          <a:p>
            <a:pPr marL="12700"/>
            <a:r>
              <a:rPr lang="en-US" sz="2400" dirty="0">
                <a:latin typeface="Abadi MT Condensed Light" charset="0"/>
                <a:ea typeface="Abadi MT Condensed Light" charset="0"/>
                <a:cs typeface="Abadi MT Condensed Light" charset="0"/>
              </a:rPr>
              <a:t>(Utah Mentor, Digital News, 2003)</a:t>
            </a:r>
          </a:p>
        </p:txBody>
      </p:sp>
      <p:sp>
        <p:nvSpPr>
          <p:cNvPr id="71" name="Oval 70"/>
          <p:cNvSpPr/>
          <p:nvPr/>
        </p:nvSpPr>
        <p:spPr>
          <a:xfrm>
            <a:off x="6190931" y="6241803"/>
            <a:ext cx="129283" cy="1292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p:cNvSpPr/>
          <p:nvPr/>
        </p:nvSpPr>
        <p:spPr>
          <a:xfrm>
            <a:off x="6450823" y="6241103"/>
            <a:ext cx="129283" cy="1292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3463" y="6241105"/>
            <a:ext cx="129283" cy="1292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5640846" y="6241103"/>
            <a:ext cx="129283" cy="12928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TextBox 74"/>
          <p:cNvSpPr txBox="1"/>
          <p:nvPr/>
        </p:nvSpPr>
        <p:spPr>
          <a:xfrm>
            <a:off x="1691425" y="7044743"/>
            <a:ext cx="8809149" cy="3785652"/>
          </a:xfrm>
          <a:prstGeom prst="rect">
            <a:avLst/>
          </a:prstGeom>
          <a:noFill/>
        </p:spPr>
        <p:txBody>
          <a:bodyPr wrap="square" rtlCol="0">
            <a:spAutoFit/>
          </a:bodyPr>
          <a:lstStyle/>
          <a:p>
            <a:pPr lvl="0" eaLnBrk="0" fontAlgn="base" hangingPunct="0">
              <a:spcBef>
                <a:spcPct val="0"/>
              </a:spcBef>
              <a:spcAft>
                <a:spcPct val="0"/>
              </a:spcAft>
            </a:pPr>
            <a:r>
              <a:rPr lang="en-US" altLang="en-US" sz="2400" dirty="0">
                <a:latin typeface="Abadi MT Condensed Light" charset="0"/>
                <a:ea typeface="Abadi MT Condensed Light" charset="0"/>
                <a:cs typeface="Abadi MT Condensed Light" charset="0"/>
              </a:rPr>
              <a:t>Early Investors Inc. is a not-for-profit, 501 (c) (3) organization, dedicated to inspire and enrich lives through financial empowerment. Since its inception in 2010, Early Investors has helped hundreds of people in Massachusetts become better equipped to manage their finances and avoid many of the pitfalls that have befallen so many individuals and families across America.</a:t>
            </a:r>
          </a:p>
          <a:p>
            <a:pPr lvl="0" eaLnBrk="0" fontAlgn="base" hangingPunct="0">
              <a:spcBef>
                <a:spcPct val="0"/>
              </a:spcBef>
              <a:spcAft>
                <a:spcPct val="0"/>
              </a:spcAft>
            </a:pPr>
            <a:endParaRPr lang="en-US" altLang="en-US" sz="2400" dirty="0">
              <a:latin typeface="Abadi MT Condensed Light" charset="0"/>
              <a:ea typeface="Abadi MT Condensed Light" charset="0"/>
              <a:cs typeface="Abadi MT Condensed Light" charset="0"/>
            </a:endParaRPr>
          </a:p>
          <a:p>
            <a:pPr lvl="0" eaLnBrk="0" fontAlgn="base" hangingPunct="0">
              <a:spcBef>
                <a:spcPct val="0"/>
              </a:spcBef>
              <a:spcAft>
                <a:spcPct val="0"/>
              </a:spcAft>
            </a:pPr>
            <a:r>
              <a:rPr lang="en-US" altLang="en-US" sz="2400" dirty="0">
                <a:latin typeface="Abadi MT Condensed Light" charset="0"/>
                <a:ea typeface="Abadi MT Condensed Light" charset="0"/>
                <a:cs typeface="Abadi MT Condensed Light" charset="0"/>
              </a:rPr>
              <a:t>We’re not talking about making people rich, but rather making them responsible about money and finances so that they can lead financially secure lives, realize their personal aspirations and contribute to the growth and development of their community. </a:t>
            </a:r>
            <a:endParaRPr lang="en-US" altLang="en-US" sz="2400" dirty="0">
              <a:latin typeface="Abadi MT Condensed Light" charset="0"/>
              <a:ea typeface="Abadi MT Condensed Light" charset="0"/>
              <a:cs typeface="Abadi MT Condensed Light" charset="0"/>
            </a:endParaRPr>
          </a:p>
        </p:txBody>
      </p:sp>
      <p:sp>
        <p:nvSpPr>
          <p:cNvPr id="76" name="Rectangle 75"/>
          <p:cNvSpPr/>
          <p:nvPr/>
        </p:nvSpPr>
        <p:spPr>
          <a:xfrm>
            <a:off x="-1" y="11816140"/>
            <a:ext cx="12192000" cy="646331"/>
          </a:xfrm>
          <a:prstGeom prst="rect">
            <a:avLst/>
          </a:prstGeom>
          <a:noFill/>
        </p:spPr>
        <p:txBody>
          <a:bodyPr wrap="square">
            <a:spAutoFit/>
          </a:bodyPr>
          <a:lstStyle/>
          <a:p>
            <a:pPr algn="ctr"/>
            <a:r>
              <a:rPr lang="en-US" sz="3600" dirty="0" smtClean="0">
                <a:solidFill>
                  <a:schemeClr val="bg1"/>
                </a:solidFill>
                <a:latin typeface="Garamond" charset="0"/>
              </a:rPr>
              <a:t>problem at-hand</a:t>
            </a:r>
            <a:endParaRPr lang="en-US" sz="3600" dirty="0">
              <a:solidFill>
                <a:schemeClr val="bg1"/>
              </a:solidFill>
              <a:latin typeface="Garamond" charset="0"/>
            </a:endParaRPr>
          </a:p>
        </p:txBody>
      </p:sp>
      <p:sp>
        <p:nvSpPr>
          <p:cNvPr id="77" name="TextBox 76"/>
          <p:cNvSpPr txBox="1"/>
          <p:nvPr/>
        </p:nvSpPr>
        <p:spPr>
          <a:xfrm>
            <a:off x="1691425" y="12924773"/>
            <a:ext cx="8809149" cy="4801314"/>
          </a:xfrm>
          <a:prstGeom prst="rect">
            <a:avLst/>
          </a:prstGeom>
          <a:noFill/>
        </p:spPr>
        <p:txBody>
          <a:bodyPr wrap="square" rtlCol="0">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Abadi MT Condensed Light" charset="0"/>
                <a:ea typeface="Abadi MT Condensed Light" charset="0"/>
                <a:cs typeface="Abadi MT Condensed Light" charset="0"/>
              </a:rPr>
              <a:t>Let’s face it, lack of financial literacy and poor financial decision-making can set one’s life on a negative course and drastically limit one’s future chances in life. </a:t>
            </a:r>
          </a:p>
          <a:p>
            <a:pPr lvl="0"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badi MT Condensed Light" charset="0"/>
              <a:ea typeface="Abadi MT Condensed Light" charset="0"/>
              <a:cs typeface="Abadi MT Condensed Light" charset="0"/>
            </a:endParaRPr>
          </a:p>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Abadi MT Condensed Light" charset="0"/>
                <a:ea typeface="Abadi MT Condensed Light" charset="0"/>
                <a:cs typeface="Abadi MT Condensed Light" charset="0"/>
              </a:rPr>
              <a:t>The term “financial literacy” means the ability to make informed judgments &amp; effective decisions regarding the use and management of money.  And yet, common belief is that only budgeting, banking and/or balancing a checkbook will rescue people from financial illiteracy. We, at Early Investors (E.I.) believe otherwise. </a:t>
            </a:r>
          </a:p>
          <a:p>
            <a:pPr lvl="0"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badi MT Condensed Light" charset="0"/>
              <a:ea typeface="Abadi MT Condensed Light" charset="0"/>
              <a:cs typeface="Abadi MT Condensed Light" charset="0"/>
            </a:endParaRPr>
          </a:p>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Abadi MT Condensed Light" charset="0"/>
                <a:ea typeface="Abadi MT Condensed Light" charset="0"/>
                <a:cs typeface="Abadi MT Condensed Light" charset="0"/>
              </a:rPr>
              <a:t>There is a spectrum of inter-related topics that lead to informed judgments and effective decisions regarding money, which seldom are explored.</a:t>
            </a:r>
          </a:p>
          <a:p>
            <a:pPr lvl="0"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badi MT Condensed Light" charset="0"/>
              <a:ea typeface="Abadi MT Condensed Light" charset="0"/>
              <a:cs typeface="Abadi MT Condensed Light" charset="0"/>
            </a:endParaRPr>
          </a:p>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Abadi MT Condensed Light" charset="0"/>
                <a:ea typeface="Abadi MT Condensed Light" charset="0"/>
                <a:cs typeface="Abadi MT Condensed Light" charset="0"/>
              </a:rPr>
              <a:t>And while individuals, families, communities and even governments continue to grapple with serious economic and financial challenges, financial education, or as we like to call it, financial empowerment, is nonexistent in schools, homes or any conversation for that matter.   </a:t>
            </a:r>
          </a:p>
          <a:p>
            <a:pPr lvl="0"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badi MT Condensed Light" charset="0"/>
              <a:ea typeface="Abadi MT Condensed Light" charset="0"/>
              <a:cs typeface="Abadi MT Condensed Light" charset="0"/>
            </a:endParaRPr>
          </a:p>
          <a:p>
            <a:pPr lvl="0" eaLnBrk="0" fontAlgn="base" hangingPunct="0">
              <a:spcBef>
                <a:spcPct val="0"/>
              </a:spcBef>
              <a:spcAft>
                <a:spcPct val="0"/>
              </a:spcAft>
            </a:pPr>
            <a:r>
              <a:rPr kumimoji="0" lang="en-US" altLang="en-US" b="0" i="0" u="none" strike="noStrike" cap="none" normalizeH="0" baseline="0" dirty="0" smtClean="0">
                <a:ln>
                  <a:noFill/>
                </a:ln>
                <a:solidFill>
                  <a:schemeClr val="tx1"/>
                </a:solidFill>
                <a:effectLst/>
                <a:latin typeface="Abadi MT Condensed Light" charset="0"/>
                <a:ea typeface="Abadi MT Condensed Light" charset="0"/>
                <a:cs typeface="Abadi MT Condensed Light" charset="0"/>
              </a:rPr>
              <a:t>We, individually and collectively, must not only remove the blinders and acknowledge the fact that financial empowerment is an accelerator out of financial &amp; economic challenges but also that we need to act immediately (chatter needs to stop)! </a:t>
            </a:r>
            <a:endParaRPr kumimoji="0" lang="en-US" altLang="en-US" b="0" i="0" u="none" strike="noStrike" cap="none" normalizeH="0" baseline="0" dirty="0">
              <a:ln>
                <a:noFill/>
              </a:ln>
              <a:solidFill>
                <a:schemeClr val="tx1"/>
              </a:solidFill>
              <a:effectLst/>
              <a:latin typeface="Abadi MT Condensed Light" charset="0"/>
              <a:ea typeface="Abadi MT Condensed Light" charset="0"/>
              <a:cs typeface="Abadi MT Condensed Light" charset="0"/>
            </a:endParaRPr>
          </a:p>
        </p:txBody>
      </p:sp>
      <p:sp>
        <p:nvSpPr>
          <p:cNvPr id="78" name="Rectangle 77"/>
          <p:cNvSpPr/>
          <p:nvPr/>
        </p:nvSpPr>
        <p:spPr>
          <a:xfrm>
            <a:off x="-4" y="18288000"/>
            <a:ext cx="12192001" cy="1828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TextBox 78"/>
          <p:cNvSpPr txBox="1"/>
          <p:nvPr/>
        </p:nvSpPr>
        <p:spPr>
          <a:xfrm>
            <a:off x="5163252" y="18628706"/>
            <a:ext cx="1476778" cy="1077218"/>
          </a:xfrm>
          <a:prstGeom prst="rect">
            <a:avLst/>
          </a:prstGeom>
          <a:noFill/>
        </p:spPr>
        <p:txBody>
          <a:bodyPr wrap="square" rtlCol="0">
            <a:spAutoFit/>
          </a:bodyPr>
          <a:lstStyle/>
          <a:p>
            <a:r>
              <a:rPr lang="en-US" sz="1600" dirty="0" smtClean="0">
                <a:solidFill>
                  <a:schemeClr val="bg1"/>
                </a:solidFill>
                <a:latin typeface="Abadi MT Condensed Light" charset="0"/>
                <a:ea typeface="Abadi MT Condensed Light" charset="0"/>
                <a:cs typeface="Abadi MT Condensed Light" charset="0"/>
              </a:rPr>
              <a:t>Home</a:t>
            </a:r>
          </a:p>
          <a:p>
            <a:r>
              <a:rPr lang="en-US" sz="1600" dirty="0" smtClean="0">
                <a:solidFill>
                  <a:schemeClr val="bg1"/>
                </a:solidFill>
                <a:latin typeface="Abadi MT Condensed Light" charset="0"/>
                <a:ea typeface="Abadi MT Condensed Light" charset="0"/>
                <a:cs typeface="Abadi MT Condensed Light" charset="0"/>
              </a:rPr>
              <a:t>About Us</a:t>
            </a:r>
          </a:p>
          <a:p>
            <a:r>
              <a:rPr lang="en-US" sz="1600" dirty="0" smtClean="0">
                <a:solidFill>
                  <a:schemeClr val="bg1"/>
                </a:solidFill>
                <a:latin typeface="Abadi MT Condensed Light" charset="0"/>
                <a:ea typeface="Abadi MT Condensed Light" charset="0"/>
                <a:cs typeface="Abadi MT Condensed Light" charset="0"/>
              </a:rPr>
              <a:t>Problem At-Hand</a:t>
            </a:r>
          </a:p>
          <a:p>
            <a:r>
              <a:rPr lang="en-US" sz="1600" dirty="0" smtClean="0">
                <a:solidFill>
                  <a:schemeClr val="bg1"/>
                </a:solidFill>
                <a:latin typeface="Abadi MT Condensed Light" charset="0"/>
                <a:ea typeface="Abadi MT Condensed Light" charset="0"/>
                <a:cs typeface="Abadi MT Condensed Light" charset="0"/>
              </a:rPr>
              <a:t>Approach</a:t>
            </a:r>
          </a:p>
        </p:txBody>
      </p:sp>
      <p:sp>
        <p:nvSpPr>
          <p:cNvPr id="80" name="TextBox 79"/>
          <p:cNvSpPr txBox="1"/>
          <p:nvPr/>
        </p:nvSpPr>
        <p:spPr>
          <a:xfrm>
            <a:off x="7315737" y="18628706"/>
            <a:ext cx="1476778" cy="1077218"/>
          </a:xfrm>
          <a:prstGeom prst="rect">
            <a:avLst/>
          </a:prstGeom>
          <a:noFill/>
        </p:spPr>
        <p:txBody>
          <a:bodyPr wrap="square" rtlCol="0">
            <a:spAutoFit/>
          </a:bodyPr>
          <a:lstStyle/>
          <a:p>
            <a:r>
              <a:rPr lang="en-US" sz="1600" dirty="0" smtClean="0">
                <a:solidFill>
                  <a:schemeClr val="bg1"/>
                </a:solidFill>
                <a:latin typeface="Abadi MT Condensed Light" charset="0"/>
                <a:ea typeface="Abadi MT Condensed Light" charset="0"/>
                <a:cs typeface="Abadi MT Condensed Light" charset="0"/>
              </a:rPr>
              <a:t>Clients</a:t>
            </a:r>
          </a:p>
          <a:p>
            <a:r>
              <a:rPr lang="en-US" sz="1600" dirty="0" smtClean="0">
                <a:solidFill>
                  <a:schemeClr val="bg1"/>
                </a:solidFill>
                <a:latin typeface="Abadi MT Condensed Light" charset="0"/>
                <a:ea typeface="Abadi MT Condensed Light" charset="0"/>
                <a:cs typeface="Abadi MT Condensed Light" charset="0"/>
              </a:rPr>
              <a:t>Testimonials</a:t>
            </a:r>
          </a:p>
          <a:p>
            <a:r>
              <a:rPr lang="en-US" sz="1600" dirty="0" smtClean="0">
                <a:solidFill>
                  <a:schemeClr val="bg1"/>
                </a:solidFill>
                <a:latin typeface="Abadi MT Condensed Light" charset="0"/>
                <a:ea typeface="Abadi MT Condensed Light" charset="0"/>
                <a:cs typeface="Abadi MT Condensed Light" charset="0"/>
              </a:rPr>
              <a:t>Photo Gallery</a:t>
            </a:r>
          </a:p>
          <a:p>
            <a:r>
              <a:rPr lang="en-US" sz="1600" dirty="0" smtClean="0">
                <a:solidFill>
                  <a:schemeClr val="bg1"/>
                </a:solidFill>
                <a:latin typeface="Abadi MT Condensed Light" charset="0"/>
                <a:ea typeface="Abadi MT Condensed Light" charset="0"/>
                <a:cs typeface="Abadi MT Condensed Light" charset="0"/>
              </a:rPr>
              <a:t>Upcoming Events</a:t>
            </a:r>
          </a:p>
        </p:txBody>
      </p:sp>
      <p:sp>
        <p:nvSpPr>
          <p:cNvPr id="81" name="TextBox 80"/>
          <p:cNvSpPr txBox="1"/>
          <p:nvPr/>
        </p:nvSpPr>
        <p:spPr>
          <a:xfrm>
            <a:off x="9471436" y="18628706"/>
            <a:ext cx="1476778" cy="1077218"/>
          </a:xfrm>
          <a:prstGeom prst="rect">
            <a:avLst/>
          </a:prstGeom>
          <a:noFill/>
        </p:spPr>
        <p:txBody>
          <a:bodyPr wrap="square" rtlCol="0">
            <a:spAutoFit/>
          </a:bodyPr>
          <a:lstStyle/>
          <a:p>
            <a:r>
              <a:rPr lang="en-US" sz="1600" dirty="0" smtClean="0">
                <a:solidFill>
                  <a:schemeClr val="bg1"/>
                </a:solidFill>
                <a:latin typeface="Abadi MT Condensed Light" charset="0"/>
                <a:ea typeface="Abadi MT Condensed Light" charset="0"/>
                <a:cs typeface="Abadi MT Condensed Light" charset="0"/>
              </a:rPr>
              <a:t>Partnerships</a:t>
            </a:r>
          </a:p>
          <a:p>
            <a:r>
              <a:rPr lang="en-US" sz="1600" dirty="0" smtClean="0">
                <a:solidFill>
                  <a:schemeClr val="bg1"/>
                </a:solidFill>
                <a:latin typeface="Abadi MT Condensed Light" charset="0"/>
                <a:ea typeface="Abadi MT Condensed Light" charset="0"/>
                <a:cs typeface="Abadi MT Condensed Light" charset="0"/>
              </a:rPr>
              <a:t>Investment</a:t>
            </a:r>
          </a:p>
          <a:p>
            <a:r>
              <a:rPr lang="en-US" sz="1600" dirty="0" smtClean="0">
                <a:solidFill>
                  <a:schemeClr val="bg1"/>
                </a:solidFill>
                <a:latin typeface="Abadi MT Condensed Light" charset="0"/>
                <a:ea typeface="Abadi MT Condensed Light" charset="0"/>
                <a:cs typeface="Abadi MT Condensed Light" charset="0"/>
              </a:rPr>
              <a:t>Feature</a:t>
            </a:r>
          </a:p>
          <a:p>
            <a:r>
              <a:rPr lang="en-US" sz="1600" dirty="0" smtClean="0">
                <a:solidFill>
                  <a:schemeClr val="bg1"/>
                </a:solidFill>
                <a:latin typeface="Abadi MT Condensed Light" charset="0"/>
                <a:ea typeface="Abadi MT Condensed Light" charset="0"/>
                <a:cs typeface="Abadi MT Condensed Light" charset="0"/>
              </a:rPr>
              <a:t>Contact Us</a:t>
            </a:r>
          </a:p>
        </p:txBody>
      </p:sp>
      <p:sp>
        <p:nvSpPr>
          <p:cNvPr id="82" name="Rectangle 81"/>
          <p:cNvSpPr/>
          <p:nvPr/>
        </p:nvSpPr>
        <p:spPr>
          <a:xfrm>
            <a:off x="760515" y="18628706"/>
            <a:ext cx="3642219" cy="923330"/>
          </a:xfrm>
          <a:prstGeom prst="rect">
            <a:avLst/>
          </a:prstGeom>
        </p:spPr>
        <p:txBody>
          <a:bodyPr wrap="square">
            <a:spAutoFit/>
          </a:bodyPr>
          <a:lstStyle/>
          <a:p>
            <a:pPr algn="ctr"/>
            <a:r>
              <a:rPr lang="en-US" sz="2800" dirty="0">
                <a:solidFill>
                  <a:schemeClr val="bg1"/>
                </a:solidFill>
                <a:latin typeface="Garamond" charset="0"/>
              </a:rPr>
              <a:t>early</a:t>
            </a:r>
            <a:r>
              <a:rPr lang="en-US" sz="5400" dirty="0">
                <a:solidFill>
                  <a:schemeClr val="accent6">
                    <a:lumMod val="60000"/>
                    <a:lumOff val="40000"/>
                  </a:schemeClr>
                </a:solidFill>
                <a:latin typeface="Garamond" charset="0"/>
              </a:rPr>
              <a:t>|</a:t>
            </a:r>
            <a:r>
              <a:rPr lang="en-US" sz="2800" dirty="0">
                <a:solidFill>
                  <a:schemeClr val="bg1"/>
                </a:solidFill>
                <a:latin typeface="Garamond" charset="0"/>
              </a:rPr>
              <a:t>INVESTORS</a:t>
            </a:r>
            <a:r>
              <a:rPr lang="en-US" sz="2800" baseline="30000" dirty="0">
                <a:solidFill>
                  <a:schemeClr val="bg1"/>
                </a:solidFill>
                <a:latin typeface="Garamond" charset="0"/>
              </a:rPr>
              <a:t>™</a:t>
            </a:r>
            <a:r>
              <a:rPr lang="en-US" sz="2800" dirty="0">
                <a:latin typeface="Garamond" charset="0"/>
              </a:rPr>
              <a:t> </a:t>
            </a:r>
          </a:p>
        </p:txBody>
      </p:sp>
    </p:spTree>
    <p:extLst>
      <p:ext uri="{BB962C8B-B14F-4D97-AF65-F5344CB8AC3E}">
        <p14:creationId xmlns:p14="http://schemas.microsoft.com/office/powerpoint/2010/main" val="466382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4453" y="9079606"/>
            <a:ext cx="12192001" cy="44368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Rectangle 58"/>
          <p:cNvSpPr/>
          <p:nvPr/>
        </p:nvSpPr>
        <p:spPr>
          <a:xfrm>
            <a:off x="1" y="0"/>
            <a:ext cx="12192001" cy="132521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Rectangle 59"/>
          <p:cNvSpPr/>
          <p:nvPr/>
        </p:nvSpPr>
        <p:spPr>
          <a:xfrm>
            <a:off x="174851" y="148177"/>
            <a:ext cx="3642219" cy="923330"/>
          </a:xfrm>
          <a:prstGeom prst="rect">
            <a:avLst/>
          </a:prstGeom>
        </p:spPr>
        <p:txBody>
          <a:bodyPr wrap="square">
            <a:spAutoFit/>
          </a:bodyPr>
          <a:lstStyle/>
          <a:p>
            <a:pPr algn="ctr"/>
            <a:r>
              <a:rPr lang="en-US" sz="2800" dirty="0">
                <a:solidFill>
                  <a:schemeClr val="bg1"/>
                </a:solidFill>
                <a:latin typeface="Garamond" charset="0"/>
              </a:rPr>
              <a:t>early</a:t>
            </a:r>
            <a:r>
              <a:rPr lang="en-US" sz="5400" dirty="0">
                <a:solidFill>
                  <a:schemeClr val="accent6">
                    <a:lumMod val="60000"/>
                    <a:lumOff val="40000"/>
                  </a:schemeClr>
                </a:solidFill>
                <a:latin typeface="Garamond" charset="0"/>
              </a:rPr>
              <a:t>|</a:t>
            </a:r>
            <a:r>
              <a:rPr lang="en-US" sz="2800" dirty="0">
                <a:solidFill>
                  <a:schemeClr val="bg1"/>
                </a:solidFill>
                <a:latin typeface="Garamond" charset="0"/>
              </a:rPr>
              <a:t>INVESTORS</a:t>
            </a:r>
            <a:r>
              <a:rPr lang="en-US" sz="2800" baseline="30000" dirty="0">
                <a:solidFill>
                  <a:schemeClr val="bg1"/>
                </a:solidFill>
                <a:latin typeface="Garamond" charset="0"/>
              </a:rPr>
              <a:t>™</a:t>
            </a:r>
            <a:r>
              <a:rPr lang="en-US" sz="2800" dirty="0">
                <a:latin typeface="Garamond" charset="0"/>
              </a:rPr>
              <a:t> </a:t>
            </a:r>
          </a:p>
        </p:txBody>
      </p:sp>
      <p:sp>
        <p:nvSpPr>
          <p:cNvPr id="61" name="Rectangle 60"/>
          <p:cNvSpPr/>
          <p:nvPr/>
        </p:nvSpPr>
        <p:spPr>
          <a:xfrm>
            <a:off x="3685666" y="560247"/>
            <a:ext cx="906639"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Abadi MT Condensed Light" charset="0"/>
                <a:ea typeface="Abadi MT Condensed Light" charset="0"/>
                <a:cs typeface="Abadi MT Condensed Light" charset="0"/>
              </a:rPr>
              <a:t>Home</a:t>
            </a:r>
          </a:p>
        </p:txBody>
      </p:sp>
      <p:sp>
        <p:nvSpPr>
          <p:cNvPr id="62" name="Rectangle 61"/>
          <p:cNvSpPr/>
          <p:nvPr/>
        </p:nvSpPr>
        <p:spPr>
          <a:xfrm>
            <a:off x="4393316" y="560247"/>
            <a:ext cx="1191645"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Abadi MT Condensed Light" charset="0"/>
                <a:ea typeface="Abadi MT Condensed Light" charset="0"/>
                <a:cs typeface="Abadi MT Condensed Light" charset="0"/>
              </a:rPr>
              <a:t>About Us</a:t>
            </a:r>
          </a:p>
        </p:txBody>
      </p:sp>
      <p:sp>
        <p:nvSpPr>
          <p:cNvPr id="63" name="Rectangle 62"/>
          <p:cNvSpPr/>
          <p:nvPr/>
        </p:nvSpPr>
        <p:spPr>
          <a:xfrm>
            <a:off x="5374406" y="560247"/>
            <a:ext cx="1191645"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Abadi MT Condensed Light" charset="0"/>
                <a:ea typeface="Abadi MT Condensed Light" charset="0"/>
                <a:cs typeface="Abadi MT Condensed Light" charset="0"/>
              </a:rPr>
              <a:t>Approach</a:t>
            </a:r>
          </a:p>
        </p:txBody>
      </p:sp>
      <p:sp>
        <p:nvSpPr>
          <p:cNvPr id="64" name="Rectangle 63"/>
          <p:cNvSpPr/>
          <p:nvPr/>
        </p:nvSpPr>
        <p:spPr>
          <a:xfrm>
            <a:off x="6433100" y="560247"/>
            <a:ext cx="882637"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Abadi MT Condensed Light" charset="0"/>
                <a:ea typeface="Abadi MT Condensed Light" charset="0"/>
                <a:cs typeface="Abadi MT Condensed Light" charset="0"/>
              </a:rPr>
              <a:t>Clients</a:t>
            </a:r>
          </a:p>
        </p:txBody>
      </p:sp>
      <p:sp>
        <p:nvSpPr>
          <p:cNvPr id="65" name="Rectangle 64"/>
          <p:cNvSpPr/>
          <p:nvPr/>
        </p:nvSpPr>
        <p:spPr>
          <a:xfrm>
            <a:off x="7240654" y="560247"/>
            <a:ext cx="1331661"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Abadi MT Condensed Light" charset="0"/>
                <a:ea typeface="Abadi MT Condensed Light" charset="0"/>
                <a:cs typeface="Abadi MT Condensed Light" charset="0"/>
              </a:rPr>
              <a:t>Partnerships</a:t>
            </a:r>
          </a:p>
        </p:txBody>
      </p:sp>
      <p:sp>
        <p:nvSpPr>
          <p:cNvPr id="66" name="Rectangle 65"/>
          <p:cNvSpPr/>
          <p:nvPr/>
        </p:nvSpPr>
        <p:spPr>
          <a:xfrm>
            <a:off x="8468227" y="560247"/>
            <a:ext cx="1283835"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1113" lvl="1" algn="ctr"/>
            <a:r>
              <a:rPr lang="en-US" dirty="0">
                <a:solidFill>
                  <a:schemeClr val="bg1"/>
                </a:solidFill>
                <a:latin typeface="Abadi MT Condensed Light" charset="0"/>
                <a:ea typeface="Abadi MT Condensed Light" charset="0"/>
                <a:cs typeface="Abadi MT Condensed Light" charset="0"/>
              </a:rPr>
              <a:t>Investment</a:t>
            </a:r>
          </a:p>
        </p:txBody>
      </p:sp>
      <p:sp>
        <p:nvSpPr>
          <p:cNvPr id="67" name="Rectangle 66"/>
          <p:cNvSpPr/>
          <p:nvPr/>
        </p:nvSpPr>
        <p:spPr>
          <a:xfrm>
            <a:off x="9445656" y="560247"/>
            <a:ext cx="2025717"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1113" lvl="1" algn="ctr"/>
            <a:r>
              <a:rPr lang="en-US" dirty="0">
                <a:solidFill>
                  <a:schemeClr val="bg1"/>
                </a:solidFill>
                <a:latin typeface="Abadi MT Condensed Light" charset="0"/>
                <a:ea typeface="Abadi MT Condensed Light" charset="0"/>
                <a:cs typeface="Abadi MT Condensed Light" charset="0"/>
              </a:rPr>
              <a:t>Upcoming Events</a:t>
            </a:r>
          </a:p>
        </p:txBody>
      </p:sp>
      <p:sp>
        <p:nvSpPr>
          <p:cNvPr id="68" name="Rectangle 67"/>
          <p:cNvSpPr/>
          <p:nvPr/>
        </p:nvSpPr>
        <p:spPr>
          <a:xfrm>
            <a:off x="11115613" y="560247"/>
            <a:ext cx="1076387" cy="421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1113" lvl="1" algn="ctr"/>
            <a:r>
              <a:rPr lang="en-US" dirty="0">
                <a:solidFill>
                  <a:schemeClr val="bg1"/>
                </a:solidFill>
                <a:latin typeface="Abadi MT Condensed Light" charset="0"/>
                <a:ea typeface="Abadi MT Condensed Light" charset="0"/>
                <a:cs typeface="Abadi MT Condensed Light" charset="0"/>
              </a:rPr>
              <a:t>Feature</a:t>
            </a:r>
          </a:p>
        </p:txBody>
      </p:sp>
      <p:sp>
        <p:nvSpPr>
          <p:cNvPr id="77" name="TextBox 76"/>
          <p:cNvSpPr txBox="1"/>
          <p:nvPr/>
        </p:nvSpPr>
        <p:spPr>
          <a:xfrm>
            <a:off x="979311" y="9589849"/>
            <a:ext cx="10276824" cy="3416320"/>
          </a:xfrm>
          <a:prstGeom prst="rect">
            <a:avLst/>
          </a:prstGeom>
          <a:noFill/>
        </p:spPr>
        <p:txBody>
          <a:bodyPr wrap="square" rtlCol="0">
            <a:spAutoFit/>
          </a:bodyPr>
          <a:lstStyle/>
          <a:p>
            <a:r>
              <a:rPr lang="en-US" dirty="0">
                <a:latin typeface="Abadi MT Condensed Light" charset="0"/>
                <a:ea typeface="Abadi MT Condensed Light" charset="0"/>
                <a:cs typeface="Abadi MT Condensed Light" charset="0"/>
              </a:rPr>
              <a:t>All so often, we witness stories of financial tragedy &amp; despair.  Sometimes it is through our own lens or that of a family member, loved one or friend.  Whether it is mounting debt, loss of a job, inability to cover health care or funeral costs, a foreclosure, bankruptcy, or divorce, it rocks us to the core.  This is usually accompanied by a whirlwind of emotional, physical and mental pain -- feeling of hopelessness, anguish, fear, uncertainty &amp; isolation.  </a:t>
            </a:r>
            <a:endParaRPr lang="en-US" dirty="0" smtClean="0">
              <a:latin typeface="Abadi MT Condensed Light" charset="0"/>
              <a:ea typeface="Abadi MT Condensed Light" charset="0"/>
              <a:cs typeface="Abadi MT Condensed Light" charset="0"/>
            </a:endParaRPr>
          </a:p>
          <a:p>
            <a:endParaRPr lang="en-US" dirty="0">
              <a:latin typeface="Abadi MT Condensed Light" charset="0"/>
              <a:ea typeface="Abadi MT Condensed Light" charset="0"/>
              <a:cs typeface="Abadi MT Condensed Light" charset="0"/>
            </a:endParaRPr>
          </a:p>
          <a:p>
            <a:r>
              <a:rPr lang="en-US" dirty="0">
                <a:latin typeface="Abadi MT Condensed Light" charset="0"/>
                <a:ea typeface="Abadi MT Condensed Light" charset="0"/>
                <a:cs typeface="Abadi MT Condensed Light" charset="0"/>
              </a:rPr>
              <a:t>It’s these painstaking stories that validate the need for financial education.  Rather than stand idle, a group of passionate citizens decided to act. </a:t>
            </a:r>
            <a:endParaRPr lang="en-US" dirty="0" smtClean="0">
              <a:latin typeface="Abadi MT Condensed Light" charset="0"/>
              <a:ea typeface="Abadi MT Condensed Light" charset="0"/>
              <a:cs typeface="Abadi MT Condensed Light" charset="0"/>
            </a:endParaRPr>
          </a:p>
          <a:p>
            <a:endParaRPr lang="en-US" dirty="0">
              <a:latin typeface="Abadi MT Condensed Light" charset="0"/>
              <a:ea typeface="Abadi MT Condensed Light" charset="0"/>
              <a:cs typeface="Abadi MT Condensed Light" charset="0"/>
            </a:endParaRPr>
          </a:p>
          <a:p>
            <a:r>
              <a:rPr lang="en-US" dirty="0">
                <a:latin typeface="Abadi MT Condensed Light" charset="0"/>
                <a:ea typeface="Abadi MT Condensed Light" charset="0"/>
                <a:cs typeface="Abadi MT Condensed Light" charset="0"/>
              </a:rPr>
              <a:t>Armed with an uncompromising belief that financial education is the passport to a more abundant, fulfilling and prosperous life, the group set out to chart a different path for people, especially young, at-risk people in </a:t>
            </a:r>
            <a:r>
              <a:rPr lang="en-US" dirty="0" smtClean="0">
                <a:latin typeface="Abadi MT Condensed Light" charset="0"/>
                <a:ea typeface="Abadi MT Condensed Light" charset="0"/>
                <a:cs typeface="Abadi MT Condensed Light" charset="0"/>
              </a:rPr>
              <a:t>Massachusetts.</a:t>
            </a:r>
          </a:p>
          <a:p>
            <a:endParaRPr lang="en-US" dirty="0">
              <a:latin typeface="Abadi MT Condensed Light" charset="0"/>
              <a:ea typeface="Abadi MT Condensed Light" charset="0"/>
              <a:cs typeface="Abadi MT Condensed Light" charset="0"/>
            </a:endParaRPr>
          </a:p>
          <a:p>
            <a:r>
              <a:rPr lang="en-US" dirty="0" smtClean="0">
                <a:latin typeface="Abadi MT Condensed Light" charset="0"/>
                <a:ea typeface="Abadi MT Condensed Light" charset="0"/>
                <a:cs typeface="Abadi MT Condensed Light" charset="0"/>
              </a:rPr>
              <a:t>Thus</a:t>
            </a:r>
            <a:r>
              <a:rPr lang="en-US" dirty="0">
                <a:latin typeface="Abadi MT Condensed Light" charset="0"/>
                <a:ea typeface="Abadi MT Condensed Light" charset="0"/>
                <a:cs typeface="Abadi MT Condensed Light" charset="0"/>
              </a:rPr>
              <a:t>, Early Investors was born.</a:t>
            </a:r>
          </a:p>
        </p:txBody>
      </p:sp>
      <p:sp>
        <p:nvSpPr>
          <p:cNvPr id="78" name="Rectangle 77"/>
          <p:cNvSpPr/>
          <p:nvPr/>
        </p:nvSpPr>
        <p:spPr>
          <a:xfrm>
            <a:off x="-4" y="18288000"/>
            <a:ext cx="12192001" cy="1828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TextBox 78"/>
          <p:cNvSpPr txBox="1"/>
          <p:nvPr/>
        </p:nvSpPr>
        <p:spPr>
          <a:xfrm>
            <a:off x="5163252" y="18628706"/>
            <a:ext cx="1476778" cy="1077218"/>
          </a:xfrm>
          <a:prstGeom prst="rect">
            <a:avLst/>
          </a:prstGeom>
          <a:noFill/>
        </p:spPr>
        <p:txBody>
          <a:bodyPr wrap="square" rtlCol="0">
            <a:spAutoFit/>
          </a:bodyPr>
          <a:lstStyle/>
          <a:p>
            <a:r>
              <a:rPr lang="en-US" sz="1600" dirty="0" smtClean="0">
                <a:solidFill>
                  <a:schemeClr val="bg1"/>
                </a:solidFill>
                <a:latin typeface="Abadi MT Condensed Light" charset="0"/>
                <a:ea typeface="Abadi MT Condensed Light" charset="0"/>
                <a:cs typeface="Abadi MT Condensed Light" charset="0"/>
              </a:rPr>
              <a:t>Home</a:t>
            </a:r>
          </a:p>
          <a:p>
            <a:r>
              <a:rPr lang="en-US" sz="1600" dirty="0" smtClean="0">
                <a:solidFill>
                  <a:schemeClr val="bg1"/>
                </a:solidFill>
                <a:latin typeface="Abadi MT Condensed Light" charset="0"/>
                <a:ea typeface="Abadi MT Condensed Light" charset="0"/>
                <a:cs typeface="Abadi MT Condensed Light" charset="0"/>
              </a:rPr>
              <a:t>About Us</a:t>
            </a:r>
          </a:p>
          <a:p>
            <a:r>
              <a:rPr lang="en-US" sz="1600" dirty="0" smtClean="0">
                <a:solidFill>
                  <a:schemeClr val="bg1"/>
                </a:solidFill>
                <a:latin typeface="Abadi MT Condensed Light" charset="0"/>
                <a:ea typeface="Abadi MT Condensed Light" charset="0"/>
                <a:cs typeface="Abadi MT Condensed Light" charset="0"/>
              </a:rPr>
              <a:t>Problem At-Hand</a:t>
            </a:r>
          </a:p>
          <a:p>
            <a:r>
              <a:rPr lang="en-US" sz="1600" dirty="0" smtClean="0">
                <a:solidFill>
                  <a:schemeClr val="bg1"/>
                </a:solidFill>
                <a:latin typeface="Abadi MT Condensed Light" charset="0"/>
                <a:ea typeface="Abadi MT Condensed Light" charset="0"/>
                <a:cs typeface="Abadi MT Condensed Light" charset="0"/>
              </a:rPr>
              <a:t>Approach</a:t>
            </a:r>
          </a:p>
        </p:txBody>
      </p:sp>
      <p:sp>
        <p:nvSpPr>
          <p:cNvPr id="80" name="TextBox 79"/>
          <p:cNvSpPr txBox="1"/>
          <p:nvPr/>
        </p:nvSpPr>
        <p:spPr>
          <a:xfrm>
            <a:off x="7315737" y="18628706"/>
            <a:ext cx="1476778" cy="1077218"/>
          </a:xfrm>
          <a:prstGeom prst="rect">
            <a:avLst/>
          </a:prstGeom>
          <a:noFill/>
        </p:spPr>
        <p:txBody>
          <a:bodyPr wrap="square" rtlCol="0">
            <a:spAutoFit/>
          </a:bodyPr>
          <a:lstStyle/>
          <a:p>
            <a:r>
              <a:rPr lang="en-US" sz="1600" dirty="0" smtClean="0">
                <a:solidFill>
                  <a:schemeClr val="bg1"/>
                </a:solidFill>
                <a:latin typeface="Abadi MT Condensed Light" charset="0"/>
                <a:ea typeface="Abadi MT Condensed Light" charset="0"/>
                <a:cs typeface="Abadi MT Condensed Light" charset="0"/>
              </a:rPr>
              <a:t>Clients</a:t>
            </a:r>
          </a:p>
          <a:p>
            <a:r>
              <a:rPr lang="en-US" sz="1600" dirty="0" smtClean="0">
                <a:solidFill>
                  <a:schemeClr val="bg1"/>
                </a:solidFill>
                <a:latin typeface="Abadi MT Condensed Light" charset="0"/>
                <a:ea typeface="Abadi MT Condensed Light" charset="0"/>
                <a:cs typeface="Abadi MT Condensed Light" charset="0"/>
              </a:rPr>
              <a:t>Testimonials</a:t>
            </a:r>
          </a:p>
          <a:p>
            <a:r>
              <a:rPr lang="en-US" sz="1600" dirty="0" smtClean="0">
                <a:solidFill>
                  <a:schemeClr val="bg1"/>
                </a:solidFill>
                <a:latin typeface="Abadi MT Condensed Light" charset="0"/>
                <a:ea typeface="Abadi MT Condensed Light" charset="0"/>
                <a:cs typeface="Abadi MT Condensed Light" charset="0"/>
              </a:rPr>
              <a:t>Photo Gallery</a:t>
            </a:r>
          </a:p>
          <a:p>
            <a:r>
              <a:rPr lang="en-US" sz="1600" dirty="0" smtClean="0">
                <a:solidFill>
                  <a:schemeClr val="bg1"/>
                </a:solidFill>
                <a:latin typeface="Abadi MT Condensed Light" charset="0"/>
                <a:ea typeface="Abadi MT Condensed Light" charset="0"/>
                <a:cs typeface="Abadi MT Condensed Light" charset="0"/>
              </a:rPr>
              <a:t>Upcoming Events</a:t>
            </a:r>
          </a:p>
        </p:txBody>
      </p:sp>
      <p:sp>
        <p:nvSpPr>
          <p:cNvPr id="81" name="TextBox 80"/>
          <p:cNvSpPr txBox="1"/>
          <p:nvPr/>
        </p:nvSpPr>
        <p:spPr>
          <a:xfrm>
            <a:off x="9471436" y="18628706"/>
            <a:ext cx="1476778" cy="1077218"/>
          </a:xfrm>
          <a:prstGeom prst="rect">
            <a:avLst/>
          </a:prstGeom>
          <a:noFill/>
        </p:spPr>
        <p:txBody>
          <a:bodyPr wrap="square" rtlCol="0">
            <a:spAutoFit/>
          </a:bodyPr>
          <a:lstStyle/>
          <a:p>
            <a:r>
              <a:rPr lang="en-US" sz="1600" dirty="0" smtClean="0">
                <a:solidFill>
                  <a:schemeClr val="bg1"/>
                </a:solidFill>
                <a:latin typeface="Abadi MT Condensed Light" charset="0"/>
                <a:ea typeface="Abadi MT Condensed Light" charset="0"/>
                <a:cs typeface="Abadi MT Condensed Light" charset="0"/>
              </a:rPr>
              <a:t>Partnerships</a:t>
            </a:r>
          </a:p>
          <a:p>
            <a:r>
              <a:rPr lang="en-US" sz="1600" dirty="0" smtClean="0">
                <a:solidFill>
                  <a:schemeClr val="bg1"/>
                </a:solidFill>
                <a:latin typeface="Abadi MT Condensed Light" charset="0"/>
                <a:ea typeface="Abadi MT Condensed Light" charset="0"/>
                <a:cs typeface="Abadi MT Condensed Light" charset="0"/>
              </a:rPr>
              <a:t>Investment</a:t>
            </a:r>
          </a:p>
          <a:p>
            <a:r>
              <a:rPr lang="en-US" sz="1600" dirty="0" smtClean="0">
                <a:solidFill>
                  <a:schemeClr val="bg1"/>
                </a:solidFill>
                <a:latin typeface="Abadi MT Condensed Light" charset="0"/>
                <a:ea typeface="Abadi MT Condensed Light" charset="0"/>
                <a:cs typeface="Abadi MT Condensed Light" charset="0"/>
              </a:rPr>
              <a:t>Feature</a:t>
            </a:r>
          </a:p>
          <a:p>
            <a:r>
              <a:rPr lang="en-US" sz="1600" dirty="0" smtClean="0">
                <a:solidFill>
                  <a:schemeClr val="bg1"/>
                </a:solidFill>
                <a:latin typeface="Abadi MT Condensed Light" charset="0"/>
                <a:ea typeface="Abadi MT Condensed Light" charset="0"/>
                <a:cs typeface="Abadi MT Condensed Light" charset="0"/>
              </a:rPr>
              <a:t>Contact Us</a:t>
            </a:r>
          </a:p>
        </p:txBody>
      </p:sp>
      <p:sp>
        <p:nvSpPr>
          <p:cNvPr id="82" name="Rectangle 81"/>
          <p:cNvSpPr/>
          <p:nvPr/>
        </p:nvSpPr>
        <p:spPr>
          <a:xfrm>
            <a:off x="760515" y="18628706"/>
            <a:ext cx="3642219" cy="923330"/>
          </a:xfrm>
          <a:prstGeom prst="rect">
            <a:avLst/>
          </a:prstGeom>
        </p:spPr>
        <p:txBody>
          <a:bodyPr wrap="square">
            <a:spAutoFit/>
          </a:bodyPr>
          <a:lstStyle/>
          <a:p>
            <a:pPr algn="ctr"/>
            <a:r>
              <a:rPr lang="en-US" sz="2800" dirty="0">
                <a:solidFill>
                  <a:schemeClr val="bg1"/>
                </a:solidFill>
                <a:latin typeface="Garamond" charset="0"/>
              </a:rPr>
              <a:t>early</a:t>
            </a:r>
            <a:r>
              <a:rPr lang="en-US" sz="5400" dirty="0">
                <a:solidFill>
                  <a:schemeClr val="accent6">
                    <a:lumMod val="60000"/>
                    <a:lumOff val="40000"/>
                  </a:schemeClr>
                </a:solidFill>
                <a:latin typeface="Garamond" charset="0"/>
              </a:rPr>
              <a:t>|</a:t>
            </a:r>
            <a:r>
              <a:rPr lang="en-US" sz="2800" dirty="0">
                <a:solidFill>
                  <a:schemeClr val="bg1"/>
                </a:solidFill>
                <a:latin typeface="Garamond" charset="0"/>
              </a:rPr>
              <a:t>INVESTORS</a:t>
            </a:r>
            <a:r>
              <a:rPr lang="en-US" sz="2800" baseline="30000" dirty="0">
                <a:solidFill>
                  <a:schemeClr val="bg1"/>
                </a:solidFill>
                <a:latin typeface="Garamond" charset="0"/>
              </a:rPr>
              <a:t>™</a:t>
            </a:r>
            <a:r>
              <a:rPr lang="en-US" sz="2800" dirty="0">
                <a:latin typeface="Garamond"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325215"/>
            <a:ext cx="6093286" cy="4045275"/>
          </a:xfrm>
          <a:prstGeom prst="rect">
            <a:avLst/>
          </a:prstGeom>
        </p:spPr>
      </p:pic>
      <p:sp>
        <p:nvSpPr>
          <p:cNvPr id="29" name="TextBox 28"/>
          <p:cNvSpPr txBox="1"/>
          <p:nvPr/>
        </p:nvSpPr>
        <p:spPr>
          <a:xfrm>
            <a:off x="6403789" y="1887129"/>
            <a:ext cx="5412709" cy="3108543"/>
          </a:xfrm>
          <a:prstGeom prst="rect">
            <a:avLst/>
          </a:prstGeom>
          <a:noFill/>
        </p:spPr>
        <p:txBody>
          <a:bodyPr wrap="square" rtlCol="0">
            <a:spAutoFit/>
          </a:bodyPr>
          <a:lstStyle/>
          <a:p>
            <a:pPr lvl="0" eaLnBrk="0" fontAlgn="base" hangingPunct="0">
              <a:spcBef>
                <a:spcPct val="0"/>
              </a:spcBef>
              <a:spcAft>
                <a:spcPct val="0"/>
              </a:spcAft>
            </a:pPr>
            <a:r>
              <a:rPr lang="en-US" altLang="en-US" sz="2800" spc="300" dirty="0" smtClean="0">
                <a:latin typeface="Abadi MT Condensed Light" charset="0"/>
                <a:ea typeface="Abadi MT Condensed Light" charset="0"/>
                <a:cs typeface="Abadi MT Condensed Light" charset="0"/>
              </a:rPr>
              <a:t>MISSION STATEMENT</a:t>
            </a:r>
          </a:p>
          <a:p>
            <a:pPr lvl="0" eaLnBrk="0" fontAlgn="base" hangingPunct="0">
              <a:spcBef>
                <a:spcPct val="0"/>
              </a:spcBef>
              <a:spcAft>
                <a:spcPct val="0"/>
              </a:spcAft>
            </a:pPr>
            <a:endParaRPr lang="en-US" altLang="en-US" sz="2400" dirty="0">
              <a:latin typeface="Abadi MT Condensed Light" charset="0"/>
              <a:ea typeface="Abadi MT Condensed Light" charset="0"/>
              <a:cs typeface="Abadi MT Condensed Light" charset="0"/>
            </a:endParaRPr>
          </a:p>
          <a:p>
            <a:r>
              <a:rPr lang="en-US" sz="2400" dirty="0">
                <a:latin typeface="Abadi MT Condensed Light" charset="0"/>
                <a:ea typeface="Abadi MT Condensed Light" charset="0"/>
                <a:cs typeface="Abadi MT Condensed Light" charset="0"/>
              </a:rPr>
              <a:t>Although our mission reads “to inspire and enrich lives through financial empowerment”, essentially, we are teaching a life-skill --- a skill that is an absolute </a:t>
            </a:r>
            <a:r>
              <a:rPr lang="en-US" sz="2400" dirty="0" smtClean="0">
                <a:latin typeface="Abadi MT Condensed Light" charset="0"/>
                <a:ea typeface="Abadi MT Condensed Light" charset="0"/>
                <a:cs typeface="Abadi MT Condensed Light" charset="0"/>
              </a:rPr>
              <a:t>requirement for survival and to </a:t>
            </a:r>
            <a:r>
              <a:rPr lang="en-US" sz="2400" dirty="0">
                <a:latin typeface="Abadi MT Condensed Light" charset="0"/>
                <a:ea typeface="Abadi MT Condensed Light" charset="0"/>
                <a:cs typeface="Abadi MT Condensed Light" charset="0"/>
              </a:rPr>
              <a:t>be Financially Independent, Responsible, Secure &amp; </a:t>
            </a:r>
            <a:r>
              <a:rPr lang="en-US" sz="2400" dirty="0" smtClean="0">
                <a:latin typeface="Abadi MT Condensed Light" charset="0"/>
                <a:ea typeface="Abadi MT Condensed Light" charset="0"/>
                <a:cs typeface="Abadi MT Condensed Light" charset="0"/>
              </a:rPr>
              <a:t>Successful</a:t>
            </a:r>
            <a:endParaRPr lang="en-US" sz="2400" dirty="0">
              <a:latin typeface="Abadi MT Condensed Light" charset="0"/>
              <a:ea typeface="Abadi MT Condensed Light" charset="0"/>
              <a:cs typeface="Abadi MT Condensed Light" charset="0"/>
            </a:endParaRPr>
          </a:p>
        </p:txBody>
      </p:sp>
      <p:sp>
        <p:nvSpPr>
          <p:cNvPr id="31" name="TextBox 30"/>
          <p:cNvSpPr txBox="1"/>
          <p:nvPr/>
        </p:nvSpPr>
        <p:spPr>
          <a:xfrm>
            <a:off x="979311" y="6456552"/>
            <a:ext cx="4183941" cy="1631216"/>
          </a:xfrm>
          <a:prstGeom prst="rect">
            <a:avLst/>
          </a:prstGeom>
          <a:noFill/>
        </p:spPr>
        <p:txBody>
          <a:bodyPr wrap="square" rtlCol="0">
            <a:spAutoFit/>
          </a:bodyPr>
          <a:lstStyle/>
          <a:p>
            <a:pPr lvl="0" eaLnBrk="0" fontAlgn="base" hangingPunct="0">
              <a:spcBef>
                <a:spcPct val="0"/>
              </a:spcBef>
              <a:spcAft>
                <a:spcPct val="0"/>
              </a:spcAft>
            </a:pPr>
            <a:r>
              <a:rPr lang="en-US" altLang="en-US" sz="2800" spc="300" dirty="0" smtClean="0">
                <a:latin typeface="Abadi MT Condensed Light" charset="0"/>
                <a:ea typeface="Abadi MT Condensed Light" charset="0"/>
                <a:cs typeface="Abadi MT Condensed Light" charset="0"/>
              </a:rPr>
              <a:t>VISION</a:t>
            </a:r>
          </a:p>
          <a:p>
            <a:pPr lvl="0" eaLnBrk="0" fontAlgn="base" hangingPunct="0">
              <a:spcBef>
                <a:spcPct val="0"/>
              </a:spcBef>
              <a:spcAft>
                <a:spcPct val="0"/>
              </a:spcAft>
            </a:pPr>
            <a:endParaRPr lang="en-US" altLang="en-US" sz="2400" dirty="0">
              <a:latin typeface="Abadi MT Condensed Light" charset="0"/>
              <a:ea typeface="Abadi MT Condensed Light" charset="0"/>
              <a:cs typeface="Abadi MT Condensed Light" charset="0"/>
            </a:endParaRPr>
          </a:p>
          <a:p>
            <a:r>
              <a:rPr lang="en-US" sz="2400" dirty="0">
                <a:latin typeface="Abadi MT Condensed Light" charset="0"/>
                <a:ea typeface="Abadi MT Condensed Light" charset="0"/>
                <a:cs typeface="Abadi MT Condensed Light" charset="0"/>
              </a:rPr>
              <a:t>Promote Financial </a:t>
            </a:r>
            <a:r>
              <a:rPr lang="en-US" sz="2400" dirty="0" smtClean="0">
                <a:latin typeface="Abadi MT Condensed Light" charset="0"/>
                <a:ea typeface="Abadi MT Condensed Light" charset="0"/>
                <a:cs typeface="Abadi MT Condensed Light" charset="0"/>
              </a:rPr>
              <a:t>Independence,</a:t>
            </a:r>
          </a:p>
          <a:p>
            <a:r>
              <a:rPr lang="en-US" sz="2400" dirty="0" smtClean="0">
                <a:latin typeface="Abadi MT Condensed Light" charset="0"/>
                <a:ea typeface="Abadi MT Condensed Light" charset="0"/>
                <a:cs typeface="Abadi MT Condensed Light" charset="0"/>
              </a:rPr>
              <a:t>Responsibility, Security, </a:t>
            </a:r>
            <a:r>
              <a:rPr lang="en-US" sz="2400" dirty="0">
                <a:latin typeface="Abadi MT Condensed Light" charset="0"/>
                <a:ea typeface="Abadi MT Condensed Light" charset="0"/>
                <a:cs typeface="Abadi MT Condensed Light" charset="0"/>
              </a:rPr>
              <a:t>and Success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454" y="5370490"/>
            <a:ext cx="6091546" cy="3709116"/>
          </a:xfrm>
          <a:prstGeom prst="rect">
            <a:avLst/>
          </a:prstGeom>
        </p:spPr>
      </p:pic>
      <p:sp>
        <p:nvSpPr>
          <p:cNvPr id="33" name="Rectangle 32"/>
          <p:cNvSpPr/>
          <p:nvPr/>
        </p:nvSpPr>
        <p:spPr>
          <a:xfrm>
            <a:off x="4453" y="13529949"/>
            <a:ext cx="12192001" cy="100017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p:cNvSpPr/>
          <p:nvPr/>
        </p:nvSpPr>
        <p:spPr>
          <a:xfrm>
            <a:off x="-2718" y="13703490"/>
            <a:ext cx="12192000" cy="646331"/>
          </a:xfrm>
          <a:prstGeom prst="rect">
            <a:avLst/>
          </a:prstGeom>
          <a:noFill/>
        </p:spPr>
        <p:txBody>
          <a:bodyPr wrap="square">
            <a:spAutoFit/>
          </a:bodyPr>
          <a:lstStyle/>
          <a:p>
            <a:pPr algn="ctr"/>
            <a:r>
              <a:rPr lang="en-US" sz="3600" spc="300" dirty="0" smtClean="0">
                <a:solidFill>
                  <a:schemeClr val="bg1"/>
                </a:solidFill>
                <a:latin typeface="Abadi MT Condensed Light" charset="0"/>
                <a:ea typeface="Abadi MT Condensed Light" charset="0"/>
                <a:cs typeface="Abadi MT Condensed Light" charset="0"/>
              </a:rPr>
              <a:t>BOARD OF DIRECTORS</a:t>
            </a:r>
            <a:endParaRPr lang="en-US" sz="3600" spc="300" dirty="0">
              <a:solidFill>
                <a:schemeClr val="bg1"/>
              </a:solidFill>
              <a:latin typeface="Abadi MT Condensed Light" charset="0"/>
              <a:ea typeface="Abadi MT Condensed Light" charset="0"/>
              <a:cs typeface="Abadi MT Condensed Light" charset="0"/>
            </a:endParaRPr>
          </a:p>
        </p:txBody>
      </p:sp>
      <p:sp>
        <p:nvSpPr>
          <p:cNvPr id="35" name="TextBox 34"/>
          <p:cNvSpPr txBox="1"/>
          <p:nvPr/>
        </p:nvSpPr>
        <p:spPr>
          <a:xfrm>
            <a:off x="979311" y="14870829"/>
            <a:ext cx="10276824" cy="2031325"/>
          </a:xfrm>
          <a:prstGeom prst="rect">
            <a:avLst/>
          </a:prstGeom>
          <a:noFill/>
        </p:spPr>
        <p:txBody>
          <a:bodyPr wrap="square" rtlCol="0">
            <a:spAutoFit/>
          </a:bodyPr>
          <a:lstStyle/>
          <a:p>
            <a:r>
              <a:rPr lang="en-US" i="1" dirty="0">
                <a:latin typeface="Abadi MT Condensed Light" charset="0"/>
                <a:ea typeface="Abadi MT Condensed Light" charset="0"/>
                <a:cs typeface="Abadi MT Condensed Light" charset="0"/>
              </a:rPr>
              <a:t>Nadir S. </a:t>
            </a:r>
            <a:r>
              <a:rPr lang="en-US" i="1" dirty="0" smtClean="0">
                <a:latin typeface="Abadi MT Condensed Light" charset="0"/>
                <a:ea typeface="Abadi MT Condensed Light" charset="0"/>
                <a:cs typeface="Abadi MT Condensed Light" charset="0"/>
              </a:rPr>
              <a:t>Ahmed</a:t>
            </a:r>
            <a:endParaRPr lang="en-US" dirty="0" smtClean="0">
              <a:latin typeface="Abadi MT Condensed Light" charset="0"/>
              <a:ea typeface="Abadi MT Condensed Light" charset="0"/>
              <a:cs typeface="Abadi MT Condensed Light" charset="0"/>
            </a:endParaRPr>
          </a:p>
          <a:p>
            <a:r>
              <a:rPr lang="en-US" i="1" dirty="0" err="1" smtClean="0">
                <a:latin typeface="Abadi MT Condensed Light" charset="0"/>
                <a:ea typeface="Abadi MT Condensed Light" charset="0"/>
                <a:cs typeface="Abadi MT Condensed Light" charset="0"/>
              </a:rPr>
              <a:t>Alix</a:t>
            </a:r>
            <a:r>
              <a:rPr lang="en-US" i="1" dirty="0" smtClean="0">
                <a:latin typeface="Abadi MT Condensed Light" charset="0"/>
                <a:ea typeface="Abadi MT Condensed Light" charset="0"/>
                <a:cs typeface="Abadi MT Condensed Light" charset="0"/>
              </a:rPr>
              <a:t> </a:t>
            </a:r>
            <a:r>
              <a:rPr lang="en-US" i="1" dirty="0" err="1" smtClean="0">
                <a:latin typeface="Abadi MT Condensed Light" charset="0"/>
                <a:ea typeface="Abadi MT Condensed Light" charset="0"/>
                <a:cs typeface="Abadi MT Condensed Light" charset="0"/>
              </a:rPr>
              <a:t>Hogu</a:t>
            </a:r>
            <a:endParaRPr lang="en-US" dirty="0" smtClean="0">
              <a:latin typeface="Abadi MT Condensed Light" charset="0"/>
              <a:ea typeface="Abadi MT Condensed Light" charset="0"/>
              <a:cs typeface="Abadi MT Condensed Light" charset="0"/>
            </a:endParaRPr>
          </a:p>
          <a:p>
            <a:r>
              <a:rPr lang="en-US" i="1" dirty="0" err="1" smtClean="0">
                <a:latin typeface="Abadi MT Condensed Light" charset="0"/>
                <a:ea typeface="Abadi MT Condensed Light" charset="0"/>
                <a:cs typeface="Abadi MT Condensed Light" charset="0"/>
              </a:rPr>
              <a:t>Nislo</a:t>
            </a:r>
            <a:r>
              <a:rPr lang="en-US" i="1" dirty="0" smtClean="0">
                <a:latin typeface="Abadi MT Condensed Light" charset="0"/>
                <a:ea typeface="Abadi MT Condensed Light" charset="0"/>
                <a:cs typeface="Abadi MT Condensed Light" charset="0"/>
              </a:rPr>
              <a:t> </a:t>
            </a:r>
            <a:r>
              <a:rPr lang="en-US" i="1" dirty="0">
                <a:latin typeface="Abadi MT Condensed Light" charset="0"/>
                <a:ea typeface="Abadi MT Condensed Light" charset="0"/>
                <a:cs typeface="Abadi MT Condensed Light" charset="0"/>
              </a:rPr>
              <a:t>B. </a:t>
            </a:r>
            <a:r>
              <a:rPr lang="en-US" i="1" dirty="0" err="1">
                <a:latin typeface="Abadi MT Condensed Light" charset="0"/>
                <a:ea typeface="Abadi MT Condensed Light" charset="0"/>
                <a:cs typeface="Abadi MT Condensed Light" charset="0"/>
              </a:rPr>
              <a:t>Galvao</a:t>
            </a:r>
            <a:endParaRPr lang="en-US" dirty="0">
              <a:latin typeface="Abadi MT Condensed Light" charset="0"/>
              <a:ea typeface="Abadi MT Condensed Light" charset="0"/>
              <a:cs typeface="Abadi MT Condensed Light" charset="0"/>
            </a:endParaRPr>
          </a:p>
          <a:p>
            <a:r>
              <a:rPr lang="en-US" i="1" dirty="0">
                <a:latin typeface="Abadi MT Condensed Light" charset="0"/>
                <a:ea typeface="Abadi MT Condensed Light" charset="0"/>
                <a:cs typeface="Abadi MT Condensed Light" charset="0"/>
              </a:rPr>
              <a:t> </a:t>
            </a:r>
            <a:endParaRPr lang="en-US" dirty="0">
              <a:latin typeface="Abadi MT Condensed Light" charset="0"/>
              <a:ea typeface="Abadi MT Condensed Light" charset="0"/>
              <a:cs typeface="Abadi MT Condensed Light" charset="0"/>
            </a:endParaRPr>
          </a:p>
          <a:p>
            <a:r>
              <a:rPr lang="en-US" i="1" dirty="0">
                <a:latin typeface="Abadi MT Condensed Light" charset="0"/>
                <a:ea typeface="Abadi MT Condensed Light" charset="0"/>
                <a:cs typeface="Abadi MT Condensed Light" charset="0"/>
              </a:rPr>
              <a:t>We rely on members who are passionate, committed, active, result-oriented &amp; forward-thinkers.  </a:t>
            </a:r>
            <a:endParaRPr lang="en-US" dirty="0">
              <a:latin typeface="Abadi MT Condensed Light" charset="0"/>
              <a:ea typeface="Abadi MT Condensed Light" charset="0"/>
              <a:cs typeface="Abadi MT Condensed Light" charset="0"/>
            </a:endParaRPr>
          </a:p>
          <a:p>
            <a:r>
              <a:rPr lang="en-US" i="1" dirty="0">
                <a:latin typeface="Abadi MT Condensed Light" charset="0"/>
                <a:ea typeface="Abadi MT Condensed Light" charset="0"/>
                <a:cs typeface="Abadi MT Condensed Light" charset="0"/>
              </a:rPr>
              <a:t>Early Investors is now seeking individuals to help in its fundraising efforts. If interested in becoming a board member, please contact……</a:t>
            </a:r>
            <a:endParaRPr lang="en-US" dirty="0">
              <a:latin typeface="Abadi MT Condensed Light" charset="0"/>
              <a:ea typeface="Abadi MT Condensed Light" charset="0"/>
              <a:cs typeface="Abadi MT Condensed Light" charset="0"/>
            </a:endParaRPr>
          </a:p>
        </p:txBody>
      </p:sp>
    </p:spTree>
    <p:extLst>
      <p:ext uri="{BB962C8B-B14F-4D97-AF65-F5344CB8AC3E}">
        <p14:creationId xmlns:p14="http://schemas.microsoft.com/office/powerpoint/2010/main" val="956175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639</Words>
  <Application>Microsoft Macintosh PowerPoint</Application>
  <PresentationFormat>Custom</PresentationFormat>
  <Paragraphs>81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Abadi MT Condensed Light</vt:lpstr>
      <vt:lpstr>Calibri</vt:lpstr>
      <vt:lpstr>Calibri Light</vt:lpstr>
      <vt:lpstr>Garamond</vt:lpstr>
      <vt:lpstr>Arial</vt:lpstr>
      <vt:lpstr>Office Theme</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Sharlene Chiu</dc:creator>
  <cp:lastModifiedBy>Sharlene Chiu</cp:lastModifiedBy>
  <cp:revision>14</cp:revision>
  <cp:lastPrinted>2017-11-06T05:39:07Z</cp:lastPrinted>
  <dcterms:created xsi:type="dcterms:W3CDTF">2017-11-06T05:04:55Z</dcterms:created>
  <dcterms:modified xsi:type="dcterms:W3CDTF">2017-11-06T06:13:56Z</dcterms:modified>
</cp:coreProperties>
</file>