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4" r:id="rId5"/>
    <p:sldId id="265" r:id="rId6"/>
    <p:sldId id="266" r:id="rId7"/>
    <p:sldId id="257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9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8BF6-47FD-49D7-9476-4B0C258D5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F6805-6759-4EAD-840C-DEA4BE45B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7F7C9-83E0-44DB-AE63-5A451CEA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C5BC0-6E7B-430C-96AD-F3BC781F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3AB9-05B5-4911-9720-7FF2A798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9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D1E9-5627-4A9B-8832-3F773A30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8A9EE-30AF-4229-9F5D-84906AEE7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FC441-0D0D-43BF-BEE4-FE0010E4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B5F95-04BF-4939-95BC-50B93DFC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19402-DEFC-4489-8064-E7041E7F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9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F2D33-8CF7-48A3-8563-9300F8936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DD255-B6D1-4CC6-9BDC-6084DFE02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307C-EE9E-45CF-A06E-B87BCDC7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F569-6506-4E18-B081-8599C438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1EA03-A794-4C59-BC9F-C5FAE8AC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3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6C17-1F44-41AC-B76E-6E89DE56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9E846-74A5-4DA6-BBB9-F96C133DC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B88F9-56A1-43F4-A37B-944EB2CD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41401-9C9B-4E71-8C8A-8269CE7D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292A-528A-4E60-8B81-6EC67B37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4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CA06-02D3-4E1C-8919-7B87C72A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718A3-F8A1-44C5-85C1-3DDA841C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15BD-761D-4CFB-8D93-981F1203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139E5-D088-4604-93B5-FF160EA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DB8CF-B8E8-4E79-B907-C8994E3B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E726-8EE9-426D-AA7C-71600E5D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B434-1B8D-48C3-97F4-DF4E19503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F380A-CAF4-4DCC-8BFD-897FEB2BF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FB8EC-22EA-40D6-9840-CD538E62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D902C-8752-43CC-B77C-59636F40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5959B-8BBD-4733-A41E-0A0C356E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8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BC7B-1D0B-4826-ACA8-B3738E31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DBE67-79D5-4DDA-82E6-659F57D3B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93D2A-F3ED-47FF-AED8-3A66A12BD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75464-482F-4F10-BC41-B231CE64B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A0026-A2CD-4782-9C94-DC407596C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D6F59-04F8-4179-B69D-D9C6B284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9EB8B-86FF-4926-8466-33EA4047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9A4D6-10E3-4C92-B4A1-B45C178D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6313-C61B-4A5E-9981-E7E71C1B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1B5EC-4868-4401-868D-A434EEA4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1EA60-8745-4704-BB03-CF4DC7BA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71137-3E39-41CE-806C-9FEEBD59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3AF2D-7C41-41B6-A1F4-E5E6EC6A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D0234-8A61-4888-9A16-3B4F7F19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C7945-5970-4D9F-81F7-A136C885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8C43-F49D-4FA5-A6B8-044758A3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792F4-A4F3-4A92-87F3-633D3042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3123F-77B7-4B3F-9DDB-1A4D30458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E87B8-E420-40D0-8C49-268C9002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39D81-E5F3-4FA0-B1D4-9BF40973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9E1E4-5C98-4612-8BB4-4588C5F0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E46D-1BC9-4565-B048-7150A4B5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FB51E-D9F0-45FA-9872-1B84FFD01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BFB2A-3D61-4DA2-A43B-C99537E1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C381-F6B5-47EF-93A3-CAE02525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EF3A1-498B-4619-B329-427D0041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C8E93-D2F5-489A-B618-D630AB00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F8AF3-ACA5-43D1-916F-7919BCE2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9821-2F75-4FD0-A7C4-A6229A164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F0DF-A951-4AE3-954A-C9DA9E259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47064-0BF6-4BC3-A321-BB78631906A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DACDA-CA9F-4979-9126-DC2AE3989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96E10-2B8B-494F-82A1-11C6FF760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5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482E3D-7910-4523-ACF0-813292762A46}"/>
              </a:ext>
            </a:extLst>
          </p:cNvPr>
          <p:cNvSpPr txBox="1"/>
          <p:nvPr/>
        </p:nvSpPr>
        <p:spPr>
          <a:xfrm>
            <a:off x="8866286" y="291359"/>
            <a:ext cx="249174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Structural Data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95BEA-C279-455D-AB20-C41F9C97AAC1}"/>
              </a:ext>
            </a:extLst>
          </p:cNvPr>
          <p:cNvSpPr txBox="1"/>
          <p:nvPr/>
        </p:nvSpPr>
        <p:spPr>
          <a:xfrm rot="5400000">
            <a:off x="8140742" y="3075804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Borehole Data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C2EC3-8405-4B94-8E4E-0DB6CDF79CF2}"/>
              </a:ext>
            </a:extLst>
          </p:cNvPr>
          <p:cNvSpPr txBox="1"/>
          <p:nvPr/>
        </p:nvSpPr>
        <p:spPr>
          <a:xfrm rot="5400000">
            <a:off x="8721280" y="3075804"/>
            <a:ext cx="278175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Petrophysical Data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D94C4-D0E8-402F-8393-9E1E3CD9EBF4}"/>
              </a:ext>
            </a:extLst>
          </p:cNvPr>
          <p:cNvSpPr txBox="1"/>
          <p:nvPr/>
        </p:nvSpPr>
        <p:spPr>
          <a:xfrm rot="5400000">
            <a:off x="9790713" y="2891138"/>
            <a:ext cx="210312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Seismic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A8B7E-D93C-421C-98C9-37217C3A7258}"/>
              </a:ext>
            </a:extLst>
          </p:cNvPr>
          <p:cNvSpPr txBox="1"/>
          <p:nvPr/>
        </p:nvSpPr>
        <p:spPr>
          <a:xfrm>
            <a:off x="600411" y="291359"/>
            <a:ext cx="2545528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Source Data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CFD7A-C825-4137-BFCE-B336C0360E89}"/>
              </a:ext>
            </a:extLst>
          </p:cNvPr>
          <p:cNvSpPr txBox="1"/>
          <p:nvPr/>
        </p:nvSpPr>
        <p:spPr>
          <a:xfrm>
            <a:off x="4429372" y="285071"/>
            <a:ext cx="2889098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Transport Data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7856C0-E9DC-4ECB-91A5-78E2E87DB94D}"/>
              </a:ext>
            </a:extLst>
          </p:cNvPr>
          <p:cNvSpPr txBox="1"/>
          <p:nvPr/>
        </p:nvSpPr>
        <p:spPr>
          <a:xfrm>
            <a:off x="7186241" y="5351052"/>
            <a:ext cx="210312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Spatial Data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39F1F-3DE6-4686-998E-ED33D2EC93C0}"/>
              </a:ext>
            </a:extLst>
          </p:cNvPr>
          <p:cNvSpPr txBox="1"/>
          <p:nvPr/>
        </p:nvSpPr>
        <p:spPr>
          <a:xfrm>
            <a:off x="821615" y="1162736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Source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28AD88-C7DC-4373-A290-366C20481F2E}"/>
              </a:ext>
            </a:extLst>
          </p:cNvPr>
          <p:cNvSpPr txBox="1"/>
          <p:nvPr/>
        </p:nvSpPr>
        <p:spPr>
          <a:xfrm>
            <a:off x="4822361" y="1162736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Transport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7FB1AA-448B-469F-9D3F-1C7AEAB94878}"/>
              </a:ext>
            </a:extLst>
          </p:cNvPr>
          <p:cNvSpPr txBox="1"/>
          <p:nvPr/>
        </p:nvSpPr>
        <p:spPr>
          <a:xfrm>
            <a:off x="9060596" y="1162736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Storage (Well)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956D91-6301-4FAF-B16F-69C9C3B8B1C8}"/>
              </a:ext>
            </a:extLst>
          </p:cNvPr>
          <p:cNvCxnSpPr>
            <a:stCxn id="13" idx="4"/>
            <a:endCxn id="18" idx="0"/>
          </p:cNvCxnSpPr>
          <p:nvPr/>
        </p:nvCxnSpPr>
        <p:spPr>
          <a:xfrm>
            <a:off x="1873175" y="810710"/>
            <a:ext cx="0" cy="352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8C495-343F-4096-80AC-87C78581863A}"/>
              </a:ext>
            </a:extLst>
          </p:cNvPr>
          <p:cNvCxnSpPr>
            <a:cxnSpLocks/>
            <a:stCxn id="15" idx="4"/>
            <a:endCxn id="20" idx="0"/>
          </p:cNvCxnSpPr>
          <p:nvPr/>
        </p:nvCxnSpPr>
        <p:spPr>
          <a:xfrm>
            <a:off x="5873921" y="804422"/>
            <a:ext cx="0" cy="358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10CAD0-2EA0-405B-84C7-93F58B6BFF6D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10112156" y="810710"/>
            <a:ext cx="0" cy="352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AD374B-1923-4AA3-AE3F-4BB08C0ABC45}"/>
              </a:ext>
            </a:extLst>
          </p:cNvPr>
          <p:cNvCxnSpPr>
            <a:cxnSpLocks/>
            <a:stCxn id="7" idx="2"/>
            <a:endCxn id="22" idx="2"/>
          </p:cNvCxnSpPr>
          <p:nvPr/>
        </p:nvCxnSpPr>
        <p:spPr>
          <a:xfrm flipV="1">
            <a:off x="9456537" y="1532068"/>
            <a:ext cx="655619" cy="487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8D9743-E6B6-471D-A7B4-14B71A7FFA2D}"/>
              </a:ext>
            </a:extLst>
          </p:cNvPr>
          <p:cNvCxnSpPr>
            <a:cxnSpLocks/>
            <a:stCxn id="9" idx="2"/>
            <a:endCxn id="22" idx="2"/>
          </p:cNvCxnSpPr>
          <p:nvPr/>
        </p:nvCxnSpPr>
        <p:spPr>
          <a:xfrm flipV="1">
            <a:off x="10112155" y="1532068"/>
            <a:ext cx="1" cy="41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B582EB-B851-4811-A145-2A80246C2A95}"/>
              </a:ext>
            </a:extLst>
          </p:cNvPr>
          <p:cNvCxnSpPr>
            <a:cxnSpLocks/>
            <a:stCxn id="11" idx="2"/>
            <a:endCxn id="22" idx="2"/>
          </p:cNvCxnSpPr>
          <p:nvPr/>
        </p:nvCxnSpPr>
        <p:spPr>
          <a:xfrm flipH="1" flipV="1">
            <a:off x="10112156" y="1532068"/>
            <a:ext cx="730117" cy="567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7F9E9B10-E453-4588-8066-4226C2AD6812}"/>
              </a:ext>
            </a:extLst>
          </p:cNvPr>
          <p:cNvSpPr/>
          <p:nvPr/>
        </p:nvSpPr>
        <p:spPr>
          <a:xfrm>
            <a:off x="4349411" y="3335479"/>
            <a:ext cx="2377440" cy="8713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Display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69D2DF-3788-4026-BF4B-639D4C577005}"/>
              </a:ext>
            </a:extLst>
          </p:cNvPr>
          <p:cNvSpPr txBox="1"/>
          <p:nvPr/>
        </p:nvSpPr>
        <p:spPr>
          <a:xfrm>
            <a:off x="4536949" y="5426062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Map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E9A5FE5-E9B9-41ED-BB29-1B98AB0A8D90}"/>
              </a:ext>
            </a:extLst>
          </p:cNvPr>
          <p:cNvCxnSpPr>
            <a:cxnSpLocks/>
            <a:stCxn id="17" idx="2"/>
            <a:endCxn id="44" idx="3"/>
          </p:cNvCxnSpPr>
          <p:nvPr/>
        </p:nvCxnSpPr>
        <p:spPr>
          <a:xfrm flipH="1">
            <a:off x="6640069" y="5610728"/>
            <a:ext cx="5461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6564355C-999B-4DBC-9D4C-20D44B9F38A4}"/>
              </a:ext>
            </a:extLst>
          </p:cNvPr>
          <p:cNvSpPr/>
          <p:nvPr/>
        </p:nvSpPr>
        <p:spPr>
          <a:xfrm rot="16200000">
            <a:off x="2632434" y="911717"/>
            <a:ext cx="2377440" cy="8713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Connect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53224893-3DE9-4FD9-8921-19044A90A415}"/>
              </a:ext>
            </a:extLst>
          </p:cNvPr>
          <p:cNvSpPr/>
          <p:nvPr/>
        </p:nvSpPr>
        <p:spPr>
          <a:xfrm rot="16200000">
            <a:off x="6956583" y="911717"/>
            <a:ext cx="2377440" cy="8713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Connect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F444DC5-9B7F-411E-94FC-C2B5003CDDC6}"/>
              </a:ext>
            </a:extLst>
          </p:cNvPr>
          <p:cNvCxnSpPr>
            <a:cxnSpLocks/>
            <a:stCxn id="63" idx="0"/>
            <a:endCxn id="18" idx="3"/>
          </p:cNvCxnSpPr>
          <p:nvPr/>
        </p:nvCxnSpPr>
        <p:spPr>
          <a:xfrm flipH="1">
            <a:off x="2924735" y="1347402"/>
            <a:ext cx="460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4261F1B-AC1C-41BB-9E9B-DEAE9ADD3E3D}"/>
              </a:ext>
            </a:extLst>
          </p:cNvPr>
          <p:cNvCxnSpPr>
            <a:cxnSpLocks/>
            <a:stCxn id="63" idx="2"/>
            <a:endCxn id="20" idx="1"/>
          </p:cNvCxnSpPr>
          <p:nvPr/>
        </p:nvCxnSpPr>
        <p:spPr>
          <a:xfrm>
            <a:off x="4256839" y="1347402"/>
            <a:ext cx="565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3C0DC7-A513-452B-8ECD-5A345C9B26DB}"/>
              </a:ext>
            </a:extLst>
          </p:cNvPr>
          <p:cNvCxnSpPr>
            <a:cxnSpLocks/>
            <a:stCxn id="64" idx="0"/>
            <a:endCxn id="20" idx="3"/>
          </p:cNvCxnSpPr>
          <p:nvPr/>
        </p:nvCxnSpPr>
        <p:spPr>
          <a:xfrm flipH="1">
            <a:off x="6925481" y="1347402"/>
            <a:ext cx="784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FA4D1EE-4AFD-41D9-B1F2-3A692E777F29}"/>
              </a:ext>
            </a:extLst>
          </p:cNvPr>
          <p:cNvCxnSpPr>
            <a:cxnSpLocks/>
            <a:stCxn id="64" idx="2"/>
            <a:endCxn id="22" idx="1"/>
          </p:cNvCxnSpPr>
          <p:nvPr/>
        </p:nvCxnSpPr>
        <p:spPr>
          <a:xfrm>
            <a:off x="8580988" y="1347402"/>
            <a:ext cx="479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1956FB-5F9D-4667-97D8-694C59392CBD}"/>
              </a:ext>
            </a:extLst>
          </p:cNvPr>
          <p:cNvCxnSpPr>
            <a:cxnSpLocks/>
            <a:stCxn id="43" idx="1"/>
            <a:endCxn id="18" idx="2"/>
          </p:cNvCxnSpPr>
          <p:nvPr/>
        </p:nvCxnSpPr>
        <p:spPr>
          <a:xfrm flipH="1" flipV="1">
            <a:off x="1873175" y="1532068"/>
            <a:ext cx="2476236" cy="2239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E125A9-BB39-439C-8E16-FF2AD0F6517B}"/>
              </a:ext>
            </a:extLst>
          </p:cNvPr>
          <p:cNvCxnSpPr>
            <a:cxnSpLocks/>
            <a:stCxn id="43" idx="0"/>
            <a:endCxn id="20" idx="2"/>
          </p:cNvCxnSpPr>
          <p:nvPr/>
        </p:nvCxnSpPr>
        <p:spPr>
          <a:xfrm flipV="1">
            <a:off x="5538131" y="1532068"/>
            <a:ext cx="335790" cy="1803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49E842B-E55F-4664-8088-8F691672C8C0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6726851" y="1532068"/>
            <a:ext cx="2799045" cy="2239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272673D-C64F-49B7-A9AA-7F2C346A8DED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5538131" y="4206848"/>
            <a:ext cx="50378" cy="1219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918831-96E8-4010-AB0F-03DCEFDEA47F}"/>
              </a:ext>
            </a:extLst>
          </p:cNvPr>
          <p:cNvSpPr txBox="1"/>
          <p:nvPr/>
        </p:nvSpPr>
        <p:spPr>
          <a:xfrm>
            <a:off x="1067825" y="5556407"/>
            <a:ext cx="759819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Entity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859C1-691B-4935-A4E7-C5C33D1BD71D}"/>
              </a:ext>
            </a:extLst>
          </p:cNvPr>
          <p:cNvSpPr txBox="1"/>
          <p:nvPr/>
        </p:nvSpPr>
        <p:spPr>
          <a:xfrm>
            <a:off x="657876" y="4842672"/>
            <a:ext cx="1646223" cy="519351"/>
          </a:xfrm>
          <a:prstGeom prst="ellipse">
            <a:avLst/>
          </a:prstGeom>
          <a:noFill/>
          <a:ln cap="sq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Property</a:t>
            </a:r>
            <a:endParaRPr lang="en-US" dirty="0"/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6ABFBD5E-E1A2-4C76-8DC9-76B804831044}"/>
              </a:ext>
            </a:extLst>
          </p:cNvPr>
          <p:cNvSpPr/>
          <p:nvPr/>
        </p:nvSpPr>
        <p:spPr>
          <a:xfrm>
            <a:off x="173346" y="6050913"/>
            <a:ext cx="2673566" cy="57453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Relationship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F26356-D088-4AE8-9AD2-9D1A8B72CC0A}"/>
              </a:ext>
            </a:extLst>
          </p:cNvPr>
          <p:cNvSpPr/>
          <p:nvPr/>
        </p:nvSpPr>
        <p:spPr>
          <a:xfrm>
            <a:off x="86673" y="4541689"/>
            <a:ext cx="3032855" cy="22684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F16BD-903B-41AD-8474-1A13CFFA3E40}"/>
              </a:ext>
            </a:extLst>
          </p:cNvPr>
          <p:cNvSpPr txBox="1"/>
          <p:nvPr/>
        </p:nvSpPr>
        <p:spPr>
          <a:xfrm>
            <a:off x="3080215" y="101130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30238C-6E89-4EF3-9C27-C59C088AACBE}"/>
              </a:ext>
            </a:extLst>
          </p:cNvPr>
          <p:cNvSpPr txBox="1"/>
          <p:nvPr/>
        </p:nvSpPr>
        <p:spPr>
          <a:xfrm>
            <a:off x="4180258" y="98908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74398D-02EF-441D-BE5A-56E368249BCE}"/>
              </a:ext>
            </a:extLst>
          </p:cNvPr>
          <p:cNvSpPr txBox="1"/>
          <p:nvPr/>
        </p:nvSpPr>
        <p:spPr>
          <a:xfrm>
            <a:off x="7300085" y="94398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F3C45B-AE06-4106-89EC-72B3C407B863}"/>
              </a:ext>
            </a:extLst>
          </p:cNvPr>
          <p:cNvSpPr txBox="1"/>
          <p:nvPr/>
        </p:nvSpPr>
        <p:spPr>
          <a:xfrm>
            <a:off x="8497815" y="9141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7497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Source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BFA32-2EF3-4ADB-8DB9-E9CB6507BCBA}"/>
              </a:ext>
            </a:extLst>
          </p:cNvPr>
          <p:cNvSpPr txBox="1"/>
          <p:nvPr/>
        </p:nvSpPr>
        <p:spPr>
          <a:xfrm>
            <a:off x="331426" y="822779"/>
            <a:ext cx="3235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5.1 Top 5-10 CO2 emitters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49662"/>
              </p:ext>
            </p:extLst>
          </p:nvPr>
        </p:nvGraphicFramePr>
        <p:xfrm>
          <a:off x="331426" y="1317811"/>
          <a:ext cx="104823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42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213779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2236228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552000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2220687">
                  <a:extLst>
                    <a:ext uri="{9D8B030D-6E8A-4147-A177-3AD203B41FA5}">
                      <a16:colId xmlns:a16="http://schemas.microsoft.com/office/drawing/2014/main" val="115507306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EmitterName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EmitterLocation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AnnualEmission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EstiEmission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ExpectiedLifeSpan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66BCFA-2588-4FBF-BF8A-4012BB1E7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52438"/>
              </p:ext>
            </p:extLst>
          </p:nvPr>
        </p:nvGraphicFramePr>
        <p:xfrm>
          <a:off x="331425" y="1765907"/>
          <a:ext cx="10681134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440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184629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564613">
                  <a:extLst>
                    <a:ext uri="{9D8B030D-6E8A-4147-A177-3AD203B41FA5}">
                      <a16:colId xmlns:a16="http://schemas.microsoft.com/office/drawing/2014/main" val="1719591692"/>
                    </a:ext>
                  </a:extLst>
                </a:gridCol>
                <a:gridCol w="1141217">
                  <a:extLst>
                    <a:ext uri="{9D8B030D-6E8A-4147-A177-3AD203B41FA5}">
                      <a16:colId xmlns:a16="http://schemas.microsoft.com/office/drawing/2014/main" val="1198125230"/>
                    </a:ext>
                  </a:extLst>
                </a:gridCol>
                <a:gridCol w="1561864">
                  <a:extLst>
                    <a:ext uri="{9D8B030D-6E8A-4147-A177-3AD203B41FA5}">
                      <a16:colId xmlns:a16="http://schemas.microsoft.com/office/drawing/2014/main" val="784247617"/>
                    </a:ext>
                  </a:extLst>
                </a:gridCol>
                <a:gridCol w="1990758">
                  <a:extLst>
                    <a:ext uri="{9D8B030D-6E8A-4147-A177-3AD203B41FA5}">
                      <a16:colId xmlns:a16="http://schemas.microsoft.com/office/drawing/2014/main" val="2547038488"/>
                    </a:ext>
                  </a:extLst>
                </a:gridCol>
                <a:gridCol w="1564613">
                  <a:extLst>
                    <a:ext uri="{9D8B030D-6E8A-4147-A177-3AD203B41FA5}">
                      <a16:colId xmlns:a16="http://schemas.microsoft.com/office/drawing/2014/main" val="934176577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CapMethod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Incentives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StreamNumber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StreamQuality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AF36ABF-73FA-40A5-A38C-791A662C0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03649"/>
              </p:ext>
            </p:extLst>
          </p:nvPr>
        </p:nvGraphicFramePr>
        <p:xfrm>
          <a:off x="331425" y="2309114"/>
          <a:ext cx="759148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71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616329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545030">
                  <a:extLst>
                    <a:ext uri="{9D8B030D-6E8A-4147-A177-3AD203B41FA5}">
                      <a16:colId xmlns:a16="http://schemas.microsoft.com/office/drawing/2014/main" val="1719591692"/>
                    </a:ext>
                  </a:extLst>
                </a:gridCol>
                <a:gridCol w="2146853">
                  <a:extLst>
                    <a:ext uri="{9D8B030D-6E8A-4147-A177-3AD203B41FA5}">
                      <a16:colId xmlns:a16="http://schemas.microsoft.com/office/drawing/2014/main" val="11981252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ReportToEPA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ReportRate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ConnectedtoUS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6937DB-E3E8-4C61-B101-4D916B013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091303"/>
              </p:ext>
            </p:extLst>
          </p:nvPr>
        </p:nvGraphicFramePr>
        <p:xfrm>
          <a:off x="7922908" y="2305597"/>
          <a:ext cx="1039398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398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Routes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09A7AC2-A596-494E-94AC-147BC2BAE1C1}"/>
              </a:ext>
            </a:extLst>
          </p:cNvPr>
          <p:cNvSpPr txBox="1"/>
          <p:nvPr/>
        </p:nvSpPr>
        <p:spPr>
          <a:xfrm>
            <a:off x="4062824" y="154937"/>
            <a:ext cx="576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Will one source be connected to 1 or more routes?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206AE64C-358A-49FD-A795-04A70923E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407928"/>
              </p:ext>
            </p:extLst>
          </p:nvPr>
        </p:nvGraphicFramePr>
        <p:xfrm>
          <a:off x="8962306" y="2309114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71B4A97-58D6-4CDD-8BD0-35C8E4AA3478}"/>
              </a:ext>
            </a:extLst>
          </p:cNvPr>
          <p:cNvSpPr txBox="1"/>
          <p:nvPr/>
        </p:nvSpPr>
        <p:spPr>
          <a:xfrm>
            <a:off x="4127166" y="647359"/>
            <a:ext cx="576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Will one source be connected to 1 or more routes?</a:t>
            </a:r>
          </a:p>
        </p:txBody>
      </p:sp>
    </p:spTree>
    <p:extLst>
      <p:ext uri="{BB962C8B-B14F-4D97-AF65-F5344CB8AC3E}">
        <p14:creationId xmlns:p14="http://schemas.microsoft.com/office/powerpoint/2010/main" val="76514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3382969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Transport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BFA32-2EF3-4ADB-8DB9-E9CB6507BCBA}"/>
              </a:ext>
            </a:extLst>
          </p:cNvPr>
          <p:cNvSpPr txBox="1"/>
          <p:nvPr/>
        </p:nvSpPr>
        <p:spPr>
          <a:xfrm>
            <a:off x="331426" y="822779"/>
            <a:ext cx="3235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6.1 Pipeline operators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54670"/>
              </p:ext>
            </p:extLst>
          </p:nvPr>
        </p:nvGraphicFramePr>
        <p:xfrm>
          <a:off x="1274223" y="1443511"/>
          <a:ext cx="104823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670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643560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619192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408517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1592018">
                  <a:extLst>
                    <a:ext uri="{9D8B030D-6E8A-4147-A177-3AD203B41FA5}">
                      <a16:colId xmlns:a16="http://schemas.microsoft.com/office/drawing/2014/main" val="1155073060"/>
                    </a:ext>
                  </a:extLst>
                </a:gridCol>
                <a:gridCol w="2423392">
                  <a:extLst>
                    <a:ext uri="{9D8B030D-6E8A-4147-A177-3AD203B41FA5}">
                      <a16:colId xmlns:a16="http://schemas.microsoft.com/office/drawing/2014/main" val="3301606817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OperatorName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OperatorState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PipeLocation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TotalCap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PipelineMaps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66BCFA-2588-4FBF-BF8A-4012BB1E7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880390"/>
              </p:ext>
            </p:extLst>
          </p:nvPr>
        </p:nvGraphicFramePr>
        <p:xfrm>
          <a:off x="331426" y="2759820"/>
          <a:ext cx="5012986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082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023912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913992">
                  <a:extLst>
                    <a:ext uri="{9D8B030D-6E8A-4147-A177-3AD203B41FA5}">
                      <a16:colId xmlns:a16="http://schemas.microsoft.com/office/drawing/2014/main" val="275703859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Routes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PipelineMaps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DFFD437-6D31-4761-8A7F-9647EA0A8EAF}"/>
              </a:ext>
            </a:extLst>
          </p:cNvPr>
          <p:cNvSpPr txBox="1"/>
          <p:nvPr/>
        </p:nvSpPr>
        <p:spPr>
          <a:xfrm>
            <a:off x="331426" y="2277618"/>
            <a:ext cx="3235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6.2 Other potential ROW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08D0B1-2495-4AF7-B09F-57A8FD910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96678"/>
              </p:ext>
            </p:extLst>
          </p:nvPr>
        </p:nvGraphicFramePr>
        <p:xfrm>
          <a:off x="234825" y="1449660"/>
          <a:ext cx="1039398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398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Routes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9444E5-72F7-4FE5-B103-9782D8CE2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89518"/>
              </p:ext>
            </p:extLst>
          </p:nvPr>
        </p:nvGraphicFramePr>
        <p:xfrm>
          <a:off x="234825" y="1917267"/>
          <a:ext cx="4473434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42">
                  <a:extLst>
                    <a:ext uri="{9D8B030D-6E8A-4147-A177-3AD203B41FA5}">
                      <a16:colId xmlns:a16="http://schemas.microsoft.com/office/drawing/2014/main" val="528604740"/>
                    </a:ext>
                  </a:extLst>
                </a:gridCol>
                <a:gridCol w="2137792">
                  <a:extLst>
                    <a:ext uri="{9D8B030D-6E8A-4147-A177-3AD203B41FA5}">
                      <a16:colId xmlns:a16="http://schemas.microsoft.com/office/drawing/2014/main" val="349272339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EmitterName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EmitterLocation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19821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CBEDCAD-3F1D-48C3-9F5E-A32DEC7D5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10201"/>
              </p:ext>
            </p:extLst>
          </p:nvPr>
        </p:nvGraphicFramePr>
        <p:xfrm>
          <a:off x="4708259" y="1917267"/>
          <a:ext cx="212779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386">
                  <a:extLst>
                    <a:ext uri="{9D8B030D-6E8A-4147-A177-3AD203B41FA5}">
                      <a16:colId xmlns:a16="http://schemas.microsoft.com/office/drawing/2014/main" val="3940793657"/>
                    </a:ext>
                  </a:extLst>
                </a:gridCol>
                <a:gridCol w="772413">
                  <a:extLst>
                    <a:ext uri="{9D8B030D-6E8A-4147-A177-3AD203B41FA5}">
                      <a16:colId xmlns:a16="http://schemas.microsoft.com/office/drawing/2014/main" val="3535311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51521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EF5D346-D9C0-4B3D-859A-9D0C609B0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22560"/>
              </p:ext>
            </p:extLst>
          </p:nvPr>
        </p:nvGraphicFramePr>
        <p:xfrm>
          <a:off x="331426" y="3257947"/>
          <a:ext cx="4473434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42">
                  <a:extLst>
                    <a:ext uri="{9D8B030D-6E8A-4147-A177-3AD203B41FA5}">
                      <a16:colId xmlns:a16="http://schemas.microsoft.com/office/drawing/2014/main" val="528604740"/>
                    </a:ext>
                  </a:extLst>
                </a:gridCol>
                <a:gridCol w="2137792">
                  <a:extLst>
                    <a:ext uri="{9D8B030D-6E8A-4147-A177-3AD203B41FA5}">
                      <a16:colId xmlns:a16="http://schemas.microsoft.com/office/drawing/2014/main" val="349272339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EmitterName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EmitterLocation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19821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318B023-7EF7-42AE-B6ED-20D43C2E3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82173"/>
              </p:ext>
            </p:extLst>
          </p:nvPr>
        </p:nvGraphicFramePr>
        <p:xfrm>
          <a:off x="4804860" y="3257947"/>
          <a:ext cx="212779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386">
                  <a:extLst>
                    <a:ext uri="{9D8B030D-6E8A-4147-A177-3AD203B41FA5}">
                      <a16:colId xmlns:a16="http://schemas.microsoft.com/office/drawing/2014/main" val="3940793657"/>
                    </a:ext>
                  </a:extLst>
                </a:gridCol>
                <a:gridCol w="772413">
                  <a:extLst>
                    <a:ext uri="{9D8B030D-6E8A-4147-A177-3AD203B41FA5}">
                      <a16:colId xmlns:a16="http://schemas.microsoft.com/office/drawing/2014/main" val="3535311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5152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9F86D96-4070-499F-9EBF-C81D547758F2}"/>
              </a:ext>
            </a:extLst>
          </p:cNvPr>
          <p:cNvSpPr txBox="1"/>
          <p:nvPr/>
        </p:nvSpPr>
        <p:spPr>
          <a:xfrm>
            <a:off x="4062824" y="154937"/>
            <a:ext cx="4876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Will one route be connected to one source and one well?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9A0B0001-8F5F-41B5-A1E1-928422894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98913"/>
              </p:ext>
            </p:extLst>
          </p:nvPr>
        </p:nvGraphicFramePr>
        <p:xfrm>
          <a:off x="6836058" y="1917267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91FC03CF-A086-4E3E-928D-52AF0D386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57857"/>
              </p:ext>
            </p:extLst>
          </p:nvPr>
        </p:nvGraphicFramePr>
        <p:xfrm>
          <a:off x="6932659" y="3263657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39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3541995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Spatial Data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94389"/>
              </p:ext>
            </p:extLst>
          </p:nvPr>
        </p:nvGraphicFramePr>
        <p:xfrm>
          <a:off x="331426" y="1618825"/>
          <a:ext cx="4967550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765040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945147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StateBoundary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CountyBoundary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8F2B0BA-ED0E-4EE9-A008-6F429E7F56AA}"/>
              </a:ext>
            </a:extLst>
          </p:cNvPr>
          <p:cNvSpPr txBox="1"/>
          <p:nvPr/>
        </p:nvSpPr>
        <p:spPr>
          <a:xfrm>
            <a:off x="4062824" y="154937"/>
            <a:ext cx="4876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Some maps are included in other data:</a:t>
            </a:r>
          </a:p>
          <a:p>
            <a:r>
              <a:rPr lang="en-US" dirty="0">
                <a:solidFill>
                  <a:srgbClr val="FF0000"/>
                </a:solidFill>
              </a:rPr>
              <a:t>Fault and Geology maps are in Structure data</a:t>
            </a:r>
          </a:p>
          <a:p>
            <a:r>
              <a:rPr lang="en-US" dirty="0">
                <a:solidFill>
                  <a:srgbClr val="FF0000"/>
                </a:solidFill>
              </a:rPr>
              <a:t>Pipeline &amp; ROW maps are in Transport data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ADF6FB83-DCA4-4979-9438-A00F8CB34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94215"/>
              </p:ext>
            </p:extLst>
          </p:nvPr>
        </p:nvGraphicFramePr>
        <p:xfrm>
          <a:off x="331426" y="2316457"/>
          <a:ext cx="4967550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765040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945147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OilBoundary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GasBoundary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030CA5C1-3ED6-4B7C-A682-C46DCF14F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73290"/>
              </p:ext>
            </p:extLst>
          </p:nvPr>
        </p:nvGraphicFramePr>
        <p:xfrm>
          <a:off x="331425" y="3003677"/>
          <a:ext cx="302240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765040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65F1AA24-D7C8-44FD-88DF-0DE0FC3FC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521757"/>
              </p:ext>
            </p:extLst>
          </p:nvPr>
        </p:nvGraphicFramePr>
        <p:xfrm>
          <a:off x="331425" y="3701310"/>
          <a:ext cx="302240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765040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ProtectedLands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4600D4C5-1857-4C1F-A11B-689B0868E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78810"/>
              </p:ext>
            </p:extLst>
          </p:nvPr>
        </p:nvGraphicFramePr>
        <p:xfrm>
          <a:off x="331425" y="4398943"/>
          <a:ext cx="302240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765040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40433060-D7BF-47C6-B561-8BEAB8AFF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04074"/>
              </p:ext>
            </p:extLst>
          </p:nvPr>
        </p:nvGraphicFramePr>
        <p:xfrm>
          <a:off x="331425" y="5096576"/>
          <a:ext cx="302240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765040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LandOwner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B685DB02-DC60-49E4-8BE9-D43B5E35F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43885"/>
              </p:ext>
            </p:extLst>
          </p:nvPr>
        </p:nvGraphicFramePr>
        <p:xfrm>
          <a:off x="331424" y="5794209"/>
          <a:ext cx="302240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765040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MilitaryBases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35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482E3D-7910-4523-ACF0-813292762A46}"/>
              </a:ext>
            </a:extLst>
          </p:cNvPr>
          <p:cNvSpPr txBox="1"/>
          <p:nvPr/>
        </p:nvSpPr>
        <p:spPr>
          <a:xfrm>
            <a:off x="9507534" y="1386732"/>
            <a:ext cx="249174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Structural Data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95BEA-C279-455D-AB20-C41F9C97AAC1}"/>
              </a:ext>
            </a:extLst>
          </p:cNvPr>
          <p:cNvSpPr txBox="1"/>
          <p:nvPr/>
        </p:nvSpPr>
        <p:spPr>
          <a:xfrm rot="5400000">
            <a:off x="8765625" y="4272274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Borehole Data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C2EC3-8405-4B94-8E4E-0DB6CDF79CF2}"/>
              </a:ext>
            </a:extLst>
          </p:cNvPr>
          <p:cNvSpPr txBox="1"/>
          <p:nvPr/>
        </p:nvSpPr>
        <p:spPr>
          <a:xfrm rot="5400000">
            <a:off x="9346163" y="4272274"/>
            <a:ext cx="278175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Petrophysical Data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D94C4-D0E8-402F-8393-9E1E3CD9EBF4}"/>
              </a:ext>
            </a:extLst>
          </p:cNvPr>
          <p:cNvSpPr txBox="1"/>
          <p:nvPr/>
        </p:nvSpPr>
        <p:spPr>
          <a:xfrm rot="5400000">
            <a:off x="10415596" y="4087608"/>
            <a:ext cx="210312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Seismic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A8B7E-D93C-421C-98C9-37217C3A7258}"/>
              </a:ext>
            </a:extLst>
          </p:cNvPr>
          <p:cNvSpPr txBox="1"/>
          <p:nvPr/>
        </p:nvSpPr>
        <p:spPr>
          <a:xfrm>
            <a:off x="2424711" y="1362983"/>
            <a:ext cx="2545528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Source Data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CFD7A-C825-4137-BFCE-B336C0360E89}"/>
              </a:ext>
            </a:extLst>
          </p:cNvPr>
          <p:cNvSpPr txBox="1"/>
          <p:nvPr/>
        </p:nvSpPr>
        <p:spPr>
          <a:xfrm>
            <a:off x="5565272" y="245315"/>
            <a:ext cx="2889098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Transport Data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7856C0-E9DC-4ECB-91A5-78E2E87DB94D}"/>
              </a:ext>
            </a:extLst>
          </p:cNvPr>
          <p:cNvSpPr txBox="1"/>
          <p:nvPr/>
        </p:nvSpPr>
        <p:spPr>
          <a:xfrm>
            <a:off x="5956665" y="6066339"/>
            <a:ext cx="210312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Spatial Data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39F1F-3DE6-4686-998E-ED33D2EC93C0}"/>
              </a:ext>
            </a:extLst>
          </p:cNvPr>
          <p:cNvSpPr txBox="1"/>
          <p:nvPr/>
        </p:nvSpPr>
        <p:spPr>
          <a:xfrm>
            <a:off x="2645915" y="2311549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Source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28AD88-C7DC-4373-A290-366C20481F2E}"/>
              </a:ext>
            </a:extLst>
          </p:cNvPr>
          <p:cNvSpPr txBox="1"/>
          <p:nvPr/>
        </p:nvSpPr>
        <p:spPr>
          <a:xfrm>
            <a:off x="5958261" y="1122980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Transport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7FB1AA-448B-469F-9D3F-1C7AEAB94878}"/>
              </a:ext>
            </a:extLst>
          </p:cNvPr>
          <p:cNvSpPr txBox="1"/>
          <p:nvPr/>
        </p:nvSpPr>
        <p:spPr>
          <a:xfrm>
            <a:off x="9718211" y="2311549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Storage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956D91-6301-4FAF-B16F-69C9C3B8B1C8}"/>
              </a:ext>
            </a:extLst>
          </p:cNvPr>
          <p:cNvCxnSpPr>
            <a:stCxn id="13" idx="4"/>
            <a:endCxn id="18" idx="0"/>
          </p:cNvCxnSpPr>
          <p:nvPr/>
        </p:nvCxnSpPr>
        <p:spPr>
          <a:xfrm>
            <a:off x="3697475" y="1882334"/>
            <a:ext cx="0" cy="429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8C495-343F-4096-80AC-87C78581863A}"/>
              </a:ext>
            </a:extLst>
          </p:cNvPr>
          <p:cNvCxnSpPr>
            <a:cxnSpLocks/>
            <a:stCxn id="15" idx="4"/>
            <a:endCxn id="20" idx="0"/>
          </p:cNvCxnSpPr>
          <p:nvPr/>
        </p:nvCxnSpPr>
        <p:spPr>
          <a:xfrm>
            <a:off x="7009821" y="764666"/>
            <a:ext cx="0" cy="358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10CAD0-2EA0-405B-84C7-93F58B6BFF6D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10753404" y="1906083"/>
            <a:ext cx="16367" cy="40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AD374B-1923-4AA3-AE3F-4BB08C0ABC45}"/>
              </a:ext>
            </a:extLst>
          </p:cNvPr>
          <p:cNvCxnSpPr>
            <a:cxnSpLocks/>
            <a:stCxn id="7" idx="2"/>
            <a:endCxn id="22" idx="2"/>
          </p:cNvCxnSpPr>
          <p:nvPr/>
        </p:nvCxnSpPr>
        <p:spPr>
          <a:xfrm flipV="1">
            <a:off x="10081420" y="2680881"/>
            <a:ext cx="688351" cy="535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8D9743-E6B6-471D-A7B4-14B71A7FFA2D}"/>
              </a:ext>
            </a:extLst>
          </p:cNvPr>
          <p:cNvCxnSpPr>
            <a:cxnSpLocks/>
            <a:stCxn id="9" idx="2"/>
            <a:endCxn id="22" idx="2"/>
          </p:cNvCxnSpPr>
          <p:nvPr/>
        </p:nvCxnSpPr>
        <p:spPr>
          <a:xfrm flipV="1">
            <a:off x="10737038" y="2680881"/>
            <a:ext cx="32733" cy="46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B582EB-B851-4811-A145-2A80246C2A95}"/>
              </a:ext>
            </a:extLst>
          </p:cNvPr>
          <p:cNvCxnSpPr>
            <a:cxnSpLocks/>
            <a:stCxn id="11" idx="2"/>
            <a:endCxn id="22" idx="2"/>
          </p:cNvCxnSpPr>
          <p:nvPr/>
        </p:nvCxnSpPr>
        <p:spPr>
          <a:xfrm flipH="1" flipV="1">
            <a:off x="10769771" y="2680881"/>
            <a:ext cx="697385" cy="614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7F9E9B10-E453-4588-8066-4226C2AD6812}"/>
              </a:ext>
            </a:extLst>
          </p:cNvPr>
          <p:cNvSpPr/>
          <p:nvPr/>
        </p:nvSpPr>
        <p:spPr>
          <a:xfrm>
            <a:off x="5819505" y="3356395"/>
            <a:ext cx="2377440" cy="8713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Display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69D2DF-3788-4026-BF4B-639D4C577005}"/>
              </a:ext>
            </a:extLst>
          </p:cNvPr>
          <p:cNvSpPr txBox="1"/>
          <p:nvPr/>
        </p:nvSpPr>
        <p:spPr>
          <a:xfrm>
            <a:off x="5956665" y="5357004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Map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E9A5FE5-E9B9-41ED-BB29-1B98AB0A8D90}"/>
              </a:ext>
            </a:extLst>
          </p:cNvPr>
          <p:cNvCxnSpPr>
            <a:cxnSpLocks/>
            <a:stCxn id="17" idx="0"/>
            <a:endCxn id="44" idx="2"/>
          </p:cNvCxnSpPr>
          <p:nvPr/>
        </p:nvCxnSpPr>
        <p:spPr>
          <a:xfrm flipV="1">
            <a:off x="7008225" y="5726336"/>
            <a:ext cx="0" cy="340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53224893-3DE9-4FD9-8921-19044A90A415}"/>
              </a:ext>
            </a:extLst>
          </p:cNvPr>
          <p:cNvSpPr/>
          <p:nvPr/>
        </p:nvSpPr>
        <p:spPr>
          <a:xfrm>
            <a:off x="5819505" y="2060531"/>
            <a:ext cx="2377440" cy="8713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Connect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3C0DC7-A513-452B-8ECD-5A345C9B26DB}"/>
              </a:ext>
            </a:extLst>
          </p:cNvPr>
          <p:cNvCxnSpPr>
            <a:cxnSpLocks/>
            <a:stCxn id="64" idx="0"/>
            <a:endCxn id="20" idx="2"/>
          </p:cNvCxnSpPr>
          <p:nvPr/>
        </p:nvCxnSpPr>
        <p:spPr>
          <a:xfrm flipV="1">
            <a:off x="7008225" y="1492312"/>
            <a:ext cx="1596" cy="568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FA4D1EE-4AFD-41D9-B1F2-3A692E777F29}"/>
              </a:ext>
            </a:extLst>
          </p:cNvPr>
          <p:cNvCxnSpPr>
            <a:cxnSpLocks/>
            <a:stCxn id="64" idx="3"/>
            <a:endCxn id="22" idx="1"/>
          </p:cNvCxnSpPr>
          <p:nvPr/>
        </p:nvCxnSpPr>
        <p:spPr>
          <a:xfrm flipV="1">
            <a:off x="8196945" y="2496215"/>
            <a:ext cx="152126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1956FB-5F9D-4667-97D8-694C59392CBD}"/>
              </a:ext>
            </a:extLst>
          </p:cNvPr>
          <p:cNvCxnSpPr>
            <a:cxnSpLocks/>
            <a:stCxn id="43" idx="1"/>
            <a:endCxn id="18" idx="2"/>
          </p:cNvCxnSpPr>
          <p:nvPr/>
        </p:nvCxnSpPr>
        <p:spPr>
          <a:xfrm flipH="1" flipV="1">
            <a:off x="3697475" y="2680881"/>
            <a:ext cx="2122030" cy="1111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49E842B-E55F-4664-8088-8F691672C8C0}"/>
              </a:ext>
            </a:extLst>
          </p:cNvPr>
          <p:cNvCxnSpPr>
            <a:cxnSpLocks/>
            <a:stCxn id="64" idx="1"/>
            <a:endCxn id="18" idx="3"/>
          </p:cNvCxnSpPr>
          <p:nvPr/>
        </p:nvCxnSpPr>
        <p:spPr>
          <a:xfrm flipH="1" flipV="1">
            <a:off x="4749035" y="2496215"/>
            <a:ext cx="107047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272673D-C64F-49B7-A9AA-7F2C346A8DED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7008225" y="4227764"/>
            <a:ext cx="0" cy="1129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B54103D-B40D-4362-BC78-38E4B2E28ACB}"/>
              </a:ext>
            </a:extLst>
          </p:cNvPr>
          <p:cNvGrpSpPr>
            <a:grpSpLocks noChangeAspect="1"/>
          </p:cNvGrpSpPr>
          <p:nvPr/>
        </p:nvGrpSpPr>
        <p:grpSpPr>
          <a:xfrm>
            <a:off x="43091" y="5115866"/>
            <a:ext cx="2223434" cy="1744681"/>
            <a:chOff x="43091" y="4592124"/>
            <a:chExt cx="2890894" cy="226842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918831-96E8-4010-AB0F-03DCEFDEA47F}"/>
                </a:ext>
              </a:extLst>
            </p:cNvPr>
            <p:cNvSpPr txBox="1"/>
            <p:nvPr/>
          </p:nvSpPr>
          <p:spPr>
            <a:xfrm>
              <a:off x="1024242" y="5606842"/>
              <a:ext cx="759819" cy="36015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Entity</a:t>
              </a:r>
              <a:endParaRPr lang="en-US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6859C1-691B-4935-A4E7-C5C33D1BD71D}"/>
                </a:ext>
              </a:extLst>
            </p:cNvPr>
            <p:cNvSpPr txBox="1"/>
            <p:nvPr/>
          </p:nvSpPr>
          <p:spPr>
            <a:xfrm>
              <a:off x="614293" y="4893107"/>
              <a:ext cx="1646223" cy="506442"/>
            </a:xfrm>
            <a:prstGeom prst="ellipse">
              <a:avLst/>
            </a:prstGeom>
            <a:noFill/>
            <a:ln cap="sq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Property</a:t>
              </a:r>
              <a:endParaRPr lang="en-US" sz="1200" dirty="0"/>
            </a:p>
          </p:txBody>
        </p:sp>
        <p:sp>
          <p:nvSpPr>
            <p:cNvPr id="33" name="Flowchart: Decision 32">
              <a:extLst>
                <a:ext uri="{FF2B5EF4-FFF2-40B4-BE49-F238E27FC236}">
                  <a16:creationId xmlns:a16="http://schemas.microsoft.com/office/drawing/2014/main" id="{6ABFBD5E-E1A2-4C76-8DC9-76B804831044}"/>
                </a:ext>
              </a:extLst>
            </p:cNvPr>
            <p:cNvSpPr/>
            <p:nvPr/>
          </p:nvSpPr>
          <p:spPr>
            <a:xfrm>
              <a:off x="129763" y="6101348"/>
              <a:ext cx="2673566" cy="57453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Relationship</a:t>
              </a:r>
              <a:endParaRPr lang="en-US" sz="1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0F26356-D088-4AE8-9AD2-9D1A8B72CC0A}"/>
                </a:ext>
              </a:extLst>
            </p:cNvPr>
            <p:cNvSpPr/>
            <p:nvPr/>
          </p:nvSpPr>
          <p:spPr>
            <a:xfrm>
              <a:off x="43091" y="4592124"/>
              <a:ext cx="2890894" cy="226842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F3EC05E-952E-4900-BF20-C9B307039FE5}"/>
              </a:ext>
            </a:extLst>
          </p:cNvPr>
          <p:cNvSpPr txBox="1"/>
          <p:nvPr/>
        </p:nvSpPr>
        <p:spPr>
          <a:xfrm rot="5400000">
            <a:off x="1680848" y="4272275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Borehole Data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4D61CD-B855-4818-82A8-FEE0B03A11FD}"/>
              </a:ext>
            </a:extLst>
          </p:cNvPr>
          <p:cNvSpPr txBox="1"/>
          <p:nvPr/>
        </p:nvSpPr>
        <p:spPr>
          <a:xfrm rot="5400000">
            <a:off x="2261386" y="4272275"/>
            <a:ext cx="278175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Petrophysical Data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865303-AFEF-489E-8937-DCFE4C13548C}"/>
              </a:ext>
            </a:extLst>
          </p:cNvPr>
          <p:cNvSpPr txBox="1"/>
          <p:nvPr/>
        </p:nvSpPr>
        <p:spPr>
          <a:xfrm rot="5400000">
            <a:off x="3330819" y="4087609"/>
            <a:ext cx="210312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Seismic Data</a:t>
            </a:r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044A1A-D495-4AF1-86F6-A168A8E8CE0F}"/>
              </a:ext>
            </a:extLst>
          </p:cNvPr>
          <p:cNvCxnSpPr>
            <a:cxnSpLocks/>
            <a:stCxn id="70" idx="2"/>
          </p:cNvCxnSpPr>
          <p:nvPr/>
        </p:nvCxnSpPr>
        <p:spPr>
          <a:xfrm flipV="1">
            <a:off x="2996643" y="2680882"/>
            <a:ext cx="688351" cy="535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4E49CBF-F37B-4489-A6DD-EF9B277CB072}"/>
              </a:ext>
            </a:extLst>
          </p:cNvPr>
          <p:cNvCxnSpPr>
            <a:cxnSpLocks/>
            <a:stCxn id="71" idx="2"/>
          </p:cNvCxnSpPr>
          <p:nvPr/>
        </p:nvCxnSpPr>
        <p:spPr>
          <a:xfrm flipV="1">
            <a:off x="3652261" y="2680882"/>
            <a:ext cx="32733" cy="46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4A6B0B-C379-48D6-B600-9FAF12B66D3A}"/>
              </a:ext>
            </a:extLst>
          </p:cNvPr>
          <p:cNvCxnSpPr>
            <a:cxnSpLocks/>
            <a:stCxn id="73" idx="2"/>
          </p:cNvCxnSpPr>
          <p:nvPr/>
        </p:nvCxnSpPr>
        <p:spPr>
          <a:xfrm flipH="1" flipV="1">
            <a:off x="3684994" y="2680882"/>
            <a:ext cx="697385" cy="614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F54CC05-7624-4F4A-A764-8E86869C1BFD}"/>
              </a:ext>
            </a:extLst>
          </p:cNvPr>
          <p:cNvCxnSpPr>
            <a:cxnSpLocks/>
            <a:stCxn id="22" idx="1"/>
            <a:endCxn id="43" idx="3"/>
          </p:cNvCxnSpPr>
          <p:nvPr/>
        </p:nvCxnSpPr>
        <p:spPr>
          <a:xfrm flipH="1">
            <a:off x="8196945" y="2496215"/>
            <a:ext cx="1521266" cy="1295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E00968-C548-4C86-88DD-FE35AEC79490}"/>
              </a:ext>
            </a:extLst>
          </p:cNvPr>
          <p:cNvCxnSpPr>
            <a:cxnSpLocks/>
            <a:stCxn id="43" idx="0"/>
            <a:endCxn id="64" idx="2"/>
          </p:cNvCxnSpPr>
          <p:nvPr/>
        </p:nvCxnSpPr>
        <p:spPr>
          <a:xfrm flipV="1">
            <a:off x="7008225" y="2931900"/>
            <a:ext cx="0" cy="424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5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Structural Data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394929"/>
              </p:ext>
            </p:extLst>
          </p:nvPr>
        </p:nvGraphicFramePr>
        <p:xfrm>
          <a:off x="331426" y="1317811"/>
          <a:ext cx="641215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1624338">
                  <a:extLst>
                    <a:ext uri="{9D8B030D-6E8A-4147-A177-3AD203B41FA5}">
                      <a16:colId xmlns:a16="http://schemas.microsoft.com/office/drawing/2014/main" val="115507306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FieldName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FieldExtents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F4B118E-6A38-45DD-B701-9D2F698A52A6}"/>
              </a:ext>
            </a:extLst>
          </p:cNvPr>
          <p:cNvSpPr txBox="1"/>
          <p:nvPr/>
        </p:nvSpPr>
        <p:spPr>
          <a:xfrm>
            <a:off x="3994670" y="90905"/>
            <a:ext cx="4876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Does a basin have many fields, fault maps, geology maps, stratigraphic columns, isopach maps, or DEMs? Is there addition ID for these properties?</a:t>
            </a:r>
          </a:p>
        </p:txBody>
      </p:sp>
      <p:graphicFrame>
        <p:nvGraphicFramePr>
          <p:cNvPr id="26" name="Table 7">
            <a:extLst>
              <a:ext uri="{FF2B5EF4-FFF2-40B4-BE49-F238E27FC236}">
                <a16:creationId xmlns:a16="http://schemas.microsoft.com/office/drawing/2014/main" id="{950BE139-98A4-48C0-9B1A-6C19AA4A8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550967"/>
              </p:ext>
            </p:extLst>
          </p:nvPr>
        </p:nvGraphicFramePr>
        <p:xfrm>
          <a:off x="331426" y="1977472"/>
          <a:ext cx="478782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FaultMaps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A18B782C-F51C-40C1-9E1A-10F6181B0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004639"/>
              </p:ext>
            </p:extLst>
          </p:nvPr>
        </p:nvGraphicFramePr>
        <p:xfrm>
          <a:off x="331426" y="2637133"/>
          <a:ext cx="478782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GeologyMaps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3CF3176C-EADE-4E3A-8206-624F8A470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98791"/>
              </p:ext>
            </p:extLst>
          </p:nvPr>
        </p:nvGraphicFramePr>
        <p:xfrm>
          <a:off x="331426" y="3307443"/>
          <a:ext cx="5648936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259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703851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2430826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StratigraphicColumns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9" name="Table 7">
            <a:extLst>
              <a:ext uri="{FF2B5EF4-FFF2-40B4-BE49-F238E27FC236}">
                <a16:creationId xmlns:a16="http://schemas.microsoft.com/office/drawing/2014/main" id="{6F9F0A4D-E117-4493-9C8F-B0DC43348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70707"/>
              </p:ext>
            </p:extLst>
          </p:nvPr>
        </p:nvGraphicFramePr>
        <p:xfrm>
          <a:off x="331426" y="3977753"/>
          <a:ext cx="478782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IsopachMaps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30" name="Table 7">
            <a:extLst>
              <a:ext uri="{FF2B5EF4-FFF2-40B4-BE49-F238E27FC236}">
                <a16:creationId xmlns:a16="http://schemas.microsoft.com/office/drawing/2014/main" id="{844AEBC9-6AFC-4F27-AC1E-28FDDBDB4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4428"/>
              </p:ext>
            </p:extLst>
          </p:nvPr>
        </p:nvGraphicFramePr>
        <p:xfrm>
          <a:off x="331426" y="4725346"/>
          <a:ext cx="478782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232752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FEC7765-98BE-4A65-9EC8-F6CA785F9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26243"/>
              </p:ext>
            </p:extLst>
          </p:nvPr>
        </p:nvGraphicFramePr>
        <p:xfrm>
          <a:off x="3438114" y="5418582"/>
          <a:ext cx="212779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386">
                  <a:extLst>
                    <a:ext uri="{9D8B030D-6E8A-4147-A177-3AD203B41FA5}">
                      <a16:colId xmlns:a16="http://schemas.microsoft.com/office/drawing/2014/main" val="3940793657"/>
                    </a:ext>
                  </a:extLst>
                </a:gridCol>
                <a:gridCol w="772413">
                  <a:extLst>
                    <a:ext uri="{9D8B030D-6E8A-4147-A177-3AD203B41FA5}">
                      <a16:colId xmlns:a16="http://schemas.microsoft.com/office/drawing/2014/main" val="3535311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51521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4677FA0-24B5-4759-BE9B-5445D1854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63064"/>
              </p:ext>
            </p:extLst>
          </p:nvPr>
        </p:nvGraphicFramePr>
        <p:xfrm>
          <a:off x="331426" y="5418582"/>
          <a:ext cx="3106688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723832737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72064187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0050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56227B7-F607-4E48-9764-16DEF75F044F}"/>
              </a:ext>
            </a:extLst>
          </p:cNvPr>
          <p:cNvSpPr txBox="1"/>
          <p:nvPr/>
        </p:nvSpPr>
        <p:spPr>
          <a:xfrm>
            <a:off x="5822524" y="5469367"/>
            <a:ext cx="48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a well belong to a basin?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3DC92B-9551-4C56-8AB4-3FC15E442DE5}"/>
              </a:ext>
            </a:extLst>
          </p:cNvPr>
          <p:cNvSpPr txBox="1"/>
          <p:nvPr/>
        </p:nvSpPr>
        <p:spPr>
          <a:xfrm>
            <a:off x="707307" y="6414564"/>
            <a:ext cx="187982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Primary 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D3220B-FD21-4D36-85B1-133C1E6B0535}"/>
              </a:ext>
            </a:extLst>
          </p:cNvPr>
          <p:cNvSpPr txBox="1"/>
          <p:nvPr/>
        </p:nvSpPr>
        <p:spPr>
          <a:xfrm>
            <a:off x="2597591" y="6412796"/>
            <a:ext cx="1879828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Foreign Key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7FB33D-A8C1-487F-A28F-1BA9F508083B}"/>
              </a:ext>
            </a:extLst>
          </p:cNvPr>
          <p:cNvSpPr txBox="1"/>
          <p:nvPr/>
        </p:nvSpPr>
        <p:spPr>
          <a:xfrm>
            <a:off x="4487875" y="6419357"/>
            <a:ext cx="187982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Properties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42D4B1CD-33B0-430D-958E-C03368304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85027"/>
              </p:ext>
            </p:extLst>
          </p:nvPr>
        </p:nvGraphicFramePr>
        <p:xfrm>
          <a:off x="5110340" y="1978477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53E2FA5C-302B-4D0B-B405-416631110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31173"/>
              </p:ext>
            </p:extLst>
          </p:nvPr>
        </p:nvGraphicFramePr>
        <p:xfrm>
          <a:off x="5110339" y="2642135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962CD203-14D1-47FB-91AE-3E665658C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84455"/>
              </p:ext>
            </p:extLst>
          </p:nvPr>
        </p:nvGraphicFramePr>
        <p:xfrm>
          <a:off x="5110338" y="3983031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93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B95BEA-C279-455D-AB20-C41F9C97AAC1}"/>
              </a:ext>
            </a:extLst>
          </p:cNvPr>
          <p:cNvSpPr txBox="1"/>
          <p:nvPr/>
        </p:nvSpPr>
        <p:spPr>
          <a:xfrm>
            <a:off x="154782" y="158681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Borehole Data</a:t>
            </a:r>
            <a:endParaRPr lang="en-US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1F2CD38-9486-4ED8-9352-A489F772F4CC}"/>
              </a:ext>
            </a:extLst>
          </p:cNvPr>
          <p:cNvGrpSpPr/>
          <p:nvPr/>
        </p:nvGrpSpPr>
        <p:grpSpPr>
          <a:xfrm>
            <a:off x="420363" y="3813676"/>
            <a:ext cx="9478080" cy="1920586"/>
            <a:chOff x="172019" y="3279126"/>
            <a:chExt cx="9478080" cy="192058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6CBE73F-868C-41D7-8C74-A0F3AD127622}"/>
                </a:ext>
              </a:extLst>
            </p:cNvPr>
            <p:cNvGrpSpPr/>
            <p:nvPr/>
          </p:nvGrpSpPr>
          <p:grpSpPr>
            <a:xfrm>
              <a:off x="172019" y="3361214"/>
              <a:ext cx="9157661" cy="1838498"/>
              <a:chOff x="241918" y="2864993"/>
              <a:chExt cx="9157661" cy="1838498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F2DD4DB-A163-496F-9BD3-6F379A179239}"/>
                  </a:ext>
                </a:extLst>
              </p:cNvPr>
              <p:cNvSpPr txBox="1"/>
              <p:nvPr/>
            </p:nvSpPr>
            <p:spPr>
              <a:xfrm>
                <a:off x="241918" y="4184140"/>
                <a:ext cx="1434669" cy="519351"/>
              </a:xfrm>
              <a:prstGeom prst="ellipse">
                <a:avLst/>
              </a:prstGeom>
              <a:noFill/>
              <a:ln cap="sq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Latitude</a:t>
                </a:r>
                <a:endParaRPr lang="en-US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B911F30-C776-46C3-B557-1BC50C368369}"/>
                  </a:ext>
                </a:extLst>
              </p:cNvPr>
              <p:cNvGrpSpPr/>
              <p:nvPr/>
            </p:nvGrpSpPr>
            <p:grpSpPr>
              <a:xfrm>
                <a:off x="931866" y="2864993"/>
                <a:ext cx="8467713" cy="1833672"/>
                <a:chOff x="931866" y="2864993"/>
                <a:chExt cx="8467713" cy="1833672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99BBC35-35C1-48F5-8B63-07ADE9F3FE44}"/>
                    </a:ext>
                  </a:extLst>
                </p:cNvPr>
                <p:cNvSpPr txBox="1"/>
                <p:nvPr/>
              </p:nvSpPr>
              <p:spPr>
                <a:xfrm>
                  <a:off x="2714286" y="2864993"/>
                  <a:ext cx="210312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 err="1"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MapLocation</a:t>
                  </a:r>
                  <a:endParaRPr lang="en-US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779BEB-7516-4808-8357-21B6DDE6C3EB}"/>
                    </a:ext>
                  </a:extLst>
                </p:cNvPr>
                <p:cNvSpPr txBox="1"/>
                <p:nvPr/>
              </p:nvSpPr>
              <p:spPr>
                <a:xfrm>
                  <a:off x="1774437" y="4179314"/>
                  <a:ext cx="1653923" cy="519351"/>
                </a:xfrm>
                <a:prstGeom prst="ellipse">
                  <a:avLst/>
                </a:prstGeom>
                <a:noFill/>
                <a:ln cap="sq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800" dirty="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Longitude</a:t>
                  </a:r>
                  <a:endParaRPr lang="en-US" dirty="0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BC7570A-D801-4DD4-880D-4BC1AE90A745}"/>
                    </a:ext>
                  </a:extLst>
                </p:cNvPr>
                <p:cNvSpPr txBox="1"/>
                <p:nvPr/>
              </p:nvSpPr>
              <p:spPr>
                <a:xfrm>
                  <a:off x="931866" y="3623676"/>
                  <a:ext cx="1434669" cy="519351"/>
                </a:xfrm>
                <a:prstGeom prst="ellipse">
                  <a:avLst/>
                </a:prstGeom>
                <a:noFill/>
                <a:ln cap="sq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800" u="sng" dirty="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Lat/long</a:t>
                  </a:r>
                  <a:endParaRPr lang="en-US" u="sng" dirty="0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A7B1D9C-98B6-4547-895D-18B1CE68FD9F}"/>
                    </a:ext>
                  </a:extLst>
                </p:cNvPr>
                <p:cNvSpPr txBox="1"/>
                <p:nvPr/>
              </p:nvSpPr>
              <p:spPr>
                <a:xfrm>
                  <a:off x="3489486" y="3797348"/>
                  <a:ext cx="1552871" cy="519351"/>
                </a:xfrm>
                <a:prstGeom prst="ellipse">
                  <a:avLst/>
                </a:prstGeom>
                <a:noFill/>
                <a:ln cap="sq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800" dirty="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Township</a:t>
                  </a:r>
                  <a:endParaRPr lang="en-US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4AF8B32-9088-4031-B0A3-9EB8E5A7DA21}"/>
                    </a:ext>
                  </a:extLst>
                </p:cNvPr>
                <p:cNvSpPr txBox="1"/>
                <p:nvPr/>
              </p:nvSpPr>
              <p:spPr>
                <a:xfrm>
                  <a:off x="5139357" y="3801542"/>
                  <a:ext cx="1087753" cy="519351"/>
                </a:xfrm>
                <a:prstGeom prst="ellipse">
                  <a:avLst/>
                </a:prstGeom>
                <a:noFill/>
                <a:ln cap="sq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800" dirty="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Range</a:t>
                  </a:r>
                  <a:endParaRPr lang="en-US" dirty="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2D2AFE6-72A0-46B9-9CF5-DEB818024EB5}"/>
                    </a:ext>
                  </a:extLst>
                </p:cNvPr>
                <p:cNvSpPr txBox="1"/>
                <p:nvPr/>
              </p:nvSpPr>
              <p:spPr>
                <a:xfrm>
                  <a:off x="6419163" y="3792052"/>
                  <a:ext cx="1552871" cy="519351"/>
                </a:xfrm>
                <a:prstGeom prst="ellipse">
                  <a:avLst/>
                </a:prstGeom>
                <a:noFill/>
                <a:ln cap="sq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800" dirty="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Section</a:t>
                  </a:r>
                  <a:endParaRPr lang="en-US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8FFB61E-70CE-43BF-912B-C29B262F861D}"/>
                    </a:ext>
                  </a:extLst>
                </p:cNvPr>
                <p:cNvSpPr txBox="1"/>
                <p:nvPr/>
              </p:nvSpPr>
              <p:spPr>
                <a:xfrm>
                  <a:off x="8163103" y="3808814"/>
                  <a:ext cx="1236476" cy="519351"/>
                </a:xfrm>
                <a:prstGeom prst="ellipse">
                  <a:avLst/>
                </a:prstGeom>
                <a:noFill/>
                <a:ln cap="sq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800" dirty="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UTM</a:t>
                  </a:r>
                  <a:endParaRPr lang="en-US" dirty="0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362CAAD-28CA-4F1B-9074-3120839E7B70}"/>
                    </a:ext>
                  </a:extLst>
                </p:cNvPr>
                <p:cNvCxnSpPr>
                  <a:stCxn id="66" idx="3"/>
                  <a:endCxn id="61" idx="0"/>
                </p:cNvCxnSpPr>
                <p:nvPr/>
              </p:nvCxnSpPr>
              <p:spPr>
                <a:xfrm flipH="1">
                  <a:off x="959253" y="4066970"/>
                  <a:ext cx="182715" cy="1171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A3D5D71-A2B7-49AE-B9BD-37C7574BD414}"/>
                    </a:ext>
                  </a:extLst>
                </p:cNvPr>
                <p:cNvCxnSpPr>
                  <a:stCxn id="66" idx="5"/>
                </p:cNvCxnSpPr>
                <p:nvPr/>
              </p:nvCxnSpPr>
              <p:spPr>
                <a:xfrm>
                  <a:off x="2156433" y="4066970"/>
                  <a:ext cx="132407" cy="1123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E889AA95-CA2F-471A-9939-D7970B2D3BF5}"/>
                    </a:ext>
                  </a:extLst>
                </p:cNvPr>
                <p:cNvCxnSpPr>
                  <a:stCxn id="66" idx="7"/>
                </p:cNvCxnSpPr>
                <p:nvPr/>
              </p:nvCxnSpPr>
              <p:spPr>
                <a:xfrm flipV="1">
                  <a:off x="2156433" y="3234324"/>
                  <a:ext cx="830082" cy="4654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3ACA95C9-1859-4270-B46B-07A516186ACF}"/>
                    </a:ext>
                  </a:extLst>
                </p:cNvPr>
                <p:cNvCxnSpPr>
                  <a:stCxn id="67" idx="0"/>
                  <a:endCxn id="60" idx="2"/>
                </p:cNvCxnSpPr>
                <p:nvPr/>
              </p:nvCxnSpPr>
              <p:spPr>
                <a:xfrm flipH="1" flipV="1">
                  <a:off x="3765846" y="3234325"/>
                  <a:ext cx="500076" cy="5630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3362BA8-AD5B-43B3-B776-B8A5B6E93A88}"/>
                    </a:ext>
                  </a:extLst>
                </p:cNvPr>
                <p:cNvCxnSpPr>
                  <a:stCxn id="68" idx="1"/>
                  <a:endCxn id="60" idx="3"/>
                </p:cNvCxnSpPr>
                <p:nvPr/>
              </p:nvCxnSpPr>
              <p:spPr>
                <a:xfrm flipH="1" flipV="1">
                  <a:off x="4817406" y="3049659"/>
                  <a:ext cx="481249" cy="8279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7C950606-A08F-4C5C-A726-48D89E6CB584}"/>
                    </a:ext>
                  </a:extLst>
                </p:cNvPr>
                <p:cNvCxnSpPr>
                  <a:stCxn id="70" idx="1"/>
                  <a:endCxn id="60" idx="3"/>
                </p:cNvCxnSpPr>
                <p:nvPr/>
              </p:nvCxnSpPr>
              <p:spPr>
                <a:xfrm flipH="1" flipV="1">
                  <a:off x="4817406" y="3049659"/>
                  <a:ext cx="1829170" cy="8184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72BF111-813D-4F27-99AD-29A67A62B687}"/>
                    </a:ext>
                  </a:extLst>
                </p:cNvPr>
                <p:cNvCxnSpPr>
                  <a:stCxn id="71" idx="1"/>
                  <a:endCxn id="60" idx="3"/>
                </p:cNvCxnSpPr>
                <p:nvPr/>
              </p:nvCxnSpPr>
              <p:spPr>
                <a:xfrm flipH="1" flipV="1">
                  <a:off x="4817406" y="3049659"/>
                  <a:ext cx="3526775" cy="8352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928729-74F2-47C9-B902-8D20B48B7AB1}"/>
                </a:ext>
              </a:extLst>
            </p:cNvPr>
            <p:cNvSpPr txBox="1"/>
            <p:nvPr/>
          </p:nvSpPr>
          <p:spPr>
            <a:xfrm>
              <a:off x="5613334" y="3279126"/>
              <a:ext cx="40367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Should this data be in Geology Map?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i.e. use Lat/long to find location. Like use map (7.2) and boundaries (7.4).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C9846EF-3BC4-4B0A-B8EB-629E18FABE06}"/>
              </a:ext>
            </a:extLst>
          </p:cNvPr>
          <p:cNvGrpSpPr/>
          <p:nvPr/>
        </p:nvGrpSpPr>
        <p:grpSpPr>
          <a:xfrm>
            <a:off x="347875" y="976279"/>
            <a:ext cx="10465898" cy="2387419"/>
            <a:chOff x="347875" y="976279"/>
            <a:chExt cx="10465898" cy="23874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ED94C4-D0E8-402F-8393-9E1E3CD9EBF4}"/>
                </a:ext>
              </a:extLst>
            </p:cNvPr>
            <p:cNvSpPr txBox="1"/>
            <p:nvPr/>
          </p:nvSpPr>
          <p:spPr>
            <a:xfrm>
              <a:off x="409382" y="1547653"/>
              <a:ext cx="788993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u="sng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API</a:t>
              </a:r>
              <a:endParaRPr lang="en-US" u="sng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7FB1AA-448B-469F-9D3F-1C7AEAB94878}"/>
                </a:ext>
              </a:extLst>
            </p:cNvPr>
            <p:cNvSpPr txBox="1"/>
            <p:nvPr/>
          </p:nvSpPr>
          <p:spPr>
            <a:xfrm>
              <a:off x="4057173" y="976279"/>
              <a:ext cx="21031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CO2 Storage (Well)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F2AB5FC-BB6B-4860-A9CC-19EFDA9B4842}"/>
                </a:ext>
              </a:extLst>
            </p:cNvPr>
            <p:cNvSpPr txBox="1"/>
            <p:nvPr/>
          </p:nvSpPr>
          <p:spPr>
            <a:xfrm>
              <a:off x="1345751" y="1547649"/>
              <a:ext cx="1653923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WellName</a:t>
              </a:r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2B86D5-3D84-45DE-BD58-A571A1E06F46}"/>
                </a:ext>
              </a:extLst>
            </p:cNvPr>
            <p:cNvSpPr txBox="1"/>
            <p:nvPr/>
          </p:nvSpPr>
          <p:spPr>
            <a:xfrm>
              <a:off x="3088685" y="1547649"/>
              <a:ext cx="1479271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Location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DF2FB99-53F9-4042-870F-6115DD489B38}"/>
                </a:ext>
              </a:extLst>
            </p:cNvPr>
            <p:cNvSpPr txBox="1"/>
            <p:nvPr/>
          </p:nvSpPr>
          <p:spPr>
            <a:xfrm>
              <a:off x="4656967" y="1547648"/>
              <a:ext cx="1479271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Elevation</a:t>
              </a:r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2ADEDB-336E-4367-86C6-36D00668319B}"/>
                </a:ext>
              </a:extLst>
            </p:cNvPr>
            <p:cNvSpPr txBox="1"/>
            <p:nvPr/>
          </p:nvSpPr>
          <p:spPr>
            <a:xfrm>
              <a:off x="6225249" y="1547647"/>
              <a:ext cx="1890761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TotalDepth</a:t>
              </a:r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CED92B5-EAA7-44F7-9F6E-FAAF2379690F}"/>
                </a:ext>
              </a:extLst>
            </p:cNvPr>
            <p:cNvSpPr txBox="1"/>
            <p:nvPr/>
          </p:nvSpPr>
          <p:spPr>
            <a:xfrm>
              <a:off x="8205021" y="1547647"/>
              <a:ext cx="643645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GR</a:t>
              </a:r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1D4CC0A-966C-4DCA-9B93-F6B6EE21713B}"/>
                </a:ext>
              </a:extLst>
            </p:cNvPr>
            <p:cNvSpPr txBox="1"/>
            <p:nvPr/>
          </p:nvSpPr>
          <p:spPr>
            <a:xfrm>
              <a:off x="8933016" y="1543766"/>
              <a:ext cx="643645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TD</a:t>
              </a:r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C0FC9A6-0E03-4732-BBB8-A7F5C1D00167}"/>
                </a:ext>
              </a:extLst>
            </p:cNvPr>
            <p:cNvSpPr txBox="1"/>
            <p:nvPr/>
          </p:nvSpPr>
          <p:spPr>
            <a:xfrm>
              <a:off x="9661011" y="1543766"/>
              <a:ext cx="643645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KB</a:t>
              </a:r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957329-5FEA-4EBF-AC25-8214DB48823A}"/>
                </a:ext>
              </a:extLst>
            </p:cNvPr>
            <p:cNvSpPr txBox="1"/>
            <p:nvPr/>
          </p:nvSpPr>
          <p:spPr>
            <a:xfrm>
              <a:off x="371413" y="2177127"/>
              <a:ext cx="1434669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Latitude</a:t>
              </a:r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EFEAEC3-6F7E-443B-94C1-644F9DDA3EBF}"/>
                </a:ext>
              </a:extLst>
            </p:cNvPr>
            <p:cNvSpPr txBox="1"/>
            <p:nvPr/>
          </p:nvSpPr>
          <p:spPr>
            <a:xfrm>
              <a:off x="1903932" y="2172301"/>
              <a:ext cx="1653923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Longitude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27B97B6-0AB9-4664-87B4-74C222F75647}"/>
                </a:ext>
              </a:extLst>
            </p:cNvPr>
            <p:cNvSpPr txBox="1"/>
            <p:nvPr/>
          </p:nvSpPr>
          <p:spPr>
            <a:xfrm>
              <a:off x="3680132" y="2171324"/>
              <a:ext cx="1479271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WellType</a:t>
              </a:r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C775CEB-6E19-4848-B35F-6C0782912E4A}"/>
                </a:ext>
              </a:extLst>
            </p:cNvPr>
            <p:cNvSpPr txBox="1"/>
            <p:nvPr/>
          </p:nvSpPr>
          <p:spPr>
            <a:xfrm>
              <a:off x="5287075" y="2171324"/>
              <a:ext cx="1829171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WellStatues</a:t>
              </a:r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75879C-71D1-4FA5-A474-FD2771D99CB9}"/>
                </a:ext>
              </a:extLst>
            </p:cNvPr>
            <p:cNvSpPr txBox="1"/>
            <p:nvPr/>
          </p:nvSpPr>
          <p:spPr>
            <a:xfrm>
              <a:off x="7167955" y="2172301"/>
              <a:ext cx="1479271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Operator</a:t>
              </a:r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492D3A8-3FBB-41C0-839F-107C6387EF16}"/>
                </a:ext>
              </a:extLst>
            </p:cNvPr>
            <p:cNvSpPr txBox="1"/>
            <p:nvPr/>
          </p:nvSpPr>
          <p:spPr>
            <a:xfrm>
              <a:off x="8774898" y="2172301"/>
              <a:ext cx="2038875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FieldName</a:t>
              </a:r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C290E7F-1899-4A24-A099-0DA2DAA72B9C}"/>
                </a:ext>
              </a:extLst>
            </p:cNvPr>
            <p:cNvSpPr txBox="1"/>
            <p:nvPr/>
          </p:nvSpPr>
          <p:spPr>
            <a:xfrm>
              <a:off x="2699046" y="2835226"/>
              <a:ext cx="1207009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County</a:t>
              </a:r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25DF086-8E5E-43F5-9BA1-B7CC7B32E659}"/>
                </a:ext>
              </a:extLst>
            </p:cNvPr>
            <p:cNvSpPr txBox="1"/>
            <p:nvPr/>
          </p:nvSpPr>
          <p:spPr>
            <a:xfrm>
              <a:off x="347875" y="2844347"/>
              <a:ext cx="2236299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WellReportsID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9442EEB-E223-4C40-AD4B-FEF65BE7FE22}"/>
              </a:ext>
            </a:extLst>
          </p:cNvPr>
          <p:cNvGrpSpPr/>
          <p:nvPr/>
        </p:nvGrpSpPr>
        <p:grpSpPr>
          <a:xfrm>
            <a:off x="5332751" y="5524240"/>
            <a:ext cx="6611951" cy="1278034"/>
            <a:chOff x="-73412" y="2864993"/>
            <a:chExt cx="6611951" cy="127803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F13415-66F8-4CA1-92EF-3DFB40B0FFF3}"/>
                </a:ext>
              </a:extLst>
            </p:cNvPr>
            <p:cNvSpPr txBox="1"/>
            <p:nvPr/>
          </p:nvSpPr>
          <p:spPr>
            <a:xfrm>
              <a:off x="2714286" y="2864993"/>
              <a:ext cx="21031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WellReports</a:t>
              </a:r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CA2E318-DA97-4403-90AF-0DA438698155}"/>
                </a:ext>
              </a:extLst>
            </p:cNvPr>
            <p:cNvSpPr txBox="1"/>
            <p:nvPr/>
          </p:nvSpPr>
          <p:spPr>
            <a:xfrm>
              <a:off x="-73412" y="3623676"/>
              <a:ext cx="2439948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u="sng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WellReportsID</a:t>
              </a:r>
              <a:endParaRPr lang="en-US" u="sng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41382B-13AC-4851-BD1B-6C5847A24CBC}"/>
                </a:ext>
              </a:extLst>
            </p:cNvPr>
            <p:cNvSpPr txBox="1"/>
            <p:nvPr/>
          </p:nvSpPr>
          <p:spPr>
            <a:xfrm>
              <a:off x="2922388" y="3620256"/>
              <a:ext cx="1552871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Drilling</a:t>
              </a:r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D60395E-4E27-4A4F-8659-B0B4050CAEC7}"/>
                </a:ext>
              </a:extLst>
            </p:cNvPr>
            <p:cNvSpPr txBox="1"/>
            <p:nvPr/>
          </p:nvSpPr>
          <p:spPr>
            <a:xfrm>
              <a:off x="5054828" y="3623676"/>
              <a:ext cx="1483711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Permits</a:t>
              </a:r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89F31F4-BA62-4201-84DF-531155CDFA16}"/>
                </a:ext>
              </a:extLst>
            </p:cNvPr>
            <p:cNvCxnSpPr>
              <a:cxnSpLocks/>
              <a:stCxn id="101" idx="7"/>
            </p:cNvCxnSpPr>
            <p:nvPr/>
          </p:nvCxnSpPr>
          <p:spPr>
            <a:xfrm flipV="1">
              <a:off x="2009214" y="3234327"/>
              <a:ext cx="977301" cy="4654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948A8B8-4CE5-4F43-A053-4CE3C5E6D30B}"/>
                </a:ext>
              </a:extLst>
            </p:cNvPr>
            <p:cNvCxnSpPr>
              <a:cxnSpLocks/>
              <a:stCxn id="102" idx="0"/>
              <a:endCxn id="99" idx="2"/>
            </p:cNvCxnSpPr>
            <p:nvPr/>
          </p:nvCxnSpPr>
          <p:spPr>
            <a:xfrm flipV="1">
              <a:off x="3698824" y="3234325"/>
              <a:ext cx="67022" cy="385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5D8A9F2-4A5F-415A-A15E-BA086325F00F}"/>
                </a:ext>
              </a:extLst>
            </p:cNvPr>
            <p:cNvCxnSpPr>
              <a:cxnSpLocks/>
              <a:stCxn id="103" idx="1"/>
            </p:cNvCxnSpPr>
            <p:nvPr/>
          </p:nvCxnSpPr>
          <p:spPr>
            <a:xfrm flipH="1" flipV="1">
              <a:off x="4449162" y="3234325"/>
              <a:ext cx="822950" cy="4654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B08CA17-9213-48CB-BE87-B1C2B8792642}"/>
              </a:ext>
            </a:extLst>
          </p:cNvPr>
          <p:cNvSpPr/>
          <p:nvPr/>
        </p:nvSpPr>
        <p:spPr>
          <a:xfrm>
            <a:off x="244219" y="761053"/>
            <a:ext cx="11217018" cy="282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4ACEE44-9DC6-4DEE-80BA-C4BACD3872A4}"/>
              </a:ext>
            </a:extLst>
          </p:cNvPr>
          <p:cNvSpPr txBox="1"/>
          <p:nvPr/>
        </p:nvSpPr>
        <p:spPr>
          <a:xfrm>
            <a:off x="6405555" y="841352"/>
            <a:ext cx="403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Elevation has several types:</a:t>
            </a:r>
          </a:p>
          <a:p>
            <a:r>
              <a:rPr lang="en-US" dirty="0" err="1">
                <a:solidFill>
                  <a:srgbClr val="FF0000"/>
                </a:solidFill>
              </a:rPr>
              <a:t>Ground,Kelly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DrkFloor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C59561-B05B-4F81-8A15-0EC35871C198}"/>
              </a:ext>
            </a:extLst>
          </p:cNvPr>
          <p:cNvSpPr txBox="1"/>
          <p:nvPr/>
        </p:nvSpPr>
        <p:spPr>
          <a:xfrm>
            <a:off x="-13779" y="3875420"/>
            <a:ext cx="241486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SurfaceOwner</a:t>
            </a:r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CF4832C-56A8-41FE-AB90-758E3D653C4A}"/>
              </a:ext>
            </a:extLst>
          </p:cNvPr>
          <p:cNvCxnSpPr>
            <a:cxnSpLocks/>
            <a:stCxn id="63" idx="6"/>
            <a:endCxn id="60" idx="1"/>
          </p:cNvCxnSpPr>
          <p:nvPr/>
        </p:nvCxnSpPr>
        <p:spPr>
          <a:xfrm flipV="1">
            <a:off x="2401081" y="4080430"/>
            <a:ext cx="491650" cy="5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12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B95BEA-C279-455D-AB20-C41F9C97AAC1}"/>
              </a:ext>
            </a:extLst>
          </p:cNvPr>
          <p:cNvSpPr txBox="1"/>
          <p:nvPr/>
        </p:nvSpPr>
        <p:spPr>
          <a:xfrm>
            <a:off x="154782" y="158681"/>
            <a:ext cx="3789509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Borehole Data (continue)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7FB1AA-448B-469F-9D3F-1C7AEAB94878}"/>
              </a:ext>
            </a:extLst>
          </p:cNvPr>
          <p:cNvSpPr txBox="1"/>
          <p:nvPr/>
        </p:nvSpPr>
        <p:spPr>
          <a:xfrm>
            <a:off x="4057173" y="976279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Storage (Well)</a:t>
            </a:r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B08CA17-9213-48CB-BE87-B1C2B8792642}"/>
              </a:ext>
            </a:extLst>
          </p:cNvPr>
          <p:cNvSpPr/>
          <p:nvPr/>
        </p:nvSpPr>
        <p:spPr>
          <a:xfrm>
            <a:off x="87288" y="761053"/>
            <a:ext cx="11695330" cy="2322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48C923-A12A-4D08-9C39-0DF68C30075E}"/>
              </a:ext>
            </a:extLst>
          </p:cNvPr>
          <p:cNvSpPr txBox="1"/>
          <p:nvPr/>
        </p:nvSpPr>
        <p:spPr>
          <a:xfrm>
            <a:off x="2453598" y="1695270"/>
            <a:ext cx="3034948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FormationTopDepths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0B9891-51D7-4AB8-AB92-3B2828A09F69}"/>
              </a:ext>
            </a:extLst>
          </p:cNvPr>
          <p:cNvSpPr txBox="1"/>
          <p:nvPr/>
        </p:nvSpPr>
        <p:spPr>
          <a:xfrm>
            <a:off x="5588685" y="1681425"/>
            <a:ext cx="1653923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Thickness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F30ADC-68D7-4AB9-BC8F-887288B3A200}"/>
              </a:ext>
            </a:extLst>
          </p:cNvPr>
          <p:cNvSpPr txBox="1"/>
          <p:nvPr/>
        </p:nvSpPr>
        <p:spPr>
          <a:xfrm>
            <a:off x="7342747" y="1681424"/>
            <a:ext cx="147927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NetSand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AD45B7-7A72-43D3-B031-002D54861789}"/>
              </a:ext>
            </a:extLst>
          </p:cNvPr>
          <p:cNvSpPr txBox="1"/>
          <p:nvPr/>
        </p:nvSpPr>
        <p:spPr>
          <a:xfrm>
            <a:off x="8875792" y="1681423"/>
            <a:ext cx="1207009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NetPay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71A7B7-9745-4179-B6BC-139DA7CDEB09}"/>
              </a:ext>
            </a:extLst>
          </p:cNvPr>
          <p:cNvSpPr txBox="1"/>
          <p:nvPr/>
        </p:nvSpPr>
        <p:spPr>
          <a:xfrm>
            <a:off x="10270415" y="1716040"/>
            <a:ext cx="1207009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Extent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869C00-BBDA-4E1D-A44D-6E61927F023C}"/>
              </a:ext>
            </a:extLst>
          </p:cNvPr>
          <p:cNvSpPr txBox="1"/>
          <p:nvPr/>
        </p:nvSpPr>
        <p:spPr>
          <a:xfrm>
            <a:off x="152225" y="2331382"/>
            <a:ext cx="2351062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ProductionVol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5EC16E0-F22A-45D5-BC13-0BF47AD9ED9C}"/>
              </a:ext>
            </a:extLst>
          </p:cNvPr>
          <p:cNvSpPr txBox="1"/>
          <p:nvPr/>
        </p:nvSpPr>
        <p:spPr>
          <a:xfrm>
            <a:off x="2574108" y="2331382"/>
            <a:ext cx="2351062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Injection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Vol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CF1C2E-E528-4393-B4E0-6EC6C033BAF5}"/>
              </a:ext>
            </a:extLst>
          </p:cNvPr>
          <p:cNvSpPr txBox="1"/>
          <p:nvPr/>
        </p:nvSpPr>
        <p:spPr>
          <a:xfrm>
            <a:off x="5052842" y="2304434"/>
            <a:ext cx="2681268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FluidChemistryID</a:t>
            </a:r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C0053FD-38D0-46E6-832A-FDFA8FB9FAE3}"/>
              </a:ext>
            </a:extLst>
          </p:cNvPr>
          <p:cNvGrpSpPr/>
          <p:nvPr/>
        </p:nvGrpSpPr>
        <p:grpSpPr>
          <a:xfrm>
            <a:off x="-34894" y="3849242"/>
            <a:ext cx="4890818" cy="1214077"/>
            <a:chOff x="-73412" y="2928950"/>
            <a:chExt cx="4890818" cy="121407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7EC7A36-BD65-4E31-80A7-484498338D26}"/>
                </a:ext>
              </a:extLst>
            </p:cNvPr>
            <p:cNvSpPr txBox="1"/>
            <p:nvPr/>
          </p:nvSpPr>
          <p:spPr>
            <a:xfrm>
              <a:off x="1407106" y="2928950"/>
              <a:ext cx="21031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FluidChemistry</a:t>
              </a:r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22E4488-2B0D-4747-9902-5C3443AF3715}"/>
                </a:ext>
              </a:extLst>
            </p:cNvPr>
            <p:cNvSpPr txBox="1"/>
            <p:nvPr/>
          </p:nvSpPr>
          <p:spPr>
            <a:xfrm>
              <a:off x="-73412" y="3623676"/>
              <a:ext cx="2624232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u="sng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FluidChemistryID</a:t>
              </a:r>
              <a:endParaRPr lang="en-US" u="sng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42D100A-F83E-4590-9014-B537AE533A41}"/>
                </a:ext>
              </a:extLst>
            </p:cNvPr>
            <p:cNvSpPr txBox="1"/>
            <p:nvPr/>
          </p:nvSpPr>
          <p:spPr>
            <a:xfrm>
              <a:off x="2922388" y="3620256"/>
              <a:ext cx="1895018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Elements</a:t>
              </a:r>
              <a:r>
                <a:rPr lang="en-US" altLang="zh-CN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4D83A19-BE17-41A5-9913-5AF13748D956}"/>
                </a:ext>
              </a:extLst>
            </p:cNvPr>
            <p:cNvCxnSpPr>
              <a:cxnSpLocks/>
              <a:stCxn id="82" idx="0"/>
              <a:endCxn id="79" idx="2"/>
            </p:cNvCxnSpPr>
            <p:nvPr/>
          </p:nvCxnSpPr>
          <p:spPr>
            <a:xfrm flipV="1">
              <a:off x="1238704" y="3298282"/>
              <a:ext cx="1219962" cy="325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C217769-16A0-4D2E-99F2-4BED3F7C6D98}"/>
                </a:ext>
              </a:extLst>
            </p:cNvPr>
            <p:cNvCxnSpPr>
              <a:cxnSpLocks/>
              <a:stCxn id="83" idx="0"/>
              <a:endCxn id="79" idx="2"/>
            </p:cNvCxnSpPr>
            <p:nvPr/>
          </p:nvCxnSpPr>
          <p:spPr>
            <a:xfrm flipH="1" flipV="1">
              <a:off x="2458666" y="3298282"/>
              <a:ext cx="1411231" cy="321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610D1C6-8F36-4802-BBE5-CDCAB0402F03}"/>
              </a:ext>
            </a:extLst>
          </p:cNvPr>
          <p:cNvSpPr txBox="1"/>
          <p:nvPr/>
        </p:nvSpPr>
        <p:spPr>
          <a:xfrm>
            <a:off x="7808792" y="2311444"/>
            <a:ext cx="2681268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GroundWaterID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50DD07-EDE2-4A0E-84D9-12B0DA6A68B7}"/>
              </a:ext>
            </a:extLst>
          </p:cNvPr>
          <p:cNvGrpSpPr/>
          <p:nvPr/>
        </p:nvGrpSpPr>
        <p:grpSpPr>
          <a:xfrm>
            <a:off x="4322455" y="3751165"/>
            <a:ext cx="7736720" cy="2147876"/>
            <a:chOff x="1657778" y="4620433"/>
            <a:chExt cx="7736720" cy="2147876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8380EB68-130A-4AC8-A317-100A264FCBF4}"/>
                </a:ext>
              </a:extLst>
            </p:cNvPr>
            <p:cNvGrpSpPr/>
            <p:nvPr/>
          </p:nvGrpSpPr>
          <p:grpSpPr>
            <a:xfrm>
              <a:off x="1657778" y="5416449"/>
              <a:ext cx="6901910" cy="1351860"/>
              <a:chOff x="217915" y="5310351"/>
              <a:chExt cx="6901910" cy="1351860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F57B5C4C-467C-48F9-881C-6BB7C857411F}"/>
                  </a:ext>
                </a:extLst>
              </p:cNvPr>
              <p:cNvGrpSpPr/>
              <p:nvPr/>
            </p:nvGrpSpPr>
            <p:grpSpPr>
              <a:xfrm>
                <a:off x="217915" y="5310351"/>
                <a:ext cx="5253412" cy="1339327"/>
                <a:chOff x="-73412" y="2803700"/>
                <a:chExt cx="5253412" cy="1339327"/>
              </a:xfrm>
            </p:grpSpPr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1C810BC-E74B-4292-ADBD-F26E816AC8A9}"/>
                    </a:ext>
                  </a:extLst>
                </p:cNvPr>
                <p:cNvSpPr txBox="1"/>
                <p:nvPr/>
              </p:nvSpPr>
              <p:spPr>
                <a:xfrm>
                  <a:off x="3076880" y="2803700"/>
                  <a:ext cx="210312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 err="1"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GroundWater</a:t>
                  </a:r>
                  <a:endParaRPr lang="en-US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E0C4212-669E-419E-8371-F7A89A425BBD}"/>
                    </a:ext>
                  </a:extLst>
                </p:cNvPr>
                <p:cNvSpPr txBox="1"/>
                <p:nvPr/>
              </p:nvSpPr>
              <p:spPr>
                <a:xfrm>
                  <a:off x="-73412" y="3623676"/>
                  <a:ext cx="2624232" cy="519351"/>
                </a:xfrm>
                <a:prstGeom prst="ellipse">
                  <a:avLst/>
                </a:prstGeom>
                <a:noFill/>
                <a:ln cap="sq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u="sng" dirty="0" err="1"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GroundWater</a:t>
                  </a:r>
                  <a:r>
                    <a:rPr lang="en-US" sz="1800" u="sng" dirty="0" err="1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ID</a:t>
                  </a:r>
                  <a:endParaRPr lang="en-US" u="sng" dirty="0"/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5636D1E1-4A28-4AA6-955F-A33934519D7C}"/>
                    </a:ext>
                  </a:extLst>
                </p:cNvPr>
                <p:cNvSpPr txBox="1"/>
                <p:nvPr/>
              </p:nvSpPr>
              <p:spPr>
                <a:xfrm>
                  <a:off x="2808327" y="3623676"/>
                  <a:ext cx="1080021" cy="519351"/>
                </a:xfrm>
                <a:prstGeom prst="ellipse">
                  <a:avLst/>
                </a:prstGeom>
                <a:noFill/>
                <a:ln cap="sq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Depth</a:t>
                  </a:r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42D6ACD6-93B6-4078-AAA7-EFCF59361BAE}"/>
                    </a:ext>
                  </a:extLst>
                </p:cNvPr>
                <p:cNvCxnSpPr>
                  <a:cxnSpLocks/>
                  <a:stCxn id="113" idx="0"/>
                  <a:endCxn id="112" idx="2"/>
                </p:cNvCxnSpPr>
                <p:nvPr/>
              </p:nvCxnSpPr>
              <p:spPr>
                <a:xfrm flipV="1">
                  <a:off x="1238704" y="3173032"/>
                  <a:ext cx="2889736" cy="4506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398521F3-1E96-42E9-BB2E-3FA1421EF0E0}"/>
                    </a:ext>
                  </a:extLst>
                </p:cNvPr>
                <p:cNvCxnSpPr>
                  <a:cxnSpLocks/>
                  <a:stCxn id="114" idx="0"/>
                  <a:endCxn id="112" idx="2"/>
                </p:cNvCxnSpPr>
                <p:nvPr/>
              </p:nvCxnSpPr>
              <p:spPr>
                <a:xfrm flipV="1">
                  <a:off x="3348338" y="3173032"/>
                  <a:ext cx="780102" cy="4506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7A5BB58-9523-4B57-B18A-A8589217A456}"/>
                  </a:ext>
                </a:extLst>
              </p:cNvPr>
              <p:cNvSpPr txBox="1"/>
              <p:nvPr/>
            </p:nvSpPr>
            <p:spPr>
              <a:xfrm>
                <a:off x="4428292" y="6142860"/>
                <a:ext cx="788993" cy="519351"/>
              </a:xfrm>
              <a:prstGeom prst="ellipse">
                <a:avLst/>
              </a:prstGeom>
              <a:noFill/>
              <a:ln cap="sq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API</a:t>
                </a:r>
                <a:endParaRPr lang="en-US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110C88D-9629-4356-91B5-5CF0E2A69514}"/>
                  </a:ext>
                </a:extLst>
              </p:cNvPr>
              <p:cNvSpPr txBox="1"/>
              <p:nvPr/>
            </p:nvSpPr>
            <p:spPr>
              <a:xfrm>
                <a:off x="5465902" y="6116129"/>
                <a:ext cx="1653923" cy="519351"/>
              </a:xfrm>
              <a:prstGeom prst="ellipse">
                <a:avLst/>
              </a:prstGeom>
              <a:noFill/>
              <a:ln cap="sq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 err="1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WellName</a:t>
                </a:r>
                <a:endParaRPr lang="en-US" dirty="0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1FDA22F-70F2-4455-8EE4-98DABE63035A}"/>
                  </a:ext>
                </a:extLst>
              </p:cNvPr>
              <p:cNvCxnSpPr>
                <a:stCxn id="112" idx="2"/>
                <a:endCxn id="105" idx="0"/>
              </p:cNvCxnSpPr>
              <p:nvPr/>
            </p:nvCxnSpPr>
            <p:spPr>
              <a:xfrm>
                <a:off x="4419767" y="5679683"/>
                <a:ext cx="403022" cy="463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6299CF0-568B-495E-89C1-D60B894AFFD3}"/>
                  </a:ext>
                </a:extLst>
              </p:cNvPr>
              <p:cNvCxnSpPr>
                <a:stCxn id="112" idx="2"/>
                <a:endCxn id="106" idx="1"/>
              </p:cNvCxnSpPr>
              <p:nvPr/>
            </p:nvCxnSpPr>
            <p:spPr>
              <a:xfrm>
                <a:off x="4419767" y="5679683"/>
                <a:ext cx="1288346" cy="512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29C4EFE-6B22-4A87-96A6-7F4D02F9655C}"/>
                </a:ext>
              </a:extLst>
            </p:cNvPr>
            <p:cNvSpPr txBox="1"/>
            <p:nvPr/>
          </p:nvSpPr>
          <p:spPr>
            <a:xfrm>
              <a:off x="2503287" y="4679480"/>
              <a:ext cx="1288346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Extent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F44A9AD-7F06-482F-B157-8E772FEFE00F}"/>
                </a:ext>
              </a:extLst>
            </p:cNvPr>
            <p:cNvSpPr txBox="1"/>
            <p:nvPr/>
          </p:nvSpPr>
          <p:spPr>
            <a:xfrm>
              <a:off x="4069034" y="4622629"/>
              <a:ext cx="1252144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Salinity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1E84364-CBBD-4B6B-9E42-B26E338722B7}"/>
                </a:ext>
              </a:extLst>
            </p:cNvPr>
            <p:cNvSpPr txBox="1"/>
            <p:nvPr/>
          </p:nvSpPr>
          <p:spPr>
            <a:xfrm>
              <a:off x="5541097" y="4636532"/>
              <a:ext cx="1080021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TDS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C37F71D-59F8-4137-BE0E-27F00CBE34EE}"/>
                </a:ext>
              </a:extLst>
            </p:cNvPr>
            <p:cNvSpPr txBox="1"/>
            <p:nvPr/>
          </p:nvSpPr>
          <p:spPr>
            <a:xfrm>
              <a:off x="6770266" y="4620433"/>
              <a:ext cx="2624232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FluidChemistryID</a:t>
              </a:r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F72A18-7D7A-47EE-9B6B-216FDA201D3E}"/>
                </a:ext>
              </a:extLst>
            </p:cNvPr>
            <p:cNvCxnSpPr>
              <a:stCxn id="117" idx="5"/>
              <a:endCxn id="112" idx="0"/>
            </p:cNvCxnSpPr>
            <p:nvPr/>
          </p:nvCxnSpPr>
          <p:spPr>
            <a:xfrm>
              <a:off x="3602959" y="5122774"/>
              <a:ext cx="2256671" cy="293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1BA7A89-1EEF-40C9-ACC1-E9A11A9EA3F0}"/>
                </a:ext>
              </a:extLst>
            </p:cNvPr>
            <p:cNvCxnSpPr>
              <a:stCxn id="118" idx="5"/>
              <a:endCxn id="112" idx="0"/>
            </p:cNvCxnSpPr>
            <p:nvPr/>
          </p:nvCxnSpPr>
          <p:spPr>
            <a:xfrm>
              <a:off x="5137806" y="5065923"/>
              <a:ext cx="721824" cy="3505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A9D3D01-BCBB-4F0D-944C-8463CC3E3E2D}"/>
                </a:ext>
              </a:extLst>
            </p:cNvPr>
            <p:cNvCxnSpPr>
              <a:stCxn id="119" idx="4"/>
              <a:endCxn id="112" idx="0"/>
            </p:cNvCxnSpPr>
            <p:nvPr/>
          </p:nvCxnSpPr>
          <p:spPr>
            <a:xfrm flipH="1">
              <a:off x="5859630" y="5155883"/>
              <a:ext cx="221478" cy="2605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632DA5-DD58-4345-B56C-72EDD86B7053}"/>
                </a:ext>
              </a:extLst>
            </p:cNvPr>
            <p:cNvCxnSpPr>
              <a:stCxn id="123" idx="3"/>
              <a:endCxn id="112" idx="0"/>
            </p:cNvCxnSpPr>
            <p:nvPr/>
          </p:nvCxnSpPr>
          <p:spPr>
            <a:xfrm flipH="1">
              <a:off x="5859630" y="5063727"/>
              <a:ext cx="1294946" cy="352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72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463C63-F01B-4EA1-9AC2-385A4CFF121E}"/>
              </a:ext>
            </a:extLst>
          </p:cNvPr>
          <p:cNvSpPr txBox="1"/>
          <p:nvPr/>
        </p:nvSpPr>
        <p:spPr>
          <a:xfrm>
            <a:off x="647463" y="953628"/>
            <a:ext cx="11228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Addition data in ConocoPhillips_SWD_Wells_2021_0507:</a:t>
            </a:r>
          </a:p>
          <a:p>
            <a:r>
              <a:rPr lang="en-US" dirty="0" err="1"/>
              <a:t>CoordsSurf_</a:t>
            </a:r>
            <a:r>
              <a:rPr lang="en-US" altLang="zh-CN" dirty="0" err="1"/>
              <a:t>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 err="1"/>
              <a:t>CoordsSurf</a:t>
            </a:r>
            <a:r>
              <a:rPr lang="en-US" dirty="0"/>
              <a:t> </a:t>
            </a:r>
            <a:r>
              <a:rPr lang="en-US" altLang="zh-CN" dirty="0"/>
              <a:t>_E,</a:t>
            </a:r>
            <a:r>
              <a:rPr lang="zh-CN" altLang="en-US" dirty="0"/>
              <a:t> </a:t>
            </a:r>
            <a:r>
              <a:rPr lang="en-US" altLang="zh-CN" dirty="0" err="1"/>
              <a:t>FootageNS</a:t>
            </a:r>
            <a:r>
              <a:rPr lang="en-US" altLang="zh-CN" dirty="0"/>
              <a:t>, </a:t>
            </a:r>
            <a:r>
              <a:rPr lang="en-US" altLang="zh-CN" dirty="0" err="1"/>
              <a:t>Dir_NS</a:t>
            </a:r>
            <a:r>
              <a:rPr lang="en-US" altLang="zh-CN" dirty="0"/>
              <a:t>, </a:t>
            </a:r>
            <a:r>
              <a:rPr lang="en-US" altLang="zh-CN" dirty="0" err="1"/>
              <a:t>FootageEW,Dir_EW</a:t>
            </a:r>
            <a:r>
              <a:rPr lang="en-US" altLang="zh-CN" dirty="0"/>
              <a:t>,</a:t>
            </a:r>
          </a:p>
          <a:p>
            <a:r>
              <a:rPr lang="en-US" dirty="0" err="1"/>
              <a:t>QtrQtr</a:t>
            </a:r>
            <a:r>
              <a:rPr lang="en-US" dirty="0"/>
              <a:t>, Meridian,  </a:t>
            </a:r>
            <a:r>
              <a:rPr lang="en-US" dirty="0" err="1"/>
              <a:t>Dir_Horiz</a:t>
            </a:r>
            <a:r>
              <a:rPr lang="en-US" dirty="0"/>
              <a:t>, </a:t>
            </a:r>
            <a:r>
              <a:rPr lang="en-US" dirty="0" err="1"/>
              <a:t>Dir_Vert</a:t>
            </a:r>
            <a:r>
              <a:rPr lang="en-US" dirty="0"/>
              <a:t>, </a:t>
            </a:r>
            <a:r>
              <a:rPr lang="en-US" dirty="0" err="1"/>
              <a:t>Dir_Direct</a:t>
            </a:r>
            <a:r>
              <a:rPr lang="en-US" dirty="0"/>
              <a:t> ---------(Related to Maps?)</a:t>
            </a:r>
          </a:p>
          <a:p>
            <a:r>
              <a:rPr lang="en-US" dirty="0"/>
              <a:t>Confidential, </a:t>
            </a:r>
            <a:r>
              <a:rPr lang="en-US" dirty="0" err="1"/>
              <a:t>ConfRelDate</a:t>
            </a:r>
            <a:r>
              <a:rPr lang="en-US" dirty="0"/>
              <a:t>, </a:t>
            </a:r>
          </a:p>
          <a:p>
            <a:r>
              <a:rPr lang="en-US" dirty="0" err="1"/>
              <a:t>LeaseNumber</a:t>
            </a:r>
            <a:r>
              <a:rPr lang="en-US" dirty="0"/>
              <a:t>, </a:t>
            </a:r>
            <a:r>
              <a:rPr lang="en-US" dirty="0" err="1"/>
              <a:t>LeaseType</a:t>
            </a:r>
            <a:r>
              <a:rPr lang="en-US" dirty="0"/>
              <a:t>, </a:t>
            </a:r>
            <a:r>
              <a:rPr lang="en-US" dirty="0" err="1"/>
              <a:t>AbandonDate</a:t>
            </a:r>
            <a:r>
              <a:rPr lang="en-US" dirty="0"/>
              <a:t>, </a:t>
            </a:r>
            <a:r>
              <a:rPr lang="en-US" dirty="0" err="1"/>
              <a:t>OrigComplDate</a:t>
            </a:r>
            <a:r>
              <a:rPr lang="en-US" dirty="0"/>
              <a:t>, </a:t>
            </a:r>
            <a:r>
              <a:rPr lang="en-US" dirty="0" err="1"/>
              <a:t>OriginalFieldType</a:t>
            </a:r>
            <a:r>
              <a:rPr lang="en-US" dirty="0"/>
              <a:t> ---------(Related to Operator?)</a:t>
            </a:r>
          </a:p>
          <a:p>
            <a:r>
              <a:rPr lang="en-US" dirty="0" err="1"/>
              <a:t>SurfaceOwner</a:t>
            </a:r>
            <a:r>
              <a:rPr lang="en-US" dirty="0"/>
              <a:t>, </a:t>
            </a:r>
            <a:r>
              <a:rPr lang="en-US" dirty="0" err="1"/>
              <a:t>IndianTribe</a:t>
            </a:r>
            <a:r>
              <a:rPr lang="en-US" dirty="0"/>
              <a:t> ---------(Related to Maps, boundaries?)</a:t>
            </a:r>
          </a:p>
          <a:p>
            <a:r>
              <a:rPr lang="en-US" dirty="0" err="1"/>
              <a:t>Multi_Lats</a:t>
            </a:r>
            <a:endParaRPr lang="en-US" dirty="0"/>
          </a:p>
          <a:p>
            <a:r>
              <a:rPr lang="en-US" dirty="0" err="1"/>
              <a:t>TotCum_Oil</a:t>
            </a:r>
            <a:r>
              <a:rPr lang="en-US" dirty="0"/>
              <a:t>, </a:t>
            </a:r>
            <a:r>
              <a:rPr lang="en-US" dirty="0" err="1"/>
              <a:t>TotCum_Gas,TotCum_Water</a:t>
            </a:r>
            <a:r>
              <a:rPr lang="en-US" dirty="0"/>
              <a:t> ---------(Related to production and injection volumes?)</a:t>
            </a:r>
          </a:p>
          <a:p>
            <a:r>
              <a:rPr lang="en-US" dirty="0" err="1"/>
              <a:t>UnitName</a:t>
            </a:r>
            <a:endParaRPr lang="en-US" dirty="0"/>
          </a:p>
          <a:p>
            <a:r>
              <a:rPr lang="en-US" dirty="0" err="1"/>
              <a:t>GISStatusType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9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Borehole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BFA32-2EF3-4ADB-8DB9-E9CB6507BCBA}"/>
              </a:ext>
            </a:extLst>
          </p:cNvPr>
          <p:cNvSpPr txBox="1"/>
          <p:nvPr/>
        </p:nvSpPr>
        <p:spPr>
          <a:xfrm>
            <a:off x="331426" y="934197"/>
            <a:ext cx="2295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2.1 Well name and API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571204"/>
              </p:ext>
            </p:extLst>
          </p:nvPr>
        </p:nvGraphicFramePr>
        <p:xfrm>
          <a:off x="331426" y="1317811"/>
          <a:ext cx="8324137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312663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446609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835044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544888">
                  <a:extLst>
                    <a:ext uri="{9D8B030D-6E8A-4147-A177-3AD203B41FA5}">
                      <a16:colId xmlns:a16="http://schemas.microsoft.com/office/drawing/2014/main" val="1155073060"/>
                    </a:ext>
                  </a:extLst>
                </a:gridCol>
                <a:gridCol w="554121">
                  <a:extLst>
                    <a:ext uri="{9D8B030D-6E8A-4147-A177-3AD203B41FA5}">
                      <a16:colId xmlns:a16="http://schemas.microsoft.com/office/drawing/2014/main" val="2798514661"/>
                    </a:ext>
                  </a:extLst>
                </a:gridCol>
                <a:gridCol w="547963">
                  <a:extLst>
                    <a:ext uri="{9D8B030D-6E8A-4147-A177-3AD203B41FA5}">
                      <a16:colId xmlns:a16="http://schemas.microsoft.com/office/drawing/2014/main" val="3283369886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TotalDepth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66BCFA-2588-4FBF-BF8A-4012BB1E7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55459"/>
              </p:ext>
            </p:extLst>
          </p:nvPr>
        </p:nvGraphicFramePr>
        <p:xfrm>
          <a:off x="331426" y="1765907"/>
          <a:ext cx="8324137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032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1719591692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1198125230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784247617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2547038488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BFB05A-82B4-4460-A606-C1E71114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49557"/>
              </p:ext>
            </p:extLst>
          </p:nvPr>
        </p:nvGraphicFramePr>
        <p:xfrm>
          <a:off x="331426" y="2214003"/>
          <a:ext cx="260965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032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WellStatues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E15E4E-3D02-4959-A301-6C1E5D1C6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319074"/>
              </p:ext>
            </p:extLst>
          </p:nvPr>
        </p:nvGraphicFramePr>
        <p:xfrm>
          <a:off x="2941079" y="2220767"/>
          <a:ext cx="42858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621">
                  <a:extLst>
                    <a:ext uri="{9D8B030D-6E8A-4147-A177-3AD203B41FA5}">
                      <a16:colId xmlns:a16="http://schemas.microsoft.com/office/drawing/2014/main" val="1461672325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3880237582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4284542481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067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3C745C-95C6-4D78-8875-D446413FB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925458"/>
              </p:ext>
            </p:extLst>
          </p:nvPr>
        </p:nvGraphicFramePr>
        <p:xfrm>
          <a:off x="7226942" y="2220767"/>
          <a:ext cx="4285863" cy="43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621">
                  <a:extLst>
                    <a:ext uri="{9D8B030D-6E8A-4147-A177-3AD203B41FA5}">
                      <a16:colId xmlns:a16="http://schemas.microsoft.com/office/drawing/2014/main" val="1461672325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3880237582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4284542481"/>
                    </a:ext>
                  </a:extLst>
                </a:gridCol>
              </a:tblGrid>
              <a:tr h="430084">
                <a:tc>
                  <a:txBody>
                    <a:bodyPr/>
                    <a:lstStyle/>
                    <a:p>
                      <a:r>
                        <a:rPr lang="en-US" dirty="0" err="1"/>
                        <a:t>WellReports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067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BB7BE30-A538-4427-91AD-EC4CA3969D4A}"/>
              </a:ext>
            </a:extLst>
          </p:cNvPr>
          <p:cNvSpPr txBox="1"/>
          <p:nvPr/>
        </p:nvSpPr>
        <p:spPr>
          <a:xfrm>
            <a:off x="250966" y="2727973"/>
            <a:ext cx="362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2.2 Formation top depths, thickness</a:t>
            </a:r>
            <a:endParaRPr lang="en-US" dirty="0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7C25D57A-E90A-49A8-B31F-D07FD5943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38997"/>
              </p:ext>
            </p:extLst>
          </p:nvPr>
        </p:nvGraphicFramePr>
        <p:xfrm>
          <a:off x="2443204" y="3116959"/>
          <a:ext cx="7551227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18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192695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039349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357401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076594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Formation top depths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NetSand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NetPay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7335CF8-6FF7-4314-9592-99CD6D493E0D}"/>
              </a:ext>
            </a:extLst>
          </p:cNvPr>
          <p:cNvSpPr txBox="1"/>
          <p:nvPr/>
        </p:nvSpPr>
        <p:spPr>
          <a:xfrm>
            <a:off x="250965" y="3689232"/>
            <a:ext cx="476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2.3 Production and injection volumes</a:t>
            </a: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1287EE5-1E68-42F0-9F34-0D5C0DA92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28074"/>
              </p:ext>
            </p:extLst>
          </p:nvPr>
        </p:nvGraphicFramePr>
        <p:xfrm>
          <a:off x="360355" y="3116958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89D2C3D-ACEB-4EFB-895A-2C652F326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11073"/>
              </p:ext>
            </p:extLst>
          </p:nvPr>
        </p:nvGraphicFramePr>
        <p:xfrm>
          <a:off x="331426" y="4128159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F90A40B-C867-4C0E-B870-D4A6F7D61474}"/>
              </a:ext>
            </a:extLst>
          </p:cNvPr>
          <p:cNvSpPr txBox="1"/>
          <p:nvPr/>
        </p:nvSpPr>
        <p:spPr>
          <a:xfrm>
            <a:off x="250966" y="4652768"/>
            <a:ext cx="362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2.4 Fluid Chemistry</a:t>
            </a:r>
            <a:endParaRPr lang="en-US" dirty="0"/>
          </a:p>
        </p:txBody>
      </p:sp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EE4ABFCF-340C-4765-B824-9B9B523AE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48908"/>
              </p:ext>
            </p:extLst>
          </p:nvPr>
        </p:nvGraphicFramePr>
        <p:xfrm>
          <a:off x="2443204" y="5041754"/>
          <a:ext cx="2885188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18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FluidChemistry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3F1462D-8317-4D14-A6D8-CC1EBC683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52510"/>
              </p:ext>
            </p:extLst>
          </p:nvPr>
        </p:nvGraphicFramePr>
        <p:xfrm>
          <a:off x="360355" y="5041753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F059806-5DA4-4E7D-BCDE-DD4D2970514D}"/>
              </a:ext>
            </a:extLst>
          </p:cNvPr>
          <p:cNvSpPr txBox="1"/>
          <p:nvPr/>
        </p:nvSpPr>
        <p:spPr>
          <a:xfrm>
            <a:off x="272780" y="5578299"/>
            <a:ext cx="362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2.5 Groundwater Data</a:t>
            </a:r>
            <a:endParaRPr lang="en-US" dirty="0"/>
          </a:p>
        </p:txBody>
      </p:sp>
      <p:graphicFrame>
        <p:nvGraphicFramePr>
          <p:cNvPr id="23" name="Table 7">
            <a:extLst>
              <a:ext uri="{FF2B5EF4-FFF2-40B4-BE49-F238E27FC236}">
                <a16:creationId xmlns:a16="http://schemas.microsoft.com/office/drawing/2014/main" id="{47FF50BB-6ABD-4EAD-894F-6FD3C7B39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4242"/>
              </p:ext>
            </p:extLst>
          </p:nvPr>
        </p:nvGraphicFramePr>
        <p:xfrm>
          <a:off x="2465018" y="5967285"/>
          <a:ext cx="7551227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4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777684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40851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985428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Depths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ExtentOfUSDWs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Chemistry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3FC3A2F-9438-4013-BA6E-FF6D9F09D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49755"/>
              </p:ext>
            </p:extLst>
          </p:nvPr>
        </p:nvGraphicFramePr>
        <p:xfrm>
          <a:off x="382169" y="5967284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graphicFrame>
        <p:nvGraphicFramePr>
          <p:cNvPr id="25" name="Table 7">
            <a:extLst>
              <a:ext uri="{FF2B5EF4-FFF2-40B4-BE49-F238E27FC236}">
                <a16:creationId xmlns:a16="http://schemas.microsoft.com/office/drawing/2014/main" id="{96055561-E107-45BD-AB70-CECC3586F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16340"/>
              </p:ext>
            </p:extLst>
          </p:nvPr>
        </p:nvGraphicFramePr>
        <p:xfrm>
          <a:off x="2414274" y="4126605"/>
          <a:ext cx="4242104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052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2121052">
                  <a:extLst>
                    <a:ext uri="{9D8B030D-6E8A-4147-A177-3AD203B41FA5}">
                      <a16:colId xmlns:a16="http://schemas.microsoft.com/office/drawing/2014/main" val="3209867348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ProductionVolume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InjectionVolume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A127396-89CA-451D-8AC0-8282431D088B}"/>
              </a:ext>
            </a:extLst>
          </p:cNvPr>
          <p:cNvSpPr txBox="1"/>
          <p:nvPr/>
        </p:nvSpPr>
        <p:spPr>
          <a:xfrm>
            <a:off x="5521510" y="5081060"/>
            <a:ext cx="48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Will there be many chemistry elements here?</a:t>
            </a:r>
          </a:p>
        </p:txBody>
      </p:sp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5324E6AB-246C-416C-9398-B2978D258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04818"/>
              </p:ext>
            </p:extLst>
          </p:nvPr>
        </p:nvGraphicFramePr>
        <p:xfrm>
          <a:off x="8639543" y="1317811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1D90152-9187-44A8-90F6-30892958F1ED}"/>
              </a:ext>
            </a:extLst>
          </p:cNvPr>
          <p:cNvSpPr txBox="1"/>
          <p:nvPr/>
        </p:nvSpPr>
        <p:spPr>
          <a:xfrm>
            <a:off x="4218021" y="418773"/>
            <a:ext cx="4876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a well belong to a field? Is this field same as field in Structure Data?</a:t>
            </a:r>
          </a:p>
        </p:txBody>
      </p:sp>
    </p:spTree>
    <p:extLst>
      <p:ext uri="{BB962C8B-B14F-4D97-AF65-F5344CB8AC3E}">
        <p14:creationId xmlns:p14="http://schemas.microsoft.com/office/powerpoint/2010/main" val="124416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3541995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Petrophysical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BFA32-2EF3-4ADB-8DB9-E9CB6507BCBA}"/>
              </a:ext>
            </a:extLst>
          </p:cNvPr>
          <p:cNvSpPr txBox="1"/>
          <p:nvPr/>
        </p:nvSpPr>
        <p:spPr>
          <a:xfrm>
            <a:off x="331426" y="934197"/>
            <a:ext cx="2295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3.1 Core data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33951"/>
              </p:ext>
            </p:extLst>
          </p:nvPr>
        </p:nvGraphicFramePr>
        <p:xfrm>
          <a:off x="331426" y="1317811"/>
          <a:ext cx="767667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312663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446609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272689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1561863">
                  <a:extLst>
                    <a:ext uri="{9D8B030D-6E8A-4147-A177-3AD203B41FA5}">
                      <a16:colId xmlns:a16="http://schemas.microsoft.com/office/drawing/2014/main" val="115507306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Permeability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Lithology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66BCFA-2588-4FBF-BF8A-4012BB1E7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18869"/>
              </p:ext>
            </p:extLst>
          </p:nvPr>
        </p:nvGraphicFramePr>
        <p:xfrm>
          <a:off x="331426" y="1765907"/>
          <a:ext cx="587627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903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228488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171959169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1981252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Geomechanics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Brazilian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TriComStr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BB7BE30-A538-4427-91AD-EC4CA3969D4A}"/>
              </a:ext>
            </a:extLst>
          </p:cNvPr>
          <p:cNvSpPr txBox="1"/>
          <p:nvPr/>
        </p:nvSpPr>
        <p:spPr>
          <a:xfrm>
            <a:off x="250966" y="2160021"/>
            <a:ext cx="362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3.2 Logs</a:t>
            </a:r>
            <a:endParaRPr lang="en-US" dirty="0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7C25D57A-E90A-49A8-B31F-D07FD5943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80972"/>
              </p:ext>
            </p:extLst>
          </p:nvPr>
        </p:nvGraphicFramePr>
        <p:xfrm>
          <a:off x="2443205" y="2549007"/>
          <a:ext cx="8450082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551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498773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669184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701049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062520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1954655">
                  <a:extLst>
                    <a:ext uri="{9D8B030D-6E8A-4147-A177-3AD203B41FA5}">
                      <a16:colId xmlns:a16="http://schemas.microsoft.com/office/drawing/2014/main" val="1938483720"/>
                    </a:ext>
                  </a:extLst>
                </a:gridCol>
                <a:gridCol w="1482350">
                  <a:extLst>
                    <a:ext uri="{9D8B030D-6E8A-4147-A177-3AD203B41FA5}">
                      <a16:colId xmlns:a16="http://schemas.microsoft.com/office/drawing/2014/main" val="4259246588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Porosity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Permeability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Density(RHOB)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Caliper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1287EE5-1E68-42F0-9F34-0D5C0DA92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3740"/>
              </p:ext>
            </p:extLst>
          </p:nvPr>
        </p:nvGraphicFramePr>
        <p:xfrm>
          <a:off x="360355" y="2549006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D44452F-153A-453B-A2E5-4D733F5B9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62468"/>
              </p:ext>
            </p:extLst>
          </p:nvPr>
        </p:nvGraphicFramePr>
        <p:xfrm>
          <a:off x="360355" y="3066160"/>
          <a:ext cx="587627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903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528971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136432">
                  <a:extLst>
                    <a:ext uri="{9D8B030D-6E8A-4147-A177-3AD203B41FA5}">
                      <a16:colId xmlns:a16="http://schemas.microsoft.com/office/drawing/2014/main" val="171959169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1981252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Pressure(DTS)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Lithology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8F2B0BA-ED0E-4EE9-A008-6F429E7F56AA}"/>
              </a:ext>
            </a:extLst>
          </p:cNvPr>
          <p:cNvSpPr txBox="1"/>
          <p:nvPr/>
        </p:nvSpPr>
        <p:spPr>
          <a:xfrm>
            <a:off x="4062824" y="154937"/>
            <a:ext cx="48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Will a well have more than one Core data or logs? </a:t>
            </a:r>
          </a:p>
        </p:txBody>
      </p:sp>
    </p:spTree>
    <p:extLst>
      <p:ext uri="{BB962C8B-B14F-4D97-AF65-F5344CB8AC3E}">
        <p14:creationId xmlns:p14="http://schemas.microsoft.com/office/powerpoint/2010/main" val="63467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3541995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Seismic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BFA32-2EF3-4ADB-8DB9-E9CB6507BCBA}"/>
              </a:ext>
            </a:extLst>
          </p:cNvPr>
          <p:cNvSpPr txBox="1"/>
          <p:nvPr/>
        </p:nvSpPr>
        <p:spPr>
          <a:xfrm>
            <a:off x="331426" y="934197"/>
            <a:ext cx="2295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4.1 Core data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04453"/>
              </p:ext>
            </p:extLst>
          </p:nvPr>
        </p:nvGraphicFramePr>
        <p:xfrm>
          <a:off x="331426" y="1317811"/>
          <a:ext cx="484212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312663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446609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22801DF-FE43-4BA2-AF5D-BDB44B25F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54155"/>
              </p:ext>
            </p:extLst>
          </p:nvPr>
        </p:nvGraphicFramePr>
        <p:xfrm>
          <a:off x="5173547" y="1317811"/>
          <a:ext cx="587627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03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965516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851518">
                  <a:extLst>
                    <a:ext uri="{9D8B030D-6E8A-4147-A177-3AD203B41FA5}">
                      <a16:colId xmlns:a16="http://schemas.microsoft.com/office/drawing/2014/main" val="1719591692"/>
                    </a:ext>
                  </a:extLst>
                </a:gridCol>
                <a:gridCol w="2124134">
                  <a:extLst>
                    <a:ext uri="{9D8B030D-6E8A-4147-A177-3AD203B41FA5}">
                      <a16:colId xmlns:a16="http://schemas.microsoft.com/office/drawing/2014/main" val="11981252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40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644</Words>
  <Application>Microsoft Office PowerPoint</Application>
  <PresentationFormat>Widescreen</PresentationFormat>
  <Paragraphs>295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 Lei</dc:creator>
  <cp:lastModifiedBy>Lei Xu</cp:lastModifiedBy>
  <cp:revision>55</cp:revision>
  <dcterms:created xsi:type="dcterms:W3CDTF">2021-05-16T05:32:37Z</dcterms:created>
  <dcterms:modified xsi:type="dcterms:W3CDTF">2022-04-15T16:22:25Z</dcterms:modified>
</cp:coreProperties>
</file>