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7" r:id="rId6"/>
    <p:sldId id="268" r:id="rId7"/>
    <p:sldId id="269" r:id="rId8"/>
    <p:sldId id="259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1B5F-DE72-4B77-A2BD-02CF98B8E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FAF5B-DF46-4FEF-85E4-45565161D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9151-057E-49CF-A779-657895FC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CBFB-40FB-465B-B77E-1ECB776B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7753-7652-4641-A4D6-26580C79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5B91-9F38-4460-9126-71B697C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FDCD0-515B-4BC0-854B-539A86EE5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D416-E8A2-42F9-8D62-CCA02DB4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B455-FEAE-4108-A4C7-32D3D83C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938A6-E5F9-4266-8207-204DABEB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0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3A4D3-6EDC-43F1-9882-2AF62A4D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B868-29CF-46C5-8266-216DB832B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88F89-A507-4A32-AA70-14D62CB7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4DF7-154F-40FA-B10B-92C9156D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92E51-67E8-47C7-B93E-D37AB1C9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5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F039-31BF-408B-87C1-A8E795DD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2A70-A539-46F0-BC58-F3F0414C1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A2DB-2F23-4D09-9633-D643CCD8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CF3F8-EA72-4627-9410-A29A9D8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D10FC-F4F0-4893-817F-74BFB69C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FF3D-A6FE-4048-8519-772F143D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5B803-4EB0-493F-B65D-5971FC85B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8E4EE-6AA7-40A9-B330-40572A12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CC982-31FE-4EDD-8420-A995BB8E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C9C3B-5A58-4DB5-9671-5A0F7C4B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B857-3BAD-447E-8630-9556B801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5BB7-2504-4978-B534-D8BA7A93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50B61-7187-42DE-A9E1-37F98ED83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87B5D-13EE-421E-AFC3-6DE0E9F1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7BFDC-0B46-46B4-8D8C-A31E6BCD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2BC70-9F9B-4440-821B-6C7B698E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7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B12A-06EA-4C74-83CC-7C8BE009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CDD9-BC5A-41EF-B99A-24A9C9CF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FE453-5F21-42AB-B145-C9FCB057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16CB-0073-49CB-AAAF-2EA1F57C5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41255-2219-4794-9A8F-142B3BF59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A7505-BD51-4221-988C-07FD9AB1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EDE15-E378-45A2-96ED-C2DB8F44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6D36C-54D0-4B15-83B8-4F056F64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06DD-0573-4AB6-96CC-5738E173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FAAB0-FEE5-40AC-9385-B0A6D6DB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8A85D-E5A3-41B3-8FC6-A4BED612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4B817-52AB-4469-9D8C-2B2E6AE4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9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1AB04-09CB-43BB-B07E-525F9C61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C59DC-D954-4B86-ACDE-E6592A2E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A64C1-E5FC-4AB7-ACF0-DC7CBF7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7E4A-77A1-4A95-BD0B-583A17EE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B81E-B8C2-4000-9528-3E16B0D13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04FF0-1904-4D64-A94E-A3CFF5F1C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46A9-2A12-4C09-9C88-E01F9580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57607-99E1-4363-A9AD-D4DAC4DA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E011-EE45-4CE5-BD22-A8E3EE76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1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5225-3C01-4362-BCEE-31C5D72E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3B134-A4D2-433A-8721-9EC30552B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7C6D-A636-40F8-B735-20DF4972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727D6-786D-4C57-8E0E-3F476821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E98D-3F20-4390-89B5-C5CC5737EA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7CE94-C1CF-404F-A28A-5FDA5742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2C0A0-77D5-45EF-81E2-7EF82A3E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9B200-3150-4F1F-9ACF-2F508292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F3DBF-3A77-4434-AA59-3643BB4E1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F6A32-4DC3-4E14-A314-FFD6E3374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E98D-3F20-4390-89B5-C5CC5737EA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062F-88F6-4AEC-86BB-5BF75E105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39CD1-7B2D-4C86-93D0-BB080F286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CBCC-83F1-4CD0-A660-C826EA439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CE500-855E-4946-B641-ECA9051D3565}"/>
              </a:ext>
            </a:extLst>
          </p:cNvPr>
          <p:cNvSpPr txBox="1"/>
          <p:nvPr/>
        </p:nvSpPr>
        <p:spPr>
          <a:xfrm>
            <a:off x="316753" y="298824"/>
            <a:ext cx="210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3562D-32DC-423B-9A78-AE0FB7A52F79}"/>
              </a:ext>
            </a:extLst>
          </p:cNvPr>
          <p:cNvSpPr/>
          <p:nvPr/>
        </p:nvSpPr>
        <p:spPr>
          <a:xfrm>
            <a:off x="3680" y="1554461"/>
            <a:ext cx="1685364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UtahWells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&lt;&lt;UI&gt;&gt;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647E0-B725-42F6-ADD2-0114DD472F7D}"/>
              </a:ext>
            </a:extLst>
          </p:cNvPr>
          <p:cNvSpPr/>
          <p:nvPr/>
        </p:nvSpPr>
        <p:spPr>
          <a:xfrm>
            <a:off x="3415550" y="1054846"/>
            <a:ext cx="1685364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Layers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F25B2-F2D8-4126-8404-31C840A6D283}"/>
              </a:ext>
            </a:extLst>
          </p:cNvPr>
          <p:cNvSpPr/>
          <p:nvPr/>
        </p:nvSpPr>
        <p:spPr>
          <a:xfrm>
            <a:off x="3415550" y="2217270"/>
            <a:ext cx="1685364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08D97-5D18-4E45-9780-3EF9BC0DF595}"/>
              </a:ext>
            </a:extLst>
          </p:cNvPr>
          <p:cNvSpPr/>
          <p:nvPr/>
        </p:nvSpPr>
        <p:spPr>
          <a:xfrm>
            <a:off x="6962582" y="1054846"/>
            <a:ext cx="2002116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&lt;&lt;Infrastructure&gt;&gt;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7A596-3C5E-4BC1-B180-6B0CB069E467}"/>
              </a:ext>
            </a:extLst>
          </p:cNvPr>
          <p:cNvSpPr/>
          <p:nvPr/>
        </p:nvSpPr>
        <p:spPr>
          <a:xfrm>
            <a:off x="6962582" y="2217270"/>
            <a:ext cx="2002116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&lt;&lt;Infrastructure&gt;&gt;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21680C-2893-48CB-80B0-738A2FC4FE2C}"/>
              </a:ext>
            </a:extLst>
          </p:cNvPr>
          <p:cNvSpPr/>
          <p:nvPr/>
        </p:nvSpPr>
        <p:spPr>
          <a:xfrm>
            <a:off x="10222741" y="2217270"/>
            <a:ext cx="2002116" cy="78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UtahWellsDB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&lt;&lt;Database&gt;&gt;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F2A0E6-EAC5-47CB-BC0F-E2C3208029EF}"/>
              </a:ext>
            </a:extLst>
          </p:cNvPr>
          <p:cNvGrpSpPr/>
          <p:nvPr/>
        </p:nvGrpSpPr>
        <p:grpSpPr>
          <a:xfrm>
            <a:off x="3101790" y="1231152"/>
            <a:ext cx="313760" cy="137160"/>
            <a:chOff x="2743206" y="1117602"/>
            <a:chExt cx="313760" cy="13716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81AE33-DE52-4687-ADA3-1CC676CCC16B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C1D56F-9A77-4A15-9DE1-0328D17649ED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251255-5BB5-40BF-95DE-51B984F55D5E}"/>
              </a:ext>
            </a:extLst>
          </p:cNvPr>
          <p:cNvGrpSpPr/>
          <p:nvPr/>
        </p:nvGrpSpPr>
        <p:grpSpPr>
          <a:xfrm>
            <a:off x="3098802" y="1526982"/>
            <a:ext cx="313760" cy="137160"/>
            <a:chOff x="2743206" y="1117602"/>
            <a:chExt cx="313760" cy="1371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2924A6-CA15-458C-8251-9F83442BBE5C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E2C915-FF7B-4919-AC6E-A328E30E2757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A6AB6B-A63C-4CFA-8E63-4724FC45BB21}"/>
              </a:ext>
            </a:extLst>
          </p:cNvPr>
          <p:cNvGrpSpPr/>
          <p:nvPr/>
        </p:nvGrpSpPr>
        <p:grpSpPr>
          <a:xfrm>
            <a:off x="3110760" y="2435408"/>
            <a:ext cx="313760" cy="137160"/>
            <a:chOff x="2743206" y="1117602"/>
            <a:chExt cx="313760" cy="1371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03053D-916B-4C93-AB1F-54DA6819F52D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5FA3B8-0232-41E0-8311-B8A0CF48770C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C20650-CA37-4B0A-AD70-83FED30464DF}"/>
              </a:ext>
            </a:extLst>
          </p:cNvPr>
          <p:cNvGrpSpPr/>
          <p:nvPr/>
        </p:nvGrpSpPr>
        <p:grpSpPr>
          <a:xfrm>
            <a:off x="3107772" y="2731238"/>
            <a:ext cx="313760" cy="137160"/>
            <a:chOff x="2743206" y="1117602"/>
            <a:chExt cx="313760" cy="13716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4B3732-6869-4894-98BB-E30AEA6D12E6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E09C1C5-8C0D-41A2-BECC-6E18EBA6780E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1F6F34-1072-43F2-9425-61F439BFA041}"/>
              </a:ext>
            </a:extLst>
          </p:cNvPr>
          <p:cNvGrpSpPr/>
          <p:nvPr/>
        </p:nvGrpSpPr>
        <p:grpSpPr>
          <a:xfrm>
            <a:off x="6642847" y="1180354"/>
            <a:ext cx="313760" cy="137160"/>
            <a:chOff x="2743206" y="1117602"/>
            <a:chExt cx="313760" cy="13716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99D6D6-44E6-4EE5-AD7D-02052866EAE5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FEB8F4-94C5-40F3-B519-1E2335B95082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9695FA-416A-4605-B69D-CB18D8F6BE65}"/>
              </a:ext>
            </a:extLst>
          </p:cNvPr>
          <p:cNvGrpSpPr/>
          <p:nvPr/>
        </p:nvGrpSpPr>
        <p:grpSpPr>
          <a:xfrm>
            <a:off x="6639859" y="1476184"/>
            <a:ext cx="313760" cy="137160"/>
            <a:chOff x="2743206" y="1117602"/>
            <a:chExt cx="313760" cy="13716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F3914D-3461-4634-9735-669F7414109C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191F13-7204-4DD9-A658-2B25B0D42F6C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156E3A-C90A-4334-AA61-A6F105D434F0}"/>
              </a:ext>
            </a:extLst>
          </p:cNvPr>
          <p:cNvGrpSpPr/>
          <p:nvPr/>
        </p:nvGrpSpPr>
        <p:grpSpPr>
          <a:xfrm>
            <a:off x="6636859" y="2531028"/>
            <a:ext cx="313760" cy="137160"/>
            <a:chOff x="2743206" y="1117602"/>
            <a:chExt cx="313760" cy="13716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B7E9626-C03B-4403-A685-47779A809E98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7A7449C-59A4-4E20-BE9A-B2C8C3277D1A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07984E-752A-43C6-AEE7-2715D8C357FD}"/>
              </a:ext>
            </a:extLst>
          </p:cNvPr>
          <p:cNvGrpSpPr/>
          <p:nvPr/>
        </p:nvGrpSpPr>
        <p:grpSpPr>
          <a:xfrm>
            <a:off x="9908981" y="2543137"/>
            <a:ext cx="313760" cy="137160"/>
            <a:chOff x="2743206" y="1117602"/>
            <a:chExt cx="313760" cy="13716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956E992-B24C-45D7-8079-A2D08EF3DBD6}"/>
                </a:ext>
              </a:extLst>
            </p:cNvPr>
            <p:cNvCxnSpPr/>
            <p:nvPr/>
          </p:nvCxnSpPr>
          <p:spPr>
            <a:xfrm flipH="1">
              <a:off x="2868706" y="1189318"/>
              <a:ext cx="188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01BE00A-5FA7-408A-BA34-0F7499D9267B}"/>
                </a:ext>
              </a:extLst>
            </p:cNvPr>
            <p:cNvSpPr/>
            <p:nvPr/>
          </p:nvSpPr>
          <p:spPr>
            <a:xfrm>
              <a:off x="2743206" y="1117602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DB4C39E-93A9-48D8-9DAE-502EB73E4AA1}"/>
              </a:ext>
            </a:extLst>
          </p:cNvPr>
          <p:cNvSpPr txBox="1"/>
          <p:nvPr/>
        </p:nvSpPr>
        <p:spPr>
          <a:xfrm>
            <a:off x="2190853" y="914985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DataAccess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59AC86-46F6-4313-8697-D04EB5171A48}"/>
              </a:ext>
            </a:extLst>
          </p:cNvPr>
          <p:cNvSpPr txBox="1"/>
          <p:nvPr/>
        </p:nvSpPr>
        <p:spPr>
          <a:xfrm>
            <a:off x="2235002" y="2027057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DataAccess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325CEA-3288-41E0-A850-E3F8EA9A30B6}"/>
              </a:ext>
            </a:extLst>
          </p:cNvPr>
          <p:cNvSpPr txBox="1"/>
          <p:nvPr/>
        </p:nvSpPr>
        <p:spPr>
          <a:xfrm>
            <a:off x="2479739" y="1764262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FeatureLayers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D8C9C7-817E-47CB-AE8C-5A9BC899F507}"/>
              </a:ext>
            </a:extLst>
          </p:cNvPr>
          <p:cNvSpPr txBox="1"/>
          <p:nvPr/>
        </p:nvSpPr>
        <p:spPr>
          <a:xfrm>
            <a:off x="2705723" y="307161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BaseMap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B8583D-1D61-493C-8A06-1CB5147857FB}"/>
              </a:ext>
            </a:extLst>
          </p:cNvPr>
          <p:cNvSpPr txBox="1"/>
          <p:nvPr/>
        </p:nvSpPr>
        <p:spPr>
          <a:xfrm>
            <a:off x="6141259" y="712410"/>
            <a:ext cx="124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BE2F9E-D919-4BF7-9059-C2A0549B47B4}"/>
              </a:ext>
            </a:extLst>
          </p:cNvPr>
          <p:cNvSpPr txBox="1"/>
          <p:nvPr/>
        </p:nvSpPr>
        <p:spPr>
          <a:xfrm>
            <a:off x="5955695" y="1727499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AccessControl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223F9C-BE61-4EB0-8496-340A75E8613B}"/>
              </a:ext>
            </a:extLst>
          </p:cNvPr>
          <p:cNvSpPr txBox="1"/>
          <p:nvPr/>
        </p:nvSpPr>
        <p:spPr>
          <a:xfrm>
            <a:off x="5989129" y="3124198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CF59D2-C1B3-415A-B6D9-F56D6FEEA0C1}"/>
              </a:ext>
            </a:extLst>
          </p:cNvPr>
          <p:cNvSpPr txBox="1"/>
          <p:nvPr/>
        </p:nvSpPr>
        <p:spPr>
          <a:xfrm>
            <a:off x="9412419" y="3124198"/>
            <a:ext cx="106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DataBase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39A09C-DAF4-4655-8261-3B38EFFDD176}"/>
              </a:ext>
            </a:extLst>
          </p:cNvPr>
          <p:cNvCxnSpPr>
            <a:stCxn id="5" idx="3"/>
            <a:endCxn id="17" idx="2"/>
          </p:cNvCxnSpPr>
          <p:nvPr/>
        </p:nvCxnSpPr>
        <p:spPr>
          <a:xfrm flipV="1">
            <a:off x="1689044" y="1595562"/>
            <a:ext cx="1409758" cy="3533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2D6857-A799-447E-865F-29FC9BAFDF9A}"/>
              </a:ext>
            </a:extLst>
          </p:cNvPr>
          <p:cNvCxnSpPr>
            <a:cxnSpLocks/>
            <a:stCxn id="5" idx="3"/>
            <a:endCxn id="23" idx="2"/>
          </p:cNvCxnSpPr>
          <p:nvPr/>
        </p:nvCxnSpPr>
        <p:spPr>
          <a:xfrm>
            <a:off x="1689044" y="1948908"/>
            <a:ext cx="1418728" cy="8509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350D756-9547-4157-B235-20CC71A6FC24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100914" y="1449293"/>
            <a:ext cx="12700" cy="1162424"/>
          </a:xfrm>
          <a:prstGeom prst="bentConnector3">
            <a:avLst>
              <a:gd name="adj1" fmla="val 36823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1A51F5E-DDA0-458B-A65D-97A6B120FAC2}"/>
              </a:ext>
            </a:extLst>
          </p:cNvPr>
          <p:cNvCxnSpPr/>
          <p:nvPr/>
        </p:nvCxnSpPr>
        <p:spPr>
          <a:xfrm>
            <a:off x="5097932" y="1141508"/>
            <a:ext cx="12700" cy="1162424"/>
          </a:xfrm>
          <a:prstGeom prst="bentConnector3">
            <a:avLst>
              <a:gd name="adj1" fmla="val 25529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7AD732-1C44-43F7-B2AD-FF6886CEE2DF}"/>
              </a:ext>
            </a:extLst>
          </p:cNvPr>
          <p:cNvCxnSpPr>
            <a:cxnSpLocks/>
          </p:cNvCxnSpPr>
          <p:nvPr/>
        </p:nvCxnSpPr>
        <p:spPr>
          <a:xfrm flipH="1" flipV="1">
            <a:off x="5558118" y="2027057"/>
            <a:ext cx="1016518" cy="545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A93C5D3-B3E6-4D9E-A812-ED9F61371C16}"/>
              </a:ext>
            </a:extLst>
          </p:cNvPr>
          <p:cNvCxnSpPr>
            <a:cxnSpLocks/>
          </p:cNvCxnSpPr>
          <p:nvPr/>
        </p:nvCxnSpPr>
        <p:spPr>
          <a:xfrm flipV="1">
            <a:off x="5414682" y="1553571"/>
            <a:ext cx="1159954" cy="169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5EB304FC-6CC9-4AEB-BC78-4EF1182CA3EB}"/>
              </a:ext>
            </a:extLst>
          </p:cNvPr>
          <p:cNvSpPr/>
          <p:nvPr/>
        </p:nvSpPr>
        <p:spPr>
          <a:xfrm rot="15988767">
            <a:off x="6619808" y="1411482"/>
            <a:ext cx="202453" cy="274918"/>
          </a:xfrm>
          <a:prstGeom prst="arc">
            <a:avLst>
              <a:gd name="adj1" fmla="val 1153029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6CDCE5A2-E968-4000-A690-EFE94046040F}"/>
              </a:ext>
            </a:extLst>
          </p:cNvPr>
          <p:cNvSpPr/>
          <p:nvPr/>
        </p:nvSpPr>
        <p:spPr>
          <a:xfrm rot="15988767">
            <a:off x="6622141" y="2454226"/>
            <a:ext cx="202453" cy="274918"/>
          </a:xfrm>
          <a:prstGeom prst="arc">
            <a:avLst>
              <a:gd name="adj1" fmla="val 1153029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005409-9CDB-4958-A39A-E04DD606887B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964698" y="2611717"/>
            <a:ext cx="861812" cy="10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 64">
            <a:extLst>
              <a:ext uri="{FF2B5EF4-FFF2-40B4-BE49-F238E27FC236}">
                <a16:creationId xmlns:a16="http://schemas.microsoft.com/office/drawing/2014/main" id="{9BBD281D-CABA-4341-BA78-27340E57F90A}"/>
              </a:ext>
            </a:extLst>
          </p:cNvPr>
          <p:cNvSpPr/>
          <p:nvPr/>
        </p:nvSpPr>
        <p:spPr>
          <a:xfrm rot="15988767">
            <a:off x="9883969" y="2484302"/>
            <a:ext cx="202453" cy="274918"/>
          </a:xfrm>
          <a:prstGeom prst="arc">
            <a:avLst>
              <a:gd name="adj1" fmla="val 1153029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D566DA-9C5B-4559-BB8E-9E1BCB547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447" y="1144587"/>
            <a:ext cx="3847764" cy="2500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4A8CC-17CE-461C-BFB1-196DCB26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93" y="1144587"/>
            <a:ext cx="4084876" cy="250012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3A3F96-3991-4112-814A-048BB9D10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09691"/>
              </p:ext>
            </p:extLst>
          </p:nvPr>
        </p:nvGraphicFramePr>
        <p:xfrm>
          <a:off x="1042272" y="2822335"/>
          <a:ext cx="2720081" cy="731520"/>
        </p:xfrm>
        <a:graphic>
          <a:graphicData uri="http://schemas.openxmlformats.org/drawingml/2006/table">
            <a:tbl>
              <a:tblPr/>
              <a:tblGrid>
                <a:gridCol w="1322976">
                  <a:extLst>
                    <a:ext uri="{9D8B030D-6E8A-4147-A177-3AD203B41FA5}">
                      <a16:colId xmlns:a16="http://schemas.microsoft.com/office/drawing/2014/main" val="3844546340"/>
                    </a:ext>
                  </a:extLst>
                </a:gridCol>
                <a:gridCol w="1397105">
                  <a:extLst>
                    <a:ext uri="{9D8B030D-6E8A-4147-A177-3AD203B41FA5}">
                      <a16:colId xmlns:a16="http://schemas.microsoft.com/office/drawing/2014/main" val="3038945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Latitude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‎40.690932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69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Longitude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‎-112.463301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581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FBFDEC-CB18-47B2-95D7-B703FEF5D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24930"/>
              </p:ext>
            </p:extLst>
          </p:nvPr>
        </p:nvGraphicFramePr>
        <p:xfrm>
          <a:off x="5763519" y="2822335"/>
          <a:ext cx="2735022" cy="731520"/>
        </p:xfrm>
        <a:graphic>
          <a:graphicData uri="http://schemas.openxmlformats.org/drawingml/2006/table">
            <a:tbl>
              <a:tblPr/>
              <a:tblGrid>
                <a:gridCol w="1240905">
                  <a:extLst>
                    <a:ext uri="{9D8B030D-6E8A-4147-A177-3AD203B41FA5}">
                      <a16:colId xmlns:a16="http://schemas.microsoft.com/office/drawing/2014/main" val="3844546340"/>
                    </a:ext>
                  </a:extLst>
                </a:gridCol>
                <a:gridCol w="1494117">
                  <a:extLst>
                    <a:ext uri="{9D8B030D-6E8A-4147-A177-3AD203B41FA5}">
                      <a16:colId xmlns:a16="http://schemas.microsoft.com/office/drawing/2014/main" val="3038945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Latitude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‎40.690587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69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Longitude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‎-112.4778811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58138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DF645CE6-3BE7-44AF-84AA-B8B82388ED5C}"/>
              </a:ext>
            </a:extLst>
          </p:cNvPr>
          <p:cNvSpPr/>
          <p:nvPr/>
        </p:nvSpPr>
        <p:spPr>
          <a:xfrm>
            <a:off x="8169839" y="1864658"/>
            <a:ext cx="71718" cy="717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BD3B4B-B348-414D-A6DC-19325AD10DA6}"/>
              </a:ext>
            </a:extLst>
          </p:cNvPr>
          <p:cNvCxnSpPr>
            <a:cxnSpLocks/>
          </p:cNvCxnSpPr>
          <p:nvPr/>
        </p:nvCxnSpPr>
        <p:spPr>
          <a:xfrm flipV="1">
            <a:off x="6513077" y="1936376"/>
            <a:ext cx="165629" cy="35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E060B3-6D21-419C-BF3F-74C8606EF4DD}"/>
              </a:ext>
            </a:extLst>
          </p:cNvPr>
          <p:cNvCxnSpPr>
            <a:cxnSpLocks/>
          </p:cNvCxnSpPr>
          <p:nvPr/>
        </p:nvCxnSpPr>
        <p:spPr>
          <a:xfrm flipV="1">
            <a:off x="1779715" y="1940438"/>
            <a:ext cx="165629" cy="35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85293C-3FD8-44A0-B98E-EC4A8B64FAAA}"/>
              </a:ext>
            </a:extLst>
          </p:cNvPr>
          <p:cNvSpPr txBox="1"/>
          <p:nvPr/>
        </p:nvSpPr>
        <p:spPr>
          <a:xfrm>
            <a:off x="1544813" y="23621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DFC3C-43FB-45CB-A0F2-3E667C36FF1E}"/>
              </a:ext>
            </a:extLst>
          </p:cNvPr>
          <p:cNvSpPr txBox="1"/>
          <p:nvPr/>
        </p:nvSpPr>
        <p:spPr>
          <a:xfrm>
            <a:off x="6286191" y="229304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017D61-EA03-4E2F-A6D0-CF090EA2ABB2}"/>
              </a:ext>
            </a:extLst>
          </p:cNvPr>
          <p:cNvSpPr txBox="1"/>
          <p:nvPr/>
        </p:nvSpPr>
        <p:spPr>
          <a:xfrm>
            <a:off x="8010981" y="14953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D82FCF9-DDF8-4869-A58C-D51AB7EBF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35993"/>
              </p:ext>
            </p:extLst>
          </p:nvPr>
        </p:nvGraphicFramePr>
        <p:xfrm>
          <a:off x="8450171" y="1383192"/>
          <a:ext cx="2720081" cy="731520"/>
        </p:xfrm>
        <a:graphic>
          <a:graphicData uri="http://schemas.openxmlformats.org/drawingml/2006/table">
            <a:tbl>
              <a:tblPr/>
              <a:tblGrid>
                <a:gridCol w="1154245">
                  <a:extLst>
                    <a:ext uri="{9D8B030D-6E8A-4147-A177-3AD203B41FA5}">
                      <a16:colId xmlns:a16="http://schemas.microsoft.com/office/drawing/2014/main" val="3844546340"/>
                    </a:ext>
                  </a:extLst>
                </a:gridCol>
                <a:gridCol w="1565836">
                  <a:extLst>
                    <a:ext uri="{9D8B030D-6E8A-4147-A177-3AD203B41FA5}">
                      <a16:colId xmlns:a16="http://schemas.microsoft.com/office/drawing/2014/main" val="3038945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Latitude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‎40.690932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69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Longitude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‎-112.463301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5813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77A1088-1104-48EB-A752-CB3173B5AEA2}"/>
              </a:ext>
            </a:extLst>
          </p:cNvPr>
          <p:cNvSpPr txBox="1"/>
          <p:nvPr/>
        </p:nvSpPr>
        <p:spPr>
          <a:xfrm>
            <a:off x="948316" y="1125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42F96-15A9-498E-8042-E1F04CD63B27}"/>
              </a:ext>
            </a:extLst>
          </p:cNvPr>
          <p:cNvSpPr txBox="1"/>
          <p:nvPr/>
        </p:nvSpPr>
        <p:spPr>
          <a:xfrm>
            <a:off x="5625447" y="1125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0736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94B36D-673E-451C-8935-53BDF403C6C7}"/>
              </a:ext>
            </a:extLst>
          </p:cNvPr>
          <p:cNvSpPr txBox="1"/>
          <p:nvPr/>
        </p:nvSpPr>
        <p:spPr>
          <a:xfrm>
            <a:off x="382494" y="203200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ABA4F2-FC31-4C7C-8B11-A40CFBF4B5DA}"/>
              </a:ext>
            </a:extLst>
          </p:cNvPr>
          <p:cNvGrpSpPr>
            <a:grpSpLocks noChangeAspect="1"/>
          </p:cNvGrpSpPr>
          <p:nvPr/>
        </p:nvGrpSpPr>
        <p:grpSpPr>
          <a:xfrm>
            <a:off x="8030057" y="1364617"/>
            <a:ext cx="3971479" cy="2848469"/>
            <a:chOff x="2796988" y="478118"/>
            <a:chExt cx="8116047" cy="5821082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A4985620-F373-4E88-AFA7-1CDBFACAFA8C}"/>
                </a:ext>
              </a:extLst>
            </p:cNvPr>
            <p:cNvSpPr/>
            <p:nvPr/>
          </p:nvSpPr>
          <p:spPr>
            <a:xfrm>
              <a:off x="2796988" y="478118"/>
              <a:ext cx="8116047" cy="5821082"/>
            </a:xfrm>
            <a:prstGeom prst="cube">
              <a:avLst>
                <a:gd name="adj" fmla="val 59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9EC8ACF5-1DA6-4E33-810C-DF66AA634B5B}"/>
                </a:ext>
              </a:extLst>
            </p:cNvPr>
            <p:cNvSpPr/>
            <p:nvPr/>
          </p:nvSpPr>
          <p:spPr>
            <a:xfrm>
              <a:off x="2949386" y="2139142"/>
              <a:ext cx="6987131" cy="4061447"/>
            </a:xfrm>
            <a:prstGeom prst="cube">
              <a:avLst>
                <a:gd name="adj" fmla="val 59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3CD779-1B4C-45A2-8E64-01AAA929A565}"/>
                </a:ext>
              </a:extLst>
            </p:cNvPr>
            <p:cNvSpPr txBox="1"/>
            <p:nvPr/>
          </p:nvSpPr>
          <p:spPr>
            <a:xfrm>
              <a:off x="5591923" y="849367"/>
              <a:ext cx="2204004" cy="1069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&lt;&lt;device&gt;&gt;</a:t>
              </a:r>
            </a:p>
            <a:p>
              <a:pPr algn="ctr"/>
              <a:r>
                <a:rPr lang="en-US" sz="1400" dirty="0"/>
                <a:t>Workstation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6AECF4-6571-414A-9644-C9E3FC73C9B3}"/>
              </a:ext>
            </a:extLst>
          </p:cNvPr>
          <p:cNvGrpSpPr/>
          <p:nvPr/>
        </p:nvGrpSpPr>
        <p:grpSpPr>
          <a:xfrm>
            <a:off x="310777" y="1379842"/>
            <a:ext cx="6042212" cy="4333663"/>
            <a:chOff x="310777" y="1379842"/>
            <a:chExt cx="6042212" cy="43336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BC91BD-1C6D-4B79-B9F8-4C3AC8F6A0A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777" y="1379842"/>
              <a:ext cx="6042212" cy="4333663"/>
              <a:chOff x="2796988" y="478118"/>
              <a:chExt cx="8116047" cy="5821082"/>
            </a:xfrm>
          </p:grpSpPr>
          <p:sp>
            <p:nvSpPr>
              <p:cNvPr id="5" name="Cube 4">
                <a:extLst>
                  <a:ext uri="{FF2B5EF4-FFF2-40B4-BE49-F238E27FC236}">
                    <a16:creationId xmlns:a16="http://schemas.microsoft.com/office/drawing/2014/main" id="{B58CDFC3-B6E2-4393-AC2E-3401A080A7BA}"/>
                  </a:ext>
                </a:extLst>
              </p:cNvPr>
              <p:cNvSpPr/>
              <p:nvPr/>
            </p:nvSpPr>
            <p:spPr>
              <a:xfrm>
                <a:off x="2796988" y="478118"/>
                <a:ext cx="8116047" cy="5821082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AA794757-05AC-4AD1-987E-79BD57E56FE6}"/>
                  </a:ext>
                </a:extLst>
              </p:cNvPr>
              <p:cNvSpPr/>
              <p:nvPr/>
            </p:nvSpPr>
            <p:spPr>
              <a:xfrm>
                <a:off x="2949388" y="1755500"/>
                <a:ext cx="7217066" cy="4445088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A90775-8413-4EEC-8C7E-6FD60EA95CB9}"/>
                  </a:ext>
                </a:extLst>
              </p:cNvPr>
              <p:cNvSpPr txBox="1"/>
              <p:nvPr/>
            </p:nvSpPr>
            <p:spPr>
              <a:xfrm>
                <a:off x="5374389" y="799537"/>
                <a:ext cx="2446200" cy="785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&lt;&lt;device&gt;&gt;</a:t>
                </a:r>
              </a:p>
              <a:p>
                <a:pPr algn="ctr"/>
                <a:r>
                  <a:rPr lang="en-US" sz="1600" dirty="0"/>
                  <a:t>Windows PC/server</a:t>
                </a:r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E96305C-5245-4E9A-9880-3FD790324C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9284" y="2899948"/>
              <a:ext cx="2197838" cy="2073157"/>
              <a:chOff x="2796988" y="478118"/>
              <a:chExt cx="8116047" cy="5821082"/>
            </a:xfrm>
          </p:grpSpPr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D6408D12-9A9C-4ADC-B23A-C0986D36C16C}"/>
                  </a:ext>
                </a:extLst>
              </p:cNvPr>
              <p:cNvSpPr/>
              <p:nvPr/>
            </p:nvSpPr>
            <p:spPr>
              <a:xfrm>
                <a:off x="2796988" y="478118"/>
                <a:ext cx="8116047" cy="5821082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5E60E6C7-7F5F-4236-A860-1FE55CE5341F}"/>
                  </a:ext>
                </a:extLst>
              </p:cNvPr>
              <p:cNvSpPr/>
              <p:nvPr/>
            </p:nvSpPr>
            <p:spPr>
              <a:xfrm>
                <a:off x="2949387" y="2689731"/>
                <a:ext cx="6550701" cy="3510857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68A47F-5941-44E7-932A-D4671A45CC4A}"/>
                  </a:ext>
                </a:extLst>
              </p:cNvPr>
              <p:cNvSpPr txBox="1"/>
              <p:nvPr/>
            </p:nvSpPr>
            <p:spPr>
              <a:xfrm>
                <a:off x="4175902" y="849367"/>
                <a:ext cx="5036053" cy="1469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&lt;&lt;device&gt;&gt;</a:t>
                </a:r>
              </a:p>
              <a:p>
                <a:pPr algn="ctr"/>
                <a:r>
                  <a:rPr lang="en-US" sz="1400" dirty="0"/>
                  <a:t>Database server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02BAD02-1D58-41C4-B301-572A84DD9C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40163" y="2899947"/>
              <a:ext cx="2197838" cy="2073157"/>
              <a:chOff x="2796988" y="478118"/>
              <a:chExt cx="8116047" cy="5821082"/>
            </a:xfrm>
          </p:grpSpPr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10DCAF81-E3D0-4D0E-A116-2AF0080D9680}"/>
                  </a:ext>
                </a:extLst>
              </p:cNvPr>
              <p:cNvSpPr/>
              <p:nvPr/>
            </p:nvSpPr>
            <p:spPr>
              <a:xfrm>
                <a:off x="2796988" y="478118"/>
                <a:ext cx="8116047" cy="5821082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2EB1786E-DB94-4AE2-A506-5369EA50CD5C}"/>
                  </a:ext>
                </a:extLst>
              </p:cNvPr>
              <p:cNvSpPr/>
              <p:nvPr/>
            </p:nvSpPr>
            <p:spPr>
              <a:xfrm>
                <a:off x="2949387" y="2571920"/>
                <a:ext cx="6572599" cy="3628669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1567EC-3CC0-4253-99E0-45A088517625}"/>
                  </a:ext>
                </a:extLst>
              </p:cNvPr>
              <p:cNvSpPr txBox="1"/>
              <p:nvPr/>
            </p:nvSpPr>
            <p:spPr>
              <a:xfrm>
                <a:off x="4029806" y="849367"/>
                <a:ext cx="5328242" cy="1469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&lt;&lt;device&gt;&gt;</a:t>
                </a:r>
              </a:p>
              <a:p>
                <a:pPr algn="ctr"/>
                <a:r>
                  <a:rPr lang="en-US" sz="1400" dirty="0"/>
                  <a:t>Document server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F398DD-B1CA-4D20-AD28-3E0BE4C2D0DA}"/>
                </a:ext>
              </a:extLst>
            </p:cNvPr>
            <p:cNvSpPr txBox="1"/>
            <p:nvPr/>
          </p:nvSpPr>
          <p:spPr>
            <a:xfrm>
              <a:off x="558348" y="3798066"/>
              <a:ext cx="1938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&lt;&lt;execution environment&gt;&gt;</a:t>
              </a:r>
            </a:p>
            <a:p>
              <a:pPr algn="ctr"/>
              <a:r>
                <a:rPr lang="en-US" sz="1200" dirty="0"/>
                <a:t>RDBMS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010723-B2CA-44B4-9F58-8880DCCEB95A}"/>
                </a:ext>
              </a:extLst>
            </p:cNvPr>
            <p:cNvSpPr txBox="1"/>
            <p:nvPr/>
          </p:nvSpPr>
          <p:spPr>
            <a:xfrm>
              <a:off x="1057593" y="4196004"/>
              <a:ext cx="1058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Feature layers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9EE3A7-ACCA-43D8-B539-3D57B9A6B923}"/>
                </a:ext>
              </a:extLst>
            </p:cNvPr>
            <p:cNvSpPr txBox="1"/>
            <p:nvPr/>
          </p:nvSpPr>
          <p:spPr>
            <a:xfrm>
              <a:off x="3140163" y="4051869"/>
              <a:ext cx="1821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Document Management System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8AEFE5-D5F3-427B-99BC-CD79B09F7BF3}"/>
              </a:ext>
            </a:extLst>
          </p:cNvPr>
          <p:cNvGrpSpPr/>
          <p:nvPr/>
        </p:nvGrpSpPr>
        <p:grpSpPr>
          <a:xfrm>
            <a:off x="6768291" y="5722482"/>
            <a:ext cx="2197838" cy="2073157"/>
            <a:chOff x="6630835" y="4558553"/>
            <a:chExt cx="2197838" cy="20731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329AA0-026B-4F4B-BDBD-EC37752B08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0835" y="4558553"/>
              <a:ext cx="2197838" cy="2073157"/>
              <a:chOff x="2796988" y="478118"/>
              <a:chExt cx="8116047" cy="5821082"/>
            </a:xfrm>
          </p:grpSpPr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EB144494-5A4C-41E0-8EE1-E4C7A91AA9CC}"/>
                  </a:ext>
                </a:extLst>
              </p:cNvPr>
              <p:cNvSpPr/>
              <p:nvPr/>
            </p:nvSpPr>
            <p:spPr>
              <a:xfrm>
                <a:off x="2796988" y="478118"/>
                <a:ext cx="8116047" cy="5821082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7975F5CD-DA1B-4839-AE24-6871872EA4F4}"/>
                  </a:ext>
                </a:extLst>
              </p:cNvPr>
              <p:cNvSpPr/>
              <p:nvPr/>
            </p:nvSpPr>
            <p:spPr>
              <a:xfrm>
                <a:off x="2949387" y="2546369"/>
                <a:ext cx="6311109" cy="3654220"/>
              </a:xfrm>
              <a:prstGeom prst="cube">
                <a:avLst>
                  <a:gd name="adj" fmla="val 590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8577D5-0114-447B-9CDC-0B3E75D395CD}"/>
                  </a:ext>
                </a:extLst>
              </p:cNvPr>
              <p:cNvSpPr txBox="1"/>
              <p:nvPr/>
            </p:nvSpPr>
            <p:spPr>
              <a:xfrm>
                <a:off x="4127361" y="849367"/>
                <a:ext cx="5133136" cy="1469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&lt;&lt;device&gt;&gt;</a:t>
                </a:r>
              </a:p>
              <a:p>
                <a:pPr algn="ctr"/>
                <a:r>
                  <a:rPr lang="en-US" sz="1400" dirty="0"/>
                  <a:t>Base map server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29C9D2-E03A-4395-868E-FF0E8635E90F}"/>
                </a:ext>
              </a:extLst>
            </p:cNvPr>
            <p:cNvSpPr txBox="1"/>
            <p:nvPr/>
          </p:nvSpPr>
          <p:spPr>
            <a:xfrm>
              <a:off x="6672105" y="5595131"/>
              <a:ext cx="1821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Base map with coordinates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7E30E81-046D-4521-BB3F-E6853174A3E6}"/>
              </a:ext>
            </a:extLst>
          </p:cNvPr>
          <p:cNvSpPr txBox="1"/>
          <p:nvPr/>
        </p:nvSpPr>
        <p:spPr>
          <a:xfrm>
            <a:off x="8672369" y="2788851"/>
            <a:ext cx="2235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&lt;&lt;execution environment&gt;&gt;</a:t>
            </a:r>
          </a:p>
          <a:p>
            <a:pPr algn="ctr"/>
            <a:r>
              <a:rPr lang="en-US" sz="1400" dirty="0"/>
              <a:t>GUI in Web browser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BA105F-0E07-4A33-A8EB-D3CB6E28D184}"/>
              </a:ext>
            </a:extLst>
          </p:cNvPr>
          <p:cNvCxnSpPr>
            <a:cxnSpLocks/>
            <a:stCxn id="5" idx="5"/>
            <a:endCxn id="14" idx="2"/>
          </p:cNvCxnSpPr>
          <p:nvPr/>
        </p:nvCxnSpPr>
        <p:spPr>
          <a:xfrm flipV="1">
            <a:off x="6352989" y="2872924"/>
            <a:ext cx="1677068" cy="545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26371A-21F0-475E-800D-3936C51D7C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203975" y="5713505"/>
            <a:ext cx="3564316" cy="95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9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1E62C23-73FD-46C3-B56D-8D765A89D3F0}"/>
              </a:ext>
            </a:extLst>
          </p:cNvPr>
          <p:cNvSpPr txBox="1"/>
          <p:nvPr/>
        </p:nvSpPr>
        <p:spPr>
          <a:xfrm>
            <a:off x="3696310" y="1776221"/>
            <a:ext cx="6973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6C3E3-8C05-47DB-978F-7BC40AE2BCCD}"/>
              </a:ext>
            </a:extLst>
          </p:cNvPr>
          <p:cNvSpPr txBox="1"/>
          <p:nvPr/>
        </p:nvSpPr>
        <p:spPr>
          <a:xfrm>
            <a:off x="3764310" y="2702858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AF27DC-E201-40AD-88AF-A5206A7877C5}"/>
              </a:ext>
            </a:extLst>
          </p:cNvPr>
          <p:cNvSpPr txBox="1"/>
          <p:nvPr/>
        </p:nvSpPr>
        <p:spPr>
          <a:xfrm>
            <a:off x="3523860" y="3624729"/>
            <a:ext cx="1042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Basemap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7522D6-8ED4-490C-9F46-184B279463CA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H="1" flipV="1">
            <a:off x="4044995" y="2145553"/>
            <a:ext cx="1" cy="557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FA6D69-7F56-448E-BD95-E64D67B4B106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4044996" y="3072190"/>
            <a:ext cx="1" cy="552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4DC3A71-FDA5-41A5-844A-A963FE432E20}"/>
              </a:ext>
            </a:extLst>
          </p:cNvPr>
          <p:cNvSpPr txBox="1"/>
          <p:nvPr/>
        </p:nvSpPr>
        <p:spPr>
          <a:xfrm>
            <a:off x="3574355" y="4919239"/>
            <a:ext cx="941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useMap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C6A14-CD8D-4DC5-AAE6-4AAE2F3DB9F0}"/>
              </a:ext>
            </a:extLst>
          </p:cNvPr>
          <p:cNvSpPr txBox="1"/>
          <p:nvPr/>
        </p:nvSpPr>
        <p:spPr>
          <a:xfrm>
            <a:off x="5503846" y="3208404"/>
            <a:ext cx="13787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LayerControl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916C6E-826B-46A2-9A12-6CCCC0D4D8B4}"/>
              </a:ext>
            </a:extLst>
          </p:cNvPr>
          <p:cNvCxnSpPr>
            <a:cxnSpLocks/>
            <a:stCxn id="31" idx="0"/>
            <a:endCxn id="22" idx="2"/>
          </p:cNvCxnSpPr>
          <p:nvPr/>
        </p:nvCxnSpPr>
        <p:spPr>
          <a:xfrm flipV="1">
            <a:off x="4044997" y="3994061"/>
            <a:ext cx="0" cy="925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B99330-5C0D-4931-B264-5AD0097B86BE}"/>
              </a:ext>
            </a:extLst>
          </p:cNvPr>
          <p:cNvCxnSpPr>
            <a:cxnSpLocks/>
            <a:stCxn id="32" idx="1"/>
            <a:endCxn id="22" idx="3"/>
          </p:cNvCxnSpPr>
          <p:nvPr/>
        </p:nvCxnSpPr>
        <p:spPr>
          <a:xfrm flipH="1">
            <a:off x="4566133" y="3393070"/>
            <a:ext cx="937713" cy="416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EB80BBE-F46C-4767-AA55-2572B2991ACE}"/>
              </a:ext>
            </a:extLst>
          </p:cNvPr>
          <p:cNvSpPr txBox="1"/>
          <p:nvPr/>
        </p:nvSpPr>
        <p:spPr>
          <a:xfrm>
            <a:off x="5734286" y="4611594"/>
            <a:ext cx="12880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MapService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A26FA5-5D92-4CE8-A340-7DE1D27725FB}"/>
              </a:ext>
            </a:extLst>
          </p:cNvPr>
          <p:cNvSpPr txBox="1"/>
          <p:nvPr/>
        </p:nvSpPr>
        <p:spPr>
          <a:xfrm>
            <a:off x="5734285" y="5444245"/>
            <a:ext cx="1250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SpatialData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BEACFF-8E24-47D1-BBD0-AA52BD708A84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flipH="1">
            <a:off x="4515638" y="4796260"/>
            <a:ext cx="1218648" cy="307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211EAE-C033-473B-9615-95BE3DDA023D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flipH="1" flipV="1">
            <a:off x="4515638" y="5103905"/>
            <a:ext cx="1218647" cy="525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CA3B7D-406F-4849-932B-B952AF57332D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V="1">
            <a:off x="6359296" y="4980926"/>
            <a:ext cx="19013" cy="46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60834B2-E7D9-43C3-89B6-3B248BC84998}"/>
              </a:ext>
            </a:extLst>
          </p:cNvPr>
          <p:cNvSpPr txBox="1"/>
          <p:nvPr/>
        </p:nvSpPr>
        <p:spPr>
          <a:xfrm>
            <a:off x="7754790" y="5444245"/>
            <a:ext cx="13915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GeojsonData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A67419-E84D-44F2-BD39-C7E3B5A9AE26}"/>
              </a:ext>
            </a:extLst>
          </p:cNvPr>
          <p:cNvCxnSpPr>
            <a:cxnSpLocks/>
            <a:stCxn id="48" idx="1"/>
            <a:endCxn id="37" idx="3"/>
          </p:cNvCxnSpPr>
          <p:nvPr/>
        </p:nvCxnSpPr>
        <p:spPr>
          <a:xfrm flipH="1">
            <a:off x="6984307" y="5628911"/>
            <a:ext cx="7704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3BF8178-3BAC-451E-B049-B1F7BAC90C4D}"/>
              </a:ext>
            </a:extLst>
          </p:cNvPr>
          <p:cNvSpPr txBox="1"/>
          <p:nvPr/>
        </p:nvSpPr>
        <p:spPr>
          <a:xfrm>
            <a:off x="5802484" y="2404711"/>
            <a:ext cx="8108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Layout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324124-A8D2-4BA4-9C10-D0E459B15C66}"/>
              </a:ext>
            </a:extLst>
          </p:cNvPr>
          <p:cNvCxnSpPr>
            <a:cxnSpLocks/>
            <a:stCxn id="52" idx="1"/>
            <a:endCxn id="19" idx="3"/>
          </p:cNvCxnSpPr>
          <p:nvPr/>
        </p:nvCxnSpPr>
        <p:spPr>
          <a:xfrm flipH="1">
            <a:off x="4325682" y="2589377"/>
            <a:ext cx="1476802" cy="29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35FF60-3FFD-4866-AEB1-2AE4F3B1A794}"/>
              </a:ext>
            </a:extLst>
          </p:cNvPr>
          <p:cNvSpPr txBox="1"/>
          <p:nvPr/>
        </p:nvSpPr>
        <p:spPr>
          <a:xfrm>
            <a:off x="3293571" y="759634"/>
            <a:ext cx="1502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784127-0E24-40A1-A587-5C079F993FD5}"/>
              </a:ext>
            </a:extLst>
          </p:cNvPr>
          <p:cNvCxnSpPr>
            <a:cxnSpLocks/>
            <a:stCxn id="11" idx="0"/>
            <a:endCxn id="67" idx="2"/>
          </p:cNvCxnSpPr>
          <p:nvPr/>
        </p:nvCxnSpPr>
        <p:spPr>
          <a:xfrm flipV="1">
            <a:off x="4044995" y="1128966"/>
            <a:ext cx="0" cy="647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0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F9AB5AC-C18B-43E4-9CD0-4A0E4320A76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5"/>
          <a:ext cx="4064000" cy="3597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21257262"/>
                    </a:ext>
                  </a:extLst>
                </a:gridCol>
              </a:tblGrid>
              <a:tr h="362076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MainMenu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63078"/>
                  </a:ext>
                </a:extLst>
              </a:tr>
              <a:tr h="67154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DB: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UtahWellsDB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BaseMap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Base map 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00187"/>
                  </a:ext>
                </a:extLst>
              </a:tr>
              <a:tr h="166852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loadBaseMap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void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changeBaseMap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():void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chooseLocation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void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transData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fLayer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selectFeatureLayer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void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findData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selectFeature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popupData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compareData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): void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outputData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582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902874-DB7A-4B99-A402-9413F066BA5B}"/>
              </a:ext>
            </a:extLst>
          </p:cNvPr>
          <p:cNvGraphicFramePr>
            <a:graphicFrameLocks noGrp="1"/>
          </p:cNvGraphicFramePr>
          <p:nvPr/>
        </p:nvGraphicFramePr>
        <p:xfrm>
          <a:off x="8136965" y="549336"/>
          <a:ext cx="3293035" cy="180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035">
                  <a:extLst>
                    <a:ext uri="{9D8B030D-6E8A-4147-A177-3AD203B41FA5}">
                      <a16:colId xmlns:a16="http://schemas.microsoft.com/office/drawing/2014/main" val="3221257262"/>
                    </a:ext>
                  </a:extLst>
                </a:gridCol>
              </a:tblGrid>
              <a:tr h="28766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UtahWellsDB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63078"/>
                  </a:ext>
                </a:extLst>
              </a:tr>
              <a:tr h="52816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featureData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.csv/.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Geojson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00187"/>
                  </a:ext>
                </a:extLst>
              </a:tr>
              <a:tr h="91146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fetchData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void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getData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582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3795D0-4590-4EEA-A048-B75308EF52E1}"/>
              </a:ext>
            </a:extLst>
          </p:cNvPr>
          <p:cNvGraphicFramePr>
            <a:graphicFrameLocks noGrp="1"/>
          </p:cNvGraphicFramePr>
          <p:nvPr/>
        </p:nvGraphicFramePr>
        <p:xfrm>
          <a:off x="2157507" y="4968936"/>
          <a:ext cx="3293035" cy="1227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035">
                  <a:extLst>
                    <a:ext uri="{9D8B030D-6E8A-4147-A177-3AD203B41FA5}">
                      <a16:colId xmlns:a16="http://schemas.microsoft.com/office/drawing/2014/main" val="3221257262"/>
                    </a:ext>
                  </a:extLst>
                </a:gridCol>
              </a:tblGrid>
              <a:tr h="2876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Base map 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63078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baseMap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base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00187"/>
                  </a:ext>
                </a:extLst>
              </a:tr>
              <a:tr h="49610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getBaseMap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baseMap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582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1E62C23-73FD-46C3-B56D-8D765A89D3F0}"/>
              </a:ext>
            </a:extLst>
          </p:cNvPr>
          <p:cNvSpPr txBox="1"/>
          <p:nvPr/>
        </p:nvSpPr>
        <p:spPr>
          <a:xfrm>
            <a:off x="245036" y="6042211"/>
            <a:ext cx="2052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fData</a:t>
            </a:r>
            <a:r>
              <a:rPr lang="en-US" dirty="0"/>
              <a:t>: </a:t>
            </a:r>
            <a:r>
              <a:rPr lang="en-US" dirty="0" err="1"/>
              <a:t>featureData</a:t>
            </a:r>
            <a:endParaRPr lang="en-US" dirty="0"/>
          </a:p>
          <a:p>
            <a:r>
              <a:rPr lang="en-US" dirty="0" err="1"/>
              <a:t>fLayer</a:t>
            </a:r>
            <a:r>
              <a:rPr lang="en-US" dirty="0"/>
              <a:t>: </a:t>
            </a:r>
            <a:r>
              <a:rPr lang="en-US" dirty="0" err="1"/>
              <a:t>featureLayer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4F8B7F-33F8-4DE6-96CF-31EDF31CD8B6}"/>
              </a:ext>
            </a:extLst>
          </p:cNvPr>
          <p:cNvGraphicFramePr>
            <a:graphicFrameLocks noGrp="1"/>
          </p:cNvGraphicFramePr>
          <p:nvPr/>
        </p:nvGraphicFramePr>
        <p:xfrm>
          <a:off x="8089154" y="3642159"/>
          <a:ext cx="3293035" cy="2229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035">
                  <a:extLst>
                    <a:ext uri="{9D8B030D-6E8A-4147-A177-3AD203B41FA5}">
                      <a16:colId xmlns:a16="http://schemas.microsoft.com/office/drawing/2014/main" val="3221257262"/>
                    </a:ext>
                  </a:extLst>
                </a:gridCol>
              </a:tblGrid>
              <a:tr h="28766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featureData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563078"/>
                  </a:ext>
                </a:extLst>
              </a:tr>
              <a:tr h="52816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API: Long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WellName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Latitude: Float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Longitude: Float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00187"/>
                  </a:ext>
                </a:extLst>
              </a:tr>
              <a:tr h="40047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5826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02649-87CF-4352-B3FA-DB3C7E106ACE}"/>
              </a:ext>
            </a:extLst>
          </p:cNvPr>
          <p:cNvCxnSpPr>
            <a:endCxn id="9" idx="1"/>
          </p:cNvCxnSpPr>
          <p:nvPr/>
        </p:nvCxnSpPr>
        <p:spPr>
          <a:xfrm flipV="1">
            <a:off x="6155765" y="1453500"/>
            <a:ext cx="1981200" cy="7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C26DB8-AC20-4907-99D3-9839A7B59F84}"/>
              </a:ext>
            </a:extLst>
          </p:cNvPr>
          <p:cNvSpPr txBox="1"/>
          <p:nvPr/>
        </p:nvSpPr>
        <p:spPr>
          <a:xfrm>
            <a:off x="6801224" y="112955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C2A8A7-29CB-4FEF-A5D0-8AAE08965F3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783482" y="2357664"/>
            <a:ext cx="0" cy="1174430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0775BC-A971-48F5-BDDC-D8E8B4800C5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804024" y="4353056"/>
            <a:ext cx="142992" cy="615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65C62B-9DBD-4C88-A7D7-A89FB58A1D07}"/>
              </a:ext>
            </a:extLst>
          </p:cNvPr>
          <p:cNvSpPr txBox="1"/>
          <p:nvPr/>
        </p:nvSpPr>
        <p:spPr>
          <a:xfrm>
            <a:off x="3947016" y="4476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C4B66-DF9C-40EE-B28D-D3B4FD89B5C8}"/>
              </a:ext>
            </a:extLst>
          </p:cNvPr>
          <p:cNvSpPr txBox="1"/>
          <p:nvPr/>
        </p:nvSpPr>
        <p:spPr>
          <a:xfrm>
            <a:off x="9804844" y="2895600"/>
            <a:ext cx="100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7ACC4F-C935-4613-8968-0A50E4A9C330}"/>
              </a:ext>
            </a:extLst>
          </p:cNvPr>
          <p:cNvSpPr txBox="1"/>
          <p:nvPr/>
        </p:nvSpPr>
        <p:spPr>
          <a:xfrm>
            <a:off x="6096000" y="1154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DD2889-E3F8-484D-A85E-8785985DDB45}"/>
              </a:ext>
            </a:extLst>
          </p:cNvPr>
          <p:cNvSpPr txBox="1"/>
          <p:nvPr/>
        </p:nvSpPr>
        <p:spPr>
          <a:xfrm>
            <a:off x="7884270" y="108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0A4E44-8379-420B-B8BD-82455DFDD8D7}"/>
              </a:ext>
            </a:extLst>
          </p:cNvPr>
          <p:cNvSpPr txBox="1"/>
          <p:nvPr/>
        </p:nvSpPr>
        <p:spPr>
          <a:xfrm>
            <a:off x="3570942" y="4255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6FCF9-FA0E-4BC7-A611-C0603A24A490}"/>
              </a:ext>
            </a:extLst>
          </p:cNvPr>
          <p:cNvSpPr txBox="1"/>
          <p:nvPr/>
        </p:nvSpPr>
        <p:spPr>
          <a:xfrm>
            <a:off x="3570942" y="4599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2C2A8D-7C35-4B60-8BD3-FCE86693A332}"/>
              </a:ext>
            </a:extLst>
          </p:cNvPr>
          <p:cNvSpPr txBox="1"/>
          <p:nvPr/>
        </p:nvSpPr>
        <p:spPr>
          <a:xfrm>
            <a:off x="9384838" y="235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1131DC-1DE0-4371-A15A-6214AC7991F7}"/>
              </a:ext>
            </a:extLst>
          </p:cNvPr>
          <p:cNvSpPr txBox="1"/>
          <p:nvPr/>
        </p:nvSpPr>
        <p:spPr>
          <a:xfrm>
            <a:off x="9203153" y="32443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62170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482E3D-7910-4523-ACF0-813292762A46}"/>
              </a:ext>
            </a:extLst>
          </p:cNvPr>
          <p:cNvSpPr txBox="1"/>
          <p:nvPr/>
        </p:nvSpPr>
        <p:spPr>
          <a:xfrm>
            <a:off x="9507534" y="1386732"/>
            <a:ext cx="249174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Structural Data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95BEA-C279-455D-AB20-C41F9C97AAC1}"/>
              </a:ext>
            </a:extLst>
          </p:cNvPr>
          <p:cNvSpPr txBox="1"/>
          <p:nvPr/>
        </p:nvSpPr>
        <p:spPr>
          <a:xfrm rot="5400000">
            <a:off x="8765625" y="4272274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Borehole Data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C2EC3-8405-4B94-8E4E-0DB6CDF79CF2}"/>
              </a:ext>
            </a:extLst>
          </p:cNvPr>
          <p:cNvSpPr txBox="1"/>
          <p:nvPr/>
        </p:nvSpPr>
        <p:spPr>
          <a:xfrm rot="5400000">
            <a:off x="9346163" y="4272274"/>
            <a:ext cx="278175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Petrophysical Data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D94C4-D0E8-402F-8393-9E1E3CD9EBF4}"/>
              </a:ext>
            </a:extLst>
          </p:cNvPr>
          <p:cNvSpPr txBox="1"/>
          <p:nvPr/>
        </p:nvSpPr>
        <p:spPr>
          <a:xfrm rot="5400000">
            <a:off x="10415596" y="4087608"/>
            <a:ext cx="210312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Seismic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A8B7E-D93C-421C-98C9-37217C3A7258}"/>
              </a:ext>
            </a:extLst>
          </p:cNvPr>
          <p:cNvSpPr txBox="1"/>
          <p:nvPr/>
        </p:nvSpPr>
        <p:spPr>
          <a:xfrm>
            <a:off x="2424711" y="1362983"/>
            <a:ext cx="254552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Source Data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CFD7A-C825-4137-BFCE-B336C0360E89}"/>
              </a:ext>
            </a:extLst>
          </p:cNvPr>
          <p:cNvSpPr txBox="1"/>
          <p:nvPr/>
        </p:nvSpPr>
        <p:spPr>
          <a:xfrm>
            <a:off x="5565272" y="245315"/>
            <a:ext cx="2889098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Transport Data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856C0-E9DC-4ECB-91A5-78E2E87DB94D}"/>
              </a:ext>
            </a:extLst>
          </p:cNvPr>
          <p:cNvSpPr txBox="1"/>
          <p:nvPr/>
        </p:nvSpPr>
        <p:spPr>
          <a:xfrm>
            <a:off x="5956665" y="6066339"/>
            <a:ext cx="210312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Spatial Data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39F1F-3DE6-4686-998E-ED33D2EC93C0}"/>
              </a:ext>
            </a:extLst>
          </p:cNvPr>
          <p:cNvSpPr txBox="1"/>
          <p:nvPr/>
        </p:nvSpPr>
        <p:spPr>
          <a:xfrm>
            <a:off x="2645915" y="2311549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Source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8AD88-C7DC-4373-A290-366C20481F2E}"/>
              </a:ext>
            </a:extLst>
          </p:cNvPr>
          <p:cNvSpPr txBox="1"/>
          <p:nvPr/>
        </p:nvSpPr>
        <p:spPr>
          <a:xfrm>
            <a:off x="5958261" y="1122980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Transport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FB1AA-448B-469F-9D3F-1C7AEAB94878}"/>
              </a:ext>
            </a:extLst>
          </p:cNvPr>
          <p:cNvSpPr txBox="1"/>
          <p:nvPr/>
        </p:nvSpPr>
        <p:spPr>
          <a:xfrm>
            <a:off x="9718211" y="2311549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CO2 Storage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956D91-6301-4FAF-B16F-69C9C3B8B1C8}"/>
              </a:ext>
            </a:extLst>
          </p:cNvPr>
          <p:cNvCxnSpPr>
            <a:stCxn id="13" idx="4"/>
            <a:endCxn id="18" idx="0"/>
          </p:cNvCxnSpPr>
          <p:nvPr/>
        </p:nvCxnSpPr>
        <p:spPr>
          <a:xfrm>
            <a:off x="3697475" y="1882334"/>
            <a:ext cx="0" cy="429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28C495-343F-4096-80AC-87C78581863A}"/>
              </a:ext>
            </a:extLst>
          </p:cNvPr>
          <p:cNvCxnSpPr>
            <a:cxnSpLocks/>
            <a:stCxn id="15" idx="4"/>
            <a:endCxn id="20" idx="0"/>
          </p:cNvCxnSpPr>
          <p:nvPr/>
        </p:nvCxnSpPr>
        <p:spPr>
          <a:xfrm>
            <a:off x="7009821" y="764666"/>
            <a:ext cx="0" cy="358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10CAD0-2EA0-405B-84C7-93F58B6BFF6D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10753404" y="1906083"/>
            <a:ext cx="16367" cy="405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AD374B-1923-4AA3-AE3F-4BB08C0ABC45}"/>
              </a:ext>
            </a:extLst>
          </p:cNvPr>
          <p:cNvCxnSpPr>
            <a:cxnSpLocks/>
            <a:stCxn id="7" idx="2"/>
            <a:endCxn id="22" idx="2"/>
          </p:cNvCxnSpPr>
          <p:nvPr/>
        </p:nvCxnSpPr>
        <p:spPr>
          <a:xfrm flipV="1">
            <a:off x="10081420" y="2680881"/>
            <a:ext cx="688351" cy="535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8D9743-E6B6-471D-A7B4-14B71A7FFA2D}"/>
              </a:ext>
            </a:extLst>
          </p:cNvPr>
          <p:cNvCxnSpPr>
            <a:cxnSpLocks/>
            <a:stCxn id="9" idx="2"/>
            <a:endCxn id="22" idx="2"/>
          </p:cNvCxnSpPr>
          <p:nvPr/>
        </p:nvCxnSpPr>
        <p:spPr>
          <a:xfrm flipV="1">
            <a:off x="10737038" y="2680881"/>
            <a:ext cx="32733" cy="46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B582EB-B851-4811-A145-2A80246C2A95}"/>
              </a:ext>
            </a:extLst>
          </p:cNvPr>
          <p:cNvCxnSpPr>
            <a:cxnSpLocks/>
            <a:stCxn id="11" idx="2"/>
            <a:endCxn id="22" idx="2"/>
          </p:cNvCxnSpPr>
          <p:nvPr/>
        </p:nvCxnSpPr>
        <p:spPr>
          <a:xfrm flipH="1" flipV="1">
            <a:off x="10769771" y="2680881"/>
            <a:ext cx="697385" cy="614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7F9E9B10-E453-4588-8066-4226C2AD6812}"/>
              </a:ext>
            </a:extLst>
          </p:cNvPr>
          <p:cNvSpPr/>
          <p:nvPr/>
        </p:nvSpPr>
        <p:spPr>
          <a:xfrm>
            <a:off x="5819505" y="3356395"/>
            <a:ext cx="2377440" cy="8713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Display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69D2DF-3788-4026-BF4B-639D4C577005}"/>
              </a:ext>
            </a:extLst>
          </p:cNvPr>
          <p:cNvSpPr txBox="1"/>
          <p:nvPr/>
        </p:nvSpPr>
        <p:spPr>
          <a:xfrm>
            <a:off x="5956665" y="5357004"/>
            <a:ext cx="2103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Map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9A5FE5-E9B9-41ED-BB29-1B98AB0A8D90}"/>
              </a:ext>
            </a:extLst>
          </p:cNvPr>
          <p:cNvCxnSpPr>
            <a:cxnSpLocks/>
            <a:stCxn id="17" idx="0"/>
            <a:endCxn id="44" idx="2"/>
          </p:cNvCxnSpPr>
          <p:nvPr/>
        </p:nvCxnSpPr>
        <p:spPr>
          <a:xfrm flipV="1">
            <a:off x="7008225" y="5726336"/>
            <a:ext cx="0" cy="340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53224893-3DE9-4FD9-8921-19044A90A415}"/>
              </a:ext>
            </a:extLst>
          </p:cNvPr>
          <p:cNvSpPr/>
          <p:nvPr/>
        </p:nvSpPr>
        <p:spPr>
          <a:xfrm>
            <a:off x="5819505" y="2060531"/>
            <a:ext cx="2377440" cy="8713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Connect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3C0DC7-A513-452B-8ECD-5A345C9B26DB}"/>
              </a:ext>
            </a:extLst>
          </p:cNvPr>
          <p:cNvCxnSpPr>
            <a:cxnSpLocks/>
            <a:stCxn id="64" idx="0"/>
            <a:endCxn id="20" idx="2"/>
          </p:cNvCxnSpPr>
          <p:nvPr/>
        </p:nvCxnSpPr>
        <p:spPr>
          <a:xfrm flipV="1">
            <a:off x="7008225" y="1492312"/>
            <a:ext cx="1596" cy="568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FA4D1EE-4AFD-41D9-B1F2-3A692E777F29}"/>
              </a:ext>
            </a:extLst>
          </p:cNvPr>
          <p:cNvCxnSpPr>
            <a:cxnSpLocks/>
            <a:stCxn id="64" idx="3"/>
            <a:endCxn id="22" idx="1"/>
          </p:cNvCxnSpPr>
          <p:nvPr/>
        </p:nvCxnSpPr>
        <p:spPr>
          <a:xfrm flipV="1">
            <a:off x="8196945" y="2496215"/>
            <a:ext cx="152126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1956FB-5F9D-4667-97D8-694C59392CBD}"/>
              </a:ext>
            </a:extLst>
          </p:cNvPr>
          <p:cNvCxnSpPr>
            <a:cxnSpLocks/>
            <a:stCxn id="43" idx="1"/>
            <a:endCxn id="18" idx="2"/>
          </p:cNvCxnSpPr>
          <p:nvPr/>
        </p:nvCxnSpPr>
        <p:spPr>
          <a:xfrm flipH="1" flipV="1">
            <a:off x="3697475" y="2680881"/>
            <a:ext cx="2122030" cy="1111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49E842B-E55F-4664-8088-8F691672C8C0}"/>
              </a:ext>
            </a:extLst>
          </p:cNvPr>
          <p:cNvCxnSpPr>
            <a:cxnSpLocks/>
            <a:stCxn id="64" idx="1"/>
            <a:endCxn id="18" idx="3"/>
          </p:cNvCxnSpPr>
          <p:nvPr/>
        </p:nvCxnSpPr>
        <p:spPr>
          <a:xfrm flipH="1" flipV="1">
            <a:off x="4749035" y="2496215"/>
            <a:ext cx="10704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272673D-C64F-49B7-A9AA-7F2C346A8DED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7008225" y="4227764"/>
            <a:ext cx="0" cy="1129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B54103D-B40D-4362-BC78-38E4B2E28ACB}"/>
              </a:ext>
            </a:extLst>
          </p:cNvPr>
          <p:cNvGrpSpPr>
            <a:grpSpLocks noChangeAspect="1"/>
          </p:cNvGrpSpPr>
          <p:nvPr/>
        </p:nvGrpSpPr>
        <p:grpSpPr>
          <a:xfrm>
            <a:off x="43091" y="5115866"/>
            <a:ext cx="2223434" cy="1744681"/>
            <a:chOff x="43091" y="4592124"/>
            <a:chExt cx="2890894" cy="226842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918831-96E8-4010-AB0F-03DCEFDEA47F}"/>
                </a:ext>
              </a:extLst>
            </p:cNvPr>
            <p:cNvSpPr txBox="1"/>
            <p:nvPr/>
          </p:nvSpPr>
          <p:spPr>
            <a:xfrm>
              <a:off x="1024242" y="5606842"/>
              <a:ext cx="759819" cy="3601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Entity</a:t>
              </a:r>
              <a:endParaRPr 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6859C1-691B-4935-A4E7-C5C33D1BD71D}"/>
                </a:ext>
              </a:extLst>
            </p:cNvPr>
            <p:cNvSpPr txBox="1"/>
            <p:nvPr/>
          </p:nvSpPr>
          <p:spPr>
            <a:xfrm>
              <a:off x="614293" y="4893107"/>
              <a:ext cx="1646223" cy="506442"/>
            </a:xfrm>
            <a:prstGeom prst="ellipse">
              <a:avLst/>
            </a:prstGeom>
            <a:noFill/>
            <a:ln cap="sq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Property</a:t>
              </a:r>
              <a:endParaRPr lang="en-US" sz="1200" dirty="0"/>
            </a:p>
          </p:txBody>
        </p:sp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6ABFBD5E-E1A2-4C76-8DC9-76B804831044}"/>
                </a:ext>
              </a:extLst>
            </p:cNvPr>
            <p:cNvSpPr/>
            <p:nvPr/>
          </p:nvSpPr>
          <p:spPr>
            <a:xfrm>
              <a:off x="129763" y="6101348"/>
              <a:ext cx="2673566" cy="57453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Relationship</a:t>
              </a:r>
              <a:endParaRPr lang="en-US" sz="1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F26356-D088-4AE8-9AD2-9D1A8B72CC0A}"/>
                </a:ext>
              </a:extLst>
            </p:cNvPr>
            <p:cNvSpPr/>
            <p:nvPr/>
          </p:nvSpPr>
          <p:spPr>
            <a:xfrm>
              <a:off x="43091" y="4592124"/>
              <a:ext cx="2890894" cy="226842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F3EC05E-952E-4900-BF20-C9B307039FE5}"/>
              </a:ext>
            </a:extLst>
          </p:cNvPr>
          <p:cNvSpPr txBox="1"/>
          <p:nvPr/>
        </p:nvSpPr>
        <p:spPr>
          <a:xfrm rot="5400000">
            <a:off x="1680848" y="4272275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Borehole Data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4D61CD-B855-4818-82A8-FEE0B03A11FD}"/>
              </a:ext>
            </a:extLst>
          </p:cNvPr>
          <p:cNvSpPr txBox="1"/>
          <p:nvPr/>
        </p:nvSpPr>
        <p:spPr>
          <a:xfrm rot="5400000">
            <a:off x="2261386" y="4272275"/>
            <a:ext cx="278175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Petrophysical Data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865303-AFEF-489E-8937-DCFE4C13548C}"/>
              </a:ext>
            </a:extLst>
          </p:cNvPr>
          <p:cNvSpPr txBox="1"/>
          <p:nvPr/>
        </p:nvSpPr>
        <p:spPr>
          <a:xfrm rot="5400000">
            <a:off x="3330819" y="4087609"/>
            <a:ext cx="2103120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Seismic Data</a:t>
            </a:r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044A1A-D495-4AF1-86F6-A168A8E8CE0F}"/>
              </a:ext>
            </a:extLst>
          </p:cNvPr>
          <p:cNvCxnSpPr>
            <a:cxnSpLocks/>
            <a:stCxn id="70" idx="2"/>
          </p:cNvCxnSpPr>
          <p:nvPr/>
        </p:nvCxnSpPr>
        <p:spPr>
          <a:xfrm flipV="1">
            <a:off x="2996643" y="2680882"/>
            <a:ext cx="688351" cy="535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4E49CBF-F37B-4489-A6DD-EF9B277CB072}"/>
              </a:ext>
            </a:extLst>
          </p:cNvPr>
          <p:cNvCxnSpPr>
            <a:cxnSpLocks/>
            <a:stCxn id="71" idx="2"/>
          </p:cNvCxnSpPr>
          <p:nvPr/>
        </p:nvCxnSpPr>
        <p:spPr>
          <a:xfrm flipV="1">
            <a:off x="3652261" y="2680882"/>
            <a:ext cx="32733" cy="46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4A6B0B-C379-48D6-B600-9FAF12B66D3A}"/>
              </a:ext>
            </a:extLst>
          </p:cNvPr>
          <p:cNvCxnSpPr>
            <a:cxnSpLocks/>
            <a:stCxn id="73" idx="2"/>
          </p:cNvCxnSpPr>
          <p:nvPr/>
        </p:nvCxnSpPr>
        <p:spPr>
          <a:xfrm flipH="1" flipV="1">
            <a:off x="3684994" y="2680882"/>
            <a:ext cx="697385" cy="614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F54CC05-7624-4F4A-A764-8E86869C1BFD}"/>
              </a:ext>
            </a:extLst>
          </p:cNvPr>
          <p:cNvCxnSpPr>
            <a:cxnSpLocks/>
            <a:stCxn id="22" idx="1"/>
            <a:endCxn id="43" idx="3"/>
          </p:cNvCxnSpPr>
          <p:nvPr/>
        </p:nvCxnSpPr>
        <p:spPr>
          <a:xfrm flipH="1">
            <a:off x="8196945" y="2496215"/>
            <a:ext cx="1521266" cy="1295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E00968-C548-4C86-88DD-FE35AEC79490}"/>
              </a:ext>
            </a:extLst>
          </p:cNvPr>
          <p:cNvCxnSpPr>
            <a:cxnSpLocks/>
            <a:stCxn id="43" idx="0"/>
            <a:endCxn id="64" idx="2"/>
          </p:cNvCxnSpPr>
          <p:nvPr/>
        </p:nvCxnSpPr>
        <p:spPr>
          <a:xfrm flipV="1">
            <a:off x="7008225" y="2931900"/>
            <a:ext cx="0" cy="424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5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UtahWells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FA32-2EF3-4ADB-8DB9-E9CB6507BCBA}"/>
              </a:ext>
            </a:extLst>
          </p:cNvPr>
          <p:cNvSpPr txBox="1"/>
          <p:nvPr/>
        </p:nvSpPr>
        <p:spPr>
          <a:xfrm>
            <a:off x="331426" y="934197"/>
            <a:ext cx="2295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2.1 Well name and API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317811"/>
          <a:ext cx="832413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312663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4660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835044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544888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  <a:gridCol w="554121">
                  <a:extLst>
                    <a:ext uri="{9D8B030D-6E8A-4147-A177-3AD203B41FA5}">
                      <a16:colId xmlns:a16="http://schemas.microsoft.com/office/drawing/2014/main" val="2798514661"/>
                    </a:ext>
                  </a:extLst>
                </a:gridCol>
                <a:gridCol w="547963">
                  <a:extLst>
                    <a:ext uri="{9D8B030D-6E8A-4147-A177-3AD203B41FA5}">
                      <a16:colId xmlns:a16="http://schemas.microsoft.com/office/drawing/2014/main" val="3283369886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CFA-2588-4FBF-BF8A-4012BB1E765D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765907"/>
          <a:ext cx="832413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032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784247617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2547038488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Township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BFB05A-82B4-4460-A606-C1E711144974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2214003"/>
          <a:ext cx="260965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032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WellStatues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E15E4E-3D02-4959-A301-6C1E5D1C6D4F}"/>
              </a:ext>
            </a:extLst>
          </p:cNvPr>
          <p:cNvGraphicFramePr>
            <a:graphicFrameLocks noGrp="1"/>
          </p:cNvGraphicFramePr>
          <p:nvPr/>
        </p:nvGraphicFramePr>
        <p:xfrm>
          <a:off x="2941079" y="2220767"/>
          <a:ext cx="42858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621">
                  <a:extLst>
                    <a:ext uri="{9D8B030D-6E8A-4147-A177-3AD203B41FA5}">
                      <a16:colId xmlns:a16="http://schemas.microsoft.com/office/drawing/2014/main" val="146167232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880237582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4284542481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06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3C745C-95C6-4D78-8875-D446413FB492}"/>
              </a:ext>
            </a:extLst>
          </p:cNvPr>
          <p:cNvGraphicFramePr>
            <a:graphicFrameLocks noGrp="1"/>
          </p:cNvGraphicFramePr>
          <p:nvPr/>
        </p:nvGraphicFramePr>
        <p:xfrm>
          <a:off x="7226942" y="2220767"/>
          <a:ext cx="4285863" cy="43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621">
                  <a:extLst>
                    <a:ext uri="{9D8B030D-6E8A-4147-A177-3AD203B41FA5}">
                      <a16:colId xmlns:a16="http://schemas.microsoft.com/office/drawing/2014/main" val="1461672325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3880237582"/>
                    </a:ext>
                  </a:extLst>
                </a:gridCol>
                <a:gridCol w="1428621">
                  <a:extLst>
                    <a:ext uri="{9D8B030D-6E8A-4147-A177-3AD203B41FA5}">
                      <a16:colId xmlns:a16="http://schemas.microsoft.com/office/drawing/2014/main" val="4284542481"/>
                    </a:ext>
                  </a:extLst>
                </a:gridCol>
              </a:tblGrid>
              <a:tr h="430084">
                <a:tc>
                  <a:txBody>
                    <a:bodyPr/>
                    <a:lstStyle/>
                    <a:p>
                      <a:r>
                        <a:rPr lang="en-US" dirty="0" err="1"/>
                        <a:t>WellReports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1067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BB7BE30-A538-4427-91AD-EC4CA3969D4A}"/>
              </a:ext>
            </a:extLst>
          </p:cNvPr>
          <p:cNvSpPr txBox="1"/>
          <p:nvPr/>
        </p:nvSpPr>
        <p:spPr>
          <a:xfrm>
            <a:off x="250966" y="2727973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2.2 Formation top depths, thickness</a:t>
            </a:r>
            <a:endParaRPr lang="en-US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7C25D57A-E90A-49A8-B31F-D07FD5943262}"/>
              </a:ext>
            </a:extLst>
          </p:cNvPr>
          <p:cNvGraphicFramePr>
            <a:graphicFrameLocks noGrp="1"/>
          </p:cNvGraphicFramePr>
          <p:nvPr/>
        </p:nvGraphicFramePr>
        <p:xfrm>
          <a:off x="2443204" y="3116959"/>
          <a:ext cx="755122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18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192695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039349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357401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076594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Formation top depths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NetSand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NetPay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335CF8-6FF7-4314-9592-99CD6D493E0D}"/>
              </a:ext>
            </a:extLst>
          </p:cNvPr>
          <p:cNvSpPr txBox="1"/>
          <p:nvPr/>
        </p:nvSpPr>
        <p:spPr>
          <a:xfrm>
            <a:off x="250965" y="3689232"/>
            <a:ext cx="476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2.3 Production and injection volumes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287EE5-1E68-42F0-9F34-0D5C0DA92FFF}"/>
              </a:ext>
            </a:extLst>
          </p:cNvPr>
          <p:cNvGraphicFramePr>
            <a:graphicFrameLocks noGrp="1"/>
          </p:cNvGraphicFramePr>
          <p:nvPr/>
        </p:nvGraphicFramePr>
        <p:xfrm>
          <a:off x="360355" y="3116958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89D2C3D-ACEB-4EFB-895A-2C652F326656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4128159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F90A40B-C867-4C0E-B870-D4A6F7D61474}"/>
              </a:ext>
            </a:extLst>
          </p:cNvPr>
          <p:cNvSpPr txBox="1"/>
          <p:nvPr/>
        </p:nvSpPr>
        <p:spPr>
          <a:xfrm>
            <a:off x="250966" y="4652768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2.4 Fluid Chemistry</a:t>
            </a:r>
            <a:endParaRPr lang="en-US" dirty="0"/>
          </a:p>
        </p:txBody>
      </p:sp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EE4ABFCF-340C-4765-B824-9B9B523AE395}"/>
              </a:ext>
            </a:extLst>
          </p:cNvPr>
          <p:cNvGraphicFramePr>
            <a:graphicFrameLocks noGrp="1"/>
          </p:cNvGraphicFramePr>
          <p:nvPr/>
        </p:nvGraphicFramePr>
        <p:xfrm>
          <a:off x="2443204" y="5041754"/>
          <a:ext cx="2885188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18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FluidChemistry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3F1462D-8317-4D14-A6D8-CC1EBC683E57}"/>
              </a:ext>
            </a:extLst>
          </p:cNvPr>
          <p:cNvGraphicFramePr>
            <a:graphicFrameLocks noGrp="1"/>
          </p:cNvGraphicFramePr>
          <p:nvPr/>
        </p:nvGraphicFramePr>
        <p:xfrm>
          <a:off x="360355" y="5041753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F059806-5DA4-4E7D-BCDE-DD4D2970514D}"/>
              </a:ext>
            </a:extLst>
          </p:cNvPr>
          <p:cNvSpPr txBox="1"/>
          <p:nvPr/>
        </p:nvSpPr>
        <p:spPr>
          <a:xfrm>
            <a:off x="272780" y="5578299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2.5 Groundwater Data</a:t>
            </a:r>
            <a:endParaRPr lang="en-US" dirty="0"/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47FF50BB-6ABD-4EAD-894F-6FD3C7B39E5B}"/>
              </a:ext>
            </a:extLst>
          </p:cNvPr>
          <p:cNvGraphicFramePr>
            <a:graphicFrameLocks noGrp="1"/>
          </p:cNvGraphicFramePr>
          <p:nvPr/>
        </p:nvGraphicFramePr>
        <p:xfrm>
          <a:off x="2465018" y="5967285"/>
          <a:ext cx="7551227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684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777684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0851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985428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Depths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ExtentOfUSDWs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Chemistry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3FC3A2F-9438-4013-BA6E-FF6D9F09DB04}"/>
              </a:ext>
            </a:extLst>
          </p:cNvPr>
          <p:cNvGraphicFramePr>
            <a:graphicFrameLocks noGrp="1"/>
          </p:cNvGraphicFramePr>
          <p:nvPr/>
        </p:nvGraphicFramePr>
        <p:xfrm>
          <a:off x="382169" y="5967284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graphicFrame>
        <p:nvGraphicFramePr>
          <p:cNvPr id="25" name="Table 7">
            <a:extLst>
              <a:ext uri="{FF2B5EF4-FFF2-40B4-BE49-F238E27FC236}">
                <a16:creationId xmlns:a16="http://schemas.microsoft.com/office/drawing/2014/main" id="{96055561-E107-45BD-AB70-CECC3586F278}"/>
              </a:ext>
            </a:extLst>
          </p:cNvPr>
          <p:cNvGraphicFramePr>
            <a:graphicFrameLocks noGrp="1"/>
          </p:cNvGraphicFramePr>
          <p:nvPr/>
        </p:nvGraphicFramePr>
        <p:xfrm>
          <a:off x="2414274" y="4126605"/>
          <a:ext cx="4242104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052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2121052">
                  <a:extLst>
                    <a:ext uri="{9D8B030D-6E8A-4147-A177-3AD203B41FA5}">
                      <a16:colId xmlns:a16="http://schemas.microsoft.com/office/drawing/2014/main" val="3209867348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ProductionVolume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InjectionVolume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5324E6AB-246C-416C-9398-B2978D2587B8}"/>
              </a:ext>
            </a:extLst>
          </p:cNvPr>
          <p:cNvGraphicFramePr>
            <a:graphicFrameLocks noGrp="1"/>
          </p:cNvGraphicFramePr>
          <p:nvPr/>
        </p:nvGraphicFramePr>
        <p:xfrm>
          <a:off x="8639543" y="1317811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16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2631591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Basin Data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317811"/>
          <a:ext cx="641215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624338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FieldName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FieldExtents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950BE139-98A4-48C0-9B1A-6C19AA4A8B6D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977472"/>
          <a:ext cx="47878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FaultMaps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A18B782C-F51C-40C1-9E1A-10F6181B0FC0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2637133"/>
          <a:ext cx="47878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GeologyMaps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3CF3176C-EADE-4E3A-8206-624F8A4701F1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3307443"/>
          <a:ext cx="5648936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59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703851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2430826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StratigraphicColumns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29" name="Table 7">
            <a:extLst>
              <a:ext uri="{FF2B5EF4-FFF2-40B4-BE49-F238E27FC236}">
                <a16:creationId xmlns:a16="http://schemas.microsoft.com/office/drawing/2014/main" id="{6F9F0A4D-E117-4493-9C8F-B0DC43348F41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3977753"/>
          <a:ext cx="478782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IsopachMaps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30" name="Table 7">
            <a:extLst>
              <a:ext uri="{FF2B5EF4-FFF2-40B4-BE49-F238E27FC236}">
                <a16:creationId xmlns:a16="http://schemas.microsoft.com/office/drawing/2014/main" id="{844AEBC9-6AFC-4F27-AC1E-28FDDBDB4A5D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4725346"/>
          <a:ext cx="47878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681133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</a:tblGrid>
              <a:tr h="232752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FEC7765-98BE-4A65-9EC8-F6CA785F9DF0}"/>
              </a:ext>
            </a:extLst>
          </p:cNvPr>
          <p:cNvGraphicFramePr>
            <a:graphicFrameLocks noGrp="1"/>
          </p:cNvGraphicFramePr>
          <p:nvPr/>
        </p:nvGraphicFramePr>
        <p:xfrm>
          <a:off x="3438114" y="5418582"/>
          <a:ext cx="212779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386">
                  <a:extLst>
                    <a:ext uri="{9D8B030D-6E8A-4147-A177-3AD203B41FA5}">
                      <a16:colId xmlns:a16="http://schemas.microsoft.com/office/drawing/2014/main" val="3940793657"/>
                    </a:ext>
                  </a:extLst>
                </a:gridCol>
                <a:gridCol w="772413">
                  <a:extLst>
                    <a:ext uri="{9D8B030D-6E8A-4147-A177-3AD203B41FA5}">
                      <a16:colId xmlns:a16="http://schemas.microsoft.com/office/drawing/2014/main" val="3535311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1521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4677FA0-24B5-4759-BE9B-5445D1854CED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5418582"/>
          <a:ext cx="3106688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02">
                  <a:extLst>
                    <a:ext uri="{9D8B030D-6E8A-4147-A177-3AD203B41FA5}">
                      <a16:colId xmlns:a16="http://schemas.microsoft.com/office/drawing/2014/main" val="723832737"/>
                    </a:ext>
                  </a:extLst>
                </a:gridCol>
                <a:gridCol w="1527786">
                  <a:extLst>
                    <a:ext uri="{9D8B030D-6E8A-4147-A177-3AD203B41FA5}">
                      <a16:colId xmlns:a16="http://schemas.microsoft.com/office/drawing/2014/main" val="72064187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BasinName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BasinExtent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0050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13DC92B-9551-4C56-8AB4-3FC15E442DE5}"/>
              </a:ext>
            </a:extLst>
          </p:cNvPr>
          <p:cNvSpPr txBox="1"/>
          <p:nvPr/>
        </p:nvSpPr>
        <p:spPr>
          <a:xfrm>
            <a:off x="707307" y="6414564"/>
            <a:ext cx="187982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Primary 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D3220B-FD21-4D36-85B1-133C1E6B0535}"/>
              </a:ext>
            </a:extLst>
          </p:cNvPr>
          <p:cNvSpPr txBox="1"/>
          <p:nvPr/>
        </p:nvSpPr>
        <p:spPr>
          <a:xfrm>
            <a:off x="2597591" y="6412796"/>
            <a:ext cx="1879828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Foreign 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7FB33D-A8C1-487F-A28F-1BA9F508083B}"/>
              </a:ext>
            </a:extLst>
          </p:cNvPr>
          <p:cNvSpPr txBox="1"/>
          <p:nvPr/>
        </p:nvSpPr>
        <p:spPr>
          <a:xfrm>
            <a:off x="4487875" y="6419357"/>
            <a:ext cx="187982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Properties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42D4B1CD-33B0-430D-958E-C033683047AF}"/>
              </a:ext>
            </a:extLst>
          </p:cNvPr>
          <p:cNvGraphicFramePr>
            <a:graphicFrameLocks noGrp="1"/>
          </p:cNvGraphicFramePr>
          <p:nvPr/>
        </p:nvGraphicFramePr>
        <p:xfrm>
          <a:off x="5110340" y="1978477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53E2FA5C-302B-4D0B-B405-41663111012F}"/>
              </a:ext>
            </a:extLst>
          </p:cNvPr>
          <p:cNvGraphicFramePr>
            <a:graphicFrameLocks noGrp="1"/>
          </p:cNvGraphicFramePr>
          <p:nvPr/>
        </p:nvGraphicFramePr>
        <p:xfrm>
          <a:off x="5110339" y="2642135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962CD203-14D1-47FB-91AE-3E665658CD22}"/>
              </a:ext>
            </a:extLst>
          </p:cNvPr>
          <p:cNvGraphicFramePr>
            <a:graphicFrameLocks noGrp="1"/>
          </p:cNvGraphicFramePr>
          <p:nvPr/>
        </p:nvGraphicFramePr>
        <p:xfrm>
          <a:off x="5110338" y="3983031"/>
          <a:ext cx="125736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63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MapID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93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9FB5A-0D97-4789-B806-5BA394243590}"/>
              </a:ext>
            </a:extLst>
          </p:cNvPr>
          <p:cNvSpPr txBox="1"/>
          <p:nvPr/>
        </p:nvSpPr>
        <p:spPr>
          <a:xfrm>
            <a:off x="331426" y="258770"/>
            <a:ext cx="3541995" cy="519351"/>
          </a:xfrm>
          <a:prstGeom prst="ellipse">
            <a:avLst/>
          </a:prstGeom>
          <a:noFill/>
          <a:ln cap="sq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Petrophysical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BFA32-2EF3-4ADB-8DB9-E9CB6507BCBA}"/>
              </a:ext>
            </a:extLst>
          </p:cNvPr>
          <p:cNvSpPr txBox="1"/>
          <p:nvPr/>
        </p:nvSpPr>
        <p:spPr>
          <a:xfrm>
            <a:off x="331426" y="934197"/>
            <a:ext cx="2295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3.1 Core data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E9B6AA-CB82-4977-AE48-811956BF51EC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317811"/>
          <a:ext cx="7676673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1312663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144660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272689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561863">
                  <a:extLst>
                    <a:ext uri="{9D8B030D-6E8A-4147-A177-3AD203B41FA5}">
                      <a16:colId xmlns:a16="http://schemas.microsoft.com/office/drawing/2014/main" val="115507306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66BCFA-2588-4FBF-BF8A-4012BB1E765D}"/>
              </a:ext>
            </a:extLst>
          </p:cNvPr>
          <p:cNvGraphicFramePr>
            <a:graphicFrameLocks noGrp="1"/>
          </p:cNvGraphicFramePr>
          <p:nvPr/>
        </p:nvGraphicFramePr>
        <p:xfrm>
          <a:off x="331426" y="1765907"/>
          <a:ext cx="587627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03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228488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Geomechanics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TriComStr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BB7BE30-A538-4427-91AD-EC4CA3969D4A}"/>
              </a:ext>
            </a:extLst>
          </p:cNvPr>
          <p:cNvSpPr txBox="1"/>
          <p:nvPr/>
        </p:nvSpPr>
        <p:spPr>
          <a:xfrm>
            <a:off x="250966" y="2160021"/>
            <a:ext cx="362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3.2 Logs</a:t>
            </a:r>
            <a:endParaRPr lang="en-US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7C25D57A-E90A-49A8-B31F-D07FD5943262}"/>
              </a:ext>
            </a:extLst>
          </p:cNvPr>
          <p:cNvGraphicFramePr>
            <a:graphicFrameLocks noGrp="1"/>
          </p:cNvGraphicFramePr>
          <p:nvPr/>
        </p:nvGraphicFramePr>
        <p:xfrm>
          <a:off x="2443205" y="2549007"/>
          <a:ext cx="8450082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551">
                  <a:extLst>
                    <a:ext uri="{9D8B030D-6E8A-4147-A177-3AD203B41FA5}">
                      <a16:colId xmlns:a16="http://schemas.microsoft.com/office/drawing/2014/main" val="1466186964"/>
                    </a:ext>
                  </a:extLst>
                </a:gridCol>
                <a:gridCol w="1498773">
                  <a:extLst>
                    <a:ext uri="{9D8B030D-6E8A-4147-A177-3AD203B41FA5}">
                      <a16:colId xmlns:a16="http://schemas.microsoft.com/office/drawing/2014/main" val="2636927856"/>
                    </a:ext>
                  </a:extLst>
                </a:gridCol>
                <a:gridCol w="669184">
                  <a:extLst>
                    <a:ext uri="{9D8B030D-6E8A-4147-A177-3AD203B41FA5}">
                      <a16:colId xmlns:a16="http://schemas.microsoft.com/office/drawing/2014/main" val="2575488020"/>
                    </a:ext>
                  </a:extLst>
                </a:gridCol>
                <a:gridCol w="701049">
                  <a:extLst>
                    <a:ext uri="{9D8B030D-6E8A-4147-A177-3AD203B41FA5}">
                      <a16:colId xmlns:a16="http://schemas.microsoft.com/office/drawing/2014/main" val="213346265"/>
                    </a:ext>
                  </a:extLst>
                </a:gridCol>
                <a:gridCol w="1062520">
                  <a:extLst>
                    <a:ext uri="{9D8B030D-6E8A-4147-A177-3AD203B41FA5}">
                      <a16:colId xmlns:a16="http://schemas.microsoft.com/office/drawing/2014/main" val="3719608812"/>
                    </a:ext>
                  </a:extLst>
                </a:gridCol>
                <a:gridCol w="1954655">
                  <a:extLst>
                    <a:ext uri="{9D8B030D-6E8A-4147-A177-3AD203B41FA5}">
                      <a16:colId xmlns:a16="http://schemas.microsoft.com/office/drawing/2014/main" val="1938483720"/>
                    </a:ext>
                  </a:extLst>
                </a:gridCol>
                <a:gridCol w="1482350">
                  <a:extLst>
                    <a:ext uri="{9D8B030D-6E8A-4147-A177-3AD203B41FA5}">
                      <a16:colId xmlns:a16="http://schemas.microsoft.com/office/drawing/2014/main" val="4259246588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Porosity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Density(RHOB)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Caliper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516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287EE5-1E68-42F0-9F34-0D5C0DA92FFF}"/>
              </a:ext>
            </a:extLst>
          </p:cNvPr>
          <p:cNvGraphicFramePr>
            <a:graphicFrameLocks noGrp="1"/>
          </p:cNvGraphicFramePr>
          <p:nvPr/>
        </p:nvGraphicFramePr>
        <p:xfrm>
          <a:off x="360355" y="2549006"/>
          <a:ext cx="2082849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98">
                  <a:extLst>
                    <a:ext uri="{9D8B030D-6E8A-4147-A177-3AD203B41FA5}">
                      <a16:colId xmlns:a16="http://schemas.microsoft.com/office/drawing/2014/main" val="3006763902"/>
                    </a:ext>
                  </a:extLst>
                </a:gridCol>
                <a:gridCol w="609451">
                  <a:extLst>
                    <a:ext uri="{9D8B030D-6E8A-4147-A177-3AD203B41FA5}">
                      <a16:colId xmlns:a16="http://schemas.microsoft.com/office/drawing/2014/main" val="874813405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 err="1"/>
                        <a:t>WellName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6207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D44452F-153A-453B-A2E5-4D733F5B9670}"/>
              </a:ext>
            </a:extLst>
          </p:cNvPr>
          <p:cNvGraphicFramePr>
            <a:graphicFrameLocks noGrp="1"/>
          </p:cNvGraphicFramePr>
          <p:nvPr/>
        </p:nvGraphicFramePr>
        <p:xfrm>
          <a:off x="360355" y="3066160"/>
          <a:ext cx="5876271" cy="42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903">
                  <a:extLst>
                    <a:ext uri="{9D8B030D-6E8A-4147-A177-3AD203B41FA5}">
                      <a16:colId xmlns:a16="http://schemas.microsoft.com/office/drawing/2014/main" val="2360096445"/>
                    </a:ext>
                  </a:extLst>
                </a:gridCol>
                <a:gridCol w="1528971">
                  <a:extLst>
                    <a:ext uri="{9D8B030D-6E8A-4147-A177-3AD203B41FA5}">
                      <a16:colId xmlns:a16="http://schemas.microsoft.com/office/drawing/2014/main" val="344411871"/>
                    </a:ext>
                  </a:extLst>
                </a:gridCol>
                <a:gridCol w="1136432">
                  <a:extLst>
                    <a:ext uri="{9D8B030D-6E8A-4147-A177-3AD203B41FA5}">
                      <a16:colId xmlns:a16="http://schemas.microsoft.com/office/drawing/2014/main" val="171959169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1198125230"/>
                    </a:ext>
                  </a:extLst>
                </a:gridCol>
              </a:tblGrid>
              <a:tr h="420117">
                <a:tc>
                  <a:txBody>
                    <a:bodyPr/>
                    <a:lstStyle/>
                    <a:p>
                      <a:r>
                        <a:rPr lang="en-US" dirty="0"/>
                        <a:t>Pressure(DTS)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2504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8F2B0BA-ED0E-4EE9-A008-6F429E7F56AA}"/>
              </a:ext>
            </a:extLst>
          </p:cNvPr>
          <p:cNvSpPr txBox="1"/>
          <p:nvPr/>
        </p:nvSpPr>
        <p:spPr>
          <a:xfrm>
            <a:off x="4062824" y="154937"/>
            <a:ext cx="48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Will a well have more than one Core data or logs? </a:t>
            </a:r>
          </a:p>
        </p:txBody>
      </p:sp>
    </p:spTree>
    <p:extLst>
      <p:ext uri="{BB962C8B-B14F-4D97-AF65-F5344CB8AC3E}">
        <p14:creationId xmlns:p14="http://schemas.microsoft.com/office/powerpoint/2010/main" val="63467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2C374D-38AE-4089-8FB3-C6234E9DFC81}"/>
              </a:ext>
            </a:extLst>
          </p:cNvPr>
          <p:cNvSpPr txBox="1"/>
          <p:nvPr/>
        </p:nvSpPr>
        <p:spPr>
          <a:xfrm>
            <a:off x="484094" y="448235"/>
            <a:ext cx="216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08D8F4-7B5E-474B-801D-D1DA604C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85" y="1174860"/>
            <a:ext cx="5983137" cy="5158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4571F-3093-41E2-BCF7-C8173B59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585" y="2096530"/>
            <a:ext cx="1516387" cy="3674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006BE8-5190-43CC-AA55-AF54A442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435" y="1811569"/>
            <a:ext cx="2133599" cy="2477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450B37-CC92-4ADE-997F-B1A158C8C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792" y="2059358"/>
            <a:ext cx="1359242" cy="2962173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41B1D87-2273-4DF0-B7D4-A8DDD016D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9795"/>
              </p:ext>
            </p:extLst>
          </p:nvPr>
        </p:nvGraphicFramePr>
        <p:xfrm>
          <a:off x="4916194" y="2573322"/>
          <a:ext cx="1451918" cy="670560"/>
        </p:xfrm>
        <a:graphic>
          <a:graphicData uri="http://schemas.openxmlformats.org/drawingml/2006/table">
            <a:tbl>
              <a:tblPr/>
              <a:tblGrid>
                <a:gridCol w="628134">
                  <a:extLst>
                    <a:ext uri="{9D8B030D-6E8A-4147-A177-3AD203B41FA5}">
                      <a16:colId xmlns:a16="http://schemas.microsoft.com/office/drawing/2014/main" val="1345455508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val="2893429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API: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u="none" strike="noStrike" dirty="0">
                          <a:solidFill>
                            <a:srgbClr val="399ACA"/>
                          </a:solidFill>
                          <a:effectLst/>
                        </a:rPr>
                        <a:t>43-013-33360</a:t>
                      </a:r>
                      <a:endParaRPr lang="en-US" sz="5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8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Well Name: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1">
                          <a:effectLst/>
                        </a:rPr>
                        <a:t>Ute Tribal 10-26D-55</a:t>
                      </a:r>
                      <a:endParaRPr lang="en-US" sz="5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218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Well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1">
                          <a:effectLst/>
                        </a:rPr>
                        <a:t>Oil Well</a:t>
                      </a:r>
                      <a:endParaRPr lang="en-US" sz="5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79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00">
                          <a:effectLst/>
                        </a:rPr>
                        <a:t>Well Status: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1" dirty="0">
                          <a:effectLst/>
                        </a:rPr>
                        <a:t>Producing</a:t>
                      </a:r>
                      <a:endParaRPr lang="en-US" sz="5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6166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5C35853-1358-459F-948A-E55E3FB7B65F}"/>
              </a:ext>
            </a:extLst>
          </p:cNvPr>
          <p:cNvSpPr txBox="1"/>
          <p:nvPr/>
        </p:nvSpPr>
        <p:spPr>
          <a:xfrm>
            <a:off x="3459891" y="51079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5B374E-7469-42CD-BF1E-87488CC45F2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9891" y="880124"/>
            <a:ext cx="297518" cy="357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994279-5A3F-4E8F-9813-F544F07D1B17}"/>
              </a:ext>
            </a:extLst>
          </p:cNvPr>
          <p:cNvSpPr txBox="1"/>
          <p:nvPr/>
        </p:nvSpPr>
        <p:spPr>
          <a:xfrm>
            <a:off x="4386648" y="80552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B59E10-AED0-4EE2-9063-EF1CC91B581F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386648" y="1174860"/>
            <a:ext cx="277480" cy="357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075704-7607-4C68-B4BF-10A41A847BD2}"/>
              </a:ext>
            </a:extLst>
          </p:cNvPr>
          <p:cNvSpPr txBox="1"/>
          <p:nvPr/>
        </p:nvSpPr>
        <p:spPr>
          <a:xfrm>
            <a:off x="141349" y="1573342"/>
            <a:ext cx="214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information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7FA38A-52E2-4D3A-A4CF-7F2A29BA413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283730" y="1758008"/>
            <a:ext cx="245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0179E3-518C-47E3-B520-FD9FC7276B96}"/>
              </a:ext>
            </a:extLst>
          </p:cNvPr>
          <p:cNvSpPr txBox="1"/>
          <p:nvPr/>
        </p:nvSpPr>
        <p:spPr>
          <a:xfrm>
            <a:off x="170181" y="2928466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panel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C94483-D3BD-45F8-9448-0CEB4D7D085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558510" y="3113132"/>
            <a:ext cx="999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73BAF7-BA28-49C0-B8A9-3D3693DC7230}"/>
              </a:ext>
            </a:extLst>
          </p:cNvPr>
          <p:cNvSpPr txBox="1"/>
          <p:nvPr/>
        </p:nvSpPr>
        <p:spPr>
          <a:xfrm>
            <a:off x="236085" y="5770605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result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BE93D1-DCAE-4889-9C4A-D41A7C4744F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635827" y="5955271"/>
            <a:ext cx="1243917" cy="266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A102525-DDD0-4CA3-8F0C-6A791E320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744" y="5821114"/>
            <a:ext cx="1058068" cy="139219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7EDD7A-92EC-4721-9449-457EF6E87EF0}"/>
              </a:ext>
            </a:extLst>
          </p:cNvPr>
          <p:cNvSpPr txBox="1"/>
          <p:nvPr/>
        </p:nvSpPr>
        <p:spPr>
          <a:xfrm>
            <a:off x="9091114" y="1626903"/>
            <a:ext cx="214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bar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375FC4-F6CB-4A0D-A833-5190C07597C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8506034" y="1811569"/>
            <a:ext cx="572225" cy="12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DD046E-0836-4DCE-A72B-B9364ED8BB87}"/>
              </a:ext>
            </a:extLst>
          </p:cNvPr>
          <p:cNvSpPr txBox="1"/>
          <p:nvPr/>
        </p:nvSpPr>
        <p:spPr>
          <a:xfrm>
            <a:off x="9091114" y="2743800"/>
            <a:ext cx="214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control panel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9EE20B-0123-4768-B9EE-B98A7BD74AAF}"/>
              </a:ext>
            </a:extLst>
          </p:cNvPr>
          <p:cNvCxnSpPr>
            <a:cxnSpLocks/>
          </p:cNvCxnSpPr>
          <p:nvPr/>
        </p:nvCxnSpPr>
        <p:spPr>
          <a:xfrm flipH="1">
            <a:off x="8506034" y="2928466"/>
            <a:ext cx="572225" cy="12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3B45BB-FD6A-484E-83DE-098AA7586567}"/>
              </a:ext>
            </a:extLst>
          </p:cNvPr>
          <p:cNvSpPr txBox="1"/>
          <p:nvPr/>
        </p:nvSpPr>
        <p:spPr>
          <a:xfrm>
            <a:off x="9408079" y="3728385"/>
            <a:ext cx="214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Popup box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2AA439-D048-4F38-906F-2BA2AA8D0568}"/>
              </a:ext>
            </a:extLst>
          </p:cNvPr>
          <p:cNvCxnSpPr>
            <a:cxnSpLocks/>
          </p:cNvCxnSpPr>
          <p:nvPr/>
        </p:nvCxnSpPr>
        <p:spPr>
          <a:xfrm flipH="1" flipV="1">
            <a:off x="6114234" y="2989237"/>
            <a:ext cx="3280990" cy="923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6FE829-03A4-4FF4-9460-3A627CE5F985}"/>
              </a:ext>
            </a:extLst>
          </p:cNvPr>
          <p:cNvSpPr txBox="1"/>
          <p:nvPr/>
        </p:nvSpPr>
        <p:spPr>
          <a:xfrm>
            <a:off x="5326997" y="753947"/>
            <a:ext cx="185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map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750DC9-B1CA-4E72-B587-E1B2AD28C05A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6114234" y="1123279"/>
            <a:ext cx="140822" cy="99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E0AC0C-1715-4221-93BC-1621FF77691D}"/>
              </a:ext>
            </a:extLst>
          </p:cNvPr>
          <p:cNvSpPr txBox="1"/>
          <p:nvPr/>
        </p:nvSpPr>
        <p:spPr>
          <a:xfrm>
            <a:off x="9308019" y="5194158"/>
            <a:ext cx="214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layer (in point mode)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A51172-2E1E-4A0F-A0EC-1A9E02D0BD39}"/>
              </a:ext>
            </a:extLst>
          </p:cNvPr>
          <p:cNvCxnSpPr>
            <a:cxnSpLocks/>
          </p:cNvCxnSpPr>
          <p:nvPr/>
        </p:nvCxnSpPr>
        <p:spPr>
          <a:xfrm flipH="1" flipV="1">
            <a:off x="7082118" y="5231097"/>
            <a:ext cx="2213046" cy="147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447</Words>
  <Application>Microsoft Office PowerPoint</Application>
  <PresentationFormat>Widescreen</PresentationFormat>
  <Paragraphs>246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Xu</dc:creator>
  <cp:lastModifiedBy>Lei Xu</cp:lastModifiedBy>
  <cp:revision>37</cp:revision>
  <dcterms:created xsi:type="dcterms:W3CDTF">2022-04-14T21:32:10Z</dcterms:created>
  <dcterms:modified xsi:type="dcterms:W3CDTF">2022-05-12T21:40:12Z</dcterms:modified>
</cp:coreProperties>
</file>