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9" r:id="rId4"/>
    <p:sldId id="282" r:id="rId5"/>
    <p:sldId id="283" r:id="rId6"/>
    <p:sldId id="284" r:id="rId7"/>
    <p:sldId id="290" r:id="rId8"/>
    <p:sldId id="291" r:id="rId9"/>
    <p:sldId id="286" r:id="rId10"/>
    <p:sldId id="292" r:id="rId11"/>
    <p:sldId id="293" r:id="rId12"/>
    <p:sldId id="287" r:id="rId13"/>
    <p:sldId id="288" r:id="rId14"/>
    <p:sldId id="294" r:id="rId15"/>
    <p:sldId id="295" r:id="rId16"/>
    <p:sldId id="296" r:id="rId17"/>
    <p:sldId id="297" r:id="rId18"/>
    <p:sldId id="289" r:id="rId19"/>
    <p:sldId id="298" r:id="rId20"/>
    <p:sldId id="299" r:id="rId21"/>
    <p:sldId id="260" r:id="rId2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83">
          <p15:clr>
            <a:srgbClr val="A4A3A4"/>
          </p15:clr>
        </p15:guide>
        <p15:guide id="2" orient="horz" pos="940">
          <p15:clr>
            <a:srgbClr val="A4A3A4"/>
          </p15:clr>
        </p15:guide>
        <p15:guide id="3" orient="horz" pos="2573">
          <p15:clr>
            <a:srgbClr val="A4A3A4"/>
          </p15:clr>
        </p15:guide>
        <p15:guide id="4" orient="horz" pos="1529">
          <p15:clr>
            <a:srgbClr val="A4A3A4"/>
          </p15:clr>
        </p15:guide>
        <p15:guide id="5"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90B8"/>
    <a:srgbClr val="DFE0E2"/>
    <a:srgbClr val="F7B902"/>
    <a:srgbClr val="282830"/>
    <a:srgbClr val="E4C902"/>
    <a:srgbClr val="E48902"/>
    <a:srgbClr val="45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6873" autoAdjust="0"/>
  </p:normalViewPr>
  <p:slideViewPr>
    <p:cSldViewPr>
      <p:cViewPr varScale="1">
        <p:scale>
          <a:sx n="71" d="100"/>
          <a:sy n="71" d="100"/>
        </p:scale>
        <p:origin x="1489" y="53"/>
      </p:cViewPr>
      <p:guideLst>
        <p:guide orient="horz" pos="1983"/>
        <p:guide orient="horz" pos="940"/>
        <p:guide orient="horz" pos="2573"/>
        <p:guide orient="horz" pos="1529"/>
        <p:guide pos="28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97EE3-321A-4C41-A108-2197A8EC54F7}" type="datetimeFigureOut">
              <a:rPr lang="zh-CN" altLang="en-US" smtClean="0"/>
              <a:t>2016/6/5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B57DF-02E7-4607-99C7-7E9E9F52B6EA}" type="slidenum">
              <a:rPr lang="zh-CN" altLang="en-US" smtClean="0"/>
              <a:t>‹#›</a:t>
            </a:fld>
            <a:endParaRPr lang="zh-CN" altLang="en-US"/>
          </a:p>
        </p:txBody>
      </p:sp>
    </p:spTree>
    <p:extLst>
      <p:ext uri="{BB962C8B-B14F-4D97-AF65-F5344CB8AC3E}">
        <p14:creationId xmlns:p14="http://schemas.microsoft.com/office/powerpoint/2010/main" val="2210569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文艺复兴时期，现代科学产生了两个重量级理论： 理性主义和经验主义。</a:t>
            </a:r>
            <a:br>
              <a:rPr lang="zh-CN" altLang="en-US" dirty="0" smtClean="0"/>
            </a:br>
            <a:r>
              <a:rPr lang="zh-CN" altLang="en-US" dirty="0" smtClean="0"/>
              <a:t/>
            </a:r>
            <a:br>
              <a:rPr lang="zh-CN" altLang="en-US" dirty="0" smtClean="0"/>
            </a:br>
            <a:r>
              <a:rPr lang="zh-CN" altLang="en-US" dirty="0" smtClean="0"/>
              <a:t>理性主义认为理智是信息的首要来源。给出一个假设，只要通过思考就能理解和描述这个世界，如著名的伽利略自由落体实验。</a:t>
            </a:r>
            <a:br>
              <a:rPr lang="zh-CN" altLang="en-US" dirty="0" smtClean="0"/>
            </a:br>
            <a:r>
              <a:rPr lang="zh-CN" altLang="en-US" dirty="0" smtClean="0"/>
              <a:t/>
            </a:r>
            <a:br>
              <a:rPr lang="zh-CN" altLang="en-US" dirty="0" smtClean="0"/>
            </a:br>
            <a:r>
              <a:rPr lang="zh-CN" altLang="en-US" dirty="0" smtClean="0"/>
              <a:t>经验主义则认为人类对世界认识的主要来源是经验。</a:t>
            </a:r>
            <a:br>
              <a:rPr lang="zh-CN" altLang="en-US" dirty="0" smtClean="0"/>
            </a:br>
            <a:r>
              <a:rPr lang="zh-CN" altLang="en-US" dirty="0" smtClean="0"/>
              <a:t/>
            </a:r>
            <a:br>
              <a:rPr lang="zh-CN" altLang="en-US" dirty="0" smtClean="0"/>
            </a:br>
            <a:r>
              <a:rPr lang="zh-CN" altLang="en-US" dirty="0" smtClean="0"/>
              <a:t>我们开一辆车，不必知道其内部实现细节。</a:t>
            </a:r>
            <a:br>
              <a:rPr lang="zh-CN" altLang="en-US" dirty="0" smtClean="0"/>
            </a:br>
            <a:r>
              <a:rPr lang="zh-CN" altLang="en-US" dirty="0" smtClean="0"/>
              <a:t/>
            </a:r>
            <a:br>
              <a:rPr lang="zh-CN" altLang="en-US" dirty="0" smtClean="0"/>
            </a:br>
            <a:r>
              <a:rPr lang="zh-CN" altLang="en-US" dirty="0" smtClean="0"/>
              <a:t>如果孤立地基于两种极端的方式来观察世界都是片面的。对大多数人来说，懵懂无知是一种生活方式，也是理性主义和经验主义结合在一起的结果。今天的程序开发和软件工程方法也是如此。</a:t>
            </a:r>
            <a:endParaRPr lang="zh-CN" altLang="en-US" dirty="0"/>
          </a:p>
        </p:txBody>
      </p:sp>
      <p:sp>
        <p:nvSpPr>
          <p:cNvPr id="4" name="灯片编号占位符 3"/>
          <p:cNvSpPr>
            <a:spLocks noGrp="1"/>
          </p:cNvSpPr>
          <p:nvPr>
            <p:ph type="sldNum" sz="quarter" idx="10"/>
          </p:nvPr>
        </p:nvSpPr>
        <p:spPr/>
        <p:txBody>
          <a:bodyPr/>
          <a:lstStyle/>
          <a:p>
            <a:fld id="{247B57DF-02E7-4607-99C7-7E9E9F52B6EA}" type="slidenum">
              <a:rPr lang="zh-CN" altLang="en-US" smtClean="0"/>
              <a:t>3</a:t>
            </a:fld>
            <a:endParaRPr lang="zh-CN" altLang="en-US"/>
          </a:p>
        </p:txBody>
      </p:sp>
    </p:spTree>
    <p:extLst>
      <p:ext uri="{BB962C8B-B14F-4D97-AF65-F5344CB8AC3E}">
        <p14:creationId xmlns:p14="http://schemas.microsoft.com/office/powerpoint/2010/main" val="1727912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比如写一个资源管理</a:t>
            </a:r>
            <a:r>
              <a:rPr lang="en-US" altLang="zh-CN" dirty="0" smtClean="0"/>
              <a:t>API</a:t>
            </a:r>
            <a:r>
              <a:rPr lang="zh-CN" altLang="en-US" dirty="0" smtClean="0"/>
              <a:t>： </a:t>
            </a:r>
            <a:r>
              <a:rPr lang="en-US" altLang="zh-CN" dirty="0" smtClean="0"/>
              <a:t>API</a:t>
            </a:r>
            <a:r>
              <a:rPr lang="zh-CN" altLang="en-US" dirty="0" smtClean="0"/>
              <a:t>的使用者很容易找到一个方法去注册一个功能，运行一下成功了，然后不再往下继续找注销的方法了。 声明式编程就是解决这个问题的一剂良药： 开发人员只需要声明注册什么，响应的注销和清理由系统完成。</a:t>
            </a:r>
            <a:endParaRPr lang="zh-CN" altLang="en-US" dirty="0"/>
          </a:p>
        </p:txBody>
      </p:sp>
      <p:sp>
        <p:nvSpPr>
          <p:cNvPr id="4" name="灯片编号占位符 3"/>
          <p:cNvSpPr>
            <a:spLocks noGrp="1"/>
          </p:cNvSpPr>
          <p:nvPr>
            <p:ph type="sldNum" sz="quarter" idx="10"/>
          </p:nvPr>
        </p:nvSpPr>
        <p:spPr/>
        <p:txBody>
          <a:bodyPr/>
          <a:lstStyle/>
          <a:p>
            <a:fld id="{247B57DF-02E7-4607-99C7-7E9E9F52B6EA}" type="slidenum">
              <a:rPr lang="zh-CN" altLang="en-US" smtClean="0"/>
              <a:t>18</a:t>
            </a:fld>
            <a:endParaRPr lang="zh-CN" altLang="en-US"/>
          </a:p>
        </p:txBody>
      </p:sp>
    </p:spTree>
    <p:extLst>
      <p:ext uri="{BB962C8B-B14F-4D97-AF65-F5344CB8AC3E}">
        <p14:creationId xmlns:p14="http://schemas.microsoft.com/office/powerpoint/2010/main" val="185995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比如写一个资源管理</a:t>
            </a:r>
            <a:r>
              <a:rPr lang="en-US" altLang="zh-CN" dirty="0" smtClean="0"/>
              <a:t>API</a:t>
            </a:r>
            <a:r>
              <a:rPr lang="zh-CN" altLang="en-US" dirty="0" smtClean="0"/>
              <a:t>： </a:t>
            </a:r>
            <a:r>
              <a:rPr lang="en-US" altLang="zh-CN" dirty="0" smtClean="0"/>
              <a:t>API</a:t>
            </a:r>
            <a:r>
              <a:rPr lang="zh-CN" altLang="en-US" dirty="0" smtClean="0"/>
              <a:t>的使用者很容易找到一个方法去注册一个功能，运行一下成功了，然后不再往下继续找注销的方法了。 声明式编程就是解决这个问题的一剂良药： 开发人员只需要声明注册什么，响应的注销和清理由系统完成。</a:t>
            </a:r>
            <a:endParaRPr lang="zh-CN" altLang="en-US" dirty="0"/>
          </a:p>
        </p:txBody>
      </p:sp>
      <p:sp>
        <p:nvSpPr>
          <p:cNvPr id="4" name="灯片编号占位符 3"/>
          <p:cNvSpPr>
            <a:spLocks noGrp="1"/>
          </p:cNvSpPr>
          <p:nvPr>
            <p:ph type="sldNum" sz="quarter" idx="10"/>
          </p:nvPr>
        </p:nvSpPr>
        <p:spPr/>
        <p:txBody>
          <a:bodyPr/>
          <a:lstStyle/>
          <a:p>
            <a:fld id="{247B57DF-02E7-4607-99C7-7E9E9F52B6EA}" type="slidenum">
              <a:rPr lang="zh-CN" altLang="en-US" smtClean="0"/>
              <a:t>19</a:t>
            </a:fld>
            <a:endParaRPr lang="zh-CN" altLang="en-US"/>
          </a:p>
        </p:txBody>
      </p:sp>
    </p:spTree>
    <p:extLst>
      <p:ext uri="{BB962C8B-B14F-4D97-AF65-F5344CB8AC3E}">
        <p14:creationId xmlns:p14="http://schemas.microsoft.com/office/powerpoint/2010/main" val="4151141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比如写一个资源管理</a:t>
            </a:r>
            <a:r>
              <a:rPr lang="en-US" altLang="zh-CN" dirty="0" smtClean="0"/>
              <a:t>API</a:t>
            </a:r>
            <a:r>
              <a:rPr lang="zh-CN" altLang="en-US" dirty="0" smtClean="0"/>
              <a:t>： </a:t>
            </a:r>
            <a:r>
              <a:rPr lang="en-US" altLang="zh-CN" dirty="0" smtClean="0"/>
              <a:t>API</a:t>
            </a:r>
            <a:r>
              <a:rPr lang="zh-CN" altLang="en-US" dirty="0" smtClean="0"/>
              <a:t>的使用者很容易找到一个方法去注册一个功能，运行一下成功了，然后不再往下继续找注销的方法了。 声明式编程就是解决这个问题的一剂良药： 开发人员只需要声明注册什么，响应的注销和清理由系统完成。</a:t>
            </a:r>
            <a:endParaRPr lang="zh-CN" altLang="en-US" dirty="0"/>
          </a:p>
        </p:txBody>
      </p:sp>
      <p:sp>
        <p:nvSpPr>
          <p:cNvPr id="4" name="灯片编号占位符 3"/>
          <p:cNvSpPr>
            <a:spLocks noGrp="1"/>
          </p:cNvSpPr>
          <p:nvPr>
            <p:ph type="sldNum" sz="quarter" idx="10"/>
          </p:nvPr>
        </p:nvSpPr>
        <p:spPr/>
        <p:txBody>
          <a:bodyPr/>
          <a:lstStyle/>
          <a:p>
            <a:fld id="{247B57DF-02E7-4607-99C7-7E9E9F52B6EA}" type="slidenum">
              <a:rPr lang="zh-CN" altLang="en-US" smtClean="0"/>
              <a:t>20</a:t>
            </a:fld>
            <a:endParaRPr lang="zh-CN" altLang="en-US"/>
          </a:p>
        </p:txBody>
      </p:sp>
    </p:spTree>
    <p:extLst>
      <p:ext uri="{BB962C8B-B14F-4D97-AF65-F5344CB8AC3E}">
        <p14:creationId xmlns:p14="http://schemas.microsoft.com/office/powerpoint/2010/main" val="3828457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因为软件的趋势是： 程序员在可以不深入了解很多内容的情况下就可以写出非常好的代码。</a:t>
            </a:r>
            <a:endParaRPr lang="zh-CN" altLang="en-US" dirty="0"/>
          </a:p>
        </p:txBody>
      </p:sp>
      <p:sp>
        <p:nvSpPr>
          <p:cNvPr id="4" name="灯片编号占位符 3"/>
          <p:cNvSpPr>
            <a:spLocks noGrp="1"/>
          </p:cNvSpPr>
          <p:nvPr>
            <p:ph type="sldNum" sz="quarter" idx="10"/>
          </p:nvPr>
        </p:nvSpPr>
        <p:spPr/>
        <p:txBody>
          <a:bodyPr/>
          <a:lstStyle/>
          <a:p>
            <a:fld id="{247B57DF-02E7-4607-99C7-7E9E9F52B6EA}" type="slidenum">
              <a:rPr lang="zh-CN" altLang="en-US" smtClean="0"/>
              <a:t>4</a:t>
            </a:fld>
            <a:endParaRPr lang="zh-CN" altLang="en-US"/>
          </a:p>
        </p:txBody>
      </p:sp>
    </p:spTree>
    <p:extLst>
      <p:ext uri="{BB962C8B-B14F-4D97-AF65-F5344CB8AC3E}">
        <p14:creationId xmlns:p14="http://schemas.microsoft.com/office/powerpoint/2010/main" val="962291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这种方法是好还是坏呢？实际上绝大多数公司已经用这种方式了。</a:t>
            </a:r>
            <a:br>
              <a:rPr lang="zh-CN" altLang="en-US" dirty="0" smtClean="0"/>
            </a:br>
            <a:r>
              <a:rPr lang="zh-CN" altLang="en-US" dirty="0" smtClean="0"/>
              <a:t/>
            </a:r>
            <a:br>
              <a:rPr lang="zh-CN" altLang="en-US" dirty="0" smtClean="0"/>
            </a:br>
            <a:r>
              <a:rPr lang="zh-CN" altLang="en-US" dirty="0" smtClean="0"/>
              <a:t>因为推土机式的工作方式可以使你在不关注内部细节的情况下，也可以得到不错的结果。 我们可以在不了解汽车原理的情况下，可以把汽车开得很好。 在写</a:t>
            </a:r>
            <a:r>
              <a:rPr lang="en-US" altLang="zh-CN" dirty="0" smtClean="0"/>
              <a:t>win32</a:t>
            </a:r>
            <a:r>
              <a:rPr lang="zh-CN" altLang="en-US" dirty="0" smtClean="0"/>
              <a:t>程序时候，也不必了解系统是怎么实现。 我们只需要关注</a:t>
            </a:r>
            <a:r>
              <a:rPr lang="en-US" altLang="zh-CN" dirty="0" smtClean="0"/>
              <a:t>windows </a:t>
            </a:r>
            <a:r>
              <a:rPr lang="zh-CN" altLang="en-US" dirty="0" smtClean="0"/>
              <a:t>系统</a:t>
            </a:r>
            <a:r>
              <a:rPr lang="en-US" altLang="zh-CN" dirty="0" smtClean="0"/>
              <a:t>API</a:t>
            </a:r>
            <a:r>
              <a:rPr lang="zh-CN" altLang="en-US" dirty="0" smtClean="0"/>
              <a:t>， 以及这些</a:t>
            </a:r>
            <a:r>
              <a:rPr lang="en-US" altLang="zh-CN" dirty="0" smtClean="0"/>
              <a:t>API</a:t>
            </a:r>
            <a:r>
              <a:rPr lang="zh-CN" altLang="en-US" dirty="0" smtClean="0"/>
              <a:t>的功能。</a:t>
            </a:r>
            <a:endParaRPr lang="zh-CN" altLang="en-US" dirty="0"/>
          </a:p>
        </p:txBody>
      </p:sp>
      <p:sp>
        <p:nvSpPr>
          <p:cNvPr id="4" name="灯片编号占位符 3"/>
          <p:cNvSpPr>
            <a:spLocks noGrp="1"/>
          </p:cNvSpPr>
          <p:nvPr>
            <p:ph type="sldNum" sz="quarter" idx="10"/>
          </p:nvPr>
        </p:nvSpPr>
        <p:spPr/>
        <p:txBody>
          <a:bodyPr/>
          <a:lstStyle/>
          <a:p>
            <a:fld id="{247B57DF-02E7-4607-99C7-7E9E9F52B6EA}" type="slidenum">
              <a:rPr lang="zh-CN" altLang="en-US" smtClean="0"/>
              <a:t>5</a:t>
            </a:fld>
            <a:endParaRPr lang="zh-CN" altLang="en-US"/>
          </a:p>
        </p:txBody>
      </p:sp>
    </p:spTree>
    <p:extLst>
      <p:ext uri="{BB962C8B-B14F-4D97-AF65-F5344CB8AC3E}">
        <p14:creationId xmlns:p14="http://schemas.microsoft.com/office/powerpoint/2010/main" val="1506986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第一步先确认什么才叫好。</a:t>
            </a:r>
            <a:br>
              <a:rPr lang="zh-CN" altLang="en-US" dirty="0" smtClean="0"/>
            </a:br>
            <a:r>
              <a:rPr lang="zh-CN" altLang="en-US" dirty="0" smtClean="0"/>
              <a:t/>
            </a:r>
            <a:br>
              <a:rPr lang="zh-CN" altLang="en-US" dirty="0" smtClean="0"/>
            </a:br>
            <a:r>
              <a:rPr lang="zh-CN" altLang="en-US" dirty="0" smtClean="0"/>
              <a:t>很多人认为所谓的</a:t>
            </a:r>
            <a:r>
              <a:rPr lang="en-US" altLang="zh-CN" dirty="0" smtClean="0"/>
              <a:t>API</a:t>
            </a:r>
            <a:r>
              <a:rPr lang="zh-CN" altLang="en-US" dirty="0" smtClean="0"/>
              <a:t>，不过是类和方法。但是这是比较片面的。</a:t>
            </a:r>
            <a:br>
              <a:rPr lang="zh-CN" altLang="en-US" dirty="0" smtClean="0"/>
            </a:br>
            <a:r>
              <a:rPr lang="zh-CN" altLang="en-US" dirty="0" smtClean="0"/>
              <a:t/>
            </a:r>
            <a:br>
              <a:rPr lang="zh-CN" altLang="en-US" dirty="0" smtClean="0"/>
            </a:br>
            <a:r>
              <a:rPr lang="zh-CN" altLang="en-US" dirty="0" smtClean="0"/>
              <a:t>强调一点， 我们为什么需要开发好的</a:t>
            </a:r>
            <a:r>
              <a:rPr lang="en-US" altLang="zh-CN" dirty="0" smtClean="0"/>
              <a:t>API:</a:t>
            </a:r>
            <a:r>
              <a:rPr lang="zh-CN" altLang="en-US" dirty="0" smtClean="0"/>
              <a:t>我们希望能够将大块的构建模块，”无绪“地集合成应用程序。</a:t>
            </a:r>
            <a:br>
              <a:rPr lang="zh-CN" altLang="en-US" dirty="0" smtClean="0"/>
            </a:br>
            <a:r>
              <a:rPr lang="zh-CN" altLang="en-US" dirty="0" smtClean="0"/>
              <a:t/>
            </a:r>
            <a:br>
              <a:rPr lang="zh-CN" altLang="en-US" dirty="0" smtClean="0"/>
            </a:br>
            <a:r>
              <a:rPr lang="zh-CN" altLang="en-US" dirty="0" smtClean="0"/>
              <a:t>那么如何评价一个</a:t>
            </a:r>
            <a:r>
              <a:rPr lang="en-US" altLang="zh-CN" dirty="0" smtClean="0"/>
              <a:t>API</a:t>
            </a:r>
            <a:r>
              <a:rPr lang="zh-CN" altLang="en-US" dirty="0" smtClean="0"/>
              <a:t>的质量： 漂亮？ 但是评价漂亮的标准是很主观的。我们应该设计易于使用、广为接受且富有成效的</a:t>
            </a:r>
            <a:r>
              <a:rPr lang="en-US" altLang="zh-CN" dirty="0" smtClean="0"/>
              <a:t>API</a:t>
            </a:r>
            <a:r>
              <a:rPr lang="zh-CN" altLang="en-US" dirty="0" smtClean="0"/>
              <a:t>。我们可以有一下几个方面来衡量一个</a:t>
            </a:r>
            <a:r>
              <a:rPr lang="en-US" altLang="zh-CN" dirty="0" smtClean="0"/>
              <a:t>API</a:t>
            </a:r>
            <a:r>
              <a:rPr lang="zh-CN" altLang="en-US" dirty="0" smtClean="0"/>
              <a:t>的好坏。</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dirty="0" smtClean="0"/>
              <a:t>可理解性： 每个人的世界观都会限制自己</a:t>
            </a:r>
            <a:r>
              <a:rPr lang="en-US" altLang="zh-CN" dirty="0" smtClean="0"/>
              <a:t>d</a:t>
            </a:r>
            <a:r>
              <a:rPr lang="zh-CN" altLang="en-US" dirty="0" smtClean="0"/>
              <a:t>视野，所以对于一个优秀的</a:t>
            </a:r>
            <a:r>
              <a:rPr lang="en-US" altLang="zh-CN" dirty="0" smtClean="0"/>
              <a:t>API</a:t>
            </a:r>
            <a:r>
              <a:rPr lang="zh-CN" altLang="en-US" dirty="0" smtClean="0"/>
              <a:t>来说，他涉及的概念都要在用户的可理解范围之内， 即使有新的概念也应该是渐进式的。</a:t>
            </a:r>
            <a:br>
              <a:rPr lang="zh-CN" altLang="en-US" dirty="0" smtClean="0"/>
            </a:br>
            <a:r>
              <a:rPr lang="en-US" altLang="zh-CN" sz="1200" kern="1200" dirty="0" smtClean="0">
                <a:solidFill>
                  <a:schemeClr val="tx1"/>
                </a:solidFill>
                <a:effectLst/>
                <a:latin typeface="+mn-lt"/>
                <a:ea typeface="+mn-ea"/>
                <a:cs typeface="+mn-cs"/>
              </a:rPr>
              <a:t>2. </a:t>
            </a:r>
            <a:r>
              <a:rPr lang="zh-CN" altLang="en-US" dirty="0" smtClean="0"/>
              <a:t>一致性： 向下维持兼容</a:t>
            </a:r>
            <a:br>
              <a:rPr lang="zh-CN" altLang="en-US" dirty="0" smtClean="0"/>
            </a:br>
            <a:r>
              <a:rPr lang="en-US" altLang="zh-CN" sz="1200" kern="1200" dirty="0" smtClean="0">
                <a:solidFill>
                  <a:schemeClr val="tx1"/>
                </a:solidFill>
                <a:effectLst/>
                <a:latin typeface="+mn-lt"/>
                <a:ea typeface="+mn-ea"/>
                <a:cs typeface="+mn-cs"/>
              </a:rPr>
              <a:t>3. </a:t>
            </a:r>
            <a:r>
              <a:rPr lang="zh-CN" altLang="en-US" dirty="0" smtClean="0"/>
              <a:t>可见性： 最好提供一个入口用来作为用户</a:t>
            </a:r>
            <a:r>
              <a:rPr lang="en-US" altLang="zh-CN" dirty="0" smtClean="0"/>
              <a:t>API</a:t>
            </a:r>
            <a:r>
              <a:rPr lang="zh-CN" altLang="en-US" dirty="0" smtClean="0"/>
              <a:t>的起点。 为什么大家都喜欢开源，因为开源很多东西网上可以直接拷贝。</a:t>
            </a:r>
            <a:br>
              <a:rPr lang="zh-CN" altLang="en-US" dirty="0" smtClean="0"/>
            </a:br>
            <a:r>
              <a:rPr lang="en-US" altLang="zh-CN" sz="1200" kern="1200" dirty="0" smtClean="0">
                <a:solidFill>
                  <a:schemeClr val="tx1"/>
                </a:solidFill>
                <a:effectLst/>
                <a:latin typeface="+mn-lt"/>
                <a:ea typeface="+mn-ea"/>
                <a:cs typeface="+mn-cs"/>
              </a:rPr>
              <a:t>4. </a:t>
            </a:r>
            <a:r>
              <a:rPr lang="zh-CN" altLang="en-US" dirty="0" smtClean="0"/>
              <a:t>简单的任务应该有简单的方案： 所以</a:t>
            </a:r>
            <a:r>
              <a:rPr lang="en-US" altLang="zh-CN" dirty="0" smtClean="0"/>
              <a:t>API</a:t>
            </a:r>
            <a:r>
              <a:rPr lang="zh-CN" altLang="en-US" dirty="0" smtClean="0"/>
              <a:t>应该是分层的。</a:t>
            </a:r>
            <a:br>
              <a:rPr lang="zh-CN" altLang="en-US" dirty="0" smtClean="0"/>
            </a:br>
            <a:r>
              <a:rPr lang="en-US" altLang="zh-CN" sz="1200" kern="1200" dirty="0" smtClean="0">
                <a:solidFill>
                  <a:schemeClr val="tx1"/>
                </a:solidFill>
                <a:effectLst/>
                <a:latin typeface="+mn-lt"/>
                <a:ea typeface="+mn-ea"/>
                <a:cs typeface="+mn-cs"/>
              </a:rPr>
              <a:t>5. </a:t>
            </a:r>
            <a:r>
              <a:rPr lang="zh-CN" altLang="en-US" dirty="0" smtClean="0"/>
              <a:t>保护投资： 善待</a:t>
            </a:r>
            <a:r>
              <a:rPr lang="en-US" altLang="zh-CN" dirty="0" smtClean="0"/>
              <a:t>API</a:t>
            </a:r>
            <a:r>
              <a:rPr lang="zh-CN" altLang="en-US" dirty="0" smtClean="0"/>
              <a:t>的用户。 尽量想办法让</a:t>
            </a:r>
            <a:r>
              <a:rPr lang="en-US" altLang="zh-CN" dirty="0" smtClean="0"/>
              <a:t>API</a:t>
            </a:r>
            <a:r>
              <a:rPr lang="zh-CN" altLang="en-US" dirty="0" smtClean="0"/>
              <a:t>漂亮点。如方法名，如结构等。 在发布第一版之前这些都是非常合适的。但是发完第一版以后我们要保证我吗的代码改动不会影响正在运行的代码了。</a:t>
            </a:r>
            <a:endParaRPr lang="zh-CN" altLang="en-US" dirty="0"/>
          </a:p>
        </p:txBody>
      </p:sp>
      <p:sp>
        <p:nvSpPr>
          <p:cNvPr id="4" name="灯片编号占位符 3"/>
          <p:cNvSpPr>
            <a:spLocks noGrp="1"/>
          </p:cNvSpPr>
          <p:nvPr>
            <p:ph type="sldNum" sz="quarter" idx="10"/>
          </p:nvPr>
        </p:nvSpPr>
        <p:spPr/>
        <p:txBody>
          <a:bodyPr/>
          <a:lstStyle/>
          <a:p>
            <a:fld id="{247B57DF-02E7-4607-99C7-7E9E9F52B6EA}" type="slidenum">
              <a:rPr lang="zh-CN" altLang="en-US" smtClean="0"/>
              <a:t>12</a:t>
            </a:fld>
            <a:endParaRPr lang="zh-CN" altLang="en-US"/>
          </a:p>
        </p:txBody>
      </p:sp>
    </p:spTree>
    <p:extLst>
      <p:ext uri="{BB962C8B-B14F-4D97-AF65-F5344CB8AC3E}">
        <p14:creationId xmlns:p14="http://schemas.microsoft.com/office/powerpoint/2010/main" val="1271737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用例： 设计一个数据库管理器，他的功能是注册</a:t>
            </a:r>
            <a:r>
              <a:rPr lang="en-US" altLang="zh-CN" dirty="0" smtClean="0"/>
              <a:t>JDBC</a:t>
            </a:r>
            <a:r>
              <a:rPr lang="zh-CN" altLang="en-US" dirty="0" smtClean="0"/>
              <a:t>驱动。 </a:t>
            </a:r>
            <a:br>
              <a:rPr lang="zh-CN" altLang="en-US" dirty="0" smtClean="0"/>
            </a:br>
            <a:r>
              <a:rPr lang="zh-CN" altLang="en-US" dirty="0" smtClean="0"/>
              <a:t/>
            </a:r>
            <a:br>
              <a:rPr lang="zh-CN" altLang="en-US" dirty="0" smtClean="0"/>
            </a:br>
            <a:r>
              <a:rPr lang="zh-CN" altLang="en-US" dirty="0" smtClean="0"/>
              <a:t>场景：对用例的回答。我们把</a:t>
            </a:r>
            <a:r>
              <a:rPr lang="en-US" altLang="zh-CN" dirty="0" smtClean="0"/>
              <a:t>API</a:t>
            </a:r>
            <a:r>
              <a:rPr lang="zh-CN" altLang="en-US" dirty="0" smtClean="0"/>
              <a:t>要描述的每一个功能下列出来：</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dirty="0" smtClean="0"/>
              <a:t>注册有一个</a:t>
            </a:r>
            <a:r>
              <a:rPr lang="en-US" altLang="zh-CN" dirty="0" smtClean="0"/>
              <a:t>JDBC</a:t>
            </a:r>
            <a:r>
              <a:rPr lang="zh-CN" altLang="en-US" dirty="0" smtClean="0"/>
              <a:t>可以写一个能够描述驱动的</a:t>
            </a:r>
            <a:r>
              <a:rPr lang="en-US" altLang="zh-CN" dirty="0" smtClean="0"/>
              <a:t>XML</a:t>
            </a:r>
            <a:r>
              <a:rPr lang="zh-CN" altLang="en-US" dirty="0" smtClean="0"/>
              <a:t>， 有格式</a:t>
            </a:r>
            <a:br>
              <a:rPr lang="zh-CN" altLang="en-US" dirty="0" smtClean="0"/>
            </a:br>
            <a:r>
              <a:rPr lang="en-US" altLang="zh-CN" sz="1200" kern="1200" dirty="0" smtClean="0">
                <a:solidFill>
                  <a:schemeClr val="tx1"/>
                </a:solidFill>
                <a:effectLst/>
                <a:latin typeface="+mn-lt"/>
                <a:ea typeface="+mn-ea"/>
                <a:cs typeface="+mn-cs"/>
              </a:rPr>
              <a:t>2. </a:t>
            </a:r>
            <a:r>
              <a:rPr lang="zh-CN" altLang="en-US" dirty="0" smtClean="0"/>
              <a:t>这个</a:t>
            </a:r>
            <a:r>
              <a:rPr lang="en-US" altLang="zh-CN" dirty="0" smtClean="0"/>
              <a:t>XML</a:t>
            </a:r>
            <a:r>
              <a:rPr lang="zh-CN" altLang="en-US" dirty="0" smtClean="0"/>
              <a:t>放置在</a:t>
            </a:r>
            <a:r>
              <a:rPr lang="en-US" altLang="zh-CN" dirty="0" err="1" smtClean="0"/>
              <a:t>DataBase</a:t>
            </a:r>
            <a:r>
              <a:rPr lang="en-US" altLang="zh-CN" dirty="0" smtClean="0"/>
              <a:t>/</a:t>
            </a:r>
            <a:r>
              <a:rPr lang="en-US" altLang="zh-CN" dirty="0" err="1" smtClean="0"/>
              <a:t>JDBCDrivers</a:t>
            </a:r>
            <a:r>
              <a:rPr lang="zh-CN" altLang="en-US" dirty="0" smtClean="0"/>
              <a:t>目录下</a:t>
            </a:r>
            <a:br>
              <a:rPr lang="zh-CN" altLang="en-US" dirty="0" smtClean="0"/>
            </a:br>
            <a:r>
              <a:rPr lang="en-US" altLang="zh-CN" sz="1200" kern="1200" dirty="0" smtClean="0">
                <a:solidFill>
                  <a:schemeClr val="tx1"/>
                </a:solidFill>
                <a:effectLst/>
                <a:latin typeface="+mn-lt"/>
                <a:ea typeface="+mn-ea"/>
                <a:cs typeface="+mn-cs"/>
              </a:rPr>
              <a:t>3. </a:t>
            </a:r>
            <a:r>
              <a:rPr lang="zh-CN" altLang="en-US" dirty="0" smtClean="0"/>
              <a:t>用</a:t>
            </a:r>
            <a:r>
              <a:rPr lang="en-US" altLang="zh-CN" dirty="0" smtClean="0"/>
              <a:t>URL</a:t>
            </a:r>
            <a:r>
              <a:rPr lang="zh-CN" altLang="en-US" dirty="0" smtClean="0"/>
              <a:t>来表示驱动地址</a:t>
            </a:r>
            <a:endParaRPr lang="zh-CN" altLang="en-US" dirty="0"/>
          </a:p>
        </p:txBody>
      </p:sp>
      <p:sp>
        <p:nvSpPr>
          <p:cNvPr id="4" name="灯片编号占位符 3"/>
          <p:cNvSpPr>
            <a:spLocks noGrp="1"/>
          </p:cNvSpPr>
          <p:nvPr>
            <p:ph type="sldNum" sz="quarter" idx="10"/>
          </p:nvPr>
        </p:nvSpPr>
        <p:spPr/>
        <p:txBody>
          <a:bodyPr/>
          <a:lstStyle/>
          <a:p>
            <a:fld id="{247B57DF-02E7-4607-99C7-7E9E9F52B6EA}" type="slidenum">
              <a:rPr lang="zh-CN" altLang="en-US" smtClean="0"/>
              <a:t>13</a:t>
            </a:fld>
            <a:endParaRPr lang="zh-CN" altLang="en-US"/>
          </a:p>
        </p:txBody>
      </p:sp>
    </p:spTree>
    <p:extLst>
      <p:ext uri="{BB962C8B-B14F-4D97-AF65-F5344CB8AC3E}">
        <p14:creationId xmlns:p14="http://schemas.microsoft.com/office/powerpoint/2010/main" val="1138082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7B57DF-02E7-4607-99C7-7E9E9F52B6EA}" type="slidenum">
              <a:rPr lang="zh-CN" altLang="en-US" smtClean="0"/>
              <a:t>14</a:t>
            </a:fld>
            <a:endParaRPr lang="zh-CN" altLang="en-US"/>
          </a:p>
        </p:txBody>
      </p:sp>
    </p:spTree>
    <p:extLst>
      <p:ext uri="{BB962C8B-B14F-4D97-AF65-F5344CB8AC3E}">
        <p14:creationId xmlns:p14="http://schemas.microsoft.com/office/powerpoint/2010/main" val="1319621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7B57DF-02E7-4607-99C7-7E9E9F52B6EA}" type="slidenum">
              <a:rPr lang="zh-CN" altLang="en-US" smtClean="0"/>
              <a:t>15</a:t>
            </a:fld>
            <a:endParaRPr lang="zh-CN" altLang="en-US"/>
          </a:p>
        </p:txBody>
      </p:sp>
    </p:spTree>
    <p:extLst>
      <p:ext uri="{BB962C8B-B14F-4D97-AF65-F5344CB8AC3E}">
        <p14:creationId xmlns:p14="http://schemas.microsoft.com/office/powerpoint/2010/main" val="2937670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7B57DF-02E7-4607-99C7-7E9E9F52B6EA}" type="slidenum">
              <a:rPr lang="zh-CN" altLang="en-US" smtClean="0"/>
              <a:t>16</a:t>
            </a:fld>
            <a:endParaRPr lang="zh-CN" altLang="en-US"/>
          </a:p>
        </p:txBody>
      </p:sp>
    </p:spTree>
    <p:extLst>
      <p:ext uri="{BB962C8B-B14F-4D97-AF65-F5344CB8AC3E}">
        <p14:creationId xmlns:p14="http://schemas.microsoft.com/office/powerpoint/2010/main" val="144985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7B57DF-02E7-4607-99C7-7E9E9F52B6EA}" type="slidenum">
              <a:rPr lang="zh-CN" altLang="en-US" smtClean="0"/>
              <a:t>17</a:t>
            </a:fld>
            <a:endParaRPr lang="zh-CN" altLang="en-US"/>
          </a:p>
        </p:txBody>
      </p:sp>
    </p:spTree>
    <p:extLst>
      <p:ext uri="{BB962C8B-B14F-4D97-AF65-F5344CB8AC3E}">
        <p14:creationId xmlns:p14="http://schemas.microsoft.com/office/powerpoint/2010/main" val="1328115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2016/6/5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2016/6/5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54545"/>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2016/6/5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rot="10800000">
            <a:off x="-1068435" y="3565344"/>
            <a:ext cx="2880319" cy="2645335"/>
            <a:chOff x="7814481" y="-756084"/>
            <a:chExt cx="2085603" cy="1915454"/>
          </a:xfrm>
        </p:grpSpPr>
        <p:sp>
          <p:nvSpPr>
            <p:cNvPr id="11" name="饼形 10"/>
            <p:cNvSpPr/>
            <p:nvPr/>
          </p:nvSpPr>
          <p:spPr>
            <a:xfrm>
              <a:off x="8387916" y="-756084"/>
              <a:ext cx="1512168" cy="1512168"/>
            </a:xfrm>
            <a:prstGeom prst="pie">
              <a:avLst>
                <a:gd name="adj1" fmla="val 5394615"/>
                <a:gd name="adj2" fmla="val 10818284"/>
              </a:avLst>
            </a:prstGeom>
            <a:solidFill>
              <a:srgbClr val="2E90B8"/>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椭圆 11"/>
            <p:cNvSpPr/>
            <p:nvPr/>
          </p:nvSpPr>
          <p:spPr>
            <a:xfrm>
              <a:off x="7814481" y="53916"/>
              <a:ext cx="627534" cy="627534"/>
            </a:xfrm>
            <a:prstGeom prst="ellipse">
              <a:avLst/>
            </a:prstGeom>
            <a:solidFill>
              <a:schemeClr val="bg1">
                <a:lumMod val="7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48464" y="57199"/>
              <a:ext cx="313767" cy="313767"/>
            </a:xfrm>
            <a:prstGeom prst="ellipse">
              <a:avLst/>
            </a:prstGeom>
            <a:solidFill>
              <a:schemeClr val="bg1">
                <a:lumMod val="7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487735" y="438813"/>
              <a:ext cx="476753" cy="476753"/>
            </a:xfrm>
            <a:prstGeom prst="ellipse">
              <a:avLst/>
            </a:prstGeom>
            <a:solidFill>
              <a:schemeClr val="bg1">
                <a:lumMod val="7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07013" y="731737"/>
              <a:ext cx="268047" cy="268047"/>
            </a:xfrm>
            <a:prstGeom prst="ellipse">
              <a:avLst/>
            </a:prstGeom>
            <a:solidFill>
              <a:srgbClr val="2E90B8">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椭圆 15"/>
            <p:cNvSpPr/>
            <p:nvPr/>
          </p:nvSpPr>
          <p:spPr>
            <a:xfrm>
              <a:off x="8080337" y="1025347"/>
              <a:ext cx="134023" cy="13402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椭圆 33"/>
          <p:cNvSpPr/>
          <p:nvPr/>
        </p:nvSpPr>
        <p:spPr>
          <a:xfrm rot="10800000">
            <a:off x="1095924" y="2715766"/>
            <a:ext cx="667764" cy="667764"/>
          </a:xfrm>
          <a:custGeom>
            <a:avLst/>
            <a:gdLst/>
            <a:ahLst/>
            <a:cxnLst/>
            <a:rect l="l" t="t" r="r" b="b"/>
            <a:pathLst>
              <a:path w="667764" h="667764">
                <a:moveTo>
                  <a:pt x="432521" y="511058"/>
                </a:moveTo>
                <a:lnTo>
                  <a:pt x="506403" y="437176"/>
                </a:lnTo>
                <a:lnTo>
                  <a:pt x="469462" y="437176"/>
                </a:lnTo>
                <a:lnTo>
                  <a:pt x="469462" y="252470"/>
                </a:lnTo>
                <a:lnTo>
                  <a:pt x="217899" y="252470"/>
                </a:lnTo>
                <a:lnTo>
                  <a:pt x="217899" y="215529"/>
                </a:lnTo>
                <a:lnTo>
                  <a:pt x="144017" y="289411"/>
                </a:lnTo>
                <a:lnTo>
                  <a:pt x="217899" y="363293"/>
                </a:lnTo>
                <a:lnTo>
                  <a:pt x="217899" y="326352"/>
                </a:lnTo>
                <a:lnTo>
                  <a:pt x="395580" y="326352"/>
                </a:lnTo>
                <a:lnTo>
                  <a:pt x="395580" y="437176"/>
                </a:lnTo>
                <a:lnTo>
                  <a:pt x="358639" y="437176"/>
                </a:lnTo>
                <a:close/>
                <a:moveTo>
                  <a:pt x="333882" y="667764"/>
                </a:moveTo>
                <a:cubicBezTo>
                  <a:pt x="149484" y="667764"/>
                  <a:pt x="0" y="518280"/>
                  <a:pt x="0" y="333882"/>
                </a:cubicBezTo>
                <a:cubicBezTo>
                  <a:pt x="0" y="149484"/>
                  <a:pt x="149484" y="0"/>
                  <a:pt x="333882" y="0"/>
                </a:cubicBezTo>
                <a:cubicBezTo>
                  <a:pt x="518280" y="0"/>
                  <a:pt x="667764" y="149484"/>
                  <a:pt x="667764" y="333882"/>
                </a:cubicBezTo>
                <a:cubicBezTo>
                  <a:pt x="667764" y="518280"/>
                  <a:pt x="518280" y="667764"/>
                  <a:pt x="333882" y="667764"/>
                </a:cubicBezTo>
                <a:close/>
              </a:path>
            </a:pathLst>
          </a:custGeom>
          <a:solidFill>
            <a:srgbClr val="2E90B8"/>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TextBox 3"/>
          <p:cNvSpPr txBox="1"/>
          <p:nvPr/>
        </p:nvSpPr>
        <p:spPr>
          <a:xfrm>
            <a:off x="1763688" y="2717507"/>
            <a:ext cx="4643632" cy="646331"/>
          </a:xfrm>
          <a:prstGeom prst="rect">
            <a:avLst/>
          </a:prstGeom>
          <a:noFill/>
        </p:spPr>
        <p:txBody>
          <a:bodyPr wrap="square" rtlCol="0">
            <a:spAutoFit/>
          </a:bodyPr>
          <a:lstStyle/>
          <a:p>
            <a:r>
              <a:rPr lang="zh-CN" altLang="en-US" sz="3600" dirty="0">
                <a:solidFill>
                  <a:srgbClr val="DFE0E2"/>
                </a:solidFill>
                <a:latin typeface="Arial" pitchFamily="34" charset="0"/>
                <a:ea typeface="微软雅黑" pitchFamily="34" charset="-122"/>
                <a:cs typeface="Arial" pitchFamily="34" charset="0"/>
              </a:rPr>
              <a:t>软件框架设计的艺术</a:t>
            </a:r>
            <a:endParaRPr lang="zh-CN" altLang="en-US" sz="3600" dirty="0">
              <a:solidFill>
                <a:srgbClr val="2E90B8"/>
              </a:solidFill>
              <a:latin typeface="Arial" pitchFamily="34" charset="0"/>
              <a:ea typeface="微软雅黑" pitchFamily="34" charset="-122"/>
              <a:cs typeface="Arial" pitchFamily="34" charset="0"/>
            </a:endParaRPr>
          </a:p>
        </p:txBody>
      </p:sp>
      <p:grpSp>
        <p:nvGrpSpPr>
          <p:cNvPr id="19" name="组合 18"/>
          <p:cNvGrpSpPr/>
          <p:nvPr/>
        </p:nvGrpSpPr>
        <p:grpSpPr>
          <a:xfrm>
            <a:off x="7327523" y="-1055666"/>
            <a:ext cx="2880319" cy="2645335"/>
            <a:chOff x="7814481" y="-756084"/>
            <a:chExt cx="2085603" cy="1915454"/>
          </a:xfrm>
        </p:grpSpPr>
        <p:sp>
          <p:nvSpPr>
            <p:cNvPr id="20" name="饼形 19"/>
            <p:cNvSpPr/>
            <p:nvPr/>
          </p:nvSpPr>
          <p:spPr>
            <a:xfrm>
              <a:off x="8387916" y="-756084"/>
              <a:ext cx="1512168" cy="1512168"/>
            </a:xfrm>
            <a:prstGeom prst="pie">
              <a:avLst>
                <a:gd name="adj1" fmla="val 5394615"/>
                <a:gd name="adj2" fmla="val 10818284"/>
              </a:avLst>
            </a:prstGeom>
            <a:solidFill>
              <a:srgbClr val="2E90B8"/>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椭圆 20"/>
            <p:cNvSpPr/>
            <p:nvPr/>
          </p:nvSpPr>
          <p:spPr>
            <a:xfrm>
              <a:off x="7814481" y="53916"/>
              <a:ext cx="627534" cy="627534"/>
            </a:xfrm>
            <a:prstGeom prst="ellipse">
              <a:avLst/>
            </a:prstGeom>
            <a:solidFill>
              <a:schemeClr val="bg1">
                <a:lumMod val="7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48464" y="57199"/>
              <a:ext cx="313767" cy="313767"/>
            </a:xfrm>
            <a:prstGeom prst="ellipse">
              <a:avLst/>
            </a:prstGeom>
            <a:solidFill>
              <a:schemeClr val="bg1">
                <a:lumMod val="7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487735" y="438813"/>
              <a:ext cx="476753" cy="476753"/>
            </a:xfrm>
            <a:prstGeom prst="ellipse">
              <a:avLst/>
            </a:prstGeom>
            <a:solidFill>
              <a:schemeClr val="bg1">
                <a:lumMod val="7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207013" y="731737"/>
              <a:ext cx="268047" cy="268047"/>
            </a:xfrm>
            <a:prstGeom prst="ellipse">
              <a:avLst/>
            </a:prstGeom>
            <a:solidFill>
              <a:srgbClr val="2E90B8">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椭圆 24"/>
            <p:cNvSpPr/>
            <p:nvPr/>
          </p:nvSpPr>
          <p:spPr>
            <a:xfrm>
              <a:off x="8080337" y="1025347"/>
              <a:ext cx="134023" cy="13402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1763688" y="3291830"/>
            <a:ext cx="4320480" cy="830997"/>
          </a:xfrm>
          <a:prstGeom prst="rect">
            <a:avLst/>
          </a:prstGeom>
          <a:noFill/>
        </p:spPr>
        <p:txBody>
          <a:bodyPr wrap="square" rtlCol="0">
            <a:spAutoFit/>
          </a:bodyPr>
          <a:lstStyle/>
          <a:p>
            <a:endParaRPr lang="zh-CN" altLang="en-US" sz="1600" dirty="0" smtClean="0">
              <a:solidFill>
                <a:srgbClr val="DFE0E2"/>
              </a:solidFill>
              <a:latin typeface="Arial" pitchFamily="34" charset="0"/>
              <a:ea typeface="微软雅黑" pitchFamily="34" charset="-122"/>
              <a:cs typeface="Arial" pitchFamily="34" charset="0"/>
            </a:endParaRPr>
          </a:p>
          <a:p>
            <a:r>
              <a:rPr lang="zh-CN" altLang="en-US" sz="1600" dirty="0" smtClean="0">
                <a:solidFill>
                  <a:srgbClr val="DFE0E2"/>
                </a:solidFill>
                <a:latin typeface="Arial" pitchFamily="34" charset="0"/>
                <a:ea typeface="微软雅黑" pitchFamily="34" charset="-122"/>
                <a:cs typeface="Arial" pitchFamily="34" charset="0"/>
              </a:rPr>
              <a:t>狄武</a:t>
            </a:r>
            <a:r>
              <a:rPr lang="en-US" altLang="zh-CN" sz="1600" dirty="0" smtClean="0">
                <a:solidFill>
                  <a:srgbClr val="DFE0E2"/>
                </a:solidFill>
                <a:latin typeface="Arial" pitchFamily="34" charset="0"/>
                <a:ea typeface="微软雅黑" pitchFamily="34" charset="-122"/>
                <a:cs typeface="Arial" pitchFamily="34" charset="0"/>
              </a:rPr>
              <a:t>----20160605</a:t>
            </a:r>
            <a:endParaRPr lang="zh-CN" altLang="en-US" sz="1600" dirty="0">
              <a:solidFill>
                <a:srgbClr val="DFE0E2"/>
              </a:solidFill>
              <a:latin typeface="Arial" pitchFamily="34" charset="0"/>
              <a:ea typeface="微软雅黑" pitchFamily="34" charset="-122"/>
              <a:cs typeface="Arial" pitchFamily="34" charset="0"/>
            </a:endParaRPr>
          </a:p>
          <a:p>
            <a:r>
              <a:rPr lang="zh-CN" altLang="en-US" sz="1600" dirty="0" smtClean="0">
                <a:solidFill>
                  <a:srgbClr val="DFE0E2"/>
                </a:solidFill>
                <a:latin typeface="Arial" pitchFamily="34" charset="0"/>
                <a:ea typeface="微软雅黑" pitchFamily="34" charset="-122"/>
                <a:cs typeface="Arial" pitchFamily="34" charset="0"/>
              </a:rPr>
              <a:t>                                      </a:t>
            </a:r>
            <a:endParaRPr lang="zh-CN" altLang="en-US" sz="1600" dirty="0">
              <a:solidFill>
                <a:srgbClr val="DFE0E2"/>
              </a:solidFill>
              <a:latin typeface="Arial" pitchFamily="34" charset="0"/>
              <a:ea typeface="微软雅黑" pitchFamily="34" charset="-122"/>
              <a:cs typeface="Arial" pitchFamily="34" charset="0"/>
            </a:endParaRPr>
          </a:p>
        </p:txBody>
      </p:sp>
    </p:spTree>
    <p:extLst>
      <p:ext uri="{BB962C8B-B14F-4D97-AF65-F5344CB8AC3E}">
        <p14:creationId xmlns:p14="http://schemas.microsoft.com/office/powerpoint/2010/main" val="2627402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059832" y="2225312"/>
            <a:ext cx="663258" cy="663258"/>
          </a:xfrm>
          <a:prstGeom prst="ellipse">
            <a:avLst/>
          </a:prstGeom>
          <a:solidFill>
            <a:srgbClr val="2E90B8"/>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bg1"/>
                </a:solidFill>
                <a:latin typeface="Arial" pitchFamily="34" charset="0"/>
                <a:cs typeface="Arial" pitchFamily="34" charset="0"/>
              </a:rPr>
              <a:t>?</a:t>
            </a:r>
            <a:endParaRPr lang="zh-CN" altLang="en-US" sz="3600" dirty="0">
              <a:solidFill>
                <a:schemeClr val="bg1"/>
              </a:solidFill>
              <a:latin typeface="Arial" pitchFamily="34" charset="0"/>
              <a:cs typeface="Arial" pitchFamily="34" charset="0"/>
            </a:endParaRPr>
          </a:p>
        </p:txBody>
      </p:sp>
      <p:sp>
        <p:nvSpPr>
          <p:cNvPr id="5" name="TextBox 4"/>
          <p:cNvSpPr txBox="1"/>
          <p:nvPr/>
        </p:nvSpPr>
        <p:spPr>
          <a:xfrm>
            <a:off x="3787891" y="2326109"/>
            <a:ext cx="2526010" cy="830997"/>
          </a:xfrm>
          <a:prstGeom prst="rect">
            <a:avLst/>
          </a:prstGeom>
          <a:noFill/>
        </p:spPr>
        <p:txBody>
          <a:bodyPr wrap="square" rtlCol="0">
            <a:spAutoFit/>
          </a:bodyPr>
          <a:lstStyle/>
          <a:p>
            <a:pPr algn="ctr"/>
            <a:r>
              <a:rPr lang="zh-CN" altLang="en-US" sz="2400" dirty="0">
                <a:solidFill>
                  <a:schemeClr val="bg1"/>
                </a:solidFill>
              </a:rPr>
              <a:t>那么如何才能设计好的</a:t>
            </a:r>
            <a:r>
              <a:rPr lang="en-US" altLang="zh-CN" sz="2400" dirty="0">
                <a:solidFill>
                  <a:schemeClr val="bg1"/>
                </a:solidFill>
              </a:rPr>
              <a:t>API</a:t>
            </a:r>
            <a:endParaRPr lang="zh-CN" altLang="en-US" sz="2400" dirty="0">
              <a:solidFill>
                <a:schemeClr val="bg1"/>
              </a:solidFill>
              <a:latin typeface="Arial" pitchFamily="34" charset="0"/>
              <a:ea typeface="微软雅黑" pitchFamily="34" charset="-122"/>
              <a:cs typeface="Arial" pitchFamily="34" charset="0"/>
            </a:endParaRPr>
          </a:p>
        </p:txBody>
      </p:sp>
    </p:spTree>
    <p:extLst>
      <p:ext uri="{BB962C8B-B14F-4D97-AF65-F5344CB8AC3E}">
        <p14:creationId xmlns:p14="http://schemas.microsoft.com/office/powerpoint/2010/main" val="960950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7664" y="1491630"/>
            <a:ext cx="3900427" cy="1200329"/>
          </a:xfrm>
          <a:prstGeom prst="rect">
            <a:avLst/>
          </a:prstGeom>
          <a:noFill/>
        </p:spPr>
        <p:txBody>
          <a:bodyPr wrap="none" rtlCol="0">
            <a:spAutoFit/>
          </a:bodyPr>
          <a:lstStyle/>
          <a:p>
            <a:r>
              <a:rPr lang="zh-CN" altLang="en-US" dirty="0" smtClean="0">
                <a:solidFill>
                  <a:schemeClr val="bg1"/>
                </a:solidFill>
              </a:rPr>
              <a:t>其实非常简单，只需注意如下几步：</a:t>
            </a:r>
            <a:endParaRPr lang="en-US" altLang="zh-CN" dirty="0" smtClean="0">
              <a:solidFill>
                <a:schemeClr val="bg1"/>
              </a:solidFill>
            </a:endParaRPr>
          </a:p>
          <a:p>
            <a:r>
              <a:rPr lang="en-US" altLang="zh-CN" dirty="0">
                <a:solidFill>
                  <a:schemeClr val="bg1"/>
                </a:solidFill>
              </a:rPr>
              <a:t>	</a:t>
            </a:r>
            <a:r>
              <a:rPr lang="en-US" altLang="zh-CN" dirty="0" smtClean="0">
                <a:solidFill>
                  <a:schemeClr val="bg1"/>
                </a:solidFill>
              </a:rPr>
              <a:t>1.</a:t>
            </a:r>
            <a:r>
              <a:rPr lang="zh-CN" altLang="en-US" dirty="0">
                <a:solidFill>
                  <a:schemeClr val="bg1"/>
                </a:solidFill>
              </a:rPr>
              <a:t>第一步先确认什么才</a:t>
            </a:r>
            <a:r>
              <a:rPr lang="zh-CN" altLang="en-US" dirty="0" smtClean="0">
                <a:solidFill>
                  <a:schemeClr val="bg1"/>
                </a:solidFill>
              </a:rPr>
              <a:t>叫好</a:t>
            </a:r>
            <a:endParaRPr lang="en-US" altLang="zh-CN" dirty="0" smtClean="0">
              <a:solidFill>
                <a:schemeClr val="bg1"/>
              </a:solidFill>
            </a:endParaRPr>
          </a:p>
          <a:p>
            <a:r>
              <a:rPr lang="en-US" altLang="zh-CN" dirty="0">
                <a:solidFill>
                  <a:schemeClr val="bg1"/>
                </a:solidFill>
              </a:rPr>
              <a:t>	</a:t>
            </a:r>
            <a:r>
              <a:rPr lang="en-US" altLang="zh-CN" dirty="0" smtClean="0">
                <a:solidFill>
                  <a:schemeClr val="bg1"/>
                </a:solidFill>
              </a:rPr>
              <a:t>2.</a:t>
            </a:r>
            <a:r>
              <a:rPr lang="zh-CN" altLang="en-US" dirty="0">
                <a:solidFill>
                  <a:schemeClr val="bg1"/>
                </a:solidFill>
              </a:rPr>
              <a:t>第二步弄清楚写</a:t>
            </a:r>
            <a:r>
              <a:rPr lang="en-US" altLang="zh-CN" dirty="0">
                <a:solidFill>
                  <a:schemeClr val="bg1"/>
                </a:solidFill>
              </a:rPr>
              <a:t>API</a:t>
            </a:r>
            <a:r>
              <a:rPr lang="zh-CN" altLang="en-US" dirty="0">
                <a:solidFill>
                  <a:schemeClr val="bg1"/>
                </a:solidFill>
              </a:rPr>
              <a:t>的</a:t>
            </a:r>
            <a:r>
              <a:rPr lang="zh-CN" altLang="en-US" dirty="0" smtClean="0">
                <a:solidFill>
                  <a:schemeClr val="bg1"/>
                </a:solidFill>
              </a:rPr>
              <a:t>步骤</a:t>
            </a:r>
            <a:endParaRPr lang="en-US" altLang="zh-CN" dirty="0" smtClean="0">
              <a:solidFill>
                <a:schemeClr val="bg1"/>
              </a:solidFill>
            </a:endParaRPr>
          </a:p>
          <a:p>
            <a:r>
              <a:rPr lang="en-US" altLang="zh-CN" dirty="0">
                <a:solidFill>
                  <a:schemeClr val="bg1"/>
                </a:solidFill>
              </a:rPr>
              <a:t>	</a:t>
            </a:r>
            <a:r>
              <a:rPr lang="en-US" altLang="zh-CN" dirty="0" smtClean="0">
                <a:solidFill>
                  <a:schemeClr val="bg1"/>
                </a:solidFill>
              </a:rPr>
              <a:t>3. </a:t>
            </a:r>
            <a:r>
              <a:rPr lang="zh-CN" altLang="en-US" dirty="0" smtClean="0">
                <a:solidFill>
                  <a:schemeClr val="bg1"/>
                </a:solidFill>
              </a:rPr>
              <a:t>注意一些设计原则</a:t>
            </a:r>
            <a:endParaRPr lang="zh-CN" altLang="en-US" dirty="0">
              <a:solidFill>
                <a:schemeClr val="bg1"/>
              </a:solidFill>
            </a:endParaRPr>
          </a:p>
        </p:txBody>
      </p:sp>
    </p:spTree>
    <p:extLst>
      <p:ext uri="{BB962C8B-B14F-4D97-AF65-F5344CB8AC3E}">
        <p14:creationId xmlns:p14="http://schemas.microsoft.com/office/powerpoint/2010/main" val="327886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64354"/>
            <a:ext cx="9144000" cy="461665"/>
          </a:xfrm>
          <a:prstGeom prst="rect">
            <a:avLst/>
          </a:prstGeom>
          <a:noFill/>
        </p:spPr>
        <p:txBody>
          <a:bodyPr wrap="square" rtlCol="0">
            <a:spAutoFit/>
          </a:bodyPr>
          <a:lstStyle/>
          <a:p>
            <a:pPr algn="ctr"/>
            <a:r>
              <a:rPr lang="zh-CN" altLang="en-US" sz="2400" dirty="0">
                <a:solidFill>
                  <a:schemeClr val="bg1"/>
                </a:solidFill>
              </a:rPr>
              <a:t>评价</a:t>
            </a:r>
            <a:r>
              <a:rPr lang="en-US" altLang="zh-CN" sz="2400" dirty="0">
                <a:solidFill>
                  <a:schemeClr val="bg1"/>
                </a:solidFill>
              </a:rPr>
              <a:t>API</a:t>
            </a:r>
            <a:r>
              <a:rPr lang="zh-CN" altLang="en-US" sz="2400" dirty="0">
                <a:solidFill>
                  <a:schemeClr val="bg1"/>
                </a:solidFill>
              </a:rPr>
              <a:t>好坏的标准</a:t>
            </a:r>
            <a:endParaRPr lang="zh-CN" altLang="en-US" sz="2400" dirty="0">
              <a:solidFill>
                <a:schemeClr val="bg1"/>
              </a:solidFill>
              <a:latin typeface="Arial" pitchFamily="34" charset="0"/>
              <a:ea typeface="微软雅黑" pitchFamily="34" charset="-122"/>
              <a:cs typeface="Arial" pitchFamily="34" charset="0"/>
            </a:endParaRPr>
          </a:p>
        </p:txBody>
      </p:sp>
      <p:cxnSp>
        <p:nvCxnSpPr>
          <p:cNvPr id="6" name="直接连接符 5"/>
          <p:cNvCxnSpPr/>
          <p:nvPr/>
        </p:nvCxnSpPr>
        <p:spPr>
          <a:xfrm>
            <a:off x="3707904" y="926019"/>
            <a:ext cx="1728192"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6" y="1995686"/>
            <a:ext cx="1939326" cy="1656184"/>
          </a:xfrm>
          <a:prstGeom prst="rect">
            <a:avLst/>
          </a:prstGeom>
        </p:spPr>
      </p:pic>
      <p:sp>
        <p:nvSpPr>
          <p:cNvPr id="5" name="文本框 4"/>
          <p:cNvSpPr txBox="1"/>
          <p:nvPr/>
        </p:nvSpPr>
        <p:spPr>
          <a:xfrm>
            <a:off x="3851920" y="2139702"/>
            <a:ext cx="2839239" cy="1477328"/>
          </a:xfrm>
          <a:prstGeom prst="rect">
            <a:avLst/>
          </a:prstGeom>
          <a:noFill/>
        </p:spPr>
        <p:txBody>
          <a:bodyPr wrap="none" rtlCol="0">
            <a:spAutoFit/>
          </a:bodyPr>
          <a:lstStyle/>
          <a:p>
            <a:pPr marL="342900" indent="-342900">
              <a:buAutoNum type="arabicPeriod"/>
            </a:pPr>
            <a:r>
              <a:rPr lang="zh-CN" altLang="en-US" dirty="0" smtClean="0">
                <a:solidFill>
                  <a:schemeClr val="bg1"/>
                </a:solidFill>
              </a:rPr>
              <a:t>可理解性</a:t>
            </a:r>
            <a:endParaRPr lang="en-US" altLang="zh-CN" dirty="0" smtClean="0">
              <a:solidFill>
                <a:schemeClr val="bg1"/>
              </a:solidFill>
            </a:endParaRPr>
          </a:p>
          <a:p>
            <a:pPr marL="342900" indent="-342900">
              <a:buAutoNum type="arabicPeriod"/>
            </a:pPr>
            <a:r>
              <a:rPr lang="zh-CN" altLang="en-US" dirty="0" smtClean="0">
                <a:solidFill>
                  <a:schemeClr val="bg1"/>
                </a:solidFill>
              </a:rPr>
              <a:t>一致性</a:t>
            </a:r>
            <a:endParaRPr lang="en-US" altLang="zh-CN" dirty="0" smtClean="0">
              <a:solidFill>
                <a:schemeClr val="bg1"/>
              </a:solidFill>
            </a:endParaRPr>
          </a:p>
          <a:p>
            <a:pPr marL="342900" indent="-342900">
              <a:buAutoNum type="arabicPeriod"/>
            </a:pPr>
            <a:r>
              <a:rPr lang="zh-CN" altLang="en-US" dirty="0" smtClean="0">
                <a:solidFill>
                  <a:schemeClr val="bg1"/>
                </a:solidFill>
              </a:rPr>
              <a:t>可见性</a:t>
            </a:r>
            <a:endParaRPr lang="en-US" altLang="zh-CN" dirty="0" smtClean="0">
              <a:solidFill>
                <a:schemeClr val="bg1"/>
              </a:solidFill>
            </a:endParaRPr>
          </a:p>
          <a:p>
            <a:pPr marL="342900" indent="-342900">
              <a:buAutoNum type="arabicPeriod"/>
            </a:pPr>
            <a:r>
              <a:rPr lang="zh-CN" altLang="en-US" dirty="0" smtClean="0">
                <a:solidFill>
                  <a:schemeClr val="bg1"/>
                </a:solidFill>
              </a:rPr>
              <a:t>简单的任务简单的方案</a:t>
            </a:r>
            <a:endParaRPr lang="en-US" altLang="zh-CN" dirty="0" smtClean="0">
              <a:solidFill>
                <a:schemeClr val="bg1"/>
              </a:solidFill>
            </a:endParaRPr>
          </a:p>
          <a:p>
            <a:pPr marL="342900" indent="-342900">
              <a:buAutoNum type="arabicPeriod"/>
            </a:pPr>
            <a:r>
              <a:rPr lang="zh-CN" altLang="en-US" dirty="0" smtClean="0">
                <a:solidFill>
                  <a:schemeClr val="bg1"/>
                </a:solidFill>
              </a:rPr>
              <a:t>保护资产</a:t>
            </a:r>
            <a:endParaRPr lang="zh-CN" altLang="en-US" dirty="0">
              <a:solidFill>
                <a:schemeClr val="bg1"/>
              </a:solidFill>
            </a:endParaRPr>
          </a:p>
        </p:txBody>
      </p:sp>
    </p:spTree>
    <p:extLst>
      <p:ext uri="{BB962C8B-B14F-4D97-AF65-F5344CB8AC3E}">
        <p14:creationId xmlns:p14="http://schemas.microsoft.com/office/powerpoint/2010/main" val="275003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64354"/>
            <a:ext cx="9144000" cy="461665"/>
          </a:xfrm>
          <a:prstGeom prst="rect">
            <a:avLst/>
          </a:prstGeom>
          <a:noFill/>
        </p:spPr>
        <p:txBody>
          <a:bodyPr wrap="square" rtlCol="0">
            <a:spAutoFit/>
          </a:bodyPr>
          <a:lstStyle/>
          <a:p>
            <a:pPr algn="ctr"/>
            <a:r>
              <a:rPr lang="zh-CN" altLang="en-US" sz="2400" dirty="0">
                <a:solidFill>
                  <a:schemeClr val="bg1"/>
                </a:solidFill>
              </a:rPr>
              <a:t>实现</a:t>
            </a:r>
            <a:r>
              <a:rPr lang="en-US" altLang="zh-CN" sz="2400" dirty="0">
                <a:solidFill>
                  <a:schemeClr val="bg1"/>
                </a:solidFill>
              </a:rPr>
              <a:t>API</a:t>
            </a:r>
            <a:r>
              <a:rPr lang="zh-CN" altLang="en-US" sz="2400" dirty="0">
                <a:solidFill>
                  <a:schemeClr val="bg1"/>
                </a:solidFill>
              </a:rPr>
              <a:t>的步骤</a:t>
            </a:r>
            <a:endParaRPr lang="zh-CN" altLang="en-US" sz="2400" dirty="0">
              <a:solidFill>
                <a:schemeClr val="bg1"/>
              </a:solidFill>
              <a:latin typeface="Arial" pitchFamily="34" charset="0"/>
              <a:ea typeface="微软雅黑" pitchFamily="34" charset="-122"/>
              <a:cs typeface="Arial" pitchFamily="34" charset="0"/>
            </a:endParaRPr>
          </a:p>
        </p:txBody>
      </p:sp>
      <p:cxnSp>
        <p:nvCxnSpPr>
          <p:cNvPr id="6" name="直接连接符 5"/>
          <p:cNvCxnSpPr/>
          <p:nvPr/>
        </p:nvCxnSpPr>
        <p:spPr>
          <a:xfrm>
            <a:off x="3707904" y="926019"/>
            <a:ext cx="1728192"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51520" y="1491630"/>
            <a:ext cx="6606480" cy="1754326"/>
          </a:xfrm>
          <a:prstGeom prst="rect">
            <a:avLst/>
          </a:prstGeom>
        </p:spPr>
        <p:txBody>
          <a:bodyPr wrap="square">
            <a:spAutoFit/>
          </a:bodyPr>
          <a:lstStyle/>
          <a:p>
            <a:r>
              <a:rPr lang="zh-CN" altLang="en-US" dirty="0">
                <a:solidFill>
                  <a:schemeClr val="bg1"/>
                </a:solidFill>
              </a:rPr>
              <a:t>写一个</a:t>
            </a:r>
            <a:r>
              <a:rPr lang="en-US" altLang="zh-CN" dirty="0">
                <a:solidFill>
                  <a:schemeClr val="bg1"/>
                </a:solidFill>
              </a:rPr>
              <a:t>API</a:t>
            </a:r>
            <a:r>
              <a:rPr lang="zh-CN" altLang="en-US" dirty="0">
                <a:solidFill>
                  <a:schemeClr val="bg1"/>
                </a:solidFill>
              </a:rPr>
              <a:t>有三个步骤：用例， 场景， 文档。</a:t>
            </a:r>
            <a:br>
              <a:rPr lang="zh-CN" altLang="en-US" dirty="0">
                <a:solidFill>
                  <a:schemeClr val="bg1"/>
                </a:solidFill>
              </a:rPr>
            </a:br>
            <a:r>
              <a:rPr lang="zh-CN" altLang="en-US" dirty="0">
                <a:solidFill>
                  <a:schemeClr val="bg1"/>
                </a:solidFill>
              </a:rPr>
              <a:t/>
            </a:r>
            <a:br>
              <a:rPr lang="zh-CN" altLang="en-US" dirty="0">
                <a:solidFill>
                  <a:schemeClr val="bg1"/>
                </a:solidFill>
              </a:rPr>
            </a:br>
            <a:r>
              <a:rPr lang="zh-CN" altLang="en-US" dirty="0">
                <a:solidFill>
                  <a:schemeClr val="bg1"/>
                </a:solidFill>
              </a:rPr>
              <a:t>一个用例就是一种用法的描述，他指出用户可能要面临的问题，而这个问题不是一个具体的问题，而是很多问题的抽象。</a:t>
            </a:r>
            <a:br>
              <a:rPr lang="zh-CN" altLang="en-US" dirty="0">
                <a:solidFill>
                  <a:schemeClr val="bg1"/>
                </a:solidFill>
              </a:rPr>
            </a:br>
            <a:r>
              <a:rPr lang="zh-CN" altLang="en-US" dirty="0">
                <a:solidFill>
                  <a:schemeClr val="bg1"/>
                </a:solidFill>
              </a:rPr>
              <a:t/>
            </a:r>
            <a:br>
              <a:rPr lang="zh-CN" altLang="en-US" dirty="0">
                <a:solidFill>
                  <a:schemeClr val="bg1"/>
                </a:solidFill>
              </a:rPr>
            </a:br>
            <a:r>
              <a:rPr lang="zh-CN" altLang="en-US" dirty="0">
                <a:solidFill>
                  <a:schemeClr val="bg1"/>
                </a:solidFill>
              </a:rPr>
              <a:t>举个</a:t>
            </a:r>
            <a:r>
              <a:rPr lang="zh-CN" altLang="en-US" dirty="0" smtClean="0">
                <a:solidFill>
                  <a:schemeClr val="bg1"/>
                </a:solidFill>
              </a:rPr>
              <a:t>例子： </a:t>
            </a:r>
            <a:r>
              <a:rPr lang="en-US" altLang="zh-CN" dirty="0" smtClean="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39582173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64354"/>
            <a:ext cx="9144000" cy="461665"/>
          </a:xfrm>
          <a:prstGeom prst="rect">
            <a:avLst/>
          </a:prstGeom>
          <a:noFill/>
        </p:spPr>
        <p:txBody>
          <a:bodyPr wrap="square" rtlCol="0">
            <a:spAutoFit/>
          </a:bodyPr>
          <a:lstStyle/>
          <a:p>
            <a:pPr algn="ctr"/>
            <a:r>
              <a:rPr lang="zh-CN" altLang="en-US" sz="2400" dirty="0">
                <a:solidFill>
                  <a:schemeClr val="bg1"/>
                </a:solidFill>
              </a:rPr>
              <a:t>学习一些设计原则和通用方法</a:t>
            </a:r>
            <a:endParaRPr lang="zh-CN" altLang="en-US" sz="2400" dirty="0">
              <a:solidFill>
                <a:schemeClr val="bg1"/>
              </a:solidFill>
              <a:latin typeface="Arial" pitchFamily="34" charset="0"/>
              <a:ea typeface="微软雅黑" pitchFamily="34" charset="-122"/>
              <a:cs typeface="Arial" pitchFamily="34" charset="0"/>
            </a:endParaRPr>
          </a:p>
        </p:txBody>
      </p:sp>
      <p:cxnSp>
        <p:nvCxnSpPr>
          <p:cNvPr id="6" name="直接连接符 5"/>
          <p:cNvCxnSpPr/>
          <p:nvPr/>
        </p:nvCxnSpPr>
        <p:spPr>
          <a:xfrm>
            <a:off x="3707904" y="926019"/>
            <a:ext cx="1728192"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563638"/>
            <a:ext cx="3200662" cy="1994747"/>
          </a:xfrm>
          <a:prstGeom prst="rect">
            <a:avLst/>
          </a:prstGeom>
        </p:spPr>
      </p:pic>
      <p:sp>
        <p:nvSpPr>
          <p:cNvPr id="3" name="矩形 2"/>
          <p:cNvSpPr/>
          <p:nvPr/>
        </p:nvSpPr>
        <p:spPr>
          <a:xfrm>
            <a:off x="3923928" y="1851670"/>
            <a:ext cx="4572000" cy="1200329"/>
          </a:xfrm>
          <a:prstGeom prst="rect">
            <a:avLst/>
          </a:prstGeom>
        </p:spPr>
        <p:txBody>
          <a:bodyPr>
            <a:spAutoFit/>
          </a:bodyPr>
          <a:lstStyle/>
          <a:p>
            <a:r>
              <a:rPr lang="en-US" altLang="zh-CN" dirty="0">
                <a:solidFill>
                  <a:schemeClr val="bg1"/>
                </a:solidFill>
              </a:rPr>
              <a:t>1. </a:t>
            </a:r>
            <a:r>
              <a:rPr lang="zh-CN" altLang="en-US" dirty="0">
                <a:solidFill>
                  <a:schemeClr val="bg1"/>
                </a:solidFill>
              </a:rPr>
              <a:t>只公开你要公开的内容</a:t>
            </a:r>
            <a:br>
              <a:rPr lang="zh-CN" altLang="en-US" dirty="0">
                <a:solidFill>
                  <a:schemeClr val="bg1"/>
                </a:solidFill>
              </a:rPr>
            </a:br>
            <a:r>
              <a:rPr lang="en-US" altLang="zh-CN" dirty="0">
                <a:solidFill>
                  <a:schemeClr val="bg1"/>
                </a:solidFill>
              </a:rPr>
              <a:t>2. </a:t>
            </a:r>
            <a:r>
              <a:rPr lang="zh-CN" altLang="en-US" dirty="0">
                <a:solidFill>
                  <a:schemeClr val="bg1"/>
                </a:solidFill>
              </a:rPr>
              <a:t>面向接口而非实现进行编程</a:t>
            </a:r>
            <a:br>
              <a:rPr lang="zh-CN" altLang="en-US" dirty="0">
                <a:solidFill>
                  <a:schemeClr val="bg1"/>
                </a:solidFill>
              </a:rPr>
            </a:br>
            <a:r>
              <a:rPr lang="en-US" altLang="zh-CN" dirty="0">
                <a:solidFill>
                  <a:schemeClr val="bg1"/>
                </a:solidFill>
              </a:rPr>
              <a:t>3. </a:t>
            </a:r>
            <a:r>
              <a:rPr lang="zh-CN" altLang="en-US" dirty="0">
                <a:solidFill>
                  <a:schemeClr val="bg1"/>
                </a:solidFill>
              </a:rPr>
              <a:t>模块化架构</a:t>
            </a:r>
            <a:br>
              <a:rPr lang="zh-CN" altLang="en-US" dirty="0">
                <a:solidFill>
                  <a:schemeClr val="bg1"/>
                </a:solidFill>
              </a:rPr>
            </a:br>
            <a:r>
              <a:rPr lang="en-US" altLang="zh-CN" dirty="0">
                <a:solidFill>
                  <a:schemeClr val="bg1"/>
                </a:solidFill>
              </a:rPr>
              <a:t>4. </a:t>
            </a:r>
            <a:r>
              <a:rPr lang="zh-CN" altLang="en-US" dirty="0">
                <a:solidFill>
                  <a:schemeClr val="bg1"/>
                </a:solidFill>
              </a:rPr>
              <a:t>声明式编程</a:t>
            </a:r>
          </a:p>
        </p:txBody>
      </p:sp>
    </p:spTree>
    <p:extLst>
      <p:ext uri="{BB962C8B-B14F-4D97-AF65-F5344CB8AC3E}">
        <p14:creationId xmlns:p14="http://schemas.microsoft.com/office/powerpoint/2010/main" val="39839568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64354"/>
            <a:ext cx="9144000" cy="461665"/>
          </a:xfrm>
          <a:prstGeom prst="rect">
            <a:avLst/>
          </a:prstGeom>
          <a:noFill/>
        </p:spPr>
        <p:txBody>
          <a:bodyPr wrap="square" rtlCol="0">
            <a:spAutoFit/>
          </a:bodyPr>
          <a:lstStyle/>
          <a:p>
            <a:pPr algn="ctr"/>
            <a:r>
              <a:rPr lang="zh-CN" altLang="en-US" sz="2400" dirty="0">
                <a:solidFill>
                  <a:schemeClr val="bg1"/>
                </a:solidFill>
              </a:rPr>
              <a:t>只公开你要公开的内容</a:t>
            </a:r>
            <a:endParaRPr lang="zh-CN" altLang="en-US" sz="2400" dirty="0">
              <a:solidFill>
                <a:schemeClr val="bg1"/>
              </a:solidFill>
              <a:latin typeface="Arial" pitchFamily="34" charset="0"/>
              <a:ea typeface="微软雅黑" pitchFamily="34" charset="-122"/>
              <a:cs typeface="Arial" pitchFamily="34" charset="0"/>
            </a:endParaRPr>
          </a:p>
        </p:txBody>
      </p:sp>
      <p:cxnSp>
        <p:nvCxnSpPr>
          <p:cNvPr id="6" name="直接连接符 5"/>
          <p:cNvCxnSpPr/>
          <p:nvPr/>
        </p:nvCxnSpPr>
        <p:spPr>
          <a:xfrm>
            <a:off x="3707904" y="926019"/>
            <a:ext cx="1728192"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491630"/>
            <a:ext cx="2790825" cy="2095500"/>
          </a:xfrm>
          <a:prstGeom prst="rect">
            <a:avLst/>
          </a:prstGeom>
        </p:spPr>
      </p:pic>
      <p:sp>
        <p:nvSpPr>
          <p:cNvPr id="3" name="矩形 2"/>
          <p:cNvSpPr/>
          <p:nvPr/>
        </p:nvSpPr>
        <p:spPr>
          <a:xfrm>
            <a:off x="3707904" y="1491630"/>
            <a:ext cx="4572000" cy="1200329"/>
          </a:xfrm>
          <a:prstGeom prst="rect">
            <a:avLst/>
          </a:prstGeom>
        </p:spPr>
        <p:txBody>
          <a:bodyPr>
            <a:spAutoFit/>
          </a:bodyPr>
          <a:lstStyle/>
          <a:p>
            <a:r>
              <a:rPr lang="zh-CN" altLang="en-US" dirty="0">
                <a:solidFill>
                  <a:schemeClr val="bg1"/>
                </a:solidFill>
              </a:rPr>
              <a:t>我们所设计的</a:t>
            </a:r>
            <a:r>
              <a:rPr lang="en-US" altLang="zh-CN" dirty="0">
                <a:solidFill>
                  <a:schemeClr val="bg1"/>
                </a:solidFill>
              </a:rPr>
              <a:t>API</a:t>
            </a:r>
            <a:r>
              <a:rPr lang="zh-CN" altLang="en-US" dirty="0">
                <a:solidFill>
                  <a:schemeClr val="bg1"/>
                </a:solidFill>
              </a:rPr>
              <a:t>都会被可能误用。几乎所有的</a:t>
            </a:r>
            <a:r>
              <a:rPr lang="en-US" altLang="zh-CN" dirty="0">
                <a:solidFill>
                  <a:schemeClr val="bg1"/>
                </a:solidFill>
              </a:rPr>
              <a:t>API</a:t>
            </a:r>
            <a:r>
              <a:rPr lang="zh-CN" altLang="en-US" dirty="0">
                <a:solidFill>
                  <a:schemeClr val="bg1"/>
                </a:solidFill>
              </a:rPr>
              <a:t>设计者都会有这样的共识：一个人</a:t>
            </a:r>
            <a:r>
              <a:rPr lang="en-US" altLang="zh-CN" dirty="0">
                <a:solidFill>
                  <a:schemeClr val="bg1"/>
                </a:solidFill>
              </a:rPr>
              <a:t>API</a:t>
            </a:r>
            <a:r>
              <a:rPr lang="zh-CN" altLang="en-US" dirty="0">
                <a:solidFill>
                  <a:schemeClr val="bg1"/>
                </a:solidFill>
              </a:rPr>
              <a:t>设计的时间越长，他设计的</a:t>
            </a:r>
            <a:r>
              <a:rPr lang="en-US" altLang="zh-CN" dirty="0">
                <a:solidFill>
                  <a:schemeClr val="bg1"/>
                </a:solidFill>
              </a:rPr>
              <a:t>API</a:t>
            </a:r>
            <a:r>
              <a:rPr lang="zh-CN" altLang="en-US" dirty="0">
                <a:solidFill>
                  <a:schemeClr val="bg1"/>
                </a:solidFill>
              </a:rPr>
              <a:t>公开的内容会越少。</a:t>
            </a:r>
          </a:p>
        </p:txBody>
      </p:sp>
      <p:sp>
        <p:nvSpPr>
          <p:cNvPr id="5" name="矩形 4"/>
          <p:cNvSpPr/>
          <p:nvPr/>
        </p:nvSpPr>
        <p:spPr>
          <a:xfrm>
            <a:off x="3851920" y="2888237"/>
            <a:ext cx="2951449" cy="1477328"/>
          </a:xfrm>
          <a:prstGeom prst="rect">
            <a:avLst/>
          </a:prstGeom>
        </p:spPr>
        <p:txBody>
          <a:bodyPr wrap="none">
            <a:spAutoFit/>
          </a:bodyPr>
          <a:lstStyle/>
          <a:p>
            <a:r>
              <a:rPr lang="en-US" altLang="zh-CN" dirty="0" smtClean="0">
                <a:solidFill>
                  <a:schemeClr val="bg1"/>
                </a:solidFill>
              </a:rPr>
              <a:t>1</a:t>
            </a:r>
            <a:r>
              <a:rPr lang="en-US" altLang="zh-CN" dirty="0">
                <a:solidFill>
                  <a:schemeClr val="bg1"/>
                </a:solidFill>
              </a:rPr>
              <a:t>. </a:t>
            </a:r>
            <a:r>
              <a:rPr lang="zh-CN" altLang="en-US" dirty="0">
                <a:solidFill>
                  <a:schemeClr val="bg1"/>
                </a:solidFill>
              </a:rPr>
              <a:t>方法优于</a:t>
            </a:r>
            <a:r>
              <a:rPr lang="zh-CN" altLang="en-US" dirty="0" smtClean="0">
                <a:solidFill>
                  <a:schemeClr val="bg1"/>
                </a:solidFill>
              </a:rPr>
              <a:t>字段</a:t>
            </a:r>
            <a:endParaRPr lang="en-US" altLang="zh-CN" dirty="0" smtClean="0">
              <a:solidFill>
                <a:schemeClr val="bg1"/>
              </a:solidFill>
            </a:endParaRPr>
          </a:p>
          <a:p>
            <a:r>
              <a:rPr lang="en-US" altLang="zh-CN" dirty="0">
                <a:solidFill>
                  <a:schemeClr val="bg1"/>
                </a:solidFill>
              </a:rPr>
              <a:t>2</a:t>
            </a:r>
            <a:r>
              <a:rPr lang="en-US" altLang="zh-CN" dirty="0" smtClean="0">
                <a:solidFill>
                  <a:schemeClr val="bg1"/>
                </a:solidFill>
              </a:rPr>
              <a:t>. </a:t>
            </a:r>
            <a:r>
              <a:rPr lang="zh-CN" altLang="en-US" dirty="0" smtClean="0">
                <a:solidFill>
                  <a:schemeClr val="bg1"/>
                </a:solidFill>
              </a:rPr>
              <a:t>工厂</a:t>
            </a:r>
            <a:r>
              <a:rPr lang="zh-CN" altLang="en-US" dirty="0">
                <a:solidFill>
                  <a:schemeClr val="bg1"/>
                </a:solidFill>
              </a:rPr>
              <a:t>方法优于构造</a:t>
            </a:r>
            <a:r>
              <a:rPr lang="zh-CN" altLang="en-US" dirty="0" smtClean="0">
                <a:solidFill>
                  <a:schemeClr val="bg1"/>
                </a:solidFill>
              </a:rPr>
              <a:t>函数</a:t>
            </a:r>
            <a:endParaRPr lang="en-US" altLang="zh-CN" dirty="0" smtClean="0">
              <a:solidFill>
                <a:schemeClr val="bg1"/>
              </a:solidFill>
            </a:endParaRPr>
          </a:p>
          <a:p>
            <a:r>
              <a:rPr lang="en-US" altLang="zh-CN" dirty="0" smtClean="0">
                <a:solidFill>
                  <a:schemeClr val="bg1"/>
                </a:solidFill>
              </a:rPr>
              <a:t>3. </a:t>
            </a:r>
            <a:r>
              <a:rPr lang="zh-CN" altLang="en-US" dirty="0" smtClean="0">
                <a:solidFill>
                  <a:schemeClr val="bg1"/>
                </a:solidFill>
              </a:rPr>
              <a:t>让</a:t>
            </a:r>
            <a:r>
              <a:rPr lang="zh-CN" altLang="en-US" dirty="0">
                <a:solidFill>
                  <a:schemeClr val="bg1"/>
                </a:solidFill>
              </a:rPr>
              <a:t>所有的内容都不可</a:t>
            </a:r>
            <a:r>
              <a:rPr lang="zh-CN" altLang="en-US" dirty="0" smtClean="0">
                <a:solidFill>
                  <a:schemeClr val="bg1"/>
                </a:solidFill>
              </a:rPr>
              <a:t>改变</a:t>
            </a:r>
            <a:endParaRPr lang="en-US" altLang="zh-CN" dirty="0" smtClean="0">
              <a:solidFill>
                <a:schemeClr val="bg1"/>
              </a:solidFill>
            </a:endParaRPr>
          </a:p>
          <a:p>
            <a:r>
              <a:rPr lang="en-US" altLang="zh-CN" dirty="0">
                <a:solidFill>
                  <a:schemeClr val="bg1"/>
                </a:solidFill>
              </a:rPr>
              <a:t>4. </a:t>
            </a:r>
            <a:r>
              <a:rPr lang="zh-CN" altLang="en-US" dirty="0">
                <a:solidFill>
                  <a:schemeClr val="bg1"/>
                </a:solidFill>
              </a:rPr>
              <a:t>避免滥用</a:t>
            </a:r>
            <a:r>
              <a:rPr lang="en-US" altLang="zh-CN" dirty="0">
                <a:solidFill>
                  <a:schemeClr val="bg1"/>
                </a:solidFill>
              </a:rPr>
              <a:t>setter</a:t>
            </a:r>
            <a:r>
              <a:rPr lang="zh-CN" altLang="en-US" dirty="0" smtClean="0">
                <a:solidFill>
                  <a:schemeClr val="bg1"/>
                </a:solidFill>
              </a:rPr>
              <a:t>方法</a:t>
            </a:r>
            <a:endParaRPr lang="en-US" altLang="zh-CN" dirty="0" smtClean="0">
              <a:solidFill>
                <a:schemeClr val="bg1"/>
              </a:solidFill>
            </a:endParaRPr>
          </a:p>
          <a:p>
            <a:r>
              <a:rPr lang="en-US" altLang="zh-CN" dirty="0" smtClean="0">
                <a:solidFill>
                  <a:schemeClr val="bg1"/>
                </a:solidFill>
              </a:rPr>
              <a:t>5.</a:t>
            </a:r>
            <a:r>
              <a:rPr lang="zh-CN" altLang="en-US" dirty="0">
                <a:solidFill>
                  <a:schemeClr val="bg1"/>
                </a:solidFill>
              </a:rPr>
              <a:t>避免暴露深层次继承</a:t>
            </a:r>
            <a:endParaRPr lang="zh-CN" altLang="en-US" dirty="0">
              <a:solidFill>
                <a:schemeClr val="bg1"/>
              </a:solidFill>
            </a:endParaRPr>
          </a:p>
        </p:txBody>
      </p:sp>
    </p:spTree>
    <p:extLst>
      <p:ext uri="{BB962C8B-B14F-4D97-AF65-F5344CB8AC3E}">
        <p14:creationId xmlns:p14="http://schemas.microsoft.com/office/powerpoint/2010/main" val="2544700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64354"/>
            <a:ext cx="9144000" cy="461665"/>
          </a:xfrm>
          <a:prstGeom prst="rect">
            <a:avLst/>
          </a:prstGeom>
          <a:noFill/>
        </p:spPr>
        <p:txBody>
          <a:bodyPr wrap="square" rtlCol="0">
            <a:spAutoFit/>
          </a:bodyPr>
          <a:lstStyle/>
          <a:p>
            <a:pPr algn="ctr"/>
            <a:r>
              <a:rPr lang="zh-CN" altLang="en-US" sz="2400" dirty="0">
                <a:solidFill>
                  <a:schemeClr val="bg1"/>
                </a:solidFill>
              </a:rPr>
              <a:t>面向接口而非实现进行编程</a:t>
            </a:r>
            <a:endParaRPr lang="zh-CN" altLang="en-US" sz="2400" dirty="0">
              <a:solidFill>
                <a:schemeClr val="bg1"/>
              </a:solidFill>
              <a:latin typeface="Arial" pitchFamily="34" charset="0"/>
              <a:ea typeface="微软雅黑" pitchFamily="34" charset="-122"/>
              <a:cs typeface="Arial" pitchFamily="34" charset="0"/>
            </a:endParaRPr>
          </a:p>
        </p:txBody>
      </p:sp>
      <p:cxnSp>
        <p:nvCxnSpPr>
          <p:cNvPr id="6" name="直接连接符 5"/>
          <p:cNvCxnSpPr/>
          <p:nvPr/>
        </p:nvCxnSpPr>
        <p:spPr>
          <a:xfrm>
            <a:off x="3707904" y="926019"/>
            <a:ext cx="1728192"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5" y="1293716"/>
            <a:ext cx="4032447" cy="2430162"/>
          </a:xfrm>
          <a:prstGeom prst="rect">
            <a:avLst/>
          </a:prstGeom>
        </p:spPr>
      </p:pic>
      <p:sp>
        <p:nvSpPr>
          <p:cNvPr id="3" name="矩形 2"/>
          <p:cNvSpPr/>
          <p:nvPr/>
        </p:nvSpPr>
        <p:spPr>
          <a:xfrm>
            <a:off x="4320480" y="1631634"/>
            <a:ext cx="4572000" cy="1754326"/>
          </a:xfrm>
          <a:prstGeom prst="rect">
            <a:avLst/>
          </a:prstGeom>
        </p:spPr>
        <p:txBody>
          <a:bodyPr>
            <a:spAutoFit/>
          </a:bodyPr>
          <a:lstStyle/>
          <a:p>
            <a:r>
              <a:rPr lang="zh-CN" altLang="en-US" dirty="0">
                <a:solidFill>
                  <a:schemeClr val="bg1"/>
                </a:solidFill>
              </a:rPr>
              <a:t>本质上讲，这个原则倡导的是，当我们写一个函数或一个方法时，我们应该引用相应的接口，而不是具体的实现类。接口提供了非常优秀的抽象归纳，让我们的开发工作变得容易很多。 让API的使用者和API的实现者解耦出来。</a:t>
            </a:r>
          </a:p>
        </p:txBody>
      </p:sp>
    </p:spTree>
    <p:extLst>
      <p:ext uri="{BB962C8B-B14F-4D97-AF65-F5344CB8AC3E}">
        <p14:creationId xmlns:p14="http://schemas.microsoft.com/office/powerpoint/2010/main" val="844427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64354"/>
            <a:ext cx="9144000" cy="461665"/>
          </a:xfrm>
          <a:prstGeom prst="rect">
            <a:avLst/>
          </a:prstGeom>
          <a:noFill/>
        </p:spPr>
        <p:txBody>
          <a:bodyPr wrap="square" rtlCol="0">
            <a:spAutoFit/>
          </a:bodyPr>
          <a:lstStyle/>
          <a:p>
            <a:pPr algn="ctr"/>
            <a:r>
              <a:rPr lang="zh-CN" altLang="en-US" sz="2400" dirty="0">
                <a:solidFill>
                  <a:schemeClr val="bg1"/>
                </a:solidFill>
              </a:rPr>
              <a:t>模块化架构</a:t>
            </a:r>
            <a:endParaRPr lang="zh-CN" altLang="en-US" sz="2400" dirty="0">
              <a:solidFill>
                <a:schemeClr val="bg1"/>
              </a:solidFill>
              <a:latin typeface="Arial" pitchFamily="34" charset="0"/>
              <a:ea typeface="微软雅黑" pitchFamily="34" charset="-122"/>
              <a:cs typeface="Arial" pitchFamily="34" charset="0"/>
            </a:endParaRPr>
          </a:p>
        </p:txBody>
      </p:sp>
      <p:cxnSp>
        <p:nvCxnSpPr>
          <p:cNvPr id="6" name="直接连接符 5"/>
          <p:cNvCxnSpPr/>
          <p:nvPr/>
        </p:nvCxnSpPr>
        <p:spPr>
          <a:xfrm>
            <a:off x="3707904" y="926019"/>
            <a:ext cx="1728192"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707654"/>
            <a:ext cx="2343150" cy="2095500"/>
          </a:xfrm>
          <a:prstGeom prst="rect">
            <a:avLst/>
          </a:prstGeom>
        </p:spPr>
      </p:pic>
      <p:sp>
        <p:nvSpPr>
          <p:cNvPr id="3" name="矩形 2"/>
          <p:cNvSpPr/>
          <p:nvPr/>
        </p:nvSpPr>
        <p:spPr>
          <a:xfrm>
            <a:off x="3635896" y="1418465"/>
            <a:ext cx="4572000" cy="2862322"/>
          </a:xfrm>
          <a:prstGeom prst="rect">
            <a:avLst/>
          </a:prstGeom>
        </p:spPr>
        <p:txBody>
          <a:bodyPr>
            <a:spAutoFit/>
          </a:bodyPr>
          <a:lstStyle/>
          <a:p>
            <a:r>
              <a:rPr lang="zh-CN" altLang="en-US" dirty="0">
                <a:solidFill>
                  <a:schemeClr val="bg1"/>
                </a:solidFill>
              </a:rPr>
              <a:t>随着软件规模的增大以及功能的复杂性增加。只要代码开始访问其他无关模块的内容，那么架构的退化不可避免。模块化能有效变缓这种退化。</a:t>
            </a:r>
          </a:p>
          <a:p>
            <a:endParaRPr lang="zh-CN" altLang="en-US" dirty="0">
              <a:solidFill>
                <a:schemeClr val="bg1"/>
              </a:solidFill>
            </a:endParaRPr>
          </a:p>
          <a:p>
            <a:r>
              <a:rPr lang="zh-CN" altLang="en-US" dirty="0">
                <a:solidFill>
                  <a:schemeClr val="bg1"/>
                </a:solidFill>
              </a:rPr>
              <a:t>模块化的目的非常简单，就是要实现程序中各个组成部分的松耦合。如果两个模块是独立的，那两个模块就不需要知道对方的存在。如果两个模块要交互，那么他们应该通过具有良好定义的接口来进行交互。</a:t>
            </a:r>
          </a:p>
        </p:txBody>
      </p:sp>
    </p:spTree>
    <p:extLst>
      <p:ext uri="{BB962C8B-B14F-4D97-AF65-F5344CB8AC3E}">
        <p14:creationId xmlns:p14="http://schemas.microsoft.com/office/powerpoint/2010/main" val="14800390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64354"/>
            <a:ext cx="9144000" cy="461665"/>
          </a:xfrm>
          <a:prstGeom prst="rect">
            <a:avLst/>
          </a:prstGeom>
          <a:noFill/>
        </p:spPr>
        <p:txBody>
          <a:bodyPr wrap="square" rtlCol="0">
            <a:spAutoFit/>
          </a:bodyPr>
          <a:lstStyle/>
          <a:p>
            <a:pPr algn="ctr"/>
            <a:r>
              <a:rPr lang="zh-CN" altLang="en-US" sz="2400" dirty="0">
                <a:solidFill>
                  <a:schemeClr val="bg1"/>
                </a:solidFill>
              </a:rPr>
              <a:t>声明式编程</a:t>
            </a:r>
            <a:endParaRPr lang="zh-CN" altLang="en-US" sz="2400" dirty="0">
              <a:solidFill>
                <a:schemeClr val="bg1"/>
              </a:solidFill>
              <a:latin typeface="Arial" pitchFamily="34" charset="0"/>
              <a:ea typeface="微软雅黑" pitchFamily="34" charset="-122"/>
              <a:cs typeface="Arial" pitchFamily="34" charset="0"/>
            </a:endParaRPr>
          </a:p>
        </p:txBody>
      </p:sp>
      <p:cxnSp>
        <p:nvCxnSpPr>
          <p:cNvPr id="6" name="直接连接符 5"/>
          <p:cNvCxnSpPr/>
          <p:nvPr/>
        </p:nvCxnSpPr>
        <p:spPr>
          <a:xfrm>
            <a:off x="3707904" y="926019"/>
            <a:ext cx="1728192"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995936" y="1635646"/>
            <a:ext cx="4572000" cy="1477328"/>
          </a:xfrm>
          <a:prstGeom prst="rect">
            <a:avLst/>
          </a:prstGeom>
        </p:spPr>
        <p:txBody>
          <a:bodyPr>
            <a:spAutoFit/>
          </a:bodyPr>
          <a:lstStyle/>
          <a:p>
            <a:r>
              <a:rPr lang="zh-CN" altLang="en-US" dirty="0">
                <a:solidFill>
                  <a:schemeClr val="bg1"/>
                </a:solidFill>
              </a:rPr>
              <a:t>声明式编程的基本思路， 不是让API用户一步一步告诉程序如何做，而只是需要告诉程序他们要的结果，然后交给API去完成。声明式编程的好处是能在较高的抽象层次来定义操作</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563638"/>
            <a:ext cx="2664296" cy="1776197"/>
          </a:xfrm>
          <a:prstGeom prst="rect">
            <a:avLst/>
          </a:prstGeom>
        </p:spPr>
      </p:pic>
    </p:spTree>
    <p:extLst>
      <p:ext uri="{BB962C8B-B14F-4D97-AF65-F5344CB8AC3E}">
        <p14:creationId xmlns:p14="http://schemas.microsoft.com/office/powerpoint/2010/main" val="633590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64354"/>
            <a:ext cx="9144000" cy="461665"/>
          </a:xfrm>
          <a:prstGeom prst="rect">
            <a:avLst/>
          </a:prstGeom>
          <a:noFill/>
        </p:spPr>
        <p:txBody>
          <a:bodyPr wrap="square" rtlCol="0">
            <a:spAutoFit/>
          </a:bodyPr>
          <a:lstStyle/>
          <a:p>
            <a:pPr algn="ctr"/>
            <a:r>
              <a:rPr lang="zh-CN" altLang="en-US" sz="2400" dirty="0">
                <a:solidFill>
                  <a:schemeClr val="bg1"/>
                </a:solidFill>
              </a:rPr>
              <a:t>极端的意见有害无益</a:t>
            </a:r>
            <a:endParaRPr lang="zh-CN" altLang="en-US" sz="2400" dirty="0">
              <a:solidFill>
                <a:schemeClr val="bg1"/>
              </a:solidFill>
              <a:latin typeface="Arial" pitchFamily="34" charset="0"/>
              <a:ea typeface="微软雅黑" pitchFamily="34" charset="-122"/>
              <a:cs typeface="Arial" pitchFamily="34" charset="0"/>
            </a:endParaRPr>
          </a:p>
        </p:txBody>
      </p:sp>
      <p:cxnSp>
        <p:nvCxnSpPr>
          <p:cNvPr id="6" name="直接连接符 5"/>
          <p:cNvCxnSpPr/>
          <p:nvPr/>
        </p:nvCxnSpPr>
        <p:spPr>
          <a:xfrm>
            <a:off x="3707904" y="926019"/>
            <a:ext cx="1728192"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508526"/>
            <a:ext cx="4680520" cy="2143344"/>
          </a:xfrm>
          <a:prstGeom prst="rect">
            <a:avLst/>
          </a:prstGeom>
        </p:spPr>
      </p:pic>
      <p:sp>
        <p:nvSpPr>
          <p:cNvPr id="7" name="矩形 6"/>
          <p:cNvSpPr/>
          <p:nvPr/>
        </p:nvSpPr>
        <p:spPr>
          <a:xfrm>
            <a:off x="5292080" y="1703035"/>
            <a:ext cx="4572000" cy="1754326"/>
          </a:xfrm>
          <a:prstGeom prst="rect">
            <a:avLst/>
          </a:prstGeom>
        </p:spPr>
        <p:txBody>
          <a:bodyPr>
            <a:spAutoFit/>
          </a:bodyPr>
          <a:lstStyle/>
          <a:p>
            <a:r>
              <a:rPr lang="zh-CN" altLang="en-US" dirty="0">
                <a:solidFill>
                  <a:schemeClr val="bg1"/>
                </a:solidFill>
              </a:rPr>
              <a:t>1. API必须是漂亮的</a:t>
            </a:r>
          </a:p>
          <a:p>
            <a:r>
              <a:rPr lang="zh-CN" altLang="en-US" dirty="0">
                <a:solidFill>
                  <a:schemeClr val="bg1"/>
                </a:solidFill>
              </a:rPr>
              <a:t>2. API必须是正确</a:t>
            </a:r>
            <a:r>
              <a:rPr lang="zh-CN" altLang="en-US" dirty="0" smtClean="0">
                <a:solidFill>
                  <a:schemeClr val="bg1"/>
                </a:solidFill>
              </a:rPr>
              <a:t>的</a:t>
            </a:r>
            <a:endParaRPr lang="en-US" altLang="zh-CN" dirty="0">
              <a:solidFill>
                <a:schemeClr val="bg1"/>
              </a:solidFill>
            </a:endParaRPr>
          </a:p>
          <a:p>
            <a:r>
              <a:rPr lang="zh-CN" altLang="en-US" dirty="0" smtClean="0">
                <a:solidFill>
                  <a:schemeClr val="bg1"/>
                </a:solidFill>
              </a:rPr>
              <a:t>3</a:t>
            </a:r>
            <a:r>
              <a:rPr lang="zh-CN" altLang="en-US" dirty="0">
                <a:solidFill>
                  <a:schemeClr val="bg1"/>
                </a:solidFill>
              </a:rPr>
              <a:t>. API应该尽量简单</a:t>
            </a:r>
          </a:p>
          <a:p>
            <a:r>
              <a:rPr lang="zh-CN" altLang="en-US" dirty="0">
                <a:solidFill>
                  <a:schemeClr val="bg1"/>
                </a:solidFill>
              </a:rPr>
              <a:t>4. API必须是高性能</a:t>
            </a:r>
          </a:p>
          <a:p>
            <a:r>
              <a:rPr lang="zh-CN" altLang="en-US" dirty="0">
                <a:solidFill>
                  <a:schemeClr val="bg1"/>
                </a:solidFill>
              </a:rPr>
              <a:t>5. API必须绝对兼容</a:t>
            </a:r>
          </a:p>
          <a:p>
            <a:r>
              <a:rPr lang="zh-CN" altLang="en-US" dirty="0">
                <a:solidFill>
                  <a:schemeClr val="bg1"/>
                </a:solidFill>
              </a:rPr>
              <a:t>6. API必须是对称的</a:t>
            </a:r>
          </a:p>
        </p:txBody>
      </p:sp>
    </p:spTree>
    <p:extLst>
      <p:ext uri="{BB962C8B-B14F-4D97-AF65-F5344CB8AC3E}">
        <p14:creationId xmlns:p14="http://schemas.microsoft.com/office/powerpoint/2010/main" val="2516749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4" y="987574"/>
            <a:ext cx="2118787" cy="2664296"/>
          </a:xfrm>
          <a:prstGeom prst="rect">
            <a:avLst/>
          </a:prstGeom>
        </p:spPr>
      </p:pic>
      <p:sp>
        <p:nvSpPr>
          <p:cNvPr id="20" name="文本框 19"/>
          <p:cNvSpPr txBox="1"/>
          <p:nvPr/>
        </p:nvSpPr>
        <p:spPr>
          <a:xfrm>
            <a:off x="3779912" y="1491630"/>
            <a:ext cx="3877985" cy="369332"/>
          </a:xfrm>
          <a:prstGeom prst="rect">
            <a:avLst/>
          </a:prstGeom>
          <a:noFill/>
        </p:spPr>
        <p:txBody>
          <a:bodyPr wrap="none" rtlCol="0">
            <a:spAutoFit/>
          </a:bodyPr>
          <a:lstStyle/>
          <a:p>
            <a:r>
              <a:rPr lang="zh-CN" altLang="en-US" dirty="0" smtClean="0">
                <a:solidFill>
                  <a:schemeClr val="bg1"/>
                </a:solidFill>
              </a:rPr>
              <a:t>主要介绍个人在这本书的学习的总结</a:t>
            </a:r>
            <a:endParaRPr lang="zh-CN" altLang="en-US" dirty="0">
              <a:solidFill>
                <a:schemeClr val="bg1"/>
              </a:solidFill>
            </a:endParaRPr>
          </a:p>
        </p:txBody>
      </p:sp>
    </p:spTree>
    <p:extLst>
      <p:ext uri="{BB962C8B-B14F-4D97-AF65-F5344CB8AC3E}">
        <p14:creationId xmlns:p14="http://schemas.microsoft.com/office/powerpoint/2010/main" val="3873222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64354"/>
            <a:ext cx="9144000" cy="461665"/>
          </a:xfrm>
          <a:prstGeom prst="rect">
            <a:avLst/>
          </a:prstGeom>
          <a:noFill/>
        </p:spPr>
        <p:txBody>
          <a:bodyPr wrap="square" rtlCol="0">
            <a:spAutoFit/>
          </a:bodyPr>
          <a:lstStyle/>
          <a:p>
            <a:pPr algn="ctr"/>
            <a:r>
              <a:rPr lang="zh-CN" altLang="en-US" sz="2400" dirty="0">
                <a:solidFill>
                  <a:schemeClr val="bg1"/>
                </a:solidFill>
              </a:rPr>
              <a:t>团队协作</a:t>
            </a:r>
            <a:endParaRPr lang="zh-CN" altLang="en-US" sz="2400" dirty="0">
              <a:solidFill>
                <a:schemeClr val="bg1"/>
              </a:solidFill>
              <a:latin typeface="Arial" pitchFamily="34" charset="0"/>
              <a:ea typeface="微软雅黑" pitchFamily="34" charset="-122"/>
              <a:cs typeface="Arial" pitchFamily="34" charset="0"/>
            </a:endParaRPr>
          </a:p>
        </p:txBody>
      </p:sp>
      <p:cxnSp>
        <p:nvCxnSpPr>
          <p:cNvPr id="6" name="直接连接符 5"/>
          <p:cNvCxnSpPr/>
          <p:nvPr/>
        </p:nvCxnSpPr>
        <p:spPr>
          <a:xfrm>
            <a:off x="3707904" y="926019"/>
            <a:ext cx="1728192"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907704" y="1851670"/>
            <a:ext cx="4572000" cy="1200329"/>
          </a:xfrm>
          <a:prstGeom prst="rect">
            <a:avLst/>
          </a:prstGeom>
        </p:spPr>
        <p:txBody>
          <a:bodyPr>
            <a:spAutoFit/>
          </a:bodyPr>
          <a:lstStyle/>
          <a:p>
            <a:r>
              <a:rPr lang="zh-CN" altLang="en-US" dirty="0">
                <a:solidFill>
                  <a:schemeClr val="bg1"/>
                </a:solidFill>
              </a:rPr>
              <a:t>1. 在提交代码时候进行代码审核</a:t>
            </a:r>
          </a:p>
          <a:p>
            <a:r>
              <a:rPr lang="zh-CN" altLang="en-US" dirty="0">
                <a:solidFill>
                  <a:schemeClr val="bg1"/>
                </a:solidFill>
              </a:rPr>
              <a:t>2. 为API提供文档</a:t>
            </a:r>
          </a:p>
          <a:p>
            <a:r>
              <a:rPr lang="zh-CN" altLang="en-US" dirty="0">
                <a:solidFill>
                  <a:schemeClr val="bg1"/>
                </a:solidFill>
              </a:rPr>
              <a:t>3. 尽职尽责的监控者</a:t>
            </a:r>
          </a:p>
          <a:p>
            <a:r>
              <a:rPr lang="zh-CN" altLang="en-US" dirty="0">
                <a:solidFill>
                  <a:schemeClr val="bg1"/>
                </a:solidFill>
              </a:rPr>
              <a:t>4. 接受API的补丁</a:t>
            </a:r>
          </a:p>
        </p:txBody>
      </p:sp>
    </p:spTree>
    <p:extLst>
      <p:ext uri="{BB962C8B-B14F-4D97-AF65-F5344CB8AC3E}">
        <p14:creationId xmlns:p14="http://schemas.microsoft.com/office/powerpoint/2010/main" val="3046056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771800" y="771550"/>
            <a:ext cx="3600400" cy="3600400"/>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011528" y="1011278"/>
            <a:ext cx="3120943" cy="3120943"/>
          </a:xfrm>
          <a:prstGeom prst="ellipse">
            <a:avLst/>
          </a:prstGeom>
          <a:solidFill>
            <a:schemeClr val="bg1">
              <a:lumMod val="7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485700" y="2139702"/>
            <a:ext cx="216642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31840" y="2213451"/>
            <a:ext cx="2808312" cy="646331"/>
          </a:xfrm>
          <a:prstGeom prst="rect">
            <a:avLst/>
          </a:prstGeom>
          <a:noFill/>
        </p:spPr>
        <p:txBody>
          <a:bodyPr wrap="square" rtlCol="0">
            <a:spAutoFit/>
          </a:bodyPr>
          <a:lstStyle/>
          <a:p>
            <a:pPr algn="ctr"/>
            <a:r>
              <a:rPr lang="en-US" altLang="zh-CN" sz="3600" dirty="0" smtClean="0">
                <a:solidFill>
                  <a:srgbClr val="2E90B8"/>
                </a:solidFill>
                <a:latin typeface="微软雅黑" pitchFamily="34" charset="-122"/>
                <a:ea typeface="微软雅黑" pitchFamily="34" charset="-122"/>
              </a:rPr>
              <a:t>THANKS</a:t>
            </a:r>
            <a:endParaRPr lang="zh-CN" altLang="en-US" sz="3600" dirty="0">
              <a:solidFill>
                <a:srgbClr val="2E90B8"/>
              </a:solidFill>
              <a:latin typeface="微软雅黑" pitchFamily="34" charset="-122"/>
              <a:ea typeface="微软雅黑" pitchFamily="34" charset="-122"/>
            </a:endParaRPr>
          </a:p>
        </p:txBody>
      </p:sp>
      <p:cxnSp>
        <p:nvCxnSpPr>
          <p:cNvPr id="11" name="直接连接符 10"/>
          <p:cNvCxnSpPr/>
          <p:nvPr/>
        </p:nvCxnSpPr>
        <p:spPr>
          <a:xfrm>
            <a:off x="3485700" y="2859782"/>
            <a:ext cx="216642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6372200" y="2211710"/>
            <a:ext cx="1588487" cy="2422438"/>
            <a:chOff x="6372200" y="2211710"/>
            <a:chExt cx="1588487" cy="2422438"/>
          </a:xfrm>
        </p:grpSpPr>
        <p:sp>
          <p:nvSpPr>
            <p:cNvPr id="13" name="椭圆 12"/>
            <p:cNvSpPr/>
            <p:nvPr/>
          </p:nvSpPr>
          <p:spPr>
            <a:xfrm>
              <a:off x="6732240" y="2911252"/>
              <a:ext cx="92546" cy="92546"/>
            </a:xfrm>
            <a:prstGeom prst="ellipse">
              <a:avLst/>
            </a:prstGeom>
            <a:solidFill>
              <a:schemeClr val="bg1">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236296" y="2211710"/>
              <a:ext cx="92546" cy="92546"/>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020272" y="3127276"/>
              <a:ext cx="92546" cy="92546"/>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372200" y="4357646"/>
              <a:ext cx="216024" cy="230229"/>
            </a:xfrm>
            <a:prstGeom prst="ellipse">
              <a:avLst/>
            </a:prstGeom>
            <a:solidFill>
              <a:srgbClr val="2E90B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247445" y="4541602"/>
              <a:ext cx="92546" cy="92546"/>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868141" y="4039675"/>
              <a:ext cx="92546" cy="92546"/>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79960" y="3867894"/>
              <a:ext cx="92546" cy="925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380312" y="3775348"/>
              <a:ext cx="92546" cy="925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rot="10800000">
            <a:off x="1183313" y="509351"/>
            <a:ext cx="1588487" cy="2422438"/>
            <a:chOff x="6372200" y="2211710"/>
            <a:chExt cx="1588487" cy="2422438"/>
          </a:xfrm>
        </p:grpSpPr>
        <p:sp>
          <p:nvSpPr>
            <p:cNvPr id="28" name="椭圆 27"/>
            <p:cNvSpPr/>
            <p:nvPr/>
          </p:nvSpPr>
          <p:spPr>
            <a:xfrm>
              <a:off x="6732240" y="2911252"/>
              <a:ext cx="92546" cy="92546"/>
            </a:xfrm>
            <a:prstGeom prst="ellipse">
              <a:avLst/>
            </a:prstGeom>
            <a:solidFill>
              <a:schemeClr val="bg1">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7236296" y="2211710"/>
              <a:ext cx="92546" cy="92546"/>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020272" y="3127276"/>
              <a:ext cx="92546" cy="92546"/>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6372200" y="4357646"/>
              <a:ext cx="216024" cy="230229"/>
            </a:xfrm>
            <a:prstGeom prst="ellipse">
              <a:avLst/>
            </a:prstGeom>
            <a:solidFill>
              <a:srgbClr val="2E90B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247445" y="4541602"/>
              <a:ext cx="92546" cy="92546"/>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7868141" y="4039675"/>
              <a:ext cx="92546" cy="92546"/>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479960" y="3867894"/>
              <a:ext cx="92546" cy="925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380312" y="3775348"/>
              <a:ext cx="92546" cy="925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72625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64354"/>
            <a:ext cx="9144000" cy="461665"/>
          </a:xfrm>
          <a:prstGeom prst="rect">
            <a:avLst/>
          </a:prstGeom>
          <a:noFill/>
        </p:spPr>
        <p:txBody>
          <a:bodyPr wrap="square" rtlCol="0">
            <a:spAutoFit/>
          </a:bodyPr>
          <a:lstStyle/>
          <a:p>
            <a:pPr algn="ctr"/>
            <a:r>
              <a:rPr lang="zh-CN" altLang="en-US" sz="2400" dirty="0">
                <a:solidFill>
                  <a:schemeClr val="bg1"/>
                </a:solidFill>
              </a:rPr>
              <a:t>理想主义，经验主义和无绪</a:t>
            </a:r>
            <a:endParaRPr lang="zh-CN" altLang="en-US" sz="2400" dirty="0">
              <a:solidFill>
                <a:schemeClr val="bg1"/>
              </a:solidFill>
              <a:latin typeface="Arial" pitchFamily="34" charset="0"/>
              <a:ea typeface="微软雅黑" pitchFamily="34" charset="-122"/>
              <a:cs typeface="Arial" pitchFamily="34" charset="0"/>
            </a:endParaRPr>
          </a:p>
        </p:txBody>
      </p:sp>
      <p:cxnSp>
        <p:nvCxnSpPr>
          <p:cNvPr id="6" name="直接连接符 5"/>
          <p:cNvCxnSpPr/>
          <p:nvPr/>
        </p:nvCxnSpPr>
        <p:spPr>
          <a:xfrm>
            <a:off x="3707904" y="926019"/>
            <a:ext cx="1728192"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275606"/>
            <a:ext cx="3390922" cy="2664296"/>
          </a:xfrm>
          <a:prstGeom prst="rect">
            <a:avLst/>
          </a:prstGeom>
        </p:spPr>
      </p:pic>
      <p:sp>
        <p:nvSpPr>
          <p:cNvPr id="5" name="矩形 4"/>
          <p:cNvSpPr/>
          <p:nvPr/>
        </p:nvSpPr>
        <p:spPr>
          <a:xfrm>
            <a:off x="3995936" y="1419622"/>
            <a:ext cx="4572000" cy="923330"/>
          </a:xfrm>
          <a:prstGeom prst="rect">
            <a:avLst/>
          </a:prstGeom>
        </p:spPr>
        <p:txBody>
          <a:bodyPr>
            <a:spAutoFit/>
          </a:bodyPr>
          <a:lstStyle/>
          <a:p>
            <a:r>
              <a:rPr lang="zh-CN" altLang="en-US" dirty="0" smtClean="0">
                <a:solidFill>
                  <a:schemeClr val="bg1"/>
                </a:solidFill>
              </a:rPr>
              <a:t>理性主义 认为</a:t>
            </a:r>
            <a:r>
              <a:rPr lang="zh-CN" altLang="en-US" dirty="0">
                <a:solidFill>
                  <a:schemeClr val="bg1"/>
                </a:solidFill>
              </a:rPr>
              <a:t>理智是信息的首要来源。给出一个假设，只要通过思考就能理解和描述这个世界，如著名的伽利略自由落体实验。</a:t>
            </a:r>
          </a:p>
        </p:txBody>
      </p:sp>
      <p:sp>
        <p:nvSpPr>
          <p:cNvPr id="7" name="矩形 6"/>
          <p:cNvSpPr/>
          <p:nvPr/>
        </p:nvSpPr>
        <p:spPr>
          <a:xfrm>
            <a:off x="3995936" y="2836554"/>
            <a:ext cx="4572000" cy="646331"/>
          </a:xfrm>
          <a:prstGeom prst="rect">
            <a:avLst/>
          </a:prstGeom>
        </p:spPr>
        <p:txBody>
          <a:bodyPr>
            <a:spAutoFit/>
          </a:bodyPr>
          <a:lstStyle/>
          <a:p>
            <a:r>
              <a:rPr lang="zh-CN" altLang="en-US" dirty="0">
                <a:solidFill>
                  <a:schemeClr val="bg1"/>
                </a:solidFill>
              </a:rPr>
              <a:t>经验主义则认为人类对世界认识的主要来源是经验。</a:t>
            </a:r>
          </a:p>
        </p:txBody>
      </p:sp>
    </p:spTree>
    <p:extLst>
      <p:ext uri="{BB962C8B-B14F-4D97-AF65-F5344CB8AC3E}">
        <p14:creationId xmlns:p14="http://schemas.microsoft.com/office/powerpoint/2010/main" val="2007870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64354"/>
            <a:ext cx="9144000" cy="461665"/>
          </a:xfrm>
          <a:prstGeom prst="rect">
            <a:avLst/>
          </a:prstGeom>
          <a:noFill/>
        </p:spPr>
        <p:txBody>
          <a:bodyPr wrap="square" rtlCol="0">
            <a:spAutoFit/>
          </a:bodyPr>
          <a:lstStyle/>
          <a:p>
            <a:pPr algn="ctr"/>
            <a:r>
              <a:rPr lang="zh-CN" altLang="en-US" sz="2400" dirty="0">
                <a:solidFill>
                  <a:schemeClr val="bg1"/>
                </a:solidFill>
              </a:rPr>
              <a:t>软件的演变过程</a:t>
            </a:r>
            <a:endParaRPr lang="zh-CN" altLang="en-US" sz="2400" dirty="0">
              <a:solidFill>
                <a:schemeClr val="bg1"/>
              </a:solidFill>
              <a:latin typeface="Arial" pitchFamily="34" charset="0"/>
              <a:ea typeface="微软雅黑" pitchFamily="34" charset="-122"/>
              <a:cs typeface="Arial" pitchFamily="34" charset="0"/>
            </a:endParaRPr>
          </a:p>
        </p:txBody>
      </p:sp>
      <p:cxnSp>
        <p:nvCxnSpPr>
          <p:cNvPr id="6" name="直接连接符 5"/>
          <p:cNvCxnSpPr/>
          <p:nvPr/>
        </p:nvCxnSpPr>
        <p:spPr>
          <a:xfrm>
            <a:off x="3707904" y="926019"/>
            <a:ext cx="1728192"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099529"/>
            <a:ext cx="4041613" cy="2592288"/>
          </a:xfrm>
          <a:prstGeom prst="rect">
            <a:avLst/>
          </a:prstGeom>
        </p:spPr>
      </p:pic>
      <p:sp>
        <p:nvSpPr>
          <p:cNvPr id="3" name="矩形 2"/>
          <p:cNvSpPr/>
          <p:nvPr/>
        </p:nvSpPr>
        <p:spPr>
          <a:xfrm>
            <a:off x="4572000" y="1241511"/>
            <a:ext cx="4572000" cy="2308324"/>
          </a:xfrm>
          <a:prstGeom prst="rect">
            <a:avLst/>
          </a:prstGeom>
        </p:spPr>
        <p:txBody>
          <a:bodyPr>
            <a:spAutoFit/>
          </a:bodyPr>
          <a:lstStyle/>
          <a:p>
            <a:r>
              <a:rPr lang="en-US" altLang="zh-CN" sz="1600" dirty="0">
                <a:solidFill>
                  <a:schemeClr val="bg1"/>
                </a:solidFill>
              </a:rPr>
              <a:t>1. </a:t>
            </a:r>
            <a:r>
              <a:rPr lang="zh-CN" altLang="en-US" sz="1600" dirty="0">
                <a:solidFill>
                  <a:schemeClr val="bg1"/>
                </a:solidFill>
              </a:rPr>
              <a:t>上世纪</a:t>
            </a:r>
            <a:r>
              <a:rPr lang="en-US" altLang="zh-CN" sz="1600" dirty="0">
                <a:solidFill>
                  <a:schemeClr val="bg1"/>
                </a:solidFill>
              </a:rPr>
              <a:t>40</a:t>
            </a:r>
            <a:r>
              <a:rPr lang="zh-CN" altLang="en-US" sz="1600" dirty="0">
                <a:solidFill>
                  <a:schemeClr val="bg1"/>
                </a:solidFill>
              </a:rPr>
              <a:t>年度，用机器语言， 那时</a:t>
            </a:r>
            <a:r>
              <a:rPr lang="en-US" altLang="zh-CN" sz="1600" dirty="0">
                <a:solidFill>
                  <a:schemeClr val="bg1"/>
                </a:solidFill>
              </a:rPr>
              <a:t>debug</a:t>
            </a:r>
            <a:r>
              <a:rPr lang="zh-CN" altLang="en-US" sz="1600" dirty="0">
                <a:solidFill>
                  <a:schemeClr val="bg1"/>
                </a:solidFill>
              </a:rPr>
              <a:t>的时候可能还得带一个扳手</a:t>
            </a:r>
            <a:br>
              <a:rPr lang="zh-CN" altLang="en-US" sz="1600" dirty="0">
                <a:solidFill>
                  <a:schemeClr val="bg1"/>
                </a:solidFill>
              </a:rPr>
            </a:br>
            <a:r>
              <a:rPr lang="en-US" altLang="zh-CN" sz="1600" dirty="0">
                <a:solidFill>
                  <a:schemeClr val="bg1"/>
                </a:solidFill>
              </a:rPr>
              <a:t>2. </a:t>
            </a:r>
            <a:r>
              <a:rPr lang="zh-CN" altLang="en-US" sz="1600" dirty="0">
                <a:solidFill>
                  <a:schemeClr val="bg1"/>
                </a:solidFill>
              </a:rPr>
              <a:t>然后 </a:t>
            </a:r>
            <a:r>
              <a:rPr lang="en-US" altLang="zh-CN" sz="1600" dirty="0">
                <a:solidFill>
                  <a:schemeClr val="bg1"/>
                </a:solidFill>
              </a:rPr>
              <a:t>FORTRAN </a:t>
            </a:r>
            <a:r>
              <a:rPr lang="zh-CN" altLang="en-US" sz="1600" dirty="0">
                <a:solidFill>
                  <a:schemeClr val="bg1"/>
                </a:solidFill>
              </a:rPr>
              <a:t>，他允许程序员只关心数学公式而不是内部机器内部实现 </a:t>
            </a:r>
            <a:r>
              <a:rPr lang="en-US" altLang="zh-CN" sz="1600" dirty="0">
                <a:solidFill>
                  <a:schemeClr val="bg1"/>
                </a:solidFill>
              </a:rPr>
              <a:t>---- </a:t>
            </a:r>
            <a:r>
              <a:rPr lang="zh-CN" altLang="en-US" sz="1600" dirty="0">
                <a:solidFill>
                  <a:schemeClr val="bg1"/>
                </a:solidFill>
              </a:rPr>
              <a:t>经验主义</a:t>
            </a:r>
            <a:br>
              <a:rPr lang="zh-CN" altLang="en-US" sz="1600" dirty="0">
                <a:solidFill>
                  <a:schemeClr val="bg1"/>
                </a:solidFill>
              </a:rPr>
            </a:br>
            <a:r>
              <a:rPr lang="en-US" altLang="zh-CN" sz="1600" dirty="0">
                <a:solidFill>
                  <a:schemeClr val="bg1"/>
                </a:solidFill>
              </a:rPr>
              <a:t>3. </a:t>
            </a:r>
            <a:r>
              <a:rPr lang="zh-CN" altLang="en-US" sz="1600" dirty="0">
                <a:solidFill>
                  <a:schemeClr val="bg1"/>
                </a:solidFill>
              </a:rPr>
              <a:t>然后</a:t>
            </a:r>
            <a:r>
              <a:rPr lang="en-US" altLang="zh-CN" sz="1600" dirty="0">
                <a:solidFill>
                  <a:schemeClr val="bg1"/>
                </a:solidFill>
              </a:rPr>
              <a:t>COBOL</a:t>
            </a:r>
            <a:r>
              <a:rPr lang="zh-CN" altLang="en-US" sz="1600" dirty="0">
                <a:solidFill>
                  <a:schemeClr val="bg1"/>
                </a:solidFill>
              </a:rPr>
              <a:t>来了， 他简化了数据库的操作 </a:t>
            </a:r>
            <a:r>
              <a:rPr lang="en-US" altLang="zh-CN" sz="1600" dirty="0">
                <a:solidFill>
                  <a:schemeClr val="bg1"/>
                </a:solidFill>
              </a:rPr>
              <a:t>---- </a:t>
            </a:r>
            <a:r>
              <a:rPr lang="zh-CN" altLang="en-US" sz="1600" dirty="0">
                <a:solidFill>
                  <a:schemeClr val="bg1"/>
                </a:solidFill>
              </a:rPr>
              <a:t>经验主义</a:t>
            </a:r>
            <a:br>
              <a:rPr lang="zh-CN" altLang="en-US" sz="1600" dirty="0">
                <a:solidFill>
                  <a:schemeClr val="bg1"/>
                </a:solidFill>
              </a:rPr>
            </a:br>
            <a:r>
              <a:rPr lang="en-US" altLang="zh-CN" sz="1600" dirty="0">
                <a:solidFill>
                  <a:schemeClr val="bg1"/>
                </a:solidFill>
              </a:rPr>
              <a:t>4. </a:t>
            </a:r>
            <a:r>
              <a:rPr lang="zh-CN" altLang="en-US" sz="1600" dirty="0">
                <a:solidFill>
                  <a:schemeClr val="bg1"/>
                </a:solidFill>
              </a:rPr>
              <a:t>当然同时期</a:t>
            </a:r>
            <a:r>
              <a:rPr lang="en-US" altLang="zh-CN" sz="1600" dirty="0">
                <a:solidFill>
                  <a:schemeClr val="bg1"/>
                </a:solidFill>
              </a:rPr>
              <a:t>lisp</a:t>
            </a:r>
            <a:r>
              <a:rPr lang="zh-CN" altLang="en-US" sz="1600" dirty="0">
                <a:solidFill>
                  <a:schemeClr val="bg1"/>
                </a:solidFill>
              </a:rPr>
              <a:t>出现了，他更强调纯粹的数学模型</a:t>
            </a:r>
            <a:r>
              <a:rPr lang="en-US" altLang="zh-CN" sz="1600" dirty="0">
                <a:solidFill>
                  <a:schemeClr val="bg1"/>
                </a:solidFill>
              </a:rPr>
              <a:t>---</a:t>
            </a:r>
            <a:r>
              <a:rPr lang="zh-CN" altLang="en-US" sz="1600" dirty="0">
                <a:solidFill>
                  <a:schemeClr val="bg1"/>
                </a:solidFill>
              </a:rPr>
              <a:t>理性主义</a:t>
            </a:r>
            <a:br>
              <a:rPr lang="zh-CN" altLang="en-US" sz="1600" dirty="0">
                <a:solidFill>
                  <a:schemeClr val="bg1"/>
                </a:solidFill>
              </a:rPr>
            </a:br>
            <a:r>
              <a:rPr lang="en-US" altLang="zh-CN" sz="1600" dirty="0">
                <a:solidFill>
                  <a:schemeClr val="bg1"/>
                </a:solidFill>
              </a:rPr>
              <a:t>5. </a:t>
            </a:r>
            <a:r>
              <a:rPr lang="zh-CN" altLang="en-US" sz="1600" dirty="0">
                <a:solidFill>
                  <a:schemeClr val="bg1"/>
                </a:solidFill>
              </a:rPr>
              <a:t>然后</a:t>
            </a:r>
            <a:r>
              <a:rPr lang="en-US" altLang="zh-CN" sz="1600" dirty="0" err="1">
                <a:solidFill>
                  <a:schemeClr val="bg1"/>
                </a:solidFill>
              </a:rPr>
              <a:t>cpp</a:t>
            </a:r>
            <a:r>
              <a:rPr lang="zh-CN" altLang="en-US" sz="1600" dirty="0">
                <a:solidFill>
                  <a:schemeClr val="bg1"/>
                </a:solidFill>
              </a:rPr>
              <a:t>， 然后</a:t>
            </a:r>
            <a:r>
              <a:rPr lang="en-US" altLang="zh-CN" sz="1600" dirty="0">
                <a:solidFill>
                  <a:schemeClr val="bg1"/>
                </a:solidFill>
              </a:rPr>
              <a:t>java</a:t>
            </a:r>
            <a:endParaRPr lang="zh-CN" altLang="en-US" sz="1600" dirty="0">
              <a:solidFill>
                <a:schemeClr val="bg1"/>
              </a:solidFill>
            </a:endParaRPr>
          </a:p>
        </p:txBody>
      </p:sp>
      <p:sp>
        <p:nvSpPr>
          <p:cNvPr id="5" name="矩形 4"/>
          <p:cNvSpPr/>
          <p:nvPr/>
        </p:nvSpPr>
        <p:spPr>
          <a:xfrm>
            <a:off x="611560" y="4007308"/>
            <a:ext cx="7632848" cy="461665"/>
          </a:xfrm>
          <a:prstGeom prst="rect">
            <a:avLst/>
          </a:prstGeom>
        </p:spPr>
        <p:txBody>
          <a:bodyPr wrap="square">
            <a:spAutoFit/>
          </a:bodyPr>
          <a:lstStyle/>
          <a:p>
            <a:r>
              <a:rPr lang="zh-CN" altLang="en-US" dirty="0">
                <a:solidFill>
                  <a:schemeClr val="bg1"/>
                </a:solidFill>
              </a:rPr>
              <a:t>我们可以发现在软件演变的过程中， </a:t>
            </a:r>
            <a:r>
              <a:rPr lang="zh-CN" altLang="en-US" sz="2400" dirty="0">
                <a:solidFill>
                  <a:srgbClr val="FF0000"/>
                </a:solidFill>
              </a:rPr>
              <a:t>理性主义几乎已无存身之处</a:t>
            </a:r>
          </a:p>
        </p:txBody>
      </p:sp>
    </p:spTree>
    <p:extLst>
      <p:ext uri="{BB962C8B-B14F-4D97-AF65-F5344CB8AC3E}">
        <p14:creationId xmlns:p14="http://schemas.microsoft.com/office/powerpoint/2010/main" val="3900968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64354"/>
            <a:ext cx="9144000" cy="461665"/>
          </a:xfrm>
          <a:prstGeom prst="rect">
            <a:avLst/>
          </a:prstGeom>
          <a:noFill/>
        </p:spPr>
        <p:txBody>
          <a:bodyPr wrap="square" rtlCol="0">
            <a:spAutoFit/>
          </a:bodyPr>
          <a:lstStyle/>
          <a:p>
            <a:pPr algn="ctr"/>
            <a:r>
              <a:rPr lang="zh-CN" altLang="en-US" sz="2400" dirty="0">
                <a:solidFill>
                  <a:schemeClr val="bg1"/>
                </a:solidFill>
              </a:rPr>
              <a:t>大型软件是如何开发的</a:t>
            </a:r>
            <a:endParaRPr lang="zh-CN" altLang="en-US" sz="2400" dirty="0">
              <a:solidFill>
                <a:schemeClr val="bg1"/>
              </a:solidFill>
              <a:latin typeface="Arial" pitchFamily="34" charset="0"/>
              <a:ea typeface="微软雅黑" pitchFamily="34" charset="-122"/>
              <a:cs typeface="Arial" pitchFamily="34" charset="0"/>
            </a:endParaRPr>
          </a:p>
        </p:txBody>
      </p:sp>
      <p:cxnSp>
        <p:nvCxnSpPr>
          <p:cNvPr id="6" name="直接连接符 5"/>
          <p:cNvCxnSpPr/>
          <p:nvPr/>
        </p:nvCxnSpPr>
        <p:spPr>
          <a:xfrm>
            <a:off x="3707904" y="926019"/>
            <a:ext cx="1728192"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131590"/>
            <a:ext cx="3661279" cy="2448272"/>
          </a:xfrm>
          <a:prstGeom prst="rect">
            <a:avLst/>
          </a:prstGeom>
        </p:spPr>
      </p:pic>
      <p:sp>
        <p:nvSpPr>
          <p:cNvPr id="3" name="矩形 2"/>
          <p:cNvSpPr/>
          <p:nvPr/>
        </p:nvSpPr>
        <p:spPr>
          <a:xfrm>
            <a:off x="4283968" y="1059582"/>
            <a:ext cx="4572000" cy="2062103"/>
          </a:xfrm>
          <a:prstGeom prst="rect">
            <a:avLst/>
          </a:prstGeom>
        </p:spPr>
        <p:txBody>
          <a:bodyPr>
            <a:spAutoFit/>
          </a:bodyPr>
          <a:lstStyle/>
          <a:p>
            <a:r>
              <a:rPr lang="zh-CN" altLang="en-US" sz="1600" dirty="0">
                <a:solidFill>
                  <a:schemeClr val="bg1"/>
                </a:solidFill>
              </a:rPr>
              <a:t>开发团队往往直接复用现有的一些软件框架，完全</a:t>
            </a:r>
            <a:r>
              <a:rPr lang="zh-CN" altLang="en-US" sz="1600" dirty="0" smtClean="0">
                <a:solidFill>
                  <a:schemeClr val="bg1"/>
                </a:solidFill>
              </a:rPr>
              <a:t>不重视这些</a:t>
            </a:r>
            <a:r>
              <a:rPr lang="zh-CN" altLang="en-US" sz="1600" dirty="0">
                <a:solidFill>
                  <a:schemeClr val="bg1"/>
                </a:solidFill>
              </a:rPr>
              <a:t>重量级的框架</a:t>
            </a:r>
            <a:r>
              <a:rPr lang="zh-CN" altLang="en-US" sz="1600" dirty="0" smtClean="0">
                <a:solidFill>
                  <a:schemeClr val="bg1"/>
                </a:solidFill>
              </a:rPr>
              <a:t>是</a:t>
            </a:r>
            <a:r>
              <a:rPr lang="zh-CN" altLang="en-US" sz="1600" dirty="0">
                <a:solidFill>
                  <a:schemeClr val="bg1"/>
                </a:solidFill>
              </a:rPr>
              <a:t>否</a:t>
            </a:r>
            <a:r>
              <a:rPr lang="zh-CN" altLang="en-US" sz="1600" dirty="0" smtClean="0">
                <a:solidFill>
                  <a:schemeClr val="bg1"/>
                </a:solidFill>
              </a:rPr>
              <a:t>超过</a:t>
            </a:r>
            <a:r>
              <a:rPr lang="zh-CN" altLang="en-US" sz="1600" dirty="0">
                <a:solidFill>
                  <a:schemeClr val="bg1"/>
                </a:solidFill>
              </a:rPr>
              <a:t>我们的需要的。现代软件都是基于大型组件的方式进行组装的。 我要一个</a:t>
            </a:r>
            <a:r>
              <a:rPr lang="en-US" altLang="zh-CN" sz="1600" dirty="0">
                <a:solidFill>
                  <a:schemeClr val="bg1"/>
                </a:solidFill>
              </a:rPr>
              <a:t>web</a:t>
            </a:r>
            <a:r>
              <a:rPr lang="zh-CN" altLang="en-US" sz="1600" dirty="0">
                <a:solidFill>
                  <a:schemeClr val="bg1"/>
                </a:solidFill>
              </a:rPr>
              <a:t>服务器就装一个</a:t>
            </a:r>
            <a:r>
              <a:rPr lang="en-US" altLang="zh-CN" sz="1600" dirty="0" err="1">
                <a:solidFill>
                  <a:schemeClr val="bg1"/>
                </a:solidFill>
              </a:rPr>
              <a:t>tomocat</a:t>
            </a:r>
            <a:r>
              <a:rPr lang="en-US" altLang="zh-CN" sz="1600" dirty="0">
                <a:solidFill>
                  <a:schemeClr val="bg1"/>
                </a:solidFill>
              </a:rPr>
              <a:t>, </a:t>
            </a:r>
            <a:r>
              <a:rPr lang="zh-CN" altLang="en-US" sz="1600" dirty="0">
                <a:solidFill>
                  <a:schemeClr val="bg1"/>
                </a:solidFill>
              </a:rPr>
              <a:t>要一个数据库就装个</a:t>
            </a:r>
            <a:r>
              <a:rPr lang="en-US" altLang="zh-CN" sz="1600" dirty="0" err="1">
                <a:solidFill>
                  <a:schemeClr val="bg1"/>
                </a:solidFill>
              </a:rPr>
              <a:t>mysql</a:t>
            </a:r>
            <a:r>
              <a:rPr lang="zh-CN" altLang="en-US" sz="1600" dirty="0">
                <a:solidFill>
                  <a:schemeClr val="bg1"/>
                </a:solidFill>
              </a:rPr>
              <a:t>。 这完全是一种推土机式的开发方式，不管你的组件有多大， 总会找到合适的推土机把他推上去。 运行效率太差 就 加内存，搞服务器</a:t>
            </a:r>
            <a:r>
              <a:rPr lang="zh-CN" altLang="en-US" sz="1600" dirty="0" smtClean="0">
                <a:solidFill>
                  <a:schemeClr val="bg1"/>
                </a:solidFill>
              </a:rPr>
              <a:t>集群。</a:t>
            </a:r>
            <a:endParaRPr lang="zh-CN" altLang="en-US" sz="1600" dirty="0">
              <a:solidFill>
                <a:schemeClr val="bg1"/>
              </a:solidFill>
            </a:endParaRPr>
          </a:p>
        </p:txBody>
      </p:sp>
      <p:sp>
        <p:nvSpPr>
          <p:cNvPr id="5" name="矩形 4"/>
          <p:cNvSpPr/>
          <p:nvPr/>
        </p:nvSpPr>
        <p:spPr>
          <a:xfrm>
            <a:off x="4644008" y="3363838"/>
            <a:ext cx="4572000" cy="1384995"/>
          </a:xfrm>
          <a:prstGeom prst="rect">
            <a:avLst/>
          </a:prstGeom>
        </p:spPr>
        <p:txBody>
          <a:bodyPr>
            <a:spAutoFit/>
          </a:bodyPr>
          <a:lstStyle/>
          <a:p>
            <a:r>
              <a:rPr lang="zh-CN" altLang="en-US" sz="1400" dirty="0">
                <a:solidFill>
                  <a:schemeClr val="bg1"/>
                </a:solidFill>
              </a:rPr>
              <a:t>理解一个系统有两个层面： </a:t>
            </a:r>
            <a:br>
              <a:rPr lang="zh-CN" altLang="en-US" sz="1400" dirty="0">
                <a:solidFill>
                  <a:schemeClr val="bg1"/>
                </a:solidFill>
              </a:rPr>
            </a:br>
            <a:r>
              <a:rPr lang="zh-CN" altLang="en-US" sz="1400" dirty="0">
                <a:solidFill>
                  <a:schemeClr val="bg1"/>
                </a:solidFill>
              </a:rPr>
              <a:t/>
            </a:r>
            <a:br>
              <a:rPr lang="zh-CN" altLang="en-US" sz="1400" dirty="0">
                <a:solidFill>
                  <a:schemeClr val="bg1"/>
                </a:solidFill>
              </a:rPr>
            </a:br>
            <a:r>
              <a:rPr lang="en-US" altLang="zh-CN" sz="1400" dirty="0">
                <a:solidFill>
                  <a:schemeClr val="bg1"/>
                </a:solidFill>
              </a:rPr>
              <a:t>1. </a:t>
            </a:r>
            <a:r>
              <a:rPr lang="zh-CN" altLang="en-US" sz="1400" dirty="0">
                <a:solidFill>
                  <a:schemeClr val="bg1"/>
                </a:solidFill>
              </a:rPr>
              <a:t>浅层理解： 紧限于了解使用方法</a:t>
            </a:r>
            <a:br>
              <a:rPr lang="zh-CN" altLang="en-US" sz="1400" dirty="0">
                <a:solidFill>
                  <a:schemeClr val="bg1"/>
                </a:solidFill>
              </a:rPr>
            </a:br>
            <a:r>
              <a:rPr lang="en-US" altLang="zh-CN" sz="1400" dirty="0">
                <a:solidFill>
                  <a:schemeClr val="bg1"/>
                </a:solidFill>
              </a:rPr>
              <a:t>2. </a:t>
            </a:r>
            <a:r>
              <a:rPr lang="zh-CN" altLang="en-US" sz="1400" dirty="0">
                <a:solidFill>
                  <a:schemeClr val="bg1"/>
                </a:solidFill>
              </a:rPr>
              <a:t>深层理解： 理解其原理</a:t>
            </a:r>
            <a:br>
              <a:rPr lang="zh-CN" altLang="en-US" sz="1400" dirty="0">
                <a:solidFill>
                  <a:schemeClr val="bg1"/>
                </a:solidFill>
              </a:rPr>
            </a:br>
            <a:r>
              <a:rPr lang="zh-CN" altLang="en-US" sz="1400" dirty="0">
                <a:solidFill>
                  <a:schemeClr val="bg1"/>
                </a:solidFill>
              </a:rPr>
              <a:t/>
            </a:r>
            <a:br>
              <a:rPr lang="zh-CN" altLang="en-US" sz="1400" dirty="0">
                <a:solidFill>
                  <a:schemeClr val="bg1"/>
                </a:solidFill>
              </a:rPr>
            </a:br>
            <a:r>
              <a:rPr lang="zh-CN" altLang="en-US" sz="1400" dirty="0">
                <a:solidFill>
                  <a:schemeClr val="bg1"/>
                </a:solidFill>
              </a:rPr>
              <a:t>而在软件开发中， 一般只要做到浅层理解就可以了。</a:t>
            </a:r>
          </a:p>
        </p:txBody>
      </p:sp>
    </p:spTree>
    <p:extLst>
      <p:ext uri="{BB962C8B-B14F-4D97-AF65-F5344CB8AC3E}">
        <p14:creationId xmlns:p14="http://schemas.microsoft.com/office/powerpoint/2010/main" val="1364731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64354"/>
            <a:ext cx="9144000" cy="461665"/>
          </a:xfrm>
          <a:prstGeom prst="rect">
            <a:avLst/>
          </a:prstGeom>
          <a:noFill/>
        </p:spPr>
        <p:txBody>
          <a:bodyPr wrap="square" rtlCol="0">
            <a:spAutoFit/>
          </a:bodyPr>
          <a:lstStyle/>
          <a:p>
            <a:pPr algn="ctr"/>
            <a:r>
              <a:rPr lang="zh-CN" altLang="en-US" sz="2400" dirty="0">
                <a:solidFill>
                  <a:schemeClr val="bg1"/>
                </a:solidFill>
              </a:rPr>
              <a:t>设计</a:t>
            </a:r>
            <a:r>
              <a:rPr lang="en-US" altLang="zh-CN" sz="2400" dirty="0">
                <a:solidFill>
                  <a:schemeClr val="bg1"/>
                </a:solidFill>
              </a:rPr>
              <a:t>API</a:t>
            </a:r>
            <a:r>
              <a:rPr lang="zh-CN" altLang="en-US" sz="2400" dirty="0">
                <a:solidFill>
                  <a:schemeClr val="bg1"/>
                </a:solidFill>
              </a:rPr>
              <a:t>的动力之源</a:t>
            </a:r>
            <a:endParaRPr lang="zh-CN" altLang="en-US" sz="2400" dirty="0">
              <a:solidFill>
                <a:schemeClr val="bg1"/>
              </a:solidFill>
              <a:latin typeface="Arial" pitchFamily="34" charset="0"/>
              <a:ea typeface="微软雅黑" pitchFamily="34" charset="-122"/>
              <a:cs typeface="Arial" pitchFamily="34" charset="0"/>
            </a:endParaRPr>
          </a:p>
        </p:txBody>
      </p:sp>
      <p:cxnSp>
        <p:nvCxnSpPr>
          <p:cNvPr id="6" name="直接连接符 5"/>
          <p:cNvCxnSpPr/>
          <p:nvPr/>
        </p:nvCxnSpPr>
        <p:spPr>
          <a:xfrm>
            <a:off x="3707904" y="926019"/>
            <a:ext cx="1728192"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275606"/>
            <a:ext cx="3664553" cy="2592288"/>
          </a:xfrm>
          <a:prstGeom prst="rect">
            <a:avLst/>
          </a:prstGeom>
        </p:spPr>
      </p:pic>
      <p:sp>
        <p:nvSpPr>
          <p:cNvPr id="5" name="矩形 4"/>
          <p:cNvSpPr/>
          <p:nvPr/>
        </p:nvSpPr>
        <p:spPr>
          <a:xfrm>
            <a:off x="4139952" y="1275606"/>
            <a:ext cx="4572000" cy="2308324"/>
          </a:xfrm>
          <a:prstGeom prst="rect">
            <a:avLst/>
          </a:prstGeom>
        </p:spPr>
        <p:txBody>
          <a:bodyPr>
            <a:spAutoFit/>
          </a:bodyPr>
          <a:lstStyle/>
          <a:p>
            <a:r>
              <a:rPr lang="zh-CN" altLang="en-US" dirty="0">
                <a:solidFill>
                  <a:schemeClr val="bg1"/>
                </a:solidFill>
              </a:rPr>
              <a:t>为什么需要好的</a:t>
            </a:r>
            <a:r>
              <a:rPr lang="en-US" altLang="zh-CN" dirty="0">
                <a:solidFill>
                  <a:schemeClr val="bg1"/>
                </a:solidFill>
              </a:rPr>
              <a:t>API:</a:t>
            </a:r>
            <a:br>
              <a:rPr lang="en-US" altLang="zh-CN" dirty="0">
                <a:solidFill>
                  <a:schemeClr val="bg1"/>
                </a:solidFill>
              </a:rPr>
            </a:br>
            <a:r>
              <a:rPr lang="en-US" altLang="zh-CN" dirty="0">
                <a:solidFill>
                  <a:schemeClr val="bg1"/>
                </a:solidFill>
              </a:rPr>
              <a:t/>
            </a:r>
            <a:br>
              <a:rPr lang="en-US" altLang="zh-CN" dirty="0">
                <a:solidFill>
                  <a:schemeClr val="bg1"/>
                </a:solidFill>
              </a:rPr>
            </a:br>
            <a:r>
              <a:rPr lang="en-US" altLang="zh-CN" dirty="0">
                <a:solidFill>
                  <a:schemeClr val="bg1"/>
                </a:solidFill>
              </a:rPr>
              <a:t>1. </a:t>
            </a:r>
            <a:r>
              <a:rPr lang="zh-CN" altLang="en-US" dirty="0">
                <a:solidFill>
                  <a:schemeClr val="bg1"/>
                </a:solidFill>
              </a:rPr>
              <a:t>分布式开发： 通常我们一个程序部署由一个人能独立完成的</a:t>
            </a:r>
            <a:br>
              <a:rPr lang="zh-CN" altLang="en-US" dirty="0">
                <a:solidFill>
                  <a:schemeClr val="bg1"/>
                </a:solidFill>
              </a:rPr>
            </a:br>
            <a:r>
              <a:rPr lang="en-US" altLang="zh-CN" dirty="0">
                <a:solidFill>
                  <a:schemeClr val="bg1"/>
                </a:solidFill>
              </a:rPr>
              <a:t>2. </a:t>
            </a:r>
            <a:r>
              <a:rPr lang="zh-CN" altLang="en-US" dirty="0">
                <a:solidFill>
                  <a:schemeClr val="bg1"/>
                </a:solidFill>
              </a:rPr>
              <a:t>模块化应用程序 ： 我们的程序是分模块的，不同模块的交互就是用</a:t>
            </a:r>
            <a:r>
              <a:rPr lang="en-US" altLang="zh-CN" dirty="0">
                <a:solidFill>
                  <a:schemeClr val="bg1"/>
                </a:solidFill>
              </a:rPr>
              <a:t>API</a:t>
            </a:r>
            <a:br>
              <a:rPr lang="en-US" altLang="zh-CN" dirty="0">
                <a:solidFill>
                  <a:schemeClr val="bg1"/>
                </a:solidFill>
              </a:rPr>
            </a:br>
            <a:r>
              <a:rPr lang="en-US" altLang="zh-CN" dirty="0">
                <a:solidFill>
                  <a:schemeClr val="bg1"/>
                </a:solidFill>
              </a:rPr>
              <a:t>3. </a:t>
            </a:r>
            <a:r>
              <a:rPr lang="zh-CN" altLang="en-US" dirty="0">
                <a:solidFill>
                  <a:schemeClr val="bg1"/>
                </a:solidFill>
              </a:rPr>
              <a:t>交流互通才是一切： 模块之间相互依赖</a:t>
            </a:r>
            <a:br>
              <a:rPr lang="zh-CN" altLang="en-US" dirty="0">
                <a:solidFill>
                  <a:schemeClr val="bg1"/>
                </a:solidFill>
              </a:rPr>
            </a:br>
            <a:r>
              <a:rPr lang="en-US" altLang="zh-CN" dirty="0">
                <a:solidFill>
                  <a:schemeClr val="bg1"/>
                </a:solidFill>
              </a:rPr>
              <a:t>4. </a:t>
            </a:r>
            <a:r>
              <a:rPr lang="zh-CN" altLang="en-US" dirty="0">
                <a:solidFill>
                  <a:schemeClr val="bg1"/>
                </a:solidFill>
              </a:rPr>
              <a:t>开发第一个版本通常比较容易</a:t>
            </a:r>
          </a:p>
        </p:txBody>
      </p:sp>
    </p:spTree>
    <p:extLst>
      <p:ext uri="{BB962C8B-B14F-4D97-AF65-F5344CB8AC3E}">
        <p14:creationId xmlns:p14="http://schemas.microsoft.com/office/powerpoint/2010/main" val="3230698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059832" y="2225312"/>
            <a:ext cx="663258" cy="663258"/>
          </a:xfrm>
          <a:prstGeom prst="ellipse">
            <a:avLst/>
          </a:prstGeom>
          <a:solidFill>
            <a:srgbClr val="2E90B8"/>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bg1"/>
                </a:solidFill>
                <a:latin typeface="Arial" pitchFamily="34" charset="0"/>
                <a:cs typeface="Arial" pitchFamily="34" charset="0"/>
              </a:rPr>
              <a:t>?</a:t>
            </a:r>
            <a:endParaRPr lang="zh-CN" altLang="en-US" sz="3600" dirty="0">
              <a:solidFill>
                <a:schemeClr val="bg1"/>
              </a:solidFill>
              <a:latin typeface="Arial" pitchFamily="34" charset="0"/>
              <a:cs typeface="Arial" pitchFamily="34" charset="0"/>
            </a:endParaRPr>
          </a:p>
        </p:txBody>
      </p:sp>
      <p:sp>
        <p:nvSpPr>
          <p:cNvPr id="5" name="TextBox 4"/>
          <p:cNvSpPr txBox="1"/>
          <p:nvPr/>
        </p:nvSpPr>
        <p:spPr>
          <a:xfrm>
            <a:off x="3787891" y="2326109"/>
            <a:ext cx="2526010" cy="830997"/>
          </a:xfrm>
          <a:prstGeom prst="rect">
            <a:avLst/>
          </a:prstGeom>
          <a:noFill/>
        </p:spPr>
        <p:txBody>
          <a:bodyPr wrap="square" rtlCol="0">
            <a:spAutoFit/>
          </a:bodyPr>
          <a:lstStyle/>
          <a:p>
            <a:pPr algn="ctr"/>
            <a:r>
              <a:rPr lang="zh-CN" altLang="en-US" sz="2400" dirty="0" smtClean="0">
                <a:solidFill>
                  <a:schemeClr val="bg1"/>
                </a:solidFill>
              </a:rPr>
              <a:t>设计框架过程</a:t>
            </a:r>
            <a:r>
              <a:rPr lang="zh-CN" altLang="en-US" sz="2400" dirty="0">
                <a:solidFill>
                  <a:schemeClr val="bg1"/>
                </a:solidFill>
              </a:rPr>
              <a:t>中遇到的最大问题</a:t>
            </a:r>
            <a:endParaRPr lang="zh-CN" altLang="en-US" sz="2400" dirty="0">
              <a:solidFill>
                <a:schemeClr val="bg1"/>
              </a:solidFill>
              <a:latin typeface="Arial" pitchFamily="34" charset="0"/>
              <a:ea typeface="微软雅黑" pitchFamily="34" charset="-122"/>
              <a:cs typeface="Arial" pitchFamily="34" charset="0"/>
            </a:endParaRPr>
          </a:p>
        </p:txBody>
      </p:sp>
    </p:spTree>
    <p:extLst>
      <p:ext uri="{BB962C8B-B14F-4D97-AF65-F5344CB8AC3E}">
        <p14:creationId xmlns:p14="http://schemas.microsoft.com/office/powerpoint/2010/main" val="1791027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47664" y="2139702"/>
            <a:ext cx="6336704" cy="923330"/>
          </a:xfrm>
          <a:prstGeom prst="rect">
            <a:avLst/>
          </a:prstGeom>
          <a:noFill/>
        </p:spPr>
        <p:txBody>
          <a:bodyPr wrap="square" rtlCol="0">
            <a:spAutoFit/>
          </a:bodyPr>
          <a:lstStyle/>
          <a:p>
            <a:pPr algn="ctr"/>
            <a:r>
              <a:rPr lang="zh-CN" altLang="en-US" sz="5400" dirty="0">
                <a:solidFill>
                  <a:srgbClr val="FF0000"/>
                </a:solidFill>
              </a:rPr>
              <a:t>不断变化的需求</a:t>
            </a:r>
            <a:endParaRPr lang="zh-CN" altLang="en-US" sz="5400" dirty="0">
              <a:solidFill>
                <a:srgbClr val="FF0000"/>
              </a:solidFill>
              <a:latin typeface="Arial" pitchFamily="34" charset="0"/>
              <a:ea typeface="微软雅黑" pitchFamily="34" charset="-122"/>
              <a:cs typeface="Arial" pitchFamily="34" charset="0"/>
            </a:endParaRPr>
          </a:p>
        </p:txBody>
      </p:sp>
    </p:spTree>
    <p:extLst>
      <p:ext uri="{BB962C8B-B14F-4D97-AF65-F5344CB8AC3E}">
        <p14:creationId xmlns:p14="http://schemas.microsoft.com/office/powerpoint/2010/main" val="427823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64354"/>
            <a:ext cx="9144000" cy="461665"/>
          </a:xfrm>
          <a:prstGeom prst="rect">
            <a:avLst/>
          </a:prstGeom>
          <a:noFill/>
        </p:spPr>
        <p:txBody>
          <a:bodyPr wrap="square" rtlCol="0">
            <a:spAutoFit/>
          </a:bodyPr>
          <a:lstStyle/>
          <a:p>
            <a:pPr algn="ctr"/>
            <a:r>
              <a:rPr lang="zh-CN" altLang="en-US" sz="2400" dirty="0">
                <a:solidFill>
                  <a:schemeClr val="bg1"/>
                </a:solidFill>
              </a:rPr>
              <a:t>一个软件开发的生命周期</a:t>
            </a:r>
            <a:endParaRPr lang="zh-CN" altLang="en-US" sz="2400" dirty="0">
              <a:solidFill>
                <a:schemeClr val="bg1"/>
              </a:solidFill>
              <a:latin typeface="Arial" pitchFamily="34" charset="0"/>
              <a:ea typeface="微软雅黑" pitchFamily="34" charset="-122"/>
              <a:cs typeface="Arial" pitchFamily="34" charset="0"/>
            </a:endParaRPr>
          </a:p>
        </p:txBody>
      </p:sp>
      <p:cxnSp>
        <p:nvCxnSpPr>
          <p:cNvPr id="6" name="直接连接符 5"/>
          <p:cNvCxnSpPr/>
          <p:nvPr/>
        </p:nvCxnSpPr>
        <p:spPr>
          <a:xfrm>
            <a:off x="3707904" y="926019"/>
            <a:ext cx="1728192"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1028297"/>
            <a:ext cx="1440160" cy="845536"/>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8103" y="1065169"/>
            <a:ext cx="1408313" cy="826838"/>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1720" y="1028297"/>
            <a:ext cx="1421165" cy="839247"/>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09778" y="1032315"/>
            <a:ext cx="1394513" cy="839022"/>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36096" y="1052525"/>
            <a:ext cx="1237996" cy="790790"/>
          </a:xfrm>
          <a:prstGeom prst="rect">
            <a:avLst/>
          </a:prstGeom>
        </p:spPr>
      </p:pic>
      <p:sp>
        <p:nvSpPr>
          <p:cNvPr id="9" name="文本框 8"/>
          <p:cNvSpPr txBox="1"/>
          <p:nvPr/>
        </p:nvSpPr>
        <p:spPr>
          <a:xfrm>
            <a:off x="521436" y="2355726"/>
            <a:ext cx="3402492" cy="2088232"/>
          </a:xfrm>
          <a:prstGeom prst="rect">
            <a:avLst/>
          </a:prstGeom>
          <a:noFill/>
        </p:spPr>
        <p:txBody>
          <a:bodyPr wrap="square" rtlCol="0">
            <a:spAutoFit/>
          </a:bodyPr>
          <a:lstStyle/>
          <a:p>
            <a:r>
              <a:rPr lang="en-US" altLang="zh-CN" dirty="0">
                <a:solidFill>
                  <a:schemeClr val="bg1"/>
                </a:solidFill>
              </a:rPr>
              <a:t>1. </a:t>
            </a:r>
            <a:r>
              <a:rPr lang="zh-CN" altLang="en-US" dirty="0" smtClean="0">
                <a:solidFill>
                  <a:schemeClr val="bg1"/>
                </a:solidFill>
              </a:rPr>
              <a:t>第一版总是</a:t>
            </a:r>
            <a:r>
              <a:rPr lang="zh-CN" altLang="en-US" dirty="0">
                <a:solidFill>
                  <a:schemeClr val="bg1"/>
                </a:solidFill>
              </a:rPr>
              <a:t>非常漂亮的</a:t>
            </a:r>
            <a:br>
              <a:rPr lang="zh-CN" altLang="en-US" dirty="0">
                <a:solidFill>
                  <a:schemeClr val="bg1"/>
                </a:solidFill>
              </a:rPr>
            </a:br>
            <a:r>
              <a:rPr lang="en-US" altLang="zh-CN" dirty="0">
                <a:solidFill>
                  <a:schemeClr val="bg1"/>
                </a:solidFill>
              </a:rPr>
              <a:t>2. </a:t>
            </a:r>
            <a:r>
              <a:rPr lang="zh-CN" altLang="en-US" dirty="0">
                <a:solidFill>
                  <a:schemeClr val="bg1"/>
                </a:solidFill>
              </a:rPr>
              <a:t>快乐总是短暂的</a:t>
            </a:r>
            <a:br>
              <a:rPr lang="zh-CN" altLang="en-US" dirty="0">
                <a:solidFill>
                  <a:schemeClr val="bg1"/>
                </a:solidFill>
              </a:rPr>
            </a:br>
            <a:r>
              <a:rPr lang="en-US" altLang="zh-CN" dirty="0">
                <a:solidFill>
                  <a:schemeClr val="bg1"/>
                </a:solidFill>
              </a:rPr>
              <a:t>3. </a:t>
            </a:r>
            <a:r>
              <a:rPr lang="zh-CN" altLang="en-US" dirty="0">
                <a:solidFill>
                  <a:schemeClr val="bg1"/>
                </a:solidFill>
              </a:rPr>
              <a:t>软件熵不断增加</a:t>
            </a:r>
            <a:br>
              <a:rPr lang="zh-CN" altLang="en-US" dirty="0">
                <a:solidFill>
                  <a:schemeClr val="bg1"/>
                </a:solidFill>
              </a:rPr>
            </a:br>
            <a:r>
              <a:rPr lang="en-US" altLang="zh-CN" dirty="0">
                <a:solidFill>
                  <a:schemeClr val="bg1"/>
                </a:solidFill>
              </a:rPr>
              <a:t>4. </a:t>
            </a:r>
            <a:r>
              <a:rPr lang="zh-CN" altLang="en-US" dirty="0">
                <a:solidFill>
                  <a:schemeClr val="bg1"/>
                </a:solidFill>
              </a:rPr>
              <a:t>天哪 千万不要动他</a:t>
            </a:r>
            <a:br>
              <a:rPr lang="zh-CN" altLang="en-US" dirty="0">
                <a:solidFill>
                  <a:schemeClr val="bg1"/>
                </a:solidFill>
              </a:rPr>
            </a:br>
            <a:r>
              <a:rPr lang="en-US" altLang="zh-CN" dirty="0">
                <a:solidFill>
                  <a:schemeClr val="bg1"/>
                </a:solidFill>
              </a:rPr>
              <a:t>5. </a:t>
            </a:r>
            <a:r>
              <a:rPr lang="zh-CN" altLang="en-US" dirty="0">
                <a:solidFill>
                  <a:schemeClr val="bg1"/>
                </a:solidFill>
              </a:rPr>
              <a:t>重新开发一个版本吧。</a:t>
            </a:r>
            <a:br>
              <a:rPr lang="zh-CN" altLang="en-US" dirty="0">
                <a:solidFill>
                  <a:schemeClr val="bg1"/>
                </a:solidFill>
              </a:rPr>
            </a:br>
            <a:r>
              <a:rPr lang="zh-CN" altLang="en-US" dirty="0">
                <a:solidFill>
                  <a:schemeClr val="bg1"/>
                </a:solidFill>
              </a:rPr>
              <a:t/>
            </a:r>
            <a:br>
              <a:rPr lang="zh-CN" altLang="en-US" dirty="0">
                <a:solidFill>
                  <a:schemeClr val="bg1"/>
                </a:solidFill>
              </a:rPr>
            </a:br>
            <a:r>
              <a:rPr lang="zh-CN" altLang="en-US" dirty="0">
                <a:solidFill>
                  <a:schemeClr val="bg1"/>
                </a:solidFill>
              </a:rPr>
              <a:t>变化是万恶之源。</a:t>
            </a:r>
          </a:p>
        </p:txBody>
      </p:sp>
    </p:spTree>
    <p:extLst>
      <p:ext uri="{BB962C8B-B14F-4D97-AF65-F5344CB8AC3E}">
        <p14:creationId xmlns:p14="http://schemas.microsoft.com/office/powerpoint/2010/main" val="3937919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2643</TotalTime>
  <Words>969</Words>
  <Application>Microsoft Office PowerPoint</Application>
  <PresentationFormat>全屏显示(16:9)</PresentationFormat>
  <Paragraphs>85</Paragraphs>
  <Slides>21</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狄武</cp:lastModifiedBy>
  <cp:revision>234</cp:revision>
  <dcterms:modified xsi:type="dcterms:W3CDTF">2016-06-06T02:10:23Z</dcterms:modified>
</cp:coreProperties>
</file>