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7"/>
  </p:notesMasterIdLst>
  <p:sldIdLst>
    <p:sldId id="290" r:id="rId2"/>
    <p:sldId id="354" r:id="rId3"/>
    <p:sldId id="357" r:id="rId4"/>
    <p:sldId id="358" r:id="rId5"/>
    <p:sldId id="359" r:id="rId6"/>
    <p:sldId id="360" r:id="rId7"/>
    <p:sldId id="361" r:id="rId8"/>
    <p:sldId id="362" r:id="rId9"/>
    <p:sldId id="417" r:id="rId10"/>
    <p:sldId id="418" r:id="rId11"/>
    <p:sldId id="474" r:id="rId12"/>
    <p:sldId id="475" r:id="rId13"/>
    <p:sldId id="425" r:id="rId14"/>
    <p:sldId id="419" r:id="rId15"/>
    <p:sldId id="476" r:id="rId16"/>
    <p:sldId id="420" r:id="rId17"/>
    <p:sldId id="421" r:id="rId18"/>
    <p:sldId id="423" r:id="rId19"/>
    <p:sldId id="422" r:id="rId20"/>
    <p:sldId id="424" r:id="rId21"/>
    <p:sldId id="428" r:id="rId22"/>
    <p:sldId id="429" r:id="rId23"/>
    <p:sldId id="431" r:id="rId24"/>
    <p:sldId id="432" r:id="rId25"/>
    <p:sldId id="433" r:id="rId26"/>
    <p:sldId id="434" r:id="rId27"/>
    <p:sldId id="435" r:id="rId28"/>
    <p:sldId id="437" r:id="rId29"/>
    <p:sldId id="439" r:id="rId30"/>
    <p:sldId id="441" r:id="rId31"/>
    <p:sldId id="442" r:id="rId32"/>
    <p:sldId id="444" r:id="rId33"/>
    <p:sldId id="436" r:id="rId34"/>
    <p:sldId id="465" r:id="rId35"/>
    <p:sldId id="355" r:id="rId36"/>
  </p:sldIdLst>
  <p:sldSz cx="9144000" cy="5143500" type="screen16x9"/>
  <p:notesSz cx="6797675" cy="9926638"/>
  <p:custDataLst>
    <p:tags r:id="rId38"/>
  </p:custDataLst>
  <p:defaultTextStyle>
    <a:defPPr>
      <a:defRPr lang="zh-CN"/>
    </a:defPPr>
    <a:lvl1pPr marL="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481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898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379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860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2278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759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92400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6575" algn="l" defTabSz="768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2D22E"/>
    <a:srgbClr val="CC3300"/>
    <a:srgbClr val="CC0000"/>
    <a:srgbClr val="A3C378"/>
    <a:srgbClr val="F57E1B"/>
    <a:srgbClr val="00AE9D"/>
    <a:srgbClr val="F0466E"/>
    <a:srgbClr val="FFCB06"/>
    <a:srgbClr val="FF00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7415" autoAdjust="0"/>
  </p:normalViewPr>
  <p:slideViewPr>
    <p:cSldViewPr snapToGrid="0">
      <p:cViewPr varScale="1">
        <p:scale>
          <a:sx n="121" d="100"/>
          <a:sy n="121" d="100"/>
        </p:scale>
        <p:origin x="-601" y="-31"/>
      </p:cViewPr>
      <p:guideLst>
        <p:guide orient="horz" pos="2110"/>
        <p:guide orient="horz" pos="1656"/>
        <p:guide pos="33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D7FC-971E-42C7-B762-896E1DFE1E3C}" type="datetimeFigureOut">
              <a:rPr lang="zh-CN" altLang="en-US" smtClean="0"/>
              <a:pPr/>
              <a:t>2022-08-30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738D8-7E13-4E88-80B9-F27BDEFC1D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481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898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379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860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2278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759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92400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76575" algn="l" defTabSz="768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0" hangingPunct="0"/>
            <a:fld id="{0A326C64-CAF3-4706-9EAB-A6218409797B}" type="slidenum">
              <a:rPr lang="zh-CN" altLang="en-GB" sz="1200">
                <a:latin typeface="Times New Roman" panose="02020603050405020304" pitchFamily="18" charset="0"/>
              </a:rPr>
              <a:pPr algn="r" eaLnBrk="0" hangingPunct="0"/>
              <a:t>1</a:t>
            </a:fld>
            <a:endParaRPr lang="en-GB" altLang="zh-CN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738D8-7E13-4E88-80B9-F27BDEFC1D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738D8-7E13-4E88-80B9-F27BDEFC1D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3"/>
          <p:cNvSpPr>
            <a:spLocks noChangeShapeType="1"/>
          </p:cNvSpPr>
          <p:nvPr userDrawn="1"/>
        </p:nvSpPr>
        <p:spPr bwMode="auto">
          <a:xfrm flipV="1">
            <a:off x="0" y="4951810"/>
            <a:ext cx="9078202" cy="1207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</a:ln>
          <a:effectLst/>
        </p:spPr>
        <p:txBody>
          <a:bodyPr wrap="none" lIns="75709" tIns="39369" rIns="75709" bIns="3936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Gulim" panose="020B0600000101010101" pitchFamily="34" charset="-127"/>
            </a:endParaRPr>
          </a:p>
        </p:txBody>
      </p:sp>
      <p:graphicFrame>
        <p:nvGraphicFramePr>
          <p:cNvPr id="9" name="Group 25"/>
          <p:cNvGraphicFramePr>
            <a:graphicFrameLocks noGrp="1"/>
          </p:cNvGraphicFramePr>
          <p:nvPr userDrawn="1"/>
        </p:nvGraphicFramePr>
        <p:xfrm>
          <a:off x="7015294" y="4951811"/>
          <a:ext cx="2066796" cy="178308"/>
        </p:xfrm>
        <a:graphic>
          <a:graphicData uri="http://schemas.openxmlformats.org/drawingml/2006/table">
            <a:tbl>
              <a:tblPr/>
              <a:tblGrid>
                <a:gridCol w="622261"/>
                <a:gridCol w="471141"/>
                <a:gridCol w="491882"/>
                <a:gridCol w="481512"/>
              </a:tblGrid>
              <a:tr h="178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保密区分</a:t>
                      </a:r>
                      <a:endParaRPr kumimoji="1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L="85338" marR="85338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1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L="85338" marR="85338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对外秘</a:t>
                      </a:r>
                      <a:endParaRPr kumimoji="1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L="85338" marR="85338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保密</a:t>
                      </a:r>
                      <a:endParaRPr kumimoji="1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L="85338" marR="85338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37"/>
          <p:cNvSpPr>
            <a:spLocks noChangeArrowheads="1"/>
          </p:cNvSpPr>
          <p:nvPr userDrawn="1"/>
        </p:nvSpPr>
        <p:spPr bwMode="auto">
          <a:xfrm>
            <a:off x="8158647" y="4982769"/>
            <a:ext cx="362857" cy="121445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</a:ln>
          <a:effectLst/>
        </p:spPr>
        <p:txBody>
          <a:bodyPr wrap="none" lIns="76921" tIns="38460" rIns="76921" bIns="3846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/>
              <a:ea typeface="+mn-ea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558145"/>
            <a:ext cx="9084557" cy="2375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 userDrawn="1"/>
        </p:nvSpPr>
        <p:spPr>
          <a:xfrm>
            <a:off x="6472029" y="227213"/>
            <a:ext cx="25532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altLang="zh-CN" sz="1600" b="1" i="1" spc="-55">
                <a:solidFill>
                  <a:srgbClr val="CC3300"/>
                </a:solidFill>
                <a:latin typeface="Arial Black" panose="020B0A04020102020204"/>
                <a:cs typeface="Arial Black" panose="020B0A04020102020204"/>
              </a:rPr>
              <a:t>Touched </a:t>
            </a:r>
            <a:r>
              <a:rPr lang="en-US" altLang="zh-CN" sz="1600" b="1" i="1" spc="-35">
                <a:solidFill>
                  <a:srgbClr val="CC3300"/>
                </a:solidFill>
                <a:latin typeface="Arial Black" panose="020B0A04020102020204"/>
                <a:cs typeface="Arial Black" panose="020B0A04020102020204"/>
              </a:rPr>
              <a:t>By  </a:t>
            </a:r>
            <a:r>
              <a:rPr kumimoji="0" lang="en-US" sz="1600" b="1" i="0" u="none" strike="noStrike" kern="1200" cap="none" spc="-5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HANSONG</a:t>
            </a:r>
            <a:endParaRPr kumimoji="0" lang="en-US" sz="1600" b="1" i="0" u="none" strike="noStrike" kern="1200" cap="none" spc="-5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D55F-5606-4B6A-8E99-8F8D5E646FCF}" type="datetimeFigureOut">
              <a:rPr lang="zh-CN" altLang="en-US" smtClean="0"/>
              <a:pPr/>
              <a:t>2022-08-30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F188-E872-40AD-9007-EF0FD20AA8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3"/>
          <p:cNvSpPr>
            <a:spLocks noChangeShapeType="1"/>
          </p:cNvSpPr>
          <p:nvPr userDrawn="1"/>
        </p:nvSpPr>
        <p:spPr bwMode="auto">
          <a:xfrm flipV="1">
            <a:off x="0" y="4951412"/>
            <a:ext cx="9085263" cy="12473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Gulim" panose="020B0600000101010101" pitchFamily="34" charset="-127"/>
            </a:endParaRPr>
          </a:p>
        </p:txBody>
      </p:sp>
      <p:graphicFrame>
        <p:nvGraphicFramePr>
          <p:cNvPr id="4" name="Group 25"/>
          <p:cNvGraphicFramePr>
            <a:graphicFrameLocks noGrp="1"/>
          </p:cNvGraphicFramePr>
          <p:nvPr/>
        </p:nvGraphicFramePr>
        <p:xfrm>
          <a:off x="6873875" y="4951413"/>
          <a:ext cx="2214546" cy="175260"/>
        </p:xfrm>
        <a:graphic>
          <a:graphicData uri="http://schemas.openxmlformats.org/drawingml/2006/table">
            <a:tbl>
              <a:tblPr/>
              <a:tblGrid>
                <a:gridCol w="667879"/>
                <a:gridCol w="503838"/>
                <a:gridCol w="527272"/>
                <a:gridCol w="515557"/>
              </a:tblGrid>
              <a:tr h="17526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保密区分</a:t>
                      </a:r>
                      <a:endParaRPr kumimoji="1" lang="zh-CN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一般</a:t>
                      </a:r>
                      <a:endParaRPr kumimoji="1" lang="zh-CN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对外秘</a:t>
                      </a:r>
                      <a:endParaRPr kumimoji="1" lang="zh-CN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保密</a:t>
                      </a:r>
                      <a:endParaRPr kumimoji="1" lang="zh-CN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37"/>
          <p:cNvSpPr>
            <a:spLocks noChangeArrowheads="1"/>
          </p:cNvSpPr>
          <p:nvPr userDrawn="1"/>
        </p:nvSpPr>
        <p:spPr bwMode="auto">
          <a:xfrm>
            <a:off x="8099425" y="4983163"/>
            <a:ext cx="414338" cy="12065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anose="020B0604020202020204"/>
              <a:ea typeface="+mn-ea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558145"/>
            <a:ext cx="9084557" cy="2375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6"/>
          <p:cNvSpPr txBox="1"/>
          <p:nvPr userDrawn="1"/>
        </p:nvSpPr>
        <p:spPr>
          <a:xfrm>
            <a:off x="6472029" y="227213"/>
            <a:ext cx="25532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altLang="zh-CN" sz="1600" b="1" i="1" spc="-55">
                <a:solidFill>
                  <a:srgbClr val="CC3300"/>
                </a:solidFill>
                <a:latin typeface="Arial Black" panose="020B0A04020102020204"/>
                <a:cs typeface="Arial Black" panose="020B0A04020102020204"/>
              </a:rPr>
              <a:t>Touched </a:t>
            </a:r>
            <a:r>
              <a:rPr lang="en-US" altLang="zh-CN" sz="1600" b="1" i="1" spc="-35">
                <a:solidFill>
                  <a:srgbClr val="CC3300"/>
                </a:solidFill>
                <a:latin typeface="Arial Black" panose="020B0A04020102020204"/>
                <a:cs typeface="Arial Black" panose="020B0A04020102020204"/>
              </a:rPr>
              <a:t>By  </a:t>
            </a:r>
            <a:r>
              <a:rPr kumimoji="0" lang="en-US" sz="1600" b="1" i="0" u="none" strike="noStrike" kern="1200" cap="none" spc="-5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HANSONG</a:t>
            </a:r>
            <a:endParaRPr kumimoji="0" lang="en-US" sz="1600" b="1" i="0" u="none" strike="noStrike" kern="1200" cap="none" spc="-5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3" y="4767266"/>
            <a:ext cx="2133600" cy="273843"/>
          </a:xfrm>
          <a:prstGeom prst="rect">
            <a:avLst/>
          </a:prstGeom>
        </p:spPr>
        <p:txBody>
          <a:bodyPr vert="horz" lIns="76921" tIns="38460" rIns="76921" bIns="3846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D55F-5606-4B6A-8E99-8F8D5E646FCF}" type="datetimeFigureOut">
              <a:rPr lang="zh-CN" altLang="en-US" smtClean="0"/>
              <a:pPr/>
              <a:t>2022-08-30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 vert="horz" lIns="76921" tIns="38460" rIns="76921" bIns="3846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3" y="4767266"/>
            <a:ext cx="2133600" cy="273843"/>
          </a:xfrm>
          <a:prstGeom prst="rect">
            <a:avLst/>
          </a:prstGeom>
        </p:spPr>
        <p:txBody>
          <a:bodyPr vert="horz" lIns="76921" tIns="38460" rIns="76921" bIns="3846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F188-E872-40AD-9007-EF0FD20AA8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768985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290" indent="-288290" algn="l" defTabSz="768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4840" indent="-240665" algn="l" defTabSz="768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1390" indent="-192405" algn="l" defTabSz="768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00" indent="-192405" algn="l" defTabSz="768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1010" indent="-192405" algn="l" defTabSz="76898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5185" indent="-192405" algn="l" defTabSz="768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995" indent="-192405" algn="l" defTabSz="768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4805" indent="-192405" algn="l" defTabSz="768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68980" indent="-192405" algn="l" defTabSz="768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481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898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379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860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278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759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2400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6575" algn="l" defTabSz="768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%20&#21327;&#35758;&#26684;&#24335;%20&#21644;%20HTTP%20Header.docx" TargetMode="External"/><Relationship Id="rId2" Type="http://schemas.openxmlformats.org/officeDocument/2006/relationships/hyperlink" Target="WEB%20CGI&#21644;SSI&#35814;&#36848;.docx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1"/>
          <p:cNvSpPr>
            <a:spLocks noChangeArrowheads="1"/>
          </p:cNvSpPr>
          <p:nvPr/>
        </p:nvSpPr>
        <p:spPr bwMode="auto">
          <a:xfrm>
            <a:off x="3598863" y="703662"/>
            <a:ext cx="4748212" cy="5596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77454" tIns="38727" rIns="77454" bIns="38727" anchor="ctr"/>
          <a:lstStyle/>
          <a:p>
            <a:endParaRPr lang="zh-CN" altLang="en-US"/>
          </a:p>
        </p:txBody>
      </p:sp>
      <p:sp>
        <p:nvSpPr>
          <p:cNvPr id="13316" name="Rectangle 22"/>
          <p:cNvSpPr>
            <a:spLocks noChangeArrowheads="1"/>
          </p:cNvSpPr>
          <p:nvPr/>
        </p:nvSpPr>
        <p:spPr bwMode="auto">
          <a:xfrm>
            <a:off x="3587754" y="564360"/>
            <a:ext cx="4748213" cy="5596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77454" tIns="38727" rIns="77454" bIns="38727" anchor="ctr"/>
          <a:lstStyle/>
          <a:p>
            <a:endParaRPr lang="zh-CN" altLang="en-US"/>
          </a:p>
        </p:txBody>
      </p:sp>
      <p:sp>
        <p:nvSpPr>
          <p:cNvPr id="13317" name="Rectangle 24"/>
          <p:cNvSpPr>
            <a:spLocks noChangeArrowheads="1"/>
          </p:cNvSpPr>
          <p:nvPr/>
        </p:nvSpPr>
        <p:spPr bwMode="auto">
          <a:xfrm>
            <a:off x="642938" y="355999"/>
            <a:ext cx="3200400" cy="6014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7454" tIns="38727" rIns="77454" bIns="38727">
            <a:spAutoFit/>
          </a:bodyPr>
          <a:lstStyle/>
          <a:p>
            <a:r>
              <a:rPr lang="en-US" altLang="zh-CN" sz="3400" b="1" dirty="0">
                <a:solidFill>
                  <a:srgbClr val="FF3300"/>
                </a:solidFill>
                <a:latin typeface="Arial Black" panose="020B0A04020102020204" pitchFamily="34" charset="0"/>
              </a:rPr>
              <a:t>HANSONG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034698" y="3903652"/>
            <a:ext cx="1511300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76921" tIns="38460" rIns="76921" bIns="38460">
            <a:spAutoFit/>
          </a:bodyPr>
          <a:lstStyle/>
          <a:p>
            <a:pPr>
              <a:defRPr/>
            </a:pPr>
            <a:r>
              <a:rPr lang="en-US" altLang="ko-KR" sz="17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RD-</a:t>
            </a:r>
            <a:r>
              <a:rPr lang="zh-CN" altLang="en-US" sz="17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马记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3830646" y="4156375"/>
            <a:ext cx="1527175" cy="334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6921" tIns="38460" rIns="76921" bIns="3846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2357438" y="1185863"/>
            <a:ext cx="4398962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76921" tIns="38460" rIns="76921" bIns="3846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CI</a:t>
            </a:r>
            <a:r>
              <a:rPr lang="zh-CN" altLang="en-US" sz="2400" dirty="0" smtClean="0"/>
              <a:t>功放固件升级</a:t>
            </a:r>
            <a:endParaRPr lang="zh-CN" altLang="en-US" sz="2400" b="1" kern="0" dirty="0" smtClea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3168650" y="2661048"/>
            <a:ext cx="2948590" cy="10083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76921" tIns="38460" rIns="76921" bIns="38460">
            <a:spAutoFit/>
          </a:bodyPr>
          <a:lstStyle/>
          <a:p>
            <a:pPr eaLnBrk="0" hangingPunct="0"/>
            <a:r>
              <a:rPr lang="en-US" altLang="ko-KR" sz="1300" b="1" dirty="0" smtClean="0">
                <a:latin typeface="+mj-lt"/>
              </a:rPr>
              <a:t>Ⅰ. CI</a:t>
            </a:r>
            <a:r>
              <a:rPr lang="zh-CN" altLang="en-US" sz="1300" b="1" dirty="0" smtClean="0">
                <a:latin typeface="+mj-lt"/>
              </a:rPr>
              <a:t>功放及</a:t>
            </a:r>
            <a:r>
              <a:rPr lang="en-US" altLang="ko-KR" sz="1300" b="1" dirty="0" smtClean="0">
                <a:latin typeface="+mj-lt"/>
              </a:rPr>
              <a:t>TCP/IP</a:t>
            </a:r>
            <a:r>
              <a:rPr lang="zh-CN" altLang="en-US" sz="1300" b="1" dirty="0" smtClean="0">
                <a:latin typeface="+mj-lt"/>
              </a:rPr>
              <a:t>简介</a:t>
            </a:r>
            <a:endParaRPr lang="en-US" altLang="zh-CN" sz="1300" b="1" dirty="0">
              <a:latin typeface="+mj-lt"/>
            </a:endParaRPr>
          </a:p>
          <a:p>
            <a:pPr eaLnBrk="0" hangingPunct="0"/>
            <a:r>
              <a:rPr lang="en-US" altLang="ko-KR" sz="1300" b="1" dirty="0">
                <a:latin typeface="+mj-lt"/>
              </a:rPr>
              <a:t>Ⅱ. WEB</a:t>
            </a:r>
            <a:r>
              <a:rPr lang="zh-CN" altLang="en-US" sz="1300" b="1" dirty="0">
                <a:latin typeface="+mj-lt"/>
              </a:rPr>
              <a:t>及</a:t>
            </a:r>
            <a:r>
              <a:rPr lang="en-US" altLang="zh-CN" sz="1300" b="1" dirty="0">
                <a:latin typeface="+mj-lt"/>
              </a:rPr>
              <a:t>OTA</a:t>
            </a: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升级流程</a:t>
            </a:r>
            <a:endParaRPr lang="en-US" altLang="zh-CN" sz="1300" b="1" dirty="0">
              <a:latin typeface="+mj-lt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1300" b="1" dirty="0" smtClean="0">
                <a:latin typeface="+mj-lt"/>
              </a:rPr>
              <a:t> Ⅲ.</a:t>
            </a:r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常见升级异常及解决办法</a:t>
            </a:r>
          </a:p>
          <a:p>
            <a:pPr indent="0" eaLnBrk="0" hangingPunct="0">
              <a:lnSpc>
                <a:spcPct val="120000"/>
              </a:lnSpc>
              <a:buFont typeface="+mj-lt"/>
              <a:buNone/>
            </a:pPr>
            <a:r>
              <a:rPr lang="zh-CN" altLang="en-US" sz="1300" b="1" dirty="0" smtClean="0">
                <a:latin typeface="+mj-lt"/>
              </a:rPr>
              <a:t> Ⅳ</a:t>
            </a:r>
            <a:r>
              <a:rPr lang="en-US" altLang="zh-CN" sz="1300" b="1" dirty="0" smtClean="0">
                <a:latin typeface="+mj-lt"/>
              </a:rPr>
              <a:t>.</a:t>
            </a:r>
            <a:r>
              <a:rPr lang="zh-CN" altLang="en-US" sz="1300" b="1" dirty="0" smtClean="0">
                <a:latin typeface="+mj-lt"/>
              </a:rPr>
              <a:t>升级压力测试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871788" y="2451502"/>
            <a:ext cx="3371850" cy="11614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  <p:txBody>
          <a:bodyPr wrap="none" lIns="76921" tIns="38460" rIns="76921" bIns="38460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797306" y="2357442"/>
            <a:ext cx="1528763" cy="2643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lIns="76921" tIns="38460" rIns="76921" bIns="38460" anchor="ctr"/>
          <a:lstStyle/>
          <a:p>
            <a:pPr algn="ctr">
              <a:defRPr/>
            </a:pPr>
            <a:r>
              <a:rPr lang="en-US" altLang="zh-CN" sz="1300" b="1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DIRECTORY</a:t>
            </a:r>
            <a:endParaRPr lang="zh-CN" altLang="en-US" sz="1300" b="1" kern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动作按钮: 后退或前一项 1">
            <a:hlinkClick r:id="" action="ppaction://hlinkshowjump?jump=previousslide"/>
          </p:cNvPr>
          <p:cNvSpPr/>
          <p:nvPr/>
        </p:nvSpPr>
        <p:spPr>
          <a:xfrm>
            <a:off x="8336280" y="49530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前进或下一项 2">
            <a:hlinkClick r:id="" action="ppaction://hlinkshowjump?jump=nextslide"/>
          </p:cNvPr>
          <p:cNvSpPr/>
          <p:nvPr/>
        </p:nvSpPr>
        <p:spPr>
          <a:xfrm>
            <a:off x="8798560" y="49530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56832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456502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7840" y="1207135"/>
            <a:ext cx="4772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/>
              <a:t>CI </a:t>
            </a:r>
            <a:r>
              <a:rPr lang="zh-CN" altLang="en-US" dirty="0"/>
              <a:t>功放固件升级使用的</a:t>
            </a:r>
            <a:r>
              <a:rPr lang="en-US" altLang="zh-CN" dirty="0"/>
              <a:t>TCP/IP</a:t>
            </a:r>
            <a:r>
              <a:rPr lang="zh-CN" altLang="en-US" dirty="0"/>
              <a:t>协议</a:t>
            </a:r>
            <a:r>
              <a:rPr lang="en-US" altLang="zh-CN" dirty="0"/>
              <a:t>-OTA</a:t>
            </a:r>
            <a:r>
              <a:rPr lang="zh-CN" altLang="en-US" dirty="0"/>
              <a:t>的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WEB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截图0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4375" y="2007235"/>
            <a:ext cx="4518025" cy="2590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635" y="2085340"/>
            <a:ext cx="4274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TCP/IP参考模型分为四个层次：应用层、传输层、网络互连层和主机到网络层。</a:t>
            </a:r>
          </a:p>
          <a:p>
            <a:endParaRPr lang="zh-CN" altLang="en-US" dirty="0"/>
          </a:p>
          <a:p>
            <a:r>
              <a:rPr lang="zh-CN" altLang="en-US" dirty="0"/>
              <a:t>Ethernet:IEEE 802.3──带冲突检测的载波侦听多路访问协议CSMA/CD(半双工以太网);</a:t>
            </a:r>
          </a:p>
          <a:p>
            <a:r>
              <a:rPr lang="zh-CN" altLang="en-US" dirty="0"/>
              <a:t>W</a:t>
            </a:r>
            <a:r>
              <a:rPr lang="en-US" altLang="zh-CN" dirty="0"/>
              <a:t>IFI</a:t>
            </a:r>
            <a:r>
              <a:rPr lang="zh-CN" altLang="en-US" dirty="0"/>
              <a:t>:IEEE 802.11──无线以太网;</a:t>
            </a:r>
          </a:p>
          <a:p>
            <a:endParaRPr lang="zh-CN" altLang="en-US" dirty="0"/>
          </a:p>
          <a:p>
            <a:r>
              <a:rPr lang="zh-CN" altLang="en-US" dirty="0"/>
              <a:t>目前，</a:t>
            </a:r>
            <a:r>
              <a:rPr lang="en-US" altLang="zh-CN" dirty="0"/>
              <a:t>CI</a:t>
            </a:r>
            <a:r>
              <a:rPr lang="zh-CN" altLang="en-US" dirty="0"/>
              <a:t>系列功放网络使用的是</a:t>
            </a:r>
            <a:r>
              <a:rPr lang="en-US" altLang="zh-CN" dirty="0"/>
              <a:t>Ethernet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56832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456502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7840" y="1207135"/>
            <a:ext cx="4772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/>
              <a:t>CI </a:t>
            </a:r>
            <a:r>
              <a:rPr lang="zh-CN" altLang="en-US" dirty="0"/>
              <a:t>功放固件升级使用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LWIP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-raw API</a:t>
            </a:r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7635" y="2085340"/>
            <a:ext cx="4274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7"/>
          <p:cNvSpPr txBox="1"/>
          <p:nvPr/>
        </p:nvSpPr>
        <p:spPr>
          <a:xfrm>
            <a:off x="1374936" y="1628566"/>
            <a:ext cx="5292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5"/>
          <p:cNvSpPr txBox="1"/>
          <p:nvPr/>
        </p:nvSpPr>
        <p:spPr>
          <a:xfrm>
            <a:off x="1392216" y="1507485"/>
            <a:ext cx="47726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zh-CN" dirty="0" smtClean="0"/>
              <a:t>、使用</a:t>
            </a:r>
            <a:r>
              <a:rPr lang="en-US" altLang="zh-CN" dirty="0" smtClean="0"/>
              <a:t>raw/callback API</a:t>
            </a:r>
            <a:r>
              <a:rPr lang="zh-CN" altLang="zh-CN" dirty="0" smtClean="0"/>
              <a:t>编程，用户编程的方法是向内核注册各种自定义的回调函数，回调函数是与内核实现交换的唯一方式。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recv_udp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sent_tcp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recv_tcp</a:t>
            </a:r>
            <a:r>
              <a:rPr lang="en-US" altLang="zh-CN" dirty="0" smtClean="0"/>
              <a:t>,……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、协议栈</a:t>
            </a:r>
            <a:r>
              <a:rPr lang="en-US" altLang="zh-CN" dirty="0" smtClean="0"/>
              <a:t>API</a:t>
            </a:r>
            <a:r>
              <a:rPr lang="zh-CN" altLang="zh-CN" dirty="0" smtClean="0"/>
              <a:t>（</a:t>
            </a:r>
            <a:r>
              <a:rPr lang="en-US" altLang="zh-CN" dirty="0" smtClean="0"/>
              <a:t>sequential API</a:t>
            </a:r>
            <a:r>
              <a:rPr lang="zh-CN" altLang="zh-CN" dirty="0" smtClean="0"/>
              <a:t>）是基于</a:t>
            </a:r>
            <a:r>
              <a:rPr lang="en-US" altLang="zh-CN" dirty="0" smtClean="0"/>
              <a:t>raw/callback API</a:t>
            </a:r>
            <a:r>
              <a:rPr lang="zh-CN" altLang="zh-CN" dirty="0" smtClean="0"/>
              <a:t>实现的，它与内核交换的方式也只能通过回调。</a:t>
            </a:r>
            <a:endParaRPr lang="en-US" altLang="zh-CN" dirty="0" smtClean="0"/>
          </a:p>
          <a:p>
            <a:r>
              <a:rPr lang="en-US" altLang="zh-CN" dirty="0" err="1" smtClean="0"/>
              <a:t>netconn_new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netconn_delete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netconn_getaddr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netconn_connect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netconn_disconnect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netconn_listen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netconn_accept,netconn_recv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netconn_send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netconn_write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netconn_close</a:t>
            </a:r>
            <a:r>
              <a:rPr lang="en-US" altLang="zh-CN" dirty="0" smtClean="0"/>
              <a:t>,……</a:t>
            </a:r>
            <a:endParaRPr lang="zh-CN" altLang="zh-CN" dirty="0" smtClean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BSD API</a:t>
            </a:r>
            <a:r>
              <a:rPr lang="zh-CN" altLang="zh-CN" dirty="0" smtClean="0"/>
              <a:t>（或者说</a:t>
            </a:r>
            <a:r>
              <a:rPr lang="en-US" altLang="zh-CN" dirty="0" smtClean="0"/>
              <a:t> SOCKET API</a:t>
            </a:r>
            <a:r>
              <a:rPr lang="zh-CN" altLang="zh-CN" dirty="0" smtClean="0"/>
              <a:t>），是</a:t>
            </a:r>
            <a:r>
              <a:rPr lang="en-US" altLang="zh-CN" dirty="0" err="1" smtClean="0"/>
              <a:t>Lwip</a:t>
            </a:r>
            <a:r>
              <a:rPr lang="zh-CN" altLang="zh-CN" dirty="0" smtClean="0"/>
              <a:t>设计者对</a:t>
            </a:r>
            <a:r>
              <a:rPr lang="en-US" altLang="zh-CN" dirty="0" smtClean="0"/>
              <a:t>sequential API</a:t>
            </a:r>
            <a:r>
              <a:rPr lang="zh-CN" altLang="zh-CN" dirty="0" smtClean="0"/>
              <a:t>函数进行了简单封装后的函数。</a:t>
            </a:r>
            <a:endParaRPr lang="en-US" altLang="zh-CN" dirty="0" smtClean="0"/>
          </a:p>
          <a:p>
            <a:r>
              <a:rPr lang="en-US" altLang="zh-CN" dirty="0" smtClean="0"/>
              <a:t>socket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bind</a:t>
            </a:r>
            <a:r>
              <a:rPr lang="zh-CN" altLang="zh-CN" dirty="0" smtClean="0"/>
              <a:t>、</a:t>
            </a:r>
            <a:r>
              <a:rPr lang="en-US" altLang="zh-CN" dirty="0" smtClean="0"/>
              <a:t>connect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listen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accept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sendto</a:t>
            </a:r>
            <a:r>
              <a:rPr lang="zh-CN" altLang="zh-CN" dirty="0" smtClean="0"/>
              <a:t>、</a:t>
            </a:r>
            <a:r>
              <a:rPr lang="en-US" altLang="zh-CN" dirty="0" smtClean="0"/>
              <a:t>write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recvfrom</a:t>
            </a:r>
            <a:r>
              <a:rPr lang="zh-CN" altLang="zh-CN" dirty="0" smtClean="0"/>
              <a:t>、</a:t>
            </a:r>
            <a:r>
              <a:rPr lang="en-US" altLang="zh-CN" dirty="0" smtClean="0"/>
              <a:t>read</a:t>
            </a:r>
            <a:r>
              <a:rPr lang="zh-CN" altLang="zh-CN" dirty="0" smtClean="0"/>
              <a:t>、</a:t>
            </a:r>
            <a:r>
              <a:rPr lang="en-US" altLang="zh-CN" dirty="0" smtClean="0"/>
              <a:t>close……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56832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456502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7840" y="1207135"/>
            <a:ext cx="4772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/>
              <a:t>CI </a:t>
            </a:r>
            <a:r>
              <a:rPr lang="zh-CN" altLang="en-US" dirty="0"/>
              <a:t>功放固件</a:t>
            </a:r>
            <a:r>
              <a:rPr lang="zh-CN" altLang="en-US" dirty="0" smtClean="0"/>
              <a:t>升级目前不支持</a:t>
            </a:r>
            <a:r>
              <a:rPr lang="en-US" altLang="zh-CN" dirty="0" smtClean="0"/>
              <a:t>https</a:t>
            </a:r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7635" y="2085340"/>
            <a:ext cx="4274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7"/>
          <p:cNvSpPr txBox="1"/>
          <p:nvPr/>
        </p:nvSpPr>
        <p:spPr>
          <a:xfrm>
            <a:off x="1374936" y="1628566"/>
            <a:ext cx="5292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5"/>
          <p:cNvSpPr txBox="1"/>
          <p:nvPr/>
        </p:nvSpPr>
        <p:spPr>
          <a:xfrm>
            <a:off x="1445611" y="1807836"/>
            <a:ext cx="4772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FreeRTOS</a:t>
            </a:r>
            <a:r>
              <a:rPr lang="en-US" altLang="zh-CN" dirty="0" smtClean="0"/>
              <a:t> V7.6.0</a:t>
            </a:r>
            <a:r>
              <a:rPr lang="zh-CN" altLang="en-US" dirty="0" smtClean="0"/>
              <a:t>；</a:t>
            </a:r>
            <a:endParaRPr lang="zh-CN" altLang="zh-CN" dirty="0" smtClean="0"/>
          </a:p>
          <a:p>
            <a:r>
              <a:rPr lang="en-US" altLang="zh-CN" dirty="0" smtClean="0"/>
              <a:t>lwip-1.4.1</a:t>
            </a:r>
            <a:r>
              <a:rPr lang="zh-CN" altLang="en-US" dirty="0" smtClean="0"/>
              <a:t>；</a:t>
            </a:r>
            <a:endParaRPr lang="zh-CN" altLang="zh-CN" dirty="0" smtClean="0"/>
          </a:p>
          <a:p>
            <a:r>
              <a:rPr lang="en-US" altLang="zh-CN" dirty="0" err="1" smtClean="0"/>
              <a:t>lwip</a:t>
            </a:r>
            <a:r>
              <a:rPr lang="en-US" altLang="zh-CN" dirty="0" smtClean="0"/>
              <a:t> 2.x.x</a:t>
            </a:r>
            <a:r>
              <a:rPr lang="zh-CN" altLang="zh-CN" dirty="0" smtClean="0"/>
              <a:t>版本以上才支持</a:t>
            </a:r>
            <a:r>
              <a:rPr lang="en-US" altLang="zh-CN" dirty="0" err="1" smtClean="0"/>
              <a:t>mtls</a:t>
            </a:r>
            <a:r>
              <a:rPr lang="zh-CN" altLang="zh-CN" dirty="0" smtClean="0"/>
              <a:t>，才可使用</a:t>
            </a:r>
            <a:r>
              <a:rPr lang="en-US" altLang="zh-CN" dirty="0" smtClean="0"/>
              <a:t>https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；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56832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456502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sz="14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4685" y="1244600"/>
            <a:ext cx="47726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WEB CGI和SSI详述 </a:t>
            </a:r>
            <a:r>
              <a:rPr lang="zh-CN" altLang="en-US"/>
              <a:t>及</a:t>
            </a:r>
            <a:r>
              <a:rPr lang="en-US" altLang="zh-CN"/>
              <a:t> </a:t>
            </a:r>
            <a:r>
              <a:rPr lang="zh-CN" altLang="en-US"/>
              <a:t>HTTP 协议格式 和 HTTP Header</a:t>
            </a:r>
            <a:r>
              <a:rPr lang="en-US" altLang="zh-CN"/>
              <a:t> 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6825" y="2001520"/>
            <a:ext cx="456057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WEB CGI和SSI详述 </a:t>
            </a:r>
            <a:r>
              <a:rPr lang="en-US" altLang="zh-CN">
                <a:sym typeface="+mn-ea"/>
                <a:hlinkClick r:id="rId2" action="ppaction://hlinkfile"/>
              </a:rPr>
              <a:t>WEB CGI和SSI详述.docx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6825" y="2668270"/>
            <a:ext cx="572643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 协议格式 和 HTTP Header</a:t>
            </a:r>
            <a:r>
              <a:rPr lang="en-US" altLang="zh-CN"/>
              <a:t> </a:t>
            </a:r>
            <a:r>
              <a:rPr lang="en-US" altLang="zh-CN">
                <a:hlinkClick r:id="rId3" action="ppaction://hlinkfile"/>
              </a:rPr>
              <a:t>HTTP 协议格式 和 HTTP Header.docx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505" y="779729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3540" y="1266190"/>
            <a:ext cx="47726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 WEB 生成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9221" y="1974724"/>
            <a:ext cx="66147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1.web</a:t>
            </a:r>
            <a:r>
              <a:rPr lang="zh-CN" altLang="en-US" dirty="0"/>
              <a:t>工程师根据客户提供的</a:t>
            </a:r>
            <a:r>
              <a:rPr lang="en-US" altLang="zh-CN" dirty="0"/>
              <a:t>web UI,</a:t>
            </a:r>
            <a:r>
              <a:rPr lang="zh-CN" altLang="en-US" dirty="0"/>
              <a:t>生成</a:t>
            </a:r>
            <a:r>
              <a:rPr lang="en-US" altLang="zh-CN" dirty="0"/>
              <a:t>web</a:t>
            </a:r>
            <a:r>
              <a:rPr lang="zh-CN" altLang="en-US" dirty="0"/>
              <a:t>相关文件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2.makefsfile.exe</a:t>
            </a:r>
            <a:r>
              <a:rPr lang="zh-CN" altLang="en-US" dirty="0" smtClean="0"/>
              <a:t>合成</a:t>
            </a:r>
            <a:r>
              <a:rPr lang="en-US" altLang="zh-CN" dirty="0"/>
              <a:t>MCU</a:t>
            </a:r>
            <a:r>
              <a:rPr lang="zh-CN" altLang="en-US" dirty="0"/>
              <a:t>端可使用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enet_fsdata</a:t>
            </a:r>
            <a:r>
              <a:rPr lang="en-US" altLang="zh-CN" dirty="0" smtClean="0"/>
              <a:t> </a:t>
            </a:r>
            <a:r>
              <a:rPr lang="en-US" altLang="zh-CN" dirty="0"/>
              <a:t>.h</a:t>
            </a:r>
            <a:r>
              <a:rPr lang="zh-CN" altLang="en-US" dirty="0"/>
              <a:t>文件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3.enet_fsdata.h </a:t>
            </a:r>
            <a:r>
              <a:rPr lang="zh-CN" altLang="en-US" dirty="0"/>
              <a:t>文件合成到</a:t>
            </a:r>
            <a:r>
              <a:rPr lang="en-US" altLang="zh-CN" dirty="0"/>
              <a:t>MCU </a:t>
            </a:r>
            <a:r>
              <a:rPr lang="zh-CN" altLang="en-US" dirty="0" smtClean="0"/>
              <a:t>工程的</a:t>
            </a:r>
            <a:r>
              <a:rPr lang="en-US" altLang="zh-CN" dirty="0" err="1"/>
              <a:t>enet_fsdata.h</a:t>
            </a:r>
            <a:r>
              <a:rPr lang="zh-CN" altLang="en-US" dirty="0"/>
              <a:t>文件中；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505" y="779729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3540" y="1266190"/>
            <a:ext cx="47726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OTA </a:t>
            </a:r>
            <a:r>
              <a:rPr lang="zh-CN" altLang="en-US" dirty="0" smtClean="0"/>
              <a:t>升级触发界面</a:t>
            </a:r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截图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587" y="1628566"/>
            <a:ext cx="5998431" cy="29501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112204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598" y="629282"/>
            <a:ext cx="188150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环境搭建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0250" y="1087120"/>
            <a:ext cx="47726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 smtClean="0"/>
              <a:t>Updated </a:t>
            </a:r>
            <a:r>
              <a:rPr lang="en-US" altLang="zh-CN" dirty="0" err="1" smtClean="0"/>
              <a:t>Firmware生成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0174" y="1842858"/>
            <a:ext cx="61067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1.x.bin文件基础上</a:t>
            </a:r>
            <a:r>
              <a:rPr lang="zh-CN" altLang="en-US" dirty="0" smtClean="0"/>
              <a:t>开头</a:t>
            </a:r>
            <a:r>
              <a:rPr lang="en-US" altLang="zh-CN" dirty="0" err="1" smtClean="0"/>
              <a:t>加上项目标志</a:t>
            </a:r>
            <a:r>
              <a:rPr lang="zh-CN" altLang="en-US" dirty="0"/>
              <a:t>（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“8150ALLFIRMWARE”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和</a:t>
            </a:r>
            <a:r>
              <a:rPr lang="zh-CN" altLang="en-US" dirty="0" smtClean="0"/>
              <a:t>结尾加上</a:t>
            </a:r>
            <a:r>
              <a:rPr lang="en-US" altLang="zh-CN" dirty="0" smtClean="0"/>
              <a:t>4 bytes CRC32;</a:t>
            </a:r>
          </a:p>
          <a:p>
            <a:endParaRPr lang="en-US" altLang="zh-CN" dirty="0"/>
          </a:p>
          <a:p>
            <a:r>
              <a:rPr lang="en-US" altLang="zh-CN" dirty="0" smtClean="0"/>
              <a:t> 2.CRC32 </a:t>
            </a:r>
            <a:r>
              <a:rPr lang="zh-CN" altLang="zh-CN" dirty="0" smtClean="0"/>
              <a:t>可</a:t>
            </a:r>
            <a:r>
              <a:rPr lang="zh-CN" altLang="zh-CN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脚本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mcu_combine.bat</a:t>
            </a:r>
            <a:r>
              <a:rPr lang="zh-CN" altLang="en-US" dirty="0" smtClean="0"/>
              <a:t>生成</a:t>
            </a:r>
            <a:r>
              <a:rPr lang="en-US" altLang="zh-CN" dirty="0"/>
              <a:t>updated </a:t>
            </a:r>
            <a:r>
              <a:rPr lang="en-US" altLang="zh-CN" dirty="0" smtClean="0"/>
              <a:t>firmware,</a:t>
            </a:r>
            <a:r>
              <a:rPr lang="zh-CN" altLang="en-US" dirty="0" smtClean="0"/>
              <a:t>或是直接使用</a:t>
            </a:r>
            <a:r>
              <a:rPr lang="en-US" altLang="zh-CN" dirty="0" smtClean="0"/>
              <a:t>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MD5Hash_1.0.4.exe</a:t>
            </a:r>
            <a:r>
              <a:rPr lang="zh-CN" altLang="en-US" dirty="0" smtClean="0"/>
              <a:t>合成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855746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环境搭建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2795" y="1244600"/>
            <a:ext cx="47726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Netassist及OTA服务器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05255" y="1724025"/>
            <a:ext cx="612648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1.XML</a:t>
            </a:r>
            <a:r>
              <a:rPr lang="en-US" altLang="zh-CN" dirty="0"/>
              <a:t>文件URL-固定地址.</a:t>
            </a:r>
          </a:p>
          <a:p>
            <a:r>
              <a:rPr lang="en-US" altLang="zh-CN" dirty="0"/>
              <a:t>Updated Firmware </a:t>
            </a:r>
            <a:r>
              <a:rPr lang="en-US" altLang="zh-CN" dirty="0" err="1"/>
              <a:t>文件URL-可变地址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2.Netassist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wireshark,fiddler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HFS,Apache,Nginx</a:t>
            </a:r>
            <a:r>
              <a:rPr lang="en-US" altLang="zh-CN" dirty="0"/>
              <a:t>,...</a:t>
            </a:r>
          </a:p>
          <a:p>
            <a:r>
              <a:rPr lang="en-US" altLang="zh-CN" dirty="0" err="1"/>
              <a:t>Filezilla,FileZillaFileZilla是一款免费的TFP软件,具备大部分FTP的功能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Tftp32,简单文件传送协议TFTP(Trivial File Transfer Protocol)</a:t>
            </a:r>
            <a:r>
              <a:rPr lang="en-US" altLang="zh-CN" dirty="0" err="1"/>
              <a:t>是一个TCP</a:t>
            </a:r>
            <a:r>
              <a:rPr lang="en-US" altLang="zh-CN" dirty="0"/>
              <a:t>/</a:t>
            </a:r>
            <a:r>
              <a:rPr lang="en-US" altLang="zh-CN" dirty="0" err="1"/>
              <a:t>IP协议族中一个很小且易于实现的文件传送协议</a:t>
            </a:r>
            <a:r>
              <a:rPr lang="en-US" altLang="zh-CN" dirty="0"/>
              <a:t>。</a:t>
            </a:r>
            <a:r>
              <a:rPr lang="en-US" altLang="zh-CN" dirty="0" err="1"/>
              <a:t>TFTP也是使用客户服务器方式，但它使用UDP数据报，因此TFTP需要有自己的差错改正措施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855746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WEB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升级流程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1311910"/>
            <a:ext cx="4772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 httpd.c</a:t>
            </a:r>
            <a:r>
              <a:rPr lang="zh-CN" altLang="en-US"/>
              <a:t>文件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httpd_thread线程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static err_t httpd_process(struct netconn *conn, struct http_state *hs)</a:t>
            </a:r>
            <a:r>
              <a:rPr lang="zh-CN" altLang="en-US"/>
              <a:t>函数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0585" y="2499360"/>
            <a:ext cx="7491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检索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else </a:t>
            </a:r>
            <a:r>
              <a:rPr lang="en-US" altLang="zh-CN" dirty="0"/>
              <a:t>if (</a:t>
            </a:r>
            <a:r>
              <a:rPr lang="en-US" altLang="zh-CN" dirty="0" err="1"/>
              <a:t>strncmp</a:t>
            </a:r>
            <a:r>
              <a:rPr lang="en-US" altLang="zh-CN" dirty="0"/>
              <a:t>(data, "POST ", 5) == 0) /* @</a:t>
            </a:r>
            <a:r>
              <a:rPr lang="en-US" altLang="zh-CN" dirty="0" err="1"/>
              <a:t>todo</a:t>
            </a:r>
            <a:r>
              <a:rPr lang="en-US" altLang="zh-CN" dirty="0"/>
              <a:t> handle "POST" method */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0585" y="3124835"/>
            <a:ext cx="74917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判断升级类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#</a:t>
            </a:r>
            <a:r>
              <a:rPr lang="en-US" altLang="zh-CN" dirty="0"/>
              <a:t>define IMPORT_FWFILE       "page=</a:t>
            </a:r>
            <a:r>
              <a:rPr lang="en-US" altLang="zh-CN" dirty="0" err="1"/>
              <a:t>settings&amp;file</a:t>
            </a:r>
            <a:r>
              <a:rPr lang="en-US" altLang="zh-CN" dirty="0"/>
              <a:t>=</a:t>
            </a:r>
            <a:r>
              <a:rPr lang="en-US" altLang="zh-CN" dirty="0" err="1"/>
              <a:t>uploadFile</a:t>
            </a:r>
            <a:r>
              <a:rPr lang="en-US" altLang="zh-CN" dirty="0"/>
              <a:t>"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ALL_FW_String</a:t>
            </a:r>
            <a:r>
              <a:rPr lang="en-US" altLang="zh-CN" dirty="0"/>
              <a:t>	     "8150ALLFIRMWARE"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 smtClean="0"/>
              <a:t>if</a:t>
            </a:r>
            <a:r>
              <a:rPr lang="en-US" altLang="zh-CN" dirty="0"/>
              <a:t>((data = </a:t>
            </a:r>
            <a:r>
              <a:rPr lang="en-US" altLang="zh-CN" dirty="0" err="1"/>
              <a:t>strstr</a:t>
            </a:r>
            <a:r>
              <a:rPr lang="en-US" altLang="zh-CN" dirty="0"/>
              <a:t>((const char *)</a:t>
            </a:r>
            <a:r>
              <a:rPr lang="en-US" altLang="zh-CN" dirty="0" err="1"/>
              <a:t>Buffer_temp,IMPORT_FWFILE</a:t>
            </a:r>
            <a:r>
              <a:rPr lang="en-US" altLang="zh-CN" dirty="0"/>
              <a:t>))!=NULL){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xImportStatus</a:t>
            </a:r>
            <a:r>
              <a:rPr lang="en-US" altLang="zh-CN" dirty="0"/>
              <a:t> = </a:t>
            </a:r>
            <a:r>
              <a:rPr lang="en-US" altLang="zh-CN" dirty="0" err="1"/>
              <a:t>emSet_Fw</a:t>
            </a:r>
            <a:r>
              <a:rPr lang="en-US" altLang="zh-CN" dirty="0"/>
              <a:t>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vTargetAmpMuteAll</a:t>
            </a:r>
            <a:r>
              <a:rPr lang="en-US" altLang="zh-CN" dirty="0"/>
              <a:t>();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vTargetAmpDisableAll</a:t>
            </a:r>
            <a:r>
              <a:rPr lang="en-US" altLang="zh-CN" dirty="0"/>
              <a:t>();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			LWIP_DEBUGF(POST_DBG,("Import firmware file...\r\n"));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							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112204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599" y="629282"/>
            <a:ext cx="1958777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升级流程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3265" y="1209040"/>
            <a:ext cx="749173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boundary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    #define </a:t>
            </a:r>
            <a:r>
              <a:rPr lang="en-US" altLang="zh-CN" dirty="0"/>
              <a:t>HTTP_HDR_BOUNDARY                "boundary="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       #define HTTP_HDR_BOUNDARY_LEN            9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       data = NULL;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       data = </a:t>
            </a:r>
            <a:r>
              <a:rPr lang="en-US" altLang="zh-CN" dirty="0" err="1"/>
              <a:t>strstr</a:t>
            </a:r>
            <a:r>
              <a:rPr lang="en-US" altLang="zh-CN" dirty="0"/>
              <a:t>((const char *)</a:t>
            </a:r>
            <a:r>
              <a:rPr lang="en-US" altLang="zh-CN" dirty="0" err="1"/>
              <a:t>Buffer_temp</a:t>
            </a:r>
            <a:r>
              <a:rPr lang="en-US" altLang="zh-CN" dirty="0"/>
              <a:t>, HTTP_HDR_BOUNDARY);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        LWIP_DEBUGF(POST_DBG,("\r\</a:t>
            </a:r>
            <a:r>
              <a:rPr lang="en-US" altLang="zh-CN" dirty="0" err="1"/>
              <a:t>nboundary_start</a:t>
            </a:r>
            <a:r>
              <a:rPr lang="en-US" altLang="zh-CN" dirty="0"/>
              <a:t> :%s\r\n", </a:t>
            </a:r>
            <a:r>
              <a:rPr lang="en-US" altLang="zh-CN" dirty="0" err="1"/>
              <a:t>boundary_start</a:t>
            </a:r>
            <a:r>
              <a:rPr lang="en-US" altLang="zh-CN" dirty="0"/>
              <a:t>));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/>
              <a:t>        LWIP_DEBUGF(POST_DBG,("\r\</a:t>
            </a:r>
            <a:r>
              <a:rPr lang="en-US" altLang="zh-CN" dirty="0" err="1"/>
              <a:t>nboundary_end</a:t>
            </a:r>
            <a:r>
              <a:rPr lang="en-US" altLang="zh-CN" dirty="0"/>
              <a:t>   :%s\r\n", </a:t>
            </a:r>
            <a:r>
              <a:rPr lang="en-US" altLang="zh-CN" dirty="0" err="1"/>
              <a:t>boundary_end</a:t>
            </a:r>
            <a:r>
              <a:rPr lang="en-US" altLang="zh-CN" dirty="0"/>
              <a:t>));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845" y="2941955"/>
            <a:ext cx="457200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判断升级元件类型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   </a:t>
            </a:r>
            <a:r>
              <a:rPr lang="zh-CN" altLang="en-US" dirty="0" smtClean="0"/>
              <a:t>else </a:t>
            </a:r>
            <a:r>
              <a:rPr lang="zh-CN" altLang="en-US" dirty="0"/>
              <a:t>if(strstr(data,ALL_FW_String)!= NULL)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0425" y="3675380"/>
            <a:ext cx="776605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接收固件数据 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	</a:t>
            </a:r>
            <a:r>
              <a:rPr lang="zh-CN" altLang="en-US" dirty="0" smtClean="0"/>
              <a:t>if</a:t>
            </a:r>
            <a:r>
              <a:rPr lang="zh-CN" altLang="en-US" dirty="0"/>
              <a:t>(xPostStatus == emPOST_RECVING &amp;&amp; usLen&gt;0)//</a:t>
            </a:r>
            <a:r>
              <a:rPr lang="en-US" altLang="zh-CN" dirty="0"/>
              <a:t>receiving</a:t>
            </a:r>
            <a:r>
              <a:rPr lang="zh-CN" altLang="en-US" dirty="0"/>
              <a:t> valid </a:t>
            </a:r>
            <a:r>
              <a:rPr lang="en-US" altLang="zh-CN" dirty="0" err="1"/>
              <a:t>mcu</a:t>
            </a:r>
            <a:r>
              <a:rPr lang="en-US" altLang="zh-CN" dirty="0"/>
              <a:t>+</a:t>
            </a:r>
            <a:r>
              <a:rPr lang="zh-CN" altLang="en-US" dirty="0"/>
              <a:t>dsp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71438" y="177550"/>
            <a:ext cx="164306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课程说明书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53125" y="2131475"/>
            <a:ext cx="1285875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知识目标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453125" y="2943250"/>
            <a:ext cx="1214438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任务目标</a:t>
            </a:r>
          </a:p>
        </p:txBody>
      </p:sp>
      <p:sp>
        <p:nvSpPr>
          <p:cNvPr id="5125" name="Rectangle 1"/>
          <p:cNvSpPr>
            <a:spLocks noChangeArrowheads="1"/>
          </p:cNvSpPr>
          <p:nvPr/>
        </p:nvSpPr>
        <p:spPr bwMode="auto">
          <a:xfrm>
            <a:off x="1524688" y="2041463"/>
            <a:ext cx="2732267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的相关知识点</a:t>
            </a:r>
            <a:endParaRPr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升级及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升级的基本流程</a:t>
            </a:r>
            <a:endParaRPr lang="zh-CN" altLang="en-US" sz="1400" dirty="0"/>
          </a:p>
        </p:txBody>
      </p: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1524688" y="2943440"/>
            <a:ext cx="2732266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TCP/IP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的相关知识点</a:t>
            </a:r>
            <a:endParaRPr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能够解决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功放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WEB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升级及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升级的异常问题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453125" y="1155438"/>
            <a:ext cx="4203399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软件开发中心部门，嵌入式软件工程师岗位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400" y="1687938"/>
            <a:ext cx="1071563" cy="388937"/>
          </a:xfrm>
          <a:prstGeom prst="rect">
            <a:avLst/>
          </a:prstGeom>
          <a:noFill/>
          <a:ln>
            <a:noFill/>
          </a:ln>
          <a:effectLst/>
        </p:spPr>
        <p:txBody>
          <a:bodyPr lIns="67628" tIns="35243" rIns="67628" bIns="35243" anchor="ctr">
            <a:normAutofit/>
          </a:bodyPr>
          <a:lstStyle/>
          <a:p>
            <a:pPr>
              <a:defRPr/>
            </a:pPr>
            <a:r>
              <a:rPr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125" y="829750"/>
            <a:ext cx="12858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课程对象</a:t>
            </a:r>
            <a:endParaRPr altLang="en-US" b="1" dirty="0">
              <a:solidFill>
                <a:schemeClr val="accent6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226844" y="893344"/>
            <a:ext cx="214313" cy="1428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244370" y="1787156"/>
            <a:ext cx="214312" cy="14287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54545" y="1888184"/>
            <a:ext cx="2253192" cy="1715940"/>
            <a:chOff x="6890808" y="3631031"/>
            <a:chExt cx="408408" cy="400597"/>
          </a:xfrm>
        </p:grpSpPr>
        <p:sp>
          <p:nvSpPr>
            <p:cNvPr id="13" name="Freeform 455"/>
            <p:cNvSpPr/>
            <p:nvPr/>
          </p:nvSpPr>
          <p:spPr bwMode="auto">
            <a:xfrm>
              <a:off x="7132951" y="3631031"/>
              <a:ext cx="92617" cy="89269"/>
            </a:xfrm>
            <a:custGeom>
              <a:avLst/>
              <a:gdLst>
                <a:gd name="T0" fmla="*/ 0 w 83"/>
                <a:gd name="T1" fmla="*/ 0 h 80"/>
                <a:gd name="T2" fmla="*/ 83 w 83"/>
                <a:gd name="T3" fmla="*/ 80 h 80"/>
                <a:gd name="T4" fmla="*/ 83 w 83"/>
                <a:gd name="T5" fmla="*/ 0 h 80"/>
                <a:gd name="T6" fmla="*/ 0 w 83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0">
                  <a:moveTo>
                    <a:pt x="0" y="0"/>
                  </a:moveTo>
                  <a:lnTo>
                    <a:pt x="83" y="8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2D22E"/>
                </a:solidFill>
              </a:endParaRPr>
            </a:p>
          </p:txBody>
        </p:sp>
        <p:sp>
          <p:nvSpPr>
            <p:cNvPr id="15" name="Freeform 456"/>
            <p:cNvSpPr/>
            <p:nvPr/>
          </p:nvSpPr>
          <p:spPr bwMode="auto">
            <a:xfrm>
              <a:off x="7078274" y="3752661"/>
              <a:ext cx="220942" cy="215363"/>
            </a:xfrm>
            <a:custGeom>
              <a:avLst/>
              <a:gdLst>
                <a:gd name="T0" fmla="*/ 18 w 84"/>
                <a:gd name="T1" fmla="*/ 76 h 82"/>
                <a:gd name="T2" fmla="*/ 81 w 84"/>
                <a:gd name="T3" fmla="*/ 15 h 82"/>
                <a:gd name="T4" fmla="*/ 81 w 84"/>
                <a:gd name="T5" fmla="*/ 3 h 82"/>
                <a:gd name="T6" fmla="*/ 70 w 84"/>
                <a:gd name="T7" fmla="*/ 3 h 82"/>
                <a:gd name="T8" fmla="*/ 7 w 84"/>
                <a:gd name="T9" fmla="*/ 64 h 82"/>
                <a:gd name="T10" fmla="*/ 0 w 84"/>
                <a:gd name="T11" fmla="*/ 82 h 82"/>
                <a:gd name="T12" fmla="*/ 18 w 84"/>
                <a:gd name="T13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2">
                  <a:moveTo>
                    <a:pt x="18" y="76"/>
                  </a:moveTo>
                  <a:cubicBezTo>
                    <a:pt x="81" y="15"/>
                    <a:pt x="81" y="15"/>
                    <a:pt x="81" y="15"/>
                  </a:cubicBezTo>
                  <a:cubicBezTo>
                    <a:pt x="84" y="12"/>
                    <a:pt x="84" y="7"/>
                    <a:pt x="81" y="3"/>
                  </a:cubicBezTo>
                  <a:cubicBezTo>
                    <a:pt x="78" y="0"/>
                    <a:pt x="73" y="0"/>
                    <a:pt x="70" y="3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7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2D22E"/>
                </a:solidFill>
              </a:endParaRPr>
            </a:p>
          </p:txBody>
        </p:sp>
        <p:sp>
          <p:nvSpPr>
            <p:cNvPr id="19" name="Freeform 457"/>
            <p:cNvSpPr>
              <a:spLocks noEditPoints="1"/>
            </p:cNvSpPr>
            <p:nvPr/>
          </p:nvSpPr>
          <p:spPr bwMode="auto">
            <a:xfrm>
              <a:off x="6890808" y="3631031"/>
              <a:ext cx="334760" cy="400597"/>
            </a:xfrm>
            <a:custGeom>
              <a:avLst/>
              <a:gdLst>
                <a:gd name="T0" fmla="*/ 70 w 127"/>
                <a:gd name="T1" fmla="*/ 107 h 152"/>
                <a:gd name="T2" fmla="*/ 72 w 127"/>
                <a:gd name="T3" fmla="*/ 105 h 152"/>
                <a:gd name="T4" fmla="*/ 127 w 127"/>
                <a:gd name="T5" fmla="*/ 52 h 152"/>
                <a:gd name="T6" fmla="*/ 127 w 127"/>
                <a:gd name="T7" fmla="*/ 46 h 152"/>
                <a:gd name="T8" fmla="*/ 79 w 127"/>
                <a:gd name="T9" fmla="*/ 0 h 152"/>
                <a:gd name="T10" fmla="*/ 0 w 127"/>
                <a:gd name="T11" fmla="*/ 0 h 152"/>
                <a:gd name="T12" fmla="*/ 0 w 127"/>
                <a:gd name="T13" fmla="*/ 152 h 152"/>
                <a:gd name="T14" fmla="*/ 127 w 127"/>
                <a:gd name="T15" fmla="*/ 152 h 152"/>
                <a:gd name="T16" fmla="*/ 127 w 127"/>
                <a:gd name="T17" fmla="*/ 96 h 152"/>
                <a:gd name="T18" fmla="*/ 94 w 127"/>
                <a:gd name="T19" fmla="*/ 128 h 152"/>
                <a:gd name="T20" fmla="*/ 91 w 127"/>
                <a:gd name="T21" fmla="*/ 129 h 152"/>
                <a:gd name="T22" fmla="*/ 73 w 127"/>
                <a:gd name="T23" fmla="*/ 135 h 152"/>
                <a:gd name="T24" fmla="*/ 71 w 127"/>
                <a:gd name="T25" fmla="*/ 136 h 152"/>
                <a:gd name="T26" fmla="*/ 65 w 127"/>
                <a:gd name="T27" fmla="*/ 133 h 152"/>
                <a:gd name="T28" fmla="*/ 63 w 127"/>
                <a:gd name="T29" fmla="*/ 124 h 152"/>
                <a:gd name="T30" fmla="*/ 70 w 127"/>
                <a:gd name="T31" fmla="*/ 107 h 152"/>
                <a:gd name="T32" fmla="*/ 23 w 127"/>
                <a:gd name="T33" fmla="*/ 21 h 152"/>
                <a:gd name="T34" fmla="*/ 71 w 127"/>
                <a:gd name="T35" fmla="*/ 21 h 152"/>
                <a:gd name="T36" fmla="*/ 77 w 127"/>
                <a:gd name="T37" fmla="*/ 27 h 152"/>
                <a:gd name="T38" fmla="*/ 71 w 127"/>
                <a:gd name="T39" fmla="*/ 33 h 152"/>
                <a:gd name="T40" fmla="*/ 23 w 127"/>
                <a:gd name="T41" fmla="*/ 33 h 152"/>
                <a:gd name="T42" fmla="*/ 17 w 127"/>
                <a:gd name="T43" fmla="*/ 27 h 152"/>
                <a:gd name="T44" fmla="*/ 23 w 127"/>
                <a:gd name="T45" fmla="*/ 21 h 152"/>
                <a:gd name="T46" fmla="*/ 23 w 127"/>
                <a:gd name="T47" fmla="*/ 50 h 152"/>
                <a:gd name="T48" fmla="*/ 71 w 127"/>
                <a:gd name="T49" fmla="*/ 50 h 152"/>
                <a:gd name="T50" fmla="*/ 77 w 127"/>
                <a:gd name="T51" fmla="*/ 56 h 152"/>
                <a:gd name="T52" fmla="*/ 71 w 127"/>
                <a:gd name="T53" fmla="*/ 62 h 152"/>
                <a:gd name="T54" fmla="*/ 23 w 127"/>
                <a:gd name="T55" fmla="*/ 62 h 152"/>
                <a:gd name="T56" fmla="*/ 17 w 127"/>
                <a:gd name="T57" fmla="*/ 56 h 152"/>
                <a:gd name="T58" fmla="*/ 23 w 127"/>
                <a:gd name="T59" fmla="*/ 50 h 152"/>
                <a:gd name="T60" fmla="*/ 23 w 127"/>
                <a:gd name="T61" fmla="*/ 91 h 152"/>
                <a:gd name="T62" fmla="*/ 17 w 127"/>
                <a:gd name="T63" fmla="*/ 85 h 152"/>
                <a:gd name="T64" fmla="*/ 23 w 127"/>
                <a:gd name="T65" fmla="*/ 79 h 152"/>
                <a:gd name="T66" fmla="*/ 71 w 127"/>
                <a:gd name="T67" fmla="*/ 79 h 152"/>
                <a:gd name="T68" fmla="*/ 77 w 127"/>
                <a:gd name="T69" fmla="*/ 85 h 152"/>
                <a:gd name="T70" fmla="*/ 71 w 127"/>
                <a:gd name="T71" fmla="*/ 91 h 152"/>
                <a:gd name="T72" fmla="*/ 23 w 127"/>
                <a:gd name="T7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" h="152">
                  <a:moveTo>
                    <a:pt x="70" y="107"/>
                  </a:moveTo>
                  <a:cubicBezTo>
                    <a:pt x="71" y="106"/>
                    <a:pt x="71" y="105"/>
                    <a:pt x="72" y="105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27" y="152"/>
                    <a:pt x="127" y="152"/>
                    <a:pt x="127" y="152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8"/>
                    <a:pt x="93" y="129"/>
                    <a:pt x="91" y="129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2" y="135"/>
                    <a:pt x="72" y="136"/>
                    <a:pt x="71" y="136"/>
                  </a:cubicBezTo>
                  <a:cubicBezTo>
                    <a:pt x="69" y="136"/>
                    <a:pt x="66" y="135"/>
                    <a:pt x="65" y="133"/>
                  </a:cubicBezTo>
                  <a:cubicBezTo>
                    <a:pt x="63" y="131"/>
                    <a:pt x="62" y="127"/>
                    <a:pt x="63" y="124"/>
                  </a:cubicBezTo>
                  <a:lnTo>
                    <a:pt x="70" y="107"/>
                  </a:lnTo>
                  <a:close/>
                  <a:moveTo>
                    <a:pt x="23" y="21"/>
                  </a:moveTo>
                  <a:cubicBezTo>
                    <a:pt x="71" y="21"/>
                    <a:pt x="71" y="21"/>
                    <a:pt x="71" y="21"/>
                  </a:cubicBezTo>
                  <a:cubicBezTo>
                    <a:pt x="74" y="21"/>
                    <a:pt x="77" y="24"/>
                    <a:pt x="77" y="27"/>
                  </a:cubicBezTo>
                  <a:cubicBezTo>
                    <a:pt x="77" y="30"/>
                    <a:pt x="74" y="33"/>
                    <a:pt x="71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9" y="33"/>
                    <a:pt x="17" y="30"/>
                    <a:pt x="17" y="27"/>
                  </a:cubicBezTo>
                  <a:cubicBezTo>
                    <a:pt x="17" y="24"/>
                    <a:pt x="19" y="21"/>
                    <a:pt x="23" y="21"/>
                  </a:cubicBezTo>
                  <a:close/>
                  <a:moveTo>
                    <a:pt x="23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4" y="50"/>
                    <a:pt x="77" y="52"/>
                    <a:pt x="77" y="56"/>
                  </a:cubicBezTo>
                  <a:cubicBezTo>
                    <a:pt x="77" y="59"/>
                    <a:pt x="74" y="62"/>
                    <a:pt x="71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62"/>
                    <a:pt x="17" y="59"/>
                    <a:pt x="17" y="56"/>
                  </a:cubicBezTo>
                  <a:cubicBezTo>
                    <a:pt x="17" y="52"/>
                    <a:pt x="19" y="50"/>
                    <a:pt x="23" y="50"/>
                  </a:cubicBezTo>
                  <a:close/>
                  <a:moveTo>
                    <a:pt x="23" y="91"/>
                  </a:moveTo>
                  <a:cubicBezTo>
                    <a:pt x="19" y="91"/>
                    <a:pt x="17" y="88"/>
                    <a:pt x="17" y="85"/>
                  </a:cubicBezTo>
                  <a:cubicBezTo>
                    <a:pt x="17" y="81"/>
                    <a:pt x="19" y="79"/>
                    <a:pt x="23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4" y="79"/>
                    <a:pt x="77" y="81"/>
                    <a:pt x="77" y="85"/>
                  </a:cubicBezTo>
                  <a:cubicBezTo>
                    <a:pt x="77" y="88"/>
                    <a:pt x="74" y="91"/>
                    <a:pt x="71" y="91"/>
                  </a:cubicBezTo>
                  <a:lnTo>
                    <a:pt x="23" y="9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2D22E"/>
                </a:solidFill>
              </a:endParaRPr>
            </a:p>
          </p:txBody>
        </p:sp>
      </p:grpSp>
      <p:sp>
        <p:nvSpPr>
          <p:cNvPr id="2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4775" y="3657658"/>
            <a:ext cx="1071563" cy="388937"/>
          </a:xfrm>
          <a:prstGeom prst="rect">
            <a:avLst/>
          </a:prstGeom>
          <a:noFill/>
          <a:ln>
            <a:noFill/>
          </a:ln>
          <a:effectLst/>
        </p:spPr>
        <p:txBody>
          <a:bodyPr lIns="67628" tIns="35243" rIns="67628" bIns="35243" anchor="ctr">
            <a:norm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保密要求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266145" y="3780181"/>
            <a:ext cx="214312" cy="14287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3138" y="4037601"/>
            <a:ext cx="646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本课程限在公司内使用，禁止外传（如有更高的保密要求请讲师在此特别说明）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558145"/>
            <a:ext cx="9084557" cy="2375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6"/>
          <p:cNvSpPr txBox="1"/>
          <p:nvPr/>
        </p:nvSpPr>
        <p:spPr>
          <a:xfrm>
            <a:off x="6472029" y="227213"/>
            <a:ext cx="25532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altLang="zh-CN" sz="1600" b="1" i="1" spc="-55">
                <a:solidFill>
                  <a:srgbClr val="CC3300"/>
                </a:solidFill>
                <a:latin typeface="Arial Black" panose="020B0A04020102020204"/>
                <a:cs typeface="Arial Black" panose="020B0A04020102020204"/>
              </a:rPr>
              <a:t>Touched </a:t>
            </a:r>
            <a:r>
              <a:rPr lang="en-US" altLang="zh-CN" sz="1600" b="1" i="1" spc="-35">
                <a:solidFill>
                  <a:srgbClr val="CC3300"/>
                </a:solidFill>
                <a:latin typeface="Arial Black" panose="020B0A04020102020204"/>
                <a:cs typeface="Arial Black" panose="020B0A04020102020204"/>
              </a:rPr>
              <a:t>By  </a:t>
            </a:r>
            <a:r>
              <a:rPr kumimoji="0" lang="en-US" sz="1600" b="1" i="0" u="none" strike="noStrike" kern="1200" cap="none" spc="-5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HANSONG</a:t>
            </a:r>
            <a:endParaRPr kumimoji="0" lang="en-US" sz="1600" b="1" i="0" u="none" strike="noStrike" kern="1200" cap="none" spc="-5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动作按钮: 后退或前一项 1">
            <a:hlinkClick r:id="" action="ppaction://hlinkshowjump?jump=previousslide"/>
          </p:cNvPr>
          <p:cNvSpPr/>
          <p:nvPr/>
        </p:nvSpPr>
        <p:spPr>
          <a:xfrm>
            <a:off x="8154035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前进或下一项 2">
            <a:hlinkClick r:id="" action="ppaction://hlinkshowjump?jump=nextslide"/>
          </p:cNvPr>
          <p:cNvSpPr/>
          <p:nvPr/>
        </p:nvSpPr>
        <p:spPr>
          <a:xfrm>
            <a:off x="8597265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881504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升级流程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3265" y="1265555"/>
            <a:ext cx="749173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CRC</a:t>
            </a:r>
            <a:r>
              <a:rPr lang="zh-CN" altLang="en-US" dirty="0" smtClean="0"/>
              <a:t>检验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	if(Http_POST_Crc32Check(</a:t>
            </a:r>
            <a:r>
              <a:rPr lang="en-US" altLang="zh-CN" dirty="0" err="1" smtClean="0"/>
              <a:t>emSet_ALL_Fw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en-US" altLang="zh-CN" dirty="0"/>
              <a:t>LWIP_DEBUGF(POST_DBG,("Crc32 check import success.......\r\n"));</a:t>
            </a:r>
          </a:p>
          <a:p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json_buff,"UpdateSuccessful.htm</a:t>
            </a:r>
            <a:r>
              <a:rPr lang="en-US" altLang="zh-CN" dirty="0"/>
              <a:t>\r\n\r\n");</a:t>
            </a:r>
          </a:p>
          <a:p>
            <a:r>
              <a:rPr lang="en-US" altLang="zh-CN" dirty="0"/>
              <a:t>                                        //</a:t>
            </a:r>
            <a:r>
              <a:rPr lang="en-US" altLang="zh-CN" dirty="0" err="1"/>
              <a:t>SoftwareUpdateBegin</a:t>
            </a:r>
            <a:r>
              <a:rPr lang="en-US" altLang="zh-CN" dirty="0"/>
              <a:t>(0);</a:t>
            </a:r>
          </a:p>
          <a:p>
            <a:r>
              <a:rPr lang="en-US" altLang="zh-CN" dirty="0"/>
              <a:t>                                        </a:t>
            </a:r>
            <a:r>
              <a:rPr lang="en-US" altLang="zh-CN" dirty="0" err="1"/>
              <a:t>fw_remote_update_failed_check</a:t>
            </a:r>
            <a:r>
              <a:rPr lang="en-US" altLang="zh-CN" dirty="0"/>
              <a:t>=false;</a:t>
            </a:r>
          </a:p>
          <a:p>
            <a:r>
              <a:rPr lang="en-US" altLang="zh-CN" dirty="0"/>
              <a:t>                                        </a:t>
            </a:r>
            <a:r>
              <a:rPr lang="en-US" altLang="zh-CN" dirty="0" err="1"/>
              <a:t>fw_remote_update_ok_check</a:t>
            </a:r>
            <a:r>
              <a:rPr lang="en-US" altLang="zh-CN" dirty="0"/>
              <a:t>    =true;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fw_update_finish_flag</a:t>
            </a:r>
            <a:r>
              <a:rPr lang="en-US" altLang="zh-CN" dirty="0"/>
              <a:t>= true;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112204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881504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4060" y="1332230"/>
            <a:ext cx="8065770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//1.copy </a:t>
            </a:r>
            <a:r>
              <a:rPr lang="en-US" altLang="zh-CN" dirty="0" err="1"/>
              <a:t>dsp</a:t>
            </a:r>
            <a:r>
              <a:rPr lang="en-US" altLang="zh-CN" dirty="0"/>
              <a:t> data from </a:t>
            </a:r>
            <a:r>
              <a:rPr lang="en-US" altLang="zh-CN" dirty="0" err="1"/>
              <a:t>mcu's</a:t>
            </a:r>
            <a:r>
              <a:rPr lang="en-US" altLang="zh-CN" dirty="0"/>
              <a:t> external flash to </a:t>
            </a:r>
            <a:r>
              <a:rPr lang="en-US" altLang="zh-CN" dirty="0" err="1"/>
              <a:t>dsp's</a:t>
            </a:r>
            <a:r>
              <a:rPr lang="en-US" altLang="zh-CN" dirty="0"/>
              <a:t> flash</a:t>
            </a:r>
          </a:p>
          <a:p>
            <a:r>
              <a:rPr lang="en-US" altLang="zh-CN" dirty="0"/>
              <a:t>LWIP_DEBUGF(POST_DBG,("copy </a:t>
            </a:r>
            <a:r>
              <a:rPr lang="en-US" altLang="zh-CN" dirty="0" err="1"/>
              <a:t>dsp</a:t>
            </a:r>
            <a:r>
              <a:rPr lang="en-US" altLang="zh-CN" dirty="0"/>
              <a:t> data from </a:t>
            </a:r>
            <a:r>
              <a:rPr lang="en-US" altLang="zh-CN" dirty="0" err="1"/>
              <a:t>mcu's</a:t>
            </a:r>
            <a:r>
              <a:rPr lang="en-US" altLang="zh-CN" dirty="0"/>
              <a:t> external flash to </a:t>
            </a:r>
            <a:r>
              <a:rPr lang="en-US" altLang="zh-CN" dirty="0" err="1"/>
              <a:t>dsp's</a:t>
            </a:r>
            <a:r>
              <a:rPr lang="en-US" altLang="zh-CN" dirty="0"/>
              <a:t> flash\r\n"));</a:t>
            </a:r>
          </a:p>
          <a:p>
            <a:r>
              <a:rPr lang="en-US" altLang="zh-CN" dirty="0" err="1"/>
              <a:t>vflash_Erase_Sector</a:t>
            </a:r>
            <a:r>
              <a:rPr lang="en-US" altLang="zh-CN" dirty="0"/>
              <a:t>(dsp_fw_sector,0);</a:t>
            </a:r>
          </a:p>
          <a:p>
            <a:r>
              <a:rPr lang="en-US" altLang="zh-CN" dirty="0"/>
              <a:t>for(i32Idx = 0 ;i32Idx&lt;(</a:t>
            </a:r>
            <a:r>
              <a:rPr lang="en-US" altLang="zh-CN" dirty="0" err="1"/>
              <a:t>dspSize</a:t>
            </a:r>
            <a:r>
              <a:rPr lang="en-US" altLang="zh-CN" dirty="0"/>
              <a:t>);i32Idx+=PAGE_SIZE){</a:t>
            </a:r>
          </a:p>
          <a:p>
            <a:r>
              <a:rPr lang="en-US" altLang="zh-CN" dirty="0" err="1"/>
              <a:t>vFeedWDT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LWIP_DEBUGF(POST_DBG,("0x%08x to 0x%08x\r\n",i32Idx +   dspAddrOffset,i32Idx));</a:t>
            </a:r>
          </a:p>
          <a:p>
            <a:r>
              <a:rPr lang="en-US" altLang="zh-CN" dirty="0" err="1"/>
              <a:t>vTargetFlashRead</a:t>
            </a:r>
            <a:r>
              <a:rPr lang="en-US" altLang="zh-CN" dirty="0"/>
              <a:t>(Buffer_temp,i32Idx +   </a:t>
            </a:r>
            <a:r>
              <a:rPr lang="en-US" altLang="zh-CN" dirty="0" err="1"/>
              <a:t>dspAddrOffset</a:t>
            </a:r>
            <a:r>
              <a:rPr lang="en-US" altLang="zh-CN" dirty="0"/>
              <a:t> + FW_ADDR,PAGE_SIZE);</a:t>
            </a:r>
          </a:p>
          <a:p>
            <a:r>
              <a:rPr lang="en-US" altLang="zh-CN" dirty="0" err="1"/>
              <a:t>vdspFlashWrite</a:t>
            </a:r>
            <a:r>
              <a:rPr lang="en-US" altLang="zh-CN" dirty="0"/>
              <a:t>(Buffer_temp,i32Idx ,PAGE_SIZE);</a:t>
            </a:r>
          </a:p>
          <a:p>
            <a:r>
              <a:rPr lang="en-US" altLang="zh-CN" dirty="0"/>
              <a:t>if(i32Idx == 0)	 							    </a:t>
            </a:r>
            <a:r>
              <a:rPr lang="en-US" altLang="zh-CN" dirty="0" err="1"/>
              <a:t>Print_Spiflash_Data</a:t>
            </a:r>
            <a:r>
              <a:rPr lang="en-US" altLang="zh-CN" dirty="0"/>
              <a:t>(</a:t>
            </a:r>
            <a:r>
              <a:rPr lang="en-US" altLang="zh-CN" dirty="0" err="1"/>
              <a:t>Buffer_temp,PAGE_SIZE,true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				 }	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789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 smtClean="0">
                <a:latin typeface="+mj-lt"/>
                <a:sym typeface="+mn-ea"/>
              </a:rPr>
              <a:t>WEB</a:t>
            </a:r>
            <a:r>
              <a:rPr lang="zh-CN" altLang="en-US" sz="1600" b="1" dirty="0" smtClean="0">
                <a:latin typeface="+mj-lt"/>
                <a:sym typeface="+mn-ea"/>
              </a:rPr>
              <a:t>及</a:t>
            </a:r>
            <a:r>
              <a:rPr lang="en-US" altLang="zh-CN" sz="1600" b="1" dirty="0" smtClean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 smtClean="0">
              <a:latin typeface="+mj-lt"/>
            </a:endParaRPr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00" y="629282"/>
            <a:ext cx="1881504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4420" y="1025525"/>
            <a:ext cx="62471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//2.erase </a:t>
            </a:r>
            <a:r>
              <a:rPr lang="en-US" altLang="zh-CN" dirty="0" err="1"/>
              <a:t>dsp</a:t>
            </a:r>
            <a:r>
              <a:rPr lang="en-US" altLang="zh-CN" dirty="0"/>
              <a:t> data on </a:t>
            </a:r>
            <a:r>
              <a:rPr lang="en-US" altLang="zh-CN" dirty="0" err="1"/>
              <a:t>mcu's</a:t>
            </a:r>
            <a:r>
              <a:rPr lang="en-US" altLang="zh-CN" dirty="0"/>
              <a:t> external flash</a:t>
            </a:r>
          </a:p>
          <a:p>
            <a:r>
              <a:rPr lang="en-US" altLang="zh-CN" dirty="0"/>
              <a:t>LWIP_DEBUGF(POST_DBG,("erase </a:t>
            </a:r>
            <a:r>
              <a:rPr lang="en-US" altLang="zh-CN" dirty="0" err="1"/>
              <a:t>dsp</a:t>
            </a:r>
            <a:r>
              <a:rPr lang="en-US" altLang="zh-CN" dirty="0"/>
              <a:t> data on </a:t>
            </a:r>
            <a:r>
              <a:rPr lang="en-US" altLang="zh-CN" dirty="0" err="1"/>
              <a:t>mcu's</a:t>
            </a:r>
            <a:r>
              <a:rPr lang="en-US" altLang="zh-CN" dirty="0"/>
              <a:t> external flash\r\n"));</a:t>
            </a:r>
          </a:p>
          <a:p>
            <a:r>
              <a:rPr lang="en-US" altLang="zh-CN" dirty="0"/>
              <a:t>for(i32Idx = 0 ;i32Idx&lt;(</a:t>
            </a:r>
            <a:r>
              <a:rPr lang="en-US" altLang="zh-CN" dirty="0" err="1"/>
              <a:t>dspSize</a:t>
            </a:r>
            <a:r>
              <a:rPr lang="en-US" altLang="zh-CN" dirty="0"/>
              <a:t>);i32Idx+=SECTOR_SIZE){</a:t>
            </a:r>
          </a:p>
          <a:p>
            <a:r>
              <a:rPr lang="en-US" altLang="zh-CN" dirty="0" err="1"/>
              <a:t>vFeedWDT</a:t>
            </a:r>
            <a:r>
              <a:rPr lang="en-US" altLang="zh-CN" dirty="0"/>
              <a:t>();	</a:t>
            </a:r>
          </a:p>
          <a:p>
            <a:r>
              <a:rPr lang="en-US" altLang="zh-CN" dirty="0"/>
              <a:t>LWIP_DEBUGF(POST_DBG,("Erase 0x%08x\r\n",dspAddrOffset+i32Idx));</a:t>
            </a:r>
          </a:p>
          <a:p>
            <a:r>
              <a:rPr lang="en-US" altLang="zh-CN" dirty="0" err="1"/>
              <a:t>vFlashEraseSector</a:t>
            </a:r>
            <a:r>
              <a:rPr lang="en-US" altLang="zh-CN" dirty="0"/>
              <a:t>(dspAddrOffset+i32Idx + FW_ADDR);</a:t>
            </a:r>
          </a:p>
          <a:p>
            <a:r>
              <a:rPr lang="en-US" altLang="zh-CN" dirty="0">
                <a:sym typeface="+mn-ea"/>
              </a:rPr>
              <a:t>					    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" y="720511"/>
            <a:ext cx="1864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WEB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2377341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0820" y="2171065"/>
            <a:ext cx="4772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升级成功，</a:t>
            </a:r>
            <a:r>
              <a:rPr lang="en-US" altLang="zh-CN" dirty="0" err="1"/>
              <a:t>Web跳出界面，客户选择是否重启</a:t>
            </a:r>
            <a:r>
              <a:rPr lang="zh-CN" altLang="en-US" dirty="0"/>
              <a:t>完成</a:t>
            </a:r>
            <a:r>
              <a:rPr lang="en-US" altLang="zh-CN" dirty="0" err="1"/>
              <a:t>升级</a:t>
            </a:r>
            <a:r>
              <a:rPr lang="en-US" altLang="zh-CN" dirty="0"/>
              <a:t>。 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2377341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ym typeface="+mn-ea"/>
              </a:rPr>
              <a:t>OTA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5585" y="1256665"/>
            <a:ext cx="531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OTA </a:t>
            </a:r>
            <a:r>
              <a:rPr lang="en-US" altLang="zh-CN" dirty="0" err="1" smtClean="0"/>
              <a:t>启动升级</a:t>
            </a:r>
            <a:r>
              <a:rPr lang="zh-CN" altLang="en-US" dirty="0" smtClean="0"/>
              <a:t>两种常见方式：</a:t>
            </a:r>
            <a:endParaRPr lang="en-US" altLang="zh-CN" dirty="0"/>
          </a:p>
          <a:p>
            <a:r>
              <a:rPr lang="en-US" altLang="zh-CN" dirty="0"/>
              <a:t>1.IP </a:t>
            </a:r>
            <a:r>
              <a:rPr lang="en-US" altLang="zh-CN" dirty="0" err="1"/>
              <a:t>code形式，通过TCP协议发送OTA升级指令，该IP</a:t>
            </a:r>
            <a:r>
              <a:rPr lang="en-US" altLang="zh-CN" dirty="0"/>
              <a:t> </a:t>
            </a:r>
            <a:r>
              <a:rPr lang="en-US" altLang="zh-CN" dirty="0" err="1"/>
              <a:t>code中包含升级firmware所在的路径</a:t>
            </a:r>
            <a:r>
              <a:rPr lang="en-US" altLang="zh-CN" dirty="0"/>
              <a:t>。</a:t>
            </a:r>
          </a:p>
          <a:p>
            <a:r>
              <a:rPr lang="en-US" altLang="zh-CN" dirty="0" err="1"/>
              <a:t>比如Control</a:t>
            </a:r>
            <a:r>
              <a:rPr lang="en-US" altLang="zh-CN" dirty="0"/>
              <a:t> 4 AMS8*8及AMS24*24等。 </a:t>
            </a:r>
            <a:r>
              <a:rPr lang="en-US" altLang="zh-CN" dirty="0" err="1"/>
              <a:t>中心控制器-提供多元化的控制功能，如灯光、窗帘、空调、背景音乐、家庭影院、安防、监控的集中控制和管理</a:t>
            </a:r>
            <a:r>
              <a:rPr lang="en-US" altLang="zh-CN" dirty="0"/>
              <a:t>；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en-US" altLang="zh-CN" dirty="0"/>
              <a:t>开机联网后，自动检测服务上版本，一般客户的要求是当前机器版本小于服务器上版本时，执行OTA，比如NAD CI8-120,8-150及16-60等。</a:t>
            </a:r>
            <a:r>
              <a:rPr lang="en-US" altLang="zh-CN" dirty="0" err="1"/>
              <a:t>独立CI功放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112204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2377341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ym typeface="+mn-ea"/>
              </a:rPr>
              <a:t>OTA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2991" y="1204285"/>
            <a:ext cx="56779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Eth_client.c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eth_client_thread</a:t>
            </a:r>
            <a:r>
              <a:rPr lang="en-US" altLang="zh-CN" dirty="0" err="1"/>
              <a:t>线程</a:t>
            </a:r>
            <a:endParaRPr lang="en-US" altLang="zh-CN" dirty="0"/>
          </a:p>
          <a:p>
            <a:r>
              <a:rPr lang="en-US" altLang="zh-CN" dirty="0" smtClean="0"/>
              <a:t>   static </a:t>
            </a:r>
            <a:r>
              <a:rPr lang="en-US" altLang="zh-CN" dirty="0" err="1"/>
              <a:t>err_t</a:t>
            </a:r>
            <a:r>
              <a:rPr lang="en-US" altLang="zh-CN" dirty="0"/>
              <a:t> </a:t>
            </a:r>
            <a:r>
              <a:rPr lang="en-US" altLang="zh-CN" dirty="0" err="1"/>
              <a:t>httpd_client_process_WAN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netconn</a:t>
            </a:r>
            <a:r>
              <a:rPr lang="en-US" altLang="zh-CN" dirty="0"/>
              <a:t> </a:t>
            </a:r>
            <a:r>
              <a:rPr lang="en-US" altLang="zh-CN" dirty="0" smtClean="0"/>
              <a:t>  *</a:t>
            </a:r>
            <a:r>
              <a:rPr lang="en-US" altLang="zh-CN" dirty="0" err="1"/>
              <a:t>conn</a:t>
            </a:r>
            <a:r>
              <a:rPr lang="en-US" altLang="zh-CN" dirty="0"/>
              <a:t>)</a:t>
            </a:r>
            <a:r>
              <a:rPr lang="en-US" altLang="zh-CN" dirty="0" err="1"/>
              <a:t>函数</a:t>
            </a:r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7727" y="2423160"/>
            <a:ext cx="628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      获取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-2S</a:t>
            </a:r>
            <a:r>
              <a:rPr lang="zh-CN" altLang="en-US" dirty="0" smtClean="0"/>
              <a:t>周期</a:t>
            </a:r>
            <a:endParaRPr lang="en-US" altLang="zh-CN" dirty="0" smtClean="0"/>
          </a:p>
          <a:p>
            <a:r>
              <a:rPr lang="en-US" altLang="zh-CN" dirty="0" smtClean="0"/>
              <a:t>          LWIP_DEBUGF(LWIP_DBG_ON</a:t>
            </a:r>
            <a:r>
              <a:rPr lang="en-US" altLang="zh-CN" dirty="0"/>
              <a:t>,("Delay 2 s\r\n"));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vTaskDelay</a:t>
            </a:r>
            <a:r>
              <a:rPr lang="en-US" altLang="zh-CN" dirty="0" smtClean="0"/>
              <a:t>(2000/</a:t>
            </a:r>
            <a:r>
              <a:rPr lang="en-US" altLang="zh-CN" dirty="0" err="1" smtClean="0"/>
              <a:t>portTICK_RATE_MS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http_client_updatefile</a:t>
            </a:r>
            <a:r>
              <a:rPr lang="en-US" altLang="zh-CN" dirty="0"/>
              <a:t>= </a:t>
            </a:r>
            <a:r>
              <a:rPr lang="en-US" altLang="zh-CN" dirty="0" err="1"/>
              <a:t>emUpdate_file_version_check</a:t>
            </a:r>
            <a:r>
              <a:rPr lang="en-US" altLang="zh-CN" dirty="0"/>
              <a:t>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501" y="3602990"/>
            <a:ext cx="6396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文件服务器域名获取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文件服务器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#define </a:t>
            </a:r>
            <a:r>
              <a:rPr lang="en-US" altLang="zh-CN" dirty="0"/>
              <a:t>HTTP_SERVER_DOMAIN_NAME "ci1.nadelectronics.com"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iRet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netconn_gethostbyname</a:t>
            </a:r>
            <a:r>
              <a:rPr lang="en-US" altLang="zh-CN" dirty="0"/>
              <a:t>(</a:t>
            </a:r>
            <a:r>
              <a:rPr lang="en-US" altLang="zh-CN" dirty="0" err="1"/>
              <a:t>HTTP_SERVER_DOMAIN_NAME,&amp;serverip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    LWIP_DEBUGF(LWIP_DBG_ON</a:t>
            </a:r>
            <a:r>
              <a:rPr lang="en-US" altLang="zh-CN" dirty="0"/>
              <a:t>,("Remote update from </a:t>
            </a:r>
            <a:r>
              <a:rPr lang="en-US" altLang="zh-CN" dirty="0" err="1"/>
              <a:t>Nad</a:t>
            </a:r>
            <a:r>
              <a:rPr lang="en-US" altLang="zh-CN" dirty="0"/>
              <a:t> server\r\n"))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035" y="629282"/>
            <a:ext cx="2377341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ym typeface="+mn-ea"/>
              </a:rPr>
              <a:t>OTA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43965" y="1663487"/>
            <a:ext cx="69335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“ GET </a:t>
            </a:r>
            <a:r>
              <a:rPr lang="en-US" altLang="zh-CN" dirty="0"/>
              <a:t>/upgrade/CI8-150/us/firmware_download.xml" </a:t>
            </a:r>
          </a:p>
          <a:p>
            <a:r>
              <a:rPr lang="en-US" altLang="zh-CN" dirty="0"/>
              <a:t>“HTTP/1.0\r\</a:t>
            </a:r>
            <a:r>
              <a:rPr lang="en-US" altLang="zh-CN" dirty="0" err="1"/>
              <a:t>nHost</a:t>
            </a:r>
            <a:r>
              <a:rPr lang="en-US" altLang="zh-CN" dirty="0"/>
              <a:t>: ci1.nadelectronics.com\r\n\r\n "</a:t>
            </a:r>
          </a:p>
          <a:p>
            <a:r>
              <a:rPr lang="en-US" altLang="zh-CN" dirty="0"/>
              <a:t>#define TAG_DEVICE_CLASS_START "&lt;</a:t>
            </a:r>
            <a:r>
              <a:rPr lang="en-US" altLang="zh-CN" dirty="0" err="1"/>
              <a:t>device_class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TAG_DEVICE_CLASS_END "&lt;/</a:t>
            </a:r>
            <a:r>
              <a:rPr lang="en-US" altLang="zh-CN" dirty="0" err="1"/>
              <a:t>device_class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TAG_DSP_VER_START "&lt;</a:t>
            </a:r>
            <a:r>
              <a:rPr lang="en-US" altLang="zh-CN" dirty="0" err="1"/>
              <a:t>dsp_version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TAG_DSP_VER_END "&lt;/</a:t>
            </a:r>
            <a:r>
              <a:rPr lang="en-US" altLang="zh-CN" dirty="0" err="1"/>
              <a:t>dsp_version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TAG_MCU_VER_START "&lt;</a:t>
            </a:r>
            <a:r>
              <a:rPr lang="en-US" altLang="zh-CN" dirty="0" err="1"/>
              <a:t>mcu_version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TAG_MCU_VER_END "&lt;/</a:t>
            </a:r>
            <a:r>
              <a:rPr lang="en-US" altLang="zh-CN" dirty="0" err="1"/>
              <a:t>mcu_version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TAG_FIRMWARE_MCU_START "&lt;</a:t>
            </a:r>
            <a:r>
              <a:rPr lang="en-US" altLang="zh-CN" dirty="0" err="1"/>
              <a:t>firmware_mcu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TAG_FIRMWARE_MCU_END "&lt;/</a:t>
            </a:r>
            <a:r>
              <a:rPr lang="en-US" altLang="zh-CN" dirty="0" err="1"/>
              <a:t>firmware_mcu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TAG_FIRMWARE_DSP_START "&lt;</a:t>
            </a:r>
            <a:r>
              <a:rPr lang="en-US" altLang="zh-CN" dirty="0" err="1"/>
              <a:t>firmware_dsp</a:t>
            </a:r>
            <a:r>
              <a:rPr lang="en-US" altLang="zh-CN" dirty="0"/>
              <a:t>&gt;"</a:t>
            </a:r>
          </a:p>
          <a:p>
            <a:r>
              <a:rPr lang="en-US" altLang="zh-CN" dirty="0"/>
              <a:t>#define TAG_FIRMWARE_DSP_END "&lt;/</a:t>
            </a:r>
            <a:r>
              <a:rPr lang="en-US" altLang="zh-CN" dirty="0" err="1"/>
              <a:t>firmware_dsp</a:t>
            </a:r>
            <a:r>
              <a:rPr lang="en-US" altLang="zh-CN" dirty="0"/>
              <a:t>&gt;"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parseDownloadInfoXML</a:t>
            </a:r>
            <a:r>
              <a:rPr lang="en-US" altLang="zh-CN" dirty="0"/>
              <a:t>(char* data)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7314" y="1033724"/>
            <a:ext cx="589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连接服务器</a:t>
            </a:r>
            <a:endParaRPr lang="en-US" altLang="zh-CN" dirty="0" smtClean="0"/>
          </a:p>
          <a:p>
            <a:r>
              <a:rPr lang="en-US" altLang="zh-CN" dirty="0" smtClean="0"/>
              <a:t>err  </a:t>
            </a:r>
            <a:r>
              <a:rPr lang="en-US" altLang="zh-CN" dirty="0"/>
              <a:t>= </a:t>
            </a:r>
            <a:r>
              <a:rPr lang="en-US" altLang="zh-CN" dirty="0" err="1"/>
              <a:t>netconn_connect</a:t>
            </a:r>
            <a:r>
              <a:rPr lang="en-US" altLang="zh-CN" dirty="0"/>
              <a:t>(</a:t>
            </a:r>
            <a:r>
              <a:rPr lang="en-US" altLang="zh-CN" dirty="0" err="1"/>
              <a:t>conn,&amp;serverip</a:t>
            </a:r>
            <a:r>
              <a:rPr lang="en-US" altLang="zh-CN" dirty="0"/>
              <a:t>, HTTP_SERVER_PORT);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2377341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ym typeface="+mn-ea"/>
              </a:rPr>
              <a:t>OTA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05280" y="1382395"/>
            <a:ext cx="47726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MyUpdateInfo</a:t>
            </a:r>
            <a:r>
              <a:rPr lang="en-US" altLang="zh-CN" dirty="0"/>
              <a:t> updateInfo1= {</a:t>
            </a:r>
          </a:p>
          <a:p>
            <a:r>
              <a:rPr lang="en-US" altLang="zh-CN" dirty="0"/>
              <a:t>	"None",//char </a:t>
            </a:r>
            <a:r>
              <a:rPr lang="en-US" altLang="zh-CN" dirty="0" err="1"/>
              <a:t>deviceClass</a:t>
            </a:r>
            <a:r>
              <a:rPr lang="en-US" altLang="zh-CN" dirty="0"/>
              <a:t>[DEV_CLASS_SIZE];</a:t>
            </a:r>
          </a:p>
          <a:p>
            <a:r>
              <a:rPr lang="en-US" altLang="zh-CN" dirty="0"/>
              <a:t>	"None",//char </a:t>
            </a:r>
            <a:r>
              <a:rPr lang="en-US" altLang="zh-CN" dirty="0" err="1"/>
              <a:t>mcuVer</a:t>
            </a:r>
            <a:r>
              <a:rPr lang="en-US" altLang="zh-CN" dirty="0"/>
              <a:t>[MCU_VER_SIZE];</a:t>
            </a:r>
          </a:p>
          <a:p>
            <a:r>
              <a:rPr lang="en-US" altLang="zh-CN" dirty="0"/>
              <a:t>	"None",//char </a:t>
            </a:r>
            <a:r>
              <a:rPr lang="en-US" altLang="zh-CN" dirty="0" err="1"/>
              <a:t>dspVer</a:t>
            </a:r>
            <a:r>
              <a:rPr lang="en-US" altLang="zh-CN" dirty="0"/>
              <a:t>[DSP_VER_SIZE];</a:t>
            </a:r>
          </a:p>
          <a:p>
            <a:r>
              <a:rPr lang="en-US" altLang="zh-CN" dirty="0"/>
              <a:t>	"None",//char </a:t>
            </a:r>
            <a:r>
              <a:rPr lang="en-US" altLang="zh-CN" dirty="0" err="1"/>
              <a:t>mcuFirmUrl</a:t>
            </a:r>
            <a:r>
              <a:rPr lang="en-US" altLang="zh-CN" dirty="0"/>
              <a:t>[MCU_FIRM_URL_SIZE];</a:t>
            </a:r>
          </a:p>
          <a:p>
            <a:r>
              <a:rPr lang="en-US" altLang="zh-CN" dirty="0"/>
              <a:t>	"None",//char </a:t>
            </a:r>
            <a:r>
              <a:rPr lang="en-US" altLang="zh-CN" dirty="0" err="1"/>
              <a:t>dspFirmUrl</a:t>
            </a:r>
            <a:r>
              <a:rPr lang="en-US" altLang="zh-CN" dirty="0"/>
              <a:t>[DSP_FIRM_URL_SIZE];</a:t>
            </a:r>
          </a:p>
          <a:p>
            <a:r>
              <a:rPr lang="en-US" altLang="zh-CN" dirty="0"/>
              <a:t>	0,//unsigned char </a:t>
            </a:r>
            <a:r>
              <a:rPr lang="en-US" altLang="zh-CN" dirty="0" err="1"/>
              <a:t>isSuccess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0</a:t>
            </a:r>
          </a:p>
          <a:p>
            <a:r>
              <a:rPr lang="en-US" altLang="zh-CN" dirty="0"/>
              <a:t>};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789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XMOS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基本功能开发与使用</a:t>
            </a:r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6086457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ym typeface="+mn-ea"/>
              </a:rPr>
              <a:t>OTA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28140" y="1256665"/>
            <a:ext cx="62655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根据</a:t>
            </a:r>
            <a:r>
              <a:rPr lang="en-US" altLang="zh-CN" dirty="0" err="1" smtClean="0"/>
              <a:t>mcuVer</a:t>
            </a:r>
            <a:r>
              <a:rPr lang="zh-CN" altLang="en-US" dirty="0" smtClean="0"/>
              <a:t>或是</a:t>
            </a:r>
            <a:r>
              <a:rPr lang="en-US" altLang="zh-CN" dirty="0" err="1" smtClean="0"/>
              <a:t>dspVer</a:t>
            </a:r>
            <a:r>
              <a:rPr lang="zh-CN" altLang="en-US" dirty="0" smtClean="0"/>
              <a:t>判断是否执行</a:t>
            </a:r>
            <a:r>
              <a:rPr lang="en-US" altLang="zh-CN" dirty="0" smtClean="0"/>
              <a:t>OTA</a:t>
            </a:r>
            <a:r>
              <a:rPr lang="zh-CN" altLang="en-US" dirty="0" smtClean="0"/>
              <a:t>升级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(updateInfo1.mcuVer,FW_VERSION2</a:t>
            </a:r>
            <a:r>
              <a:rPr lang="en-US" altLang="zh-CN" dirty="0"/>
              <a:t>)==0)</a:t>
            </a:r>
          </a:p>
          <a:p>
            <a:r>
              <a:rPr lang="en-US" altLang="zh-CN" dirty="0"/>
              <a:t>{updateInfo1.isLatestFirmware=1;</a:t>
            </a:r>
          </a:p>
          <a:p>
            <a:r>
              <a:rPr lang="en-US" altLang="zh-CN" dirty="0"/>
              <a:t>LWIP_DEBUGF(LWIP_DBG_ON,("Current </a:t>
            </a:r>
            <a:r>
              <a:rPr lang="en-US" altLang="zh-CN" dirty="0" err="1"/>
              <a:t>mcu</a:t>
            </a:r>
            <a:r>
              <a:rPr lang="en-US" altLang="zh-CN" dirty="0"/>
              <a:t> version:%s is the latest\r\n",FW_VERSION2));</a:t>
            </a:r>
          </a:p>
          <a:p>
            <a:r>
              <a:rPr lang="en-US" altLang="zh-CN" dirty="0"/>
              <a:t>}	</a:t>
            </a:r>
          </a:p>
          <a:p>
            <a:r>
              <a:rPr lang="en-US" altLang="zh-CN" dirty="0" err="1"/>
              <a:t>removeMcuDomainFromUrl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 err="1"/>
              <a:t>判断需要自动升级后，执行firmware</a:t>
            </a:r>
            <a:r>
              <a:rPr lang="en-US" altLang="zh-CN" dirty="0" err="1" smtClean="0"/>
              <a:t>下载</a:t>
            </a:r>
            <a:r>
              <a:rPr lang="zh-CN" altLang="en-US" dirty="0" smtClean="0"/>
              <a:t>，该流程类似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升级对应流程</a:t>
            </a:r>
            <a:r>
              <a:rPr lang="en-US" altLang="zh-CN" dirty="0" smtClean="0"/>
              <a:t>。</a:t>
            </a:r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6086457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ym typeface="+mn-ea"/>
              </a:rPr>
              <a:t>OTA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4410" y="1198245"/>
            <a:ext cx="7341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OTA</a:t>
            </a:r>
            <a:r>
              <a:rPr lang="zh-CN" altLang="en-US" dirty="0" smtClean="0"/>
              <a:t>数据后，执行</a:t>
            </a:r>
            <a:r>
              <a:rPr lang="en-US" altLang="zh-CN" dirty="0" smtClean="0"/>
              <a:t>CRC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http_client_updatefile</a:t>
            </a:r>
            <a:r>
              <a:rPr lang="en-US" altLang="zh-CN" dirty="0" smtClean="0"/>
              <a:t> </a:t>
            </a:r>
            <a:r>
              <a:rPr lang="en-US" altLang="zh-CN" dirty="0"/>
              <a:t>== </a:t>
            </a:r>
            <a:r>
              <a:rPr lang="en-US" altLang="zh-CN" dirty="0" err="1"/>
              <a:t>emUpdate_file_mcu_dsp</a:t>
            </a:r>
            <a:r>
              <a:rPr lang="en-US" altLang="zh-CN" dirty="0"/>
              <a:t> &amp;&amp; Http_Client_Crc32Check(</a:t>
            </a:r>
            <a:r>
              <a:rPr lang="en-US" altLang="zh-CN" dirty="0" err="1"/>
              <a:t>emUpdate_file_mcu_dsp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LWIP_DEBUGF(HTTP_CLIENT_DBG,("Http client </a:t>
            </a:r>
            <a:r>
              <a:rPr lang="en-US" altLang="zh-CN" dirty="0" err="1"/>
              <a:t>mcu+dsp</a:t>
            </a:r>
            <a:r>
              <a:rPr lang="en-US" altLang="zh-CN" dirty="0"/>
              <a:t> Firmware crc32 check sum ok....\r\n"));</a:t>
            </a:r>
          </a:p>
          <a:p>
            <a:r>
              <a:rPr lang="en-US" altLang="zh-CN" dirty="0"/>
              <a:t>//1.copy </a:t>
            </a:r>
            <a:r>
              <a:rPr lang="en-US" altLang="zh-CN" dirty="0" err="1"/>
              <a:t>dsp</a:t>
            </a:r>
            <a:r>
              <a:rPr lang="en-US" altLang="zh-CN" dirty="0"/>
              <a:t> data from </a:t>
            </a:r>
            <a:r>
              <a:rPr lang="en-US" altLang="zh-CN" dirty="0" err="1"/>
              <a:t>mcu's</a:t>
            </a:r>
            <a:r>
              <a:rPr lang="en-US" altLang="zh-CN" dirty="0"/>
              <a:t> external flash to </a:t>
            </a:r>
            <a:r>
              <a:rPr lang="en-US" altLang="zh-CN" dirty="0" err="1"/>
              <a:t>dsp's</a:t>
            </a:r>
            <a:r>
              <a:rPr lang="en-US" altLang="zh-CN" dirty="0"/>
              <a:t> flash</a:t>
            </a:r>
          </a:p>
          <a:p>
            <a:r>
              <a:rPr lang="en-US" altLang="zh-CN" dirty="0"/>
              <a:t>//2.erase </a:t>
            </a:r>
            <a:r>
              <a:rPr lang="en-US" altLang="zh-CN" dirty="0" err="1"/>
              <a:t>dsp</a:t>
            </a:r>
            <a:r>
              <a:rPr lang="en-US" altLang="zh-CN" dirty="0"/>
              <a:t> data on </a:t>
            </a:r>
            <a:r>
              <a:rPr lang="en-US" altLang="zh-CN" dirty="0" err="1"/>
              <a:t>mcu's</a:t>
            </a:r>
            <a:r>
              <a:rPr lang="en-US" altLang="zh-CN" dirty="0"/>
              <a:t> external flash</a:t>
            </a:r>
          </a:p>
          <a:p>
            <a:endParaRPr lang="en-US" altLang="zh-CN" dirty="0"/>
          </a:p>
          <a:p>
            <a:r>
              <a:rPr lang="en-US" altLang="zh-CN" dirty="0" smtClean="0"/>
              <a:t>......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32194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功放简介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2590" y="1087120"/>
            <a:ext cx="8569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CI:Cyber Interface/interaction网络接口/交互。</a:t>
            </a:r>
          </a:p>
          <a:p>
            <a:endParaRPr lang="en-US" altLang="zh-CN"/>
          </a:p>
          <a:p>
            <a:r>
              <a:rPr lang="en-US" altLang="zh-CN"/>
              <a:t>CI 8-120 DSP每通道输出功率是120W（8欧姆）</a:t>
            </a:r>
            <a:r>
              <a:rPr lang="zh-CN" altLang="en-US"/>
              <a:t>，</a:t>
            </a:r>
            <a:r>
              <a:rPr lang="en-US" altLang="zh-CN"/>
              <a:t>桥接模式下，可以变成4通道输出</a:t>
            </a:r>
            <a:r>
              <a:rPr lang="zh-CN" altLang="en-US"/>
              <a:t>，使</a:t>
            </a:r>
            <a:r>
              <a:rPr lang="en-US" altLang="zh-CN"/>
              <a:t>用的是Hypex UcD的D类功放模块，所以机箱可以做得更小，1U高度。</a:t>
            </a:r>
          </a:p>
          <a:p>
            <a:endParaRPr lang="en-US" altLang="zh-CN"/>
          </a:p>
          <a:p>
            <a:r>
              <a:rPr lang="en-US" altLang="zh-CN"/>
              <a:t>CI 8-120 DSP是专门为定制安装而设计的，自带DSP处理的，能支持通过IP访问平台调整EQ，设定分频点等等。通俗地说，你可以根据客户，或者自己的听音喜好来调整，把中音调得浑厚一点，把高音调明亮一点，又或者对房间声学方面做一定程度的优化。</a:t>
            </a:r>
          </a:p>
          <a:p>
            <a:endParaRPr lang="en-US" altLang="zh-CN"/>
          </a:p>
          <a:p>
            <a:r>
              <a:rPr lang="en-US" altLang="zh-CN"/>
              <a:t>CI 8-120 DSP由于内置DSP处理器，EQ调整、分频点设定等功能是以数字方式实现的，所以音频信号必须先经过A/D转换变成数字信号后再做处理，而处理完毕后又要经过D/A转换，最后才交给放大线路。因此在整个信号流程上需经过A/D、D/A的转换，所以在音质上一定会有妥协。</a:t>
            </a:r>
          </a:p>
        </p:txBody>
      </p:sp>
      <p:sp>
        <p:nvSpPr>
          <p:cNvPr id="7" name="动作按钮: 后退或前一项 6">
            <a:hlinkClick r:id="" action="ppaction://hlinkshowjump?jump=previousslide"/>
          </p:cNvPr>
          <p:cNvSpPr/>
          <p:nvPr/>
        </p:nvSpPr>
        <p:spPr>
          <a:xfrm>
            <a:off x="819150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前进或下一项 7">
            <a:hlinkClick r:id="" action="ppaction://hlinkshowjump?jump=nextslide"/>
          </p:cNvPr>
          <p:cNvSpPr/>
          <p:nvPr/>
        </p:nvSpPr>
        <p:spPr>
          <a:xfrm>
            <a:off x="862584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927134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1600" b="1" dirty="0" smtClean="0"/>
              <a:t>Ⅲ. </a:t>
            </a:r>
            <a:r>
              <a:rPr lang="zh-CN" altLang="en-US" sz="1600" b="1" dirty="0" smtClean="0"/>
              <a:t>常见升级异常及解决办法</a:t>
            </a:r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6086457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/>
              <a:t>WEB </a:t>
            </a:r>
            <a:r>
              <a:rPr lang="zh-CN" altLang="zh-CN" sz="1400" dirty="0" smtClean="0"/>
              <a:t>或是</a:t>
            </a:r>
            <a:r>
              <a:rPr lang="en-US" altLang="zh-CN" sz="1400" dirty="0" smtClean="0"/>
              <a:t>OTA firmware</a:t>
            </a:r>
            <a:r>
              <a:rPr lang="zh-CN" altLang="zh-CN" sz="1400" dirty="0" smtClean="0"/>
              <a:t>下载阶段异常</a:t>
            </a: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28379" y="1076034"/>
            <a:ext cx="5047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 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http </a:t>
            </a:r>
            <a:r>
              <a:rPr lang="zh-CN" altLang="zh-CN" dirty="0" smtClean="0"/>
              <a:t>响应正文不随响应行和响应头在同一帧中</a:t>
            </a:r>
            <a:r>
              <a:rPr lang="zh-CN" altLang="zh-CN" dirty="0" smtClean="0"/>
              <a:t>传输</a:t>
            </a:r>
            <a:endParaRPr lang="zh-CN" altLang="zh-CN" dirty="0" smtClean="0"/>
          </a:p>
          <a:p>
            <a:r>
              <a:rPr lang="zh-CN" altLang="en-US" dirty="0" smtClean="0"/>
              <a:t>  对策：</a:t>
            </a:r>
            <a:r>
              <a:rPr lang="en-US" altLang="zh-CN" dirty="0" smtClean="0"/>
              <a:t>else if (</a:t>
            </a:r>
            <a:r>
              <a:rPr lang="en-US" altLang="zh-CN" dirty="0" err="1" smtClean="0"/>
              <a:t>strncmp</a:t>
            </a:r>
            <a:r>
              <a:rPr lang="en-US" altLang="zh-CN" dirty="0" smtClean="0"/>
              <a:t>(data, "POST ", 5) == 0){</a:t>
            </a: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xPostStatus</a:t>
            </a:r>
            <a:r>
              <a:rPr lang="en-US" altLang="zh-CN" dirty="0" smtClean="0"/>
              <a:t>){</a:t>
            </a:r>
            <a:endParaRPr lang="zh-CN" altLang="zh-CN" dirty="0" smtClean="0"/>
          </a:p>
          <a:p>
            <a:r>
              <a:rPr lang="en-US" altLang="zh-CN" dirty="0" smtClean="0"/>
              <a:t>else if(</a:t>
            </a:r>
            <a:r>
              <a:rPr lang="en-US" altLang="zh-CN" dirty="0" err="1" smtClean="0"/>
              <a:t>strstr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data,ALL_FW_String</a:t>
            </a:r>
            <a:r>
              <a:rPr lang="en-US" altLang="zh-CN" dirty="0" smtClean="0"/>
              <a:t>)!= NULL){</a:t>
            </a:r>
            <a:endParaRPr lang="zh-CN" altLang="zh-CN" dirty="0" smtClean="0"/>
          </a:p>
          <a:p>
            <a:r>
              <a:rPr lang="en-US" altLang="zh-CN" dirty="0" smtClean="0"/>
              <a:t>				    }</a:t>
            </a:r>
            <a:endParaRPr lang="zh-CN" altLang="zh-CN" dirty="0" smtClean="0"/>
          </a:p>
          <a:p>
            <a:r>
              <a:rPr lang="en-US" altLang="zh-CN" dirty="0" smtClean="0"/>
              <a:t>		}</a:t>
            </a:r>
            <a:endParaRPr lang="zh-CN" altLang="zh-CN" dirty="0" smtClean="0"/>
          </a:p>
          <a:p>
            <a:r>
              <a:rPr lang="en-US" altLang="zh-CN" dirty="0" smtClean="0"/>
              <a:t>}else{</a:t>
            </a:r>
            <a:endParaRPr lang="zh-CN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xPostStatus</a:t>
            </a:r>
            <a:r>
              <a:rPr lang="en-US" altLang="zh-CN" dirty="0" smtClean="0"/>
              <a:t>){</a:t>
            </a:r>
            <a:endParaRPr lang="zh-CN" altLang="zh-CN" dirty="0" smtClean="0"/>
          </a:p>
          <a:p>
            <a:r>
              <a:rPr lang="en-US" altLang="zh-CN" dirty="0" smtClean="0"/>
              <a:t>else if(</a:t>
            </a:r>
            <a:r>
              <a:rPr lang="en-US" altLang="zh-CN" dirty="0" err="1" smtClean="0"/>
              <a:t>strstr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data,ALL_FW_String</a:t>
            </a:r>
            <a:r>
              <a:rPr lang="en-US" altLang="zh-CN" dirty="0" smtClean="0"/>
              <a:t>)!= NULL){</a:t>
            </a:r>
            <a:endParaRPr lang="zh-CN" altLang="zh-CN" dirty="0" smtClean="0"/>
          </a:p>
          <a:p>
            <a:r>
              <a:rPr lang="en-US" altLang="zh-CN" dirty="0" smtClean="0"/>
              <a:t>				    }</a:t>
            </a:r>
            <a:endParaRPr lang="zh-CN" altLang="zh-CN" dirty="0" smtClean="0"/>
          </a:p>
          <a:p>
            <a:r>
              <a:rPr lang="en-US" altLang="zh-CN" dirty="0" smtClean="0"/>
              <a:t>		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1173356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1600" b="1" dirty="0" smtClean="0"/>
              <a:t>Ⅲ. </a:t>
            </a:r>
            <a:r>
              <a:rPr lang="zh-CN" altLang="en-US" sz="1600" b="1" dirty="0" smtClean="0"/>
              <a:t>常见升级异常及解决办法</a:t>
            </a:r>
          </a:p>
          <a:p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6086457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/>
              <a:t>MCU </a:t>
            </a:r>
            <a:r>
              <a:rPr lang="en-US" altLang="zh-CN" sz="1400" dirty="0" err="1" smtClean="0"/>
              <a:t>Bootloader</a:t>
            </a:r>
            <a:r>
              <a:rPr lang="zh-CN" altLang="zh-CN" sz="1400" dirty="0" smtClean="0"/>
              <a:t>升级阶段异常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8379" y="1076034"/>
            <a:ext cx="50476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 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MCU </a:t>
            </a:r>
            <a:r>
              <a:rPr lang="en-US" altLang="zh-CN" dirty="0" err="1" smtClean="0"/>
              <a:t>bootloader</a:t>
            </a:r>
            <a:r>
              <a:rPr lang="en-US" altLang="zh-CN" dirty="0" smtClean="0"/>
              <a:t> </a:t>
            </a:r>
            <a:r>
              <a:rPr lang="zh-CN" altLang="zh-CN" dirty="0" smtClean="0"/>
              <a:t>写</a:t>
            </a:r>
            <a:r>
              <a:rPr lang="en-US" altLang="zh-CN" dirty="0" smtClean="0"/>
              <a:t>app flash</a:t>
            </a:r>
            <a:r>
              <a:rPr lang="zh-CN" altLang="zh-CN" dirty="0" smtClean="0"/>
              <a:t>的代码</a:t>
            </a:r>
            <a:r>
              <a:rPr lang="zh-CN" altLang="en-US" dirty="0" smtClean="0"/>
              <a:t>未</a:t>
            </a:r>
            <a:r>
              <a:rPr lang="zh-CN" altLang="zh-CN" dirty="0" smtClean="0"/>
              <a:t>加临界区保护</a:t>
            </a:r>
          </a:p>
          <a:p>
            <a:r>
              <a:rPr lang="zh-CN" altLang="en-US" dirty="0" smtClean="0"/>
              <a:t>  对策</a:t>
            </a:r>
            <a:r>
              <a:rPr lang="en-US" altLang="zh-CN" dirty="0" smtClean="0"/>
              <a:t>MCU </a:t>
            </a:r>
            <a:r>
              <a:rPr lang="en-US" altLang="zh-CN" dirty="0" err="1" smtClean="0"/>
              <a:t>bootloader</a:t>
            </a:r>
            <a:r>
              <a:rPr lang="en-US" altLang="zh-CN" dirty="0" smtClean="0"/>
              <a:t> </a:t>
            </a:r>
            <a:r>
              <a:rPr lang="zh-CN" altLang="zh-CN" dirty="0" smtClean="0"/>
              <a:t>写</a:t>
            </a:r>
            <a:r>
              <a:rPr lang="en-US" altLang="zh-CN" dirty="0" smtClean="0"/>
              <a:t>app flash</a:t>
            </a:r>
            <a:r>
              <a:rPr lang="zh-CN" altLang="zh-CN" dirty="0" smtClean="0"/>
              <a:t>的代码加上临界区保护</a:t>
            </a:r>
            <a:endParaRPr lang="en-US" altLang="zh-CN" dirty="0" smtClean="0"/>
          </a:p>
          <a:p>
            <a:r>
              <a:rPr lang="en-US" altLang="zh-CN" dirty="0" err="1" smtClean="0"/>
              <a:t>IntMasterDisable</a:t>
            </a:r>
            <a:r>
              <a:rPr lang="en-US" altLang="zh-CN" dirty="0" smtClean="0"/>
              <a:t>();</a:t>
            </a:r>
          </a:p>
          <a:p>
            <a:endParaRPr lang="zh-CN" altLang="zh-CN" dirty="0" smtClean="0"/>
          </a:p>
          <a:p>
            <a:r>
              <a:rPr lang="en-US" altLang="zh-CN" dirty="0" err="1" smtClean="0"/>
              <a:t>externalFlashRead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externalFlashBuff,i</a:t>
            </a:r>
            <a:r>
              <a:rPr lang="en-US" altLang="zh-CN" dirty="0" smtClean="0"/>
              <a:t>*256,256);                                  </a:t>
            </a:r>
            <a:endParaRPr lang="zh-CN" altLang="zh-CN" dirty="0" smtClean="0"/>
          </a:p>
          <a:p>
            <a:r>
              <a:rPr lang="en-US" altLang="zh-CN" dirty="0" err="1" smtClean="0"/>
              <a:t>ROM_FlashProgram</a:t>
            </a:r>
            <a:r>
              <a:rPr lang="en-US" altLang="zh-CN" dirty="0" smtClean="0"/>
              <a:t>((uint32_t*)</a:t>
            </a:r>
            <a:r>
              <a:rPr lang="en-US" altLang="zh-CN" dirty="0" err="1" smtClean="0"/>
              <a:t>externalFlashBuff,APP_START_ADDRESS+i</a:t>
            </a:r>
            <a:r>
              <a:rPr lang="en-US" altLang="zh-CN" dirty="0" smtClean="0"/>
              <a:t>*256,256); </a:t>
            </a:r>
          </a:p>
          <a:p>
            <a:endParaRPr lang="zh-CN" altLang="zh-CN" dirty="0" smtClean="0"/>
          </a:p>
          <a:p>
            <a:r>
              <a:rPr lang="en-US" altLang="zh-CN" dirty="0" err="1" smtClean="0"/>
              <a:t>IntMasterEnable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112204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ko-KR" sz="1600" b="1" dirty="0" smtClean="0"/>
              <a:t>Ⅱ. </a:t>
            </a:r>
            <a:r>
              <a:rPr lang="en-US" altLang="ko-KR" sz="1600" b="1" dirty="0">
                <a:latin typeface="+mj-lt"/>
                <a:sym typeface="+mn-ea"/>
              </a:rPr>
              <a:t>WEB</a:t>
            </a:r>
            <a:r>
              <a:rPr lang="zh-CN" altLang="en-US" sz="1600" b="1" dirty="0">
                <a:latin typeface="+mj-lt"/>
                <a:sym typeface="+mn-ea"/>
              </a:rPr>
              <a:t>及</a:t>
            </a:r>
            <a:r>
              <a:rPr lang="en-US" altLang="zh-CN" sz="1600" b="1" dirty="0">
                <a:latin typeface="+mj-lt"/>
                <a:sym typeface="+mn-ea"/>
              </a:rPr>
              <a:t>OTA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升级流程</a:t>
            </a:r>
            <a:endParaRPr lang="en-US" altLang="zh-CN" sz="1600" b="1" dirty="0">
              <a:latin typeface="+mj-lt"/>
            </a:endParaRPr>
          </a:p>
          <a:p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20" y="629282"/>
            <a:ext cx="6086457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"/>
          <p:cNvSpPr txBox="1"/>
          <p:nvPr/>
        </p:nvSpPr>
        <p:spPr>
          <a:xfrm>
            <a:off x="311935" y="780364"/>
            <a:ext cx="831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/>
              <a:t>OTA </a:t>
            </a:r>
            <a:r>
              <a:rPr lang="zh-CN" altLang="zh-CN" sz="1400" dirty="0" smtClean="0"/>
              <a:t>升级后客户端超时未发送</a:t>
            </a:r>
            <a:r>
              <a:rPr lang="en-US" altLang="zh-CN" sz="1400" dirty="0" smtClean="0"/>
              <a:t>TCP Close</a:t>
            </a:r>
            <a:r>
              <a:rPr lang="zh-CN" altLang="zh-CN" sz="1400" dirty="0" smtClean="0"/>
              <a:t>流程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8379" y="1109406"/>
            <a:ext cx="5980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 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 GET </a:t>
            </a:r>
            <a:r>
              <a:rPr lang="zh-CN" altLang="zh-CN" dirty="0" smtClean="0"/>
              <a:t>请求中加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Context-Type</a:t>
            </a:r>
            <a:r>
              <a:rPr lang="zh-CN" altLang="en-US" dirty="0" smtClean="0"/>
              <a:t>，导致服务器端异常   关闭连接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 对策</a:t>
            </a:r>
            <a:r>
              <a:rPr lang="en-US" altLang="zh-CN" dirty="0" smtClean="0"/>
              <a:t>:  GET </a:t>
            </a:r>
            <a:r>
              <a:rPr lang="zh-CN" altLang="zh-CN" dirty="0" smtClean="0"/>
              <a:t>请求中不可加</a:t>
            </a:r>
            <a:r>
              <a:rPr lang="en-US" altLang="zh-CN" dirty="0" smtClean="0"/>
              <a:t>Context-Type</a:t>
            </a:r>
            <a:r>
              <a:rPr lang="zh-CN" altLang="zh-CN" dirty="0" smtClean="0"/>
              <a:t>，否则会引起服务器中发送终止连接请求</a:t>
            </a:r>
            <a:r>
              <a:rPr lang="en-US" altLang="zh-CN" dirty="0" smtClean="0"/>
              <a:t>FIN</a:t>
            </a:r>
            <a:r>
              <a:rPr lang="zh-CN" altLang="zh-CN" dirty="0" smtClean="0"/>
              <a:t>，而且</a:t>
            </a:r>
            <a:r>
              <a:rPr lang="en-US" altLang="zh-CN" dirty="0" err="1" smtClean="0"/>
              <a:t>Wireshark</a:t>
            </a:r>
            <a:r>
              <a:rPr lang="zh-CN" altLang="zh-CN" dirty="0" smtClean="0"/>
              <a:t>中解析不出该条命令是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协议，只是显示</a:t>
            </a:r>
            <a:r>
              <a:rPr lang="en-US" altLang="zh-CN" dirty="0" smtClean="0"/>
              <a:t>TCP</a:t>
            </a:r>
            <a:r>
              <a:rPr lang="zh-CN" altLang="zh-CN" dirty="0" smtClean="0"/>
              <a:t>协议。</a:t>
            </a:r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66611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1600" b="1" dirty="0" smtClean="0"/>
              <a:t>Ⅲ. </a:t>
            </a:r>
            <a:r>
              <a:rPr lang="zh-CN" altLang="en-US" sz="1600" b="1" dirty="0" smtClean="0">
                <a:sym typeface="+mn-ea"/>
              </a:rPr>
              <a:t>常见升级异常及解决办法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53144" y="792325"/>
            <a:ext cx="6846473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1935" y="780364"/>
            <a:ext cx="8314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 sz="1400" dirty="0" smtClean="0"/>
              <a:t>强制升级</a:t>
            </a:r>
            <a:r>
              <a:rPr lang="zh-CN" altLang="en-US" sz="1400" dirty="0" smtClean="0"/>
              <a:t>功能</a:t>
            </a:r>
            <a:endParaRPr lang="zh-CN" altLang="zh-CN" sz="1400" dirty="0" smtClean="0"/>
          </a:p>
          <a:p>
            <a:pPr marL="285750" indent="-285750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51000" y="1461705"/>
            <a:ext cx="477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强制升级是</a:t>
            </a:r>
            <a:r>
              <a:rPr lang="zh-CN" altLang="zh-CN" dirty="0" smtClean="0"/>
              <a:t>升级异常的最后保护屏障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建议无论是否对终端客户开放，</a:t>
            </a:r>
            <a:r>
              <a:rPr lang="zh-CN" altLang="zh-CN" dirty="0" smtClean="0"/>
              <a:t>一定要有。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上电检测某一引脚电平持续多长时间等来触发强制升级。</a:t>
            </a:r>
            <a:endParaRPr lang="zh-CN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动作按钮: 前进或下一项 1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Ⅳ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升级压力测试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53144" y="792325"/>
            <a:ext cx="684647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功放升级过程中进行压力测试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37534" y="1062824"/>
            <a:ext cx="477266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客户升级稳定性及可靠性需求：</a:t>
            </a:r>
            <a:r>
              <a:rPr lang="en-US" altLang="zh-CN" dirty="0" smtClean="0"/>
              <a:t>Control4 AMS 8*8/24*24</a:t>
            </a:r>
            <a:r>
              <a:rPr lang="zh-CN" altLang="en-US" dirty="0" smtClean="0"/>
              <a:t>要求机器在压力测试下，连续固件升级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，不出错。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常用压力测试软件：</a:t>
            </a:r>
            <a:r>
              <a:rPr lang="en-US" altLang="zh-CN" dirty="0" err="1" smtClean="0"/>
              <a:t>ShitStorm</a:t>
            </a:r>
            <a:endParaRPr lang="en-US" altLang="zh-CN" dirty="0" smtClean="0"/>
          </a:p>
          <a:p>
            <a:r>
              <a:rPr lang="en-US" altLang="zh-CN" dirty="0" smtClean="0"/>
              <a:t>UDP-Unicorn</a:t>
            </a:r>
          </a:p>
          <a:p>
            <a:r>
              <a:rPr lang="en-US" altLang="zh-CN" dirty="0" smtClean="0"/>
              <a:t>TCPClient.exe</a:t>
            </a:r>
          </a:p>
          <a:p>
            <a:r>
              <a:rPr lang="en-US" altLang="zh-CN" dirty="0" err="1" smtClean="0"/>
              <a:t>tcp</a:t>
            </a:r>
            <a:r>
              <a:rPr lang="zh-CN" altLang="en-US" dirty="0" smtClean="0"/>
              <a:t>压力测试</a:t>
            </a:r>
            <a:r>
              <a:rPr lang="en-US" altLang="zh-CN" dirty="0" smtClean="0"/>
              <a:t>.exe</a:t>
            </a:r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压力测试异常，解决方法：</a:t>
            </a:r>
            <a:endParaRPr lang="en-US" altLang="zh-CN" dirty="0" smtClean="0"/>
          </a:p>
          <a:p>
            <a:r>
              <a:rPr lang="en-US" altLang="zh-CN" dirty="0" smtClean="0"/>
              <a:t>#define LWIP_TCPIP_CORE_LOCKING         1</a:t>
            </a:r>
          </a:p>
          <a:p>
            <a:r>
              <a:rPr lang="en-US" altLang="zh-CN" dirty="0" smtClean="0"/>
              <a:t>#define MEMP_NUM_TCPIP_MSG_API     8  // </a:t>
            </a:r>
            <a:r>
              <a:rPr lang="en-US" altLang="zh-CN" dirty="0" err="1" smtClean="0"/>
              <a:t>tcpip_msg</a:t>
            </a:r>
            <a:r>
              <a:rPr lang="zh-CN" altLang="zh-CN" dirty="0" smtClean="0"/>
              <a:t>结构的数目，它用于</a:t>
            </a:r>
            <a:r>
              <a:rPr lang="en-US" altLang="zh-CN" dirty="0" smtClean="0"/>
              <a:t>callback/timeout API</a:t>
            </a:r>
            <a:r>
              <a:rPr lang="zh-CN" altLang="zh-CN" dirty="0" smtClean="0"/>
              <a:t>的通信</a:t>
            </a:r>
            <a:r>
              <a:rPr lang="en-US" altLang="zh-CN" dirty="0" smtClean="0"/>
              <a:t>(</a:t>
            </a:r>
            <a:r>
              <a:rPr lang="zh-CN" altLang="zh-CN" dirty="0" smtClean="0"/>
              <a:t>仅当使用</a:t>
            </a:r>
            <a:r>
              <a:rPr lang="en-US" altLang="zh-CN" dirty="0" err="1" smtClean="0"/>
              <a:t>tcpip.c</a:t>
            </a:r>
            <a:r>
              <a:rPr lang="zh-CN" altLang="zh-CN" dirty="0" smtClean="0"/>
              <a:t>的时候需要</a:t>
            </a:r>
            <a:r>
              <a:rPr lang="en-US" altLang="zh-CN" dirty="0" smtClean="0"/>
              <a:t> )</a:t>
            </a:r>
            <a:r>
              <a:rPr lang="zh-CN" altLang="zh-CN" dirty="0" smtClean="0"/>
              <a:t>，默认为</a:t>
            </a:r>
            <a:r>
              <a:rPr lang="en-US" altLang="zh-CN" dirty="0" smtClean="0"/>
              <a:t>8</a:t>
            </a:r>
            <a:r>
              <a:rPr lang="zh-CN" altLang="zh-CN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#define MEMP_NUM_TCPIP_MSG_INPKT  8  // </a:t>
            </a:r>
            <a:r>
              <a:rPr lang="zh-CN" altLang="zh-CN" dirty="0" smtClean="0"/>
              <a:t>接收包时</a:t>
            </a:r>
            <a:r>
              <a:rPr lang="en-US" altLang="zh-CN" dirty="0" err="1" smtClean="0"/>
              <a:t>tcpip_msg</a:t>
            </a:r>
            <a:r>
              <a:rPr lang="zh-CN" altLang="zh-CN" dirty="0" smtClean="0"/>
              <a:t>结构体的数目。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动作按钮: 前进或下一项 1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2" y="2196935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4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56832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功放简介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截图0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765" y="1089025"/>
            <a:ext cx="5686425" cy="1162050"/>
          </a:xfrm>
          <a:prstGeom prst="rect">
            <a:avLst/>
          </a:prstGeom>
        </p:spPr>
      </p:pic>
      <p:pic>
        <p:nvPicPr>
          <p:cNvPr id="8" name="图片 7" descr="截图0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765" y="3025775"/>
            <a:ext cx="5753100" cy="1019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92120" y="2497455"/>
            <a:ext cx="24974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NAD CI8-120 </a:t>
            </a:r>
            <a:r>
              <a:rPr lang="zh-CN" altLang="en-US"/>
              <a:t>前视图</a:t>
            </a: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75915" y="3884295"/>
            <a:ext cx="24974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NAD CI8-120 </a:t>
            </a:r>
            <a:r>
              <a:rPr lang="zh-CN" altLang="en-US"/>
              <a:t>后视图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56832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Ⅰ.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3144" y="792325"/>
            <a:ext cx="684647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功放简介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45485" y="4209415"/>
            <a:ext cx="4772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NAD CI8-120 web dynamic EQ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截图0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81250" y="1123950"/>
            <a:ext cx="43815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568325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3144" y="778355"/>
            <a:ext cx="684647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300" y="778459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3415" y="1237615"/>
            <a:ext cx="20821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/>
              <a:t>Ethernet </a:t>
            </a:r>
            <a:r>
              <a:rPr lang="zh-CN" altLang="en-US"/>
              <a:t>帧结构</a:t>
            </a:r>
          </a:p>
        </p:txBody>
      </p:sp>
      <p:pic>
        <p:nvPicPr>
          <p:cNvPr id="8" name="图片 7" descr="截图0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3915" y="1559560"/>
            <a:ext cx="69913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53144" y="792325"/>
            <a:ext cx="684647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1935" y="780364"/>
            <a:ext cx="83141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sz="14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415" y="1254125"/>
            <a:ext cx="47726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TCP/IP </a:t>
            </a:r>
            <a:r>
              <a:rPr lang="zh-CN" altLang="en-US"/>
              <a:t>格式</a:t>
            </a:r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动作按钮: 前进或下一项 1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截图0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1657350"/>
            <a:ext cx="7105650" cy="3105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06825" y="4631055"/>
            <a:ext cx="27095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IP Header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endParaRPr lang="en-US" altLang="zh-CN" sz="1600" b="1" dirty="0" smtClean="0"/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145" y="629282"/>
            <a:ext cx="1456502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298" y="1332075"/>
            <a:ext cx="8114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zh-CN" sz="1200" dirty="0" smtClean="0"/>
          </a:p>
          <a:p>
            <a:pPr marL="228600" indent="-228600">
              <a:buAutoNum type="arabicPeriod"/>
            </a:pPr>
            <a:endParaRPr lang="en-US" altLang="zh-CN" sz="1200" dirty="0" smtClean="0"/>
          </a:p>
          <a:p>
            <a:pPr marL="228600" indent="-228600"/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sz="14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前进或下一项 6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截图03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495" y="1433195"/>
            <a:ext cx="6810375" cy="2276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0485" y="3945255"/>
            <a:ext cx="27095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TCP Header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0250"/>
            <a:ext cx="3952002" cy="876300"/>
          </a:xfrm>
          <a:prstGeom prst="rect">
            <a:avLst/>
          </a:prstGeom>
          <a:noFill/>
        </p:spPr>
        <p:txBody>
          <a:bodyPr wrap="square" lIns="76921" tIns="38460" rIns="76921" bIns="3846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Ⅰ. </a:t>
            </a:r>
            <a:r>
              <a:rPr lang="en-US" altLang="ko-KR" sz="1600" b="1" dirty="0" smtClean="0">
                <a:latin typeface="+mj-lt"/>
                <a:sym typeface="+mn-ea"/>
              </a:rPr>
              <a:t>CI</a:t>
            </a:r>
            <a:r>
              <a:rPr lang="zh-CN" altLang="en-US" sz="1600" b="1" dirty="0" smtClean="0">
                <a:latin typeface="+mj-lt"/>
                <a:sym typeface="+mn-ea"/>
              </a:rPr>
              <a:t>功放及</a:t>
            </a:r>
            <a:r>
              <a:rPr lang="en-US" altLang="ko-KR" sz="1600" b="1" dirty="0" smtClean="0">
                <a:latin typeface="+mj-lt"/>
                <a:sym typeface="+mn-ea"/>
              </a:rPr>
              <a:t>TCP/IP</a:t>
            </a:r>
            <a:r>
              <a:rPr lang="zh-CN" altLang="en-US" sz="1600" b="1" dirty="0" smtClean="0">
                <a:latin typeface="+mj-lt"/>
                <a:sym typeface="+mn-ea"/>
              </a:rPr>
              <a:t>简介</a:t>
            </a:r>
            <a:endParaRPr lang="en-US" altLang="zh-CN" sz="1600" b="1" dirty="0">
              <a:latin typeface="+mj-lt"/>
            </a:endParaRP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350" y="608962"/>
            <a:ext cx="1456502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935" y="780364"/>
            <a:ext cx="83141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ko-KR" sz="1400" b="1" dirty="0" smtClean="0">
                <a:latin typeface="+mj-lt"/>
                <a:sym typeface="+mn-ea"/>
              </a:rPr>
              <a:t>TCP/IP</a:t>
            </a:r>
            <a:r>
              <a:rPr lang="zh-CN" altLang="en-US" sz="1400" b="1" dirty="0" smtClean="0">
                <a:latin typeface="+mj-lt"/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4" name="动作按钮: 后退或前一项 3">
            <a:hlinkClick r:id="" action="ppaction://hlinkshowjump?jump=previousslide"/>
          </p:cNvPr>
          <p:cNvSpPr/>
          <p:nvPr/>
        </p:nvSpPr>
        <p:spPr>
          <a:xfrm>
            <a:off x="8177530" y="4762500"/>
            <a:ext cx="36004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/>
          </p:cNvPr>
          <p:cNvSpPr/>
          <p:nvPr/>
        </p:nvSpPr>
        <p:spPr>
          <a:xfrm>
            <a:off x="8696960" y="4762500"/>
            <a:ext cx="345440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截图04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425" y="1880870"/>
            <a:ext cx="6915150" cy="1381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48075" y="3371850"/>
            <a:ext cx="27095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UDP  Header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Q0ODg2NWE5NTY1ZTk1NzZkNzJkMGMyYWFlYTQxM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0*l_h_f*1_3_1"/>
  <p:tag name="KSO_WM_UNIT_TYPE" val="l_h_f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0*l_h_f*1_3_1"/>
  <p:tag name="KSO_WM_UNIT_TYPE" val="l_h_f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60,&quot;width&quot;:6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1843</Words>
  <Application>Microsoft Office PowerPoint</Application>
  <PresentationFormat>全屏显示(16:9)</PresentationFormat>
  <Paragraphs>368</Paragraphs>
  <Slides>35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hansong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HP0178</dc:creator>
  <cp:lastModifiedBy>hp0379</cp:lastModifiedBy>
  <cp:revision>1139</cp:revision>
  <dcterms:created xsi:type="dcterms:W3CDTF">2016-02-04T01:59:00Z</dcterms:created>
  <dcterms:modified xsi:type="dcterms:W3CDTF">2022-08-30T14:12:27Z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97DC796852584B4CA461B57773DA3330</vt:lpwstr>
  </property>
  <property fmtid="{D5CDD505-2E9C-101B-9397-08002B2CF9AE}" pid="3" name="KSOProductBuildVer">
    <vt:lpwstr>2052-11.1.0.12313</vt:lpwstr>
  </property>
</Properties>
</file>