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458" r:id="rId2"/>
    <p:sldId id="459" r:id="rId3"/>
    <p:sldId id="460" r:id="rId4"/>
    <p:sldId id="694" r:id="rId5"/>
    <p:sldId id="696" r:id="rId6"/>
    <p:sldId id="701" r:id="rId7"/>
    <p:sldId id="695" r:id="rId8"/>
    <p:sldId id="697" r:id="rId9"/>
    <p:sldId id="698" r:id="rId10"/>
    <p:sldId id="699" r:id="rId11"/>
    <p:sldId id="700" r:id="rId12"/>
    <p:sldId id="702" r:id="rId13"/>
    <p:sldId id="703" r:id="rId14"/>
    <p:sldId id="704" r:id="rId15"/>
    <p:sldId id="705" r:id="rId16"/>
    <p:sldId id="706" r:id="rId17"/>
    <p:sldId id="707" r:id="rId18"/>
    <p:sldId id="709" r:id="rId19"/>
    <p:sldId id="710" r:id="rId20"/>
    <p:sldId id="711" r:id="rId21"/>
    <p:sldId id="712" r:id="rId22"/>
    <p:sldId id="714" r:id="rId23"/>
    <p:sldId id="715" r:id="rId24"/>
    <p:sldId id="716" r:id="rId25"/>
    <p:sldId id="717" r:id="rId26"/>
    <p:sldId id="708" r:id="rId27"/>
    <p:sldId id="718" r:id="rId28"/>
    <p:sldId id="719" r:id="rId29"/>
    <p:sldId id="720" r:id="rId30"/>
    <p:sldId id="721" r:id="rId31"/>
    <p:sldId id="722" r:id="rId32"/>
    <p:sldId id="723" r:id="rId33"/>
    <p:sldId id="725" r:id="rId34"/>
    <p:sldId id="726" r:id="rId35"/>
    <p:sldId id="728" r:id="rId36"/>
    <p:sldId id="729" r:id="rId37"/>
    <p:sldId id="731" r:id="rId38"/>
    <p:sldId id="732" r:id="rId39"/>
    <p:sldId id="733" r:id="rId40"/>
  </p:sldIdLst>
  <p:sldSz cx="10668000" cy="76200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News Gothic M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6">
          <p15:clr>
            <a:srgbClr val="A4A3A4"/>
          </p15:clr>
        </p15:guide>
        <p15:guide id="2" pos="33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3366"/>
    <a:srgbClr val="000000"/>
    <a:srgbClr val="FF33CC"/>
    <a:srgbClr val="808000"/>
    <a:srgbClr val="FF8585"/>
    <a:srgbClr val="C0E399"/>
    <a:srgbClr val="99CCFF"/>
    <a:srgbClr val="FF8AFF"/>
    <a:srgbClr val="F35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89430" autoAdjust="0"/>
  </p:normalViewPr>
  <p:slideViewPr>
    <p:cSldViewPr snapToGrid="0">
      <p:cViewPr varScale="1">
        <p:scale>
          <a:sx n="94" d="100"/>
          <a:sy n="94" d="100"/>
        </p:scale>
        <p:origin x="258" y="66"/>
      </p:cViewPr>
      <p:guideLst>
        <p:guide orient="horz" pos="1106"/>
        <p:guide pos="3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 snapToGrid="0">
      <p:cViewPr varScale="1">
        <p:scale>
          <a:sx n="54" d="100"/>
          <a:sy n="54" d="100"/>
        </p:scale>
        <p:origin x="-193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9731375"/>
            <a:ext cx="30924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ADAA348-3414-4700-87EF-6F80C2B730C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3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654050"/>
            <a:ext cx="5567362" cy="3976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8863"/>
            <a:ext cx="5207000" cy="402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2" tIns="46914" rIns="95502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349626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5625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3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Sworn testimony is evidence given by a witness who has made a commitment to tell the truth. If the witness is later found to have lied whilst bound by the commitment, they can often be charged with the crime of perjury.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commitment can come in different forms depending on the situation of the witness.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Oath: A commitment made to the witness's deity, or on their holy book.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14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Sworn testimony is evidence given by a witness who has made a commitment to tell the truth. If the witness is later found to have lied whilst bound by the commitment, they can often be charged with the crime of perjury.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commitment can come in different forms depending on the situation of the witness.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Oath: A commitment made to the witness's deity, or on their holy book.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510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Sworn testimony is evidence given by a witness who has made a commitment to tell the truth. If the witness is later found to have lied whilst bound by the commitment, they can often be charged with the crime of perjury.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commitment can come in different forms depending on the situation of the witness.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Oath: A commitment made to the witness's deity, or on their holy book.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10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3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0100" y="2356330"/>
            <a:ext cx="9067800" cy="1633537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7881" y="1318461"/>
            <a:ext cx="7467600" cy="99831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356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4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00963" y="190500"/>
            <a:ext cx="2509837" cy="6956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6688" y="190500"/>
            <a:ext cx="7381875" cy="6956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49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8313" y="1138238"/>
            <a:ext cx="4662487" cy="60086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42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48313" y="1138238"/>
            <a:ext cx="4662487" cy="29273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48313" y="4217988"/>
            <a:ext cx="4662487" cy="292893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656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735013" y="1138238"/>
            <a:ext cx="9475787" cy="6008687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16837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lang="de-DE" dirty="0">
                <a:solidFill>
                  <a:srgbClr val="000000"/>
                </a:solidFill>
                <a:latin typeface="+mn-lt"/>
              </a:defRPr>
            </a:lvl4pPr>
            <a:lvl5pPr marL="1724025" indent="-247650"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3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793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63" y="4895850"/>
            <a:ext cx="90678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2963" y="3228975"/>
            <a:ext cx="90678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8437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8313" y="1138238"/>
            <a:ext cx="4662487" cy="600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80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96012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704975"/>
            <a:ext cx="4713288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3400" y="2416175"/>
            <a:ext cx="4713288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19725" y="1704975"/>
            <a:ext cx="4714875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19725" y="2416175"/>
            <a:ext cx="4714875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53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86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84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3213"/>
            <a:ext cx="350996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0363" y="303213"/>
            <a:ext cx="5964237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3400" y="1593850"/>
            <a:ext cx="3509963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3045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0738" y="5334000"/>
            <a:ext cx="64008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0738" y="681038"/>
            <a:ext cx="64008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0738" y="5964238"/>
            <a:ext cx="64008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759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 userDrawn="1"/>
        </p:nvSpPr>
        <p:spPr bwMode="auto">
          <a:xfrm>
            <a:off x="-11113" y="7158038"/>
            <a:ext cx="10679113" cy="549275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155575"/>
            <a:ext cx="97043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425" tIns="49212" rIns="98425" bIns="492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 der Folie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057275"/>
            <a:ext cx="9732962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 smtClean="0"/>
              <a:t>Klicken Sie,  um die Formate des Vorlagentextes zu bearbeiten</a:t>
            </a:r>
          </a:p>
          <a:p>
            <a:pPr lvl="1"/>
            <a:r>
              <a:rPr lang="de-DE" altLang="en-US" dirty="0" smtClean="0"/>
              <a:t>Zweite Ebene</a:t>
            </a:r>
          </a:p>
          <a:p>
            <a:pPr lvl="2"/>
            <a:r>
              <a:rPr lang="de-DE" altLang="en-US" dirty="0" smtClean="0"/>
              <a:t>Dritte Ebene</a:t>
            </a:r>
          </a:p>
          <a:p>
            <a:pPr lvl="3"/>
            <a:r>
              <a:rPr lang="de-DE" altLang="en-US" dirty="0" smtClean="0"/>
              <a:t>Vierte Ebene</a:t>
            </a:r>
          </a:p>
          <a:p>
            <a:pPr lvl="3"/>
            <a:r>
              <a:rPr lang="de-DE" altLang="en-US" dirty="0" smtClean="0"/>
              <a:t>Fünfte Ebene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73050" y="7270750"/>
            <a:ext cx="102393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hr-HR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CIS,</a:t>
            </a:r>
            <a:r>
              <a:rPr lang="hr-HR" sz="1400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 LMU</a:t>
            </a:r>
            <a:r>
              <a:rPr lang="en-US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: </a:t>
            </a:r>
            <a:r>
              <a:rPr lang="hr-HR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Deep</a:t>
            </a:r>
            <a:r>
              <a:rPr lang="hr-HR" sz="1400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 Learning for NLP </a:t>
            </a:r>
            <a:r>
              <a:rPr lang="en-US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(Lecture </a:t>
            </a:r>
            <a:r>
              <a:rPr lang="hr-HR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12</a:t>
            </a:r>
            <a:r>
              <a:rPr lang="en-US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, </a:t>
            </a:r>
            <a:r>
              <a:rPr lang="en-US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Version: </a:t>
            </a:r>
            <a:r>
              <a:rPr lang="hr-HR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19</a:t>
            </a:r>
            <a:r>
              <a:rPr lang="en-US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.</a:t>
            </a:r>
            <a:r>
              <a:rPr lang="hr-HR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1</a:t>
            </a:r>
            <a:r>
              <a:rPr lang="en-US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.20</a:t>
            </a:r>
            <a:r>
              <a:rPr lang="hr-HR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22</a:t>
            </a:r>
            <a:r>
              <a:rPr lang="en-US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)</a:t>
            </a:r>
            <a:r>
              <a:rPr lang="de-DE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de-DE" sz="1400" dirty="0" smtClean="0">
                <a:solidFill>
                  <a:schemeClr val="bg1"/>
                </a:solidFill>
                <a:latin typeface="Arial" charset="0"/>
                <a:cs typeface="Arial" pitchFamily="34" charset="0"/>
              </a:rPr>
              <a:t>– </a:t>
            </a:r>
            <a:r>
              <a:rPr lang="de-DE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 Slide </a:t>
            </a:r>
            <a:fld id="{6235666F-39A4-4491-9956-F558E2C49889}" type="slidenum">
              <a:rPr lang="de-DE" sz="1400" kern="120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r>
              <a:rPr lang="de-DE" sz="14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 </a:t>
            </a:r>
          </a:p>
        </p:txBody>
      </p:sp>
      <p:sp>
        <p:nvSpPr>
          <p:cNvPr id="1030" name="Rectangle 3"/>
          <p:cNvSpPr>
            <a:spLocks noChangeArrowheads="1"/>
          </p:cNvSpPr>
          <p:nvPr userDrawn="1"/>
        </p:nvSpPr>
        <p:spPr bwMode="auto">
          <a:xfrm>
            <a:off x="0" y="692150"/>
            <a:ext cx="10668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7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  <p:sldLayoutId id="2147484324" r:id="rId12"/>
    <p:sldLayoutId id="2147484325" r:id="rId13"/>
    <p:sldLayoutId id="2147484326" r:id="rId14"/>
  </p:sldLayoutIdLst>
  <p:timing>
    <p:tnLst>
      <p:par>
        <p:cTn id="1" dur="indefinite" restart="never" nodeType="tmRoot"/>
      </p:par>
    </p:tnLst>
  </p:timing>
  <p:txStyles>
    <p:titleStyle>
      <a:lvl1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+mn-lt"/>
          <a:ea typeface="+mj-ea"/>
          <a:cs typeface="+mj-cs"/>
        </a:defRPr>
      </a:lvl1pPr>
      <a:lvl2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2pPr>
      <a:lvl3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3pPr>
      <a:lvl4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4pPr>
      <a:lvl5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5pPr>
      <a:lvl6pPr marL="4572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6pPr>
      <a:lvl7pPr marL="9144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7pPr>
      <a:lvl8pPr marL="13716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8pPr>
      <a:lvl9pPr marL="18288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9pPr>
    </p:titleStyle>
    <p:bodyStyle>
      <a:lvl1pPr marL="369888" indent="-369888" algn="l" defTabSz="1060450" rtl="0" eaLnBrk="0" fontAlgn="base" hangingPunct="0">
        <a:spcBef>
          <a:spcPct val="50000"/>
        </a:spcBef>
        <a:spcAft>
          <a:spcPct val="0"/>
        </a:spcAft>
        <a:buFont typeface="Symbol" pitchFamily="18" charset="2"/>
        <a:buChar char="-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07975" algn="l" defTabSz="1060450" rtl="0" eaLnBrk="0" fontAlgn="base" hangingPunct="0">
        <a:spcBef>
          <a:spcPct val="30000"/>
        </a:spcBef>
        <a:spcAft>
          <a:spcPct val="10000"/>
        </a:spcAft>
        <a:buFont typeface="Arial" charset="0"/>
        <a:buChar char="•"/>
        <a:defRPr sz="2000">
          <a:solidFill>
            <a:srgbClr val="000000"/>
          </a:solidFill>
          <a:latin typeface="+mn-lt"/>
        </a:defRPr>
      </a:lvl2pPr>
      <a:lvl3pPr marL="1270000" indent="-285750" algn="l" defTabSz="1060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rgbClr val="000000"/>
          </a:solidFill>
          <a:latin typeface="+mn-lt"/>
        </a:defRPr>
      </a:lvl3pPr>
      <a:lvl4pPr marL="1724025" indent="-247650" algn="l" defTabSz="1060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de-DE" dirty="0">
          <a:solidFill>
            <a:srgbClr val="000000"/>
          </a:solidFill>
          <a:latin typeface="+mn-lt"/>
        </a:defRPr>
      </a:lvl4pPr>
      <a:lvl5pPr marL="1724025" indent="-247650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6733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31305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5877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40449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74395" y="2275840"/>
            <a:ext cx="9067800" cy="1295400"/>
          </a:xfrm>
        </p:spPr>
        <p:txBody>
          <a:bodyPr/>
          <a:lstStyle/>
          <a:p>
            <a:pPr algn="ctr">
              <a:spcBef>
                <a:spcPct val="70000"/>
              </a:spcBef>
            </a:pPr>
            <a:r>
              <a:rPr lang="de-DE" altLang="de-DE" dirty="0">
                <a:solidFill>
                  <a:srgbClr val="000000"/>
                </a:solidFill>
              </a:rPr>
              <a:t/>
            </a:r>
            <a:br>
              <a:rPr lang="de-DE" altLang="de-DE" dirty="0">
                <a:solidFill>
                  <a:srgbClr val="000000"/>
                </a:solidFill>
              </a:rPr>
            </a:br>
            <a:r>
              <a:rPr lang="de-DE" altLang="de-DE" dirty="0"/>
              <a:t/>
            </a:r>
            <a:br>
              <a:rPr lang="de-DE" altLang="de-DE" dirty="0"/>
            </a:br>
            <a:r>
              <a:rPr lang="en-US" altLang="de-DE" dirty="0" smtClean="0">
                <a:solidFill>
                  <a:schemeClr val="bg1"/>
                </a:solidFill>
              </a:rPr>
              <a:t>Text Analytics</a:t>
            </a:r>
            <a:r>
              <a:rPr lang="hr-HR" altLang="de-DE" dirty="0" smtClean="0"/>
              <a:t/>
            </a:r>
            <a:br>
              <a:rPr lang="hr-HR" altLang="de-DE" dirty="0" smtClean="0"/>
            </a:br>
            <a:r>
              <a:rPr lang="hr-HR" altLang="de-DE" dirty="0"/>
              <a:t/>
            </a:r>
            <a:br>
              <a:rPr lang="hr-HR" altLang="de-DE" dirty="0"/>
            </a:br>
            <a:r>
              <a:rPr lang="en-US" altLang="de-DE" dirty="0" smtClean="0"/>
              <a:t>Lecture </a:t>
            </a:r>
            <a:r>
              <a:rPr lang="hr-HR" altLang="de-DE" smtClean="0"/>
              <a:t>1</a:t>
            </a:r>
            <a:r>
              <a:rPr lang="hr-HR" altLang="de-DE" dirty="0"/>
              <a:t>2</a:t>
            </a:r>
            <a:r>
              <a:rPr lang="en-US" altLang="de-DE" smtClean="0"/>
              <a:t>:</a:t>
            </a:r>
            <a:r>
              <a:rPr lang="hr-HR" altLang="de-DE" dirty="0" smtClean="0"/>
              <a:t> </a:t>
            </a:r>
            <a:r>
              <a:rPr lang="hr-HR" altLang="de-DE" dirty="0" smtClean="0"/>
              <a:t>Multilinguality and </a:t>
            </a:r>
            <a:br>
              <a:rPr lang="hr-HR" altLang="de-DE" dirty="0" smtClean="0"/>
            </a:br>
            <a:r>
              <a:rPr lang="hr-HR" altLang="de-DE" dirty="0" smtClean="0"/>
              <a:t>Cross-Lingual Transfer</a:t>
            </a:r>
            <a:endParaRPr lang="de-DE" altLang="de-DE" sz="4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84480" y="1107440"/>
            <a:ext cx="60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000000"/>
                </a:solidFill>
              </a:rPr>
              <a:t>Prof. Dr. Goran Glavaš</a:t>
            </a:r>
          </a:p>
          <a:p>
            <a:endParaRPr lang="en-US" sz="1400" b="1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Crossing the Language Chasm: symbolic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4" y="1483360"/>
            <a:ext cx="4966335" cy="5374639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hr-HR" dirty="0" smtClean="0"/>
              <a:t>Full-Blown MT (SMT or NMT)</a:t>
            </a:r>
          </a:p>
          <a:p>
            <a:pPr lvl="1"/>
            <a:r>
              <a:rPr lang="hr-HR" dirty="0" smtClean="0">
                <a:solidFill>
                  <a:srgbClr val="FF0000"/>
                </a:solidFill>
              </a:rPr>
              <a:t>Parallel data needed</a:t>
            </a:r>
            <a:r>
              <a:rPr lang="hr-HR" dirty="0" smtClean="0"/>
              <a:t>, critical for under-resourced languages</a:t>
            </a:r>
          </a:p>
          <a:p>
            <a:pPr lvl="1"/>
            <a:r>
              <a:rPr lang="hr-HR" dirty="0" smtClean="0"/>
              <a:t>Translate everything from the target language to the source language</a:t>
            </a:r>
          </a:p>
          <a:p>
            <a:pPr marL="400050" indent="-400050">
              <a:buFont typeface="+mj-lt"/>
              <a:buAutoNum type="arabicPeriod"/>
            </a:pPr>
            <a:r>
              <a:rPr lang="hr-HR" dirty="0" smtClean="0"/>
              <a:t>Multilingual KBs</a:t>
            </a:r>
          </a:p>
          <a:p>
            <a:pPr lvl="1"/>
            <a:r>
              <a:rPr lang="hr-HR" dirty="0" smtClean="0"/>
              <a:t>Texts represented using entities from a multilingual KB</a:t>
            </a:r>
          </a:p>
          <a:p>
            <a:pPr lvl="1"/>
            <a:r>
              <a:rPr lang="hr-HR" dirty="0" smtClean="0"/>
              <a:t>Same entity ID for same concepts across languages</a:t>
            </a:r>
          </a:p>
          <a:p>
            <a:pPr lvl="1"/>
            <a:r>
              <a:rPr lang="hr-HR" dirty="0" smtClean="0"/>
              <a:t>Issues: </a:t>
            </a:r>
            <a:r>
              <a:rPr lang="hr-HR" dirty="0" smtClean="0">
                <a:solidFill>
                  <a:srgbClr val="FF0000"/>
                </a:solidFill>
              </a:rPr>
              <a:t>coverage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0000"/>
                </a:solidFill>
              </a:rPr>
              <a:t>entity linking</a:t>
            </a:r>
          </a:p>
          <a:p>
            <a:pPr lvl="1"/>
            <a:endParaRPr lang="hr-HR" dirty="0"/>
          </a:p>
          <a:p>
            <a:pPr lvl="1" indent="-4000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00" y="5462923"/>
            <a:ext cx="5086601" cy="1227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13" y="1679592"/>
            <a:ext cx="2070834" cy="26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99" y="1608097"/>
            <a:ext cx="3709297" cy="1956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Crossing the Language Chasm: representation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60688" y="1483360"/>
            <a:ext cx="6370493" cy="5394959"/>
          </a:xfrm>
        </p:spPr>
        <p:txBody>
          <a:bodyPr>
            <a:normAutofit/>
          </a:bodyPr>
          <a:lstStyle/>
          <a:p>
            <a:pPr marL="450056" indent="-450056">
              <a:buFont typeface="+mj-lt"/>
              <a:buAutoNum type="arabicPeriod" startAt="3"/>
            </a:pPr>
            <a:r>
              <a:rPr lang="hr-HR" b="1" dirty="0" smtClean="0">
                <a:solidFill>
                  <a:srgbClr val="3399FF"/>
                </a:solidFill>
              </a:rPr>
              <a:t>Multilingual / Cross-lingual representations of meaning</a:t>
            </a:r>
            <a:endParaRPr lang="hr-HR" dirty="0" smtClean="0">
              <a:solidFill>
                <a:srgbClr val="3399FF"/>
              </a:solidFill>
            </a:endParaRPr>
          </a:p>
          <a:p>
            <a:pPr lvl="1"/>
            <a:r>
              <a:rPr lang="hr-HR" b="1" dirty="0" smtClean="0"/>
              <a:t>Word-level</a:t>
            </a:r>
          </a:p>
          <a:p>
            <a:pPr lvl="2"/>
            <a:r>
              <a:rPr lang="hr-HR" dirty="0" smtClean="0"/>
              <a:t>Cross-lingual word embeddings</a:t>
            </a:r>
          </a:p>
          <a:p>
            <a:pPr lvl="2"/>
            <a:r>
              <a:rPr lang="hr-HR" dirty="0" smtClean="0"/>
              <a:t>Words with similar meaning across languages have similar vectors</a:t>
            </a:r>
          </a:p>
          <a:p>
            <a:pPr lvl="2"/>
            <a:endParaRPr lang="hr-HR" dirty="0" smtClean="0"/>
          </a:p>
          <a:p>
            <a:pPr lvl="1"/>
            <a:r>
              <a:rPr lang="hr-HR" b="1" dirty="0" smtClean="0"/>
              <a:t>Text encoding</a:t>
            </a:r>
            <a:r>
              <a:rPr lang="hr-HR" dirty="0" smtClean="0"/>
              <a:t> </a:t>
            </a:r>
          </a:p>
          <a:p>
            <a:pPr lvl="2"/>
            <a:r>
              <a:rPr lang="hr-HR" dirty="0" smtClean="0"/>
              <a:t>Multilingual unsupervised pretraining</a:t>
            </a:r>
          </a:p>
          <a:p>
            <a:pPr lvl="3"/>
            <a:r>
              <a:rPr lang="hr-HR" dirty="0" smtClean="0"/>
              <a:t>Multilingual BERT [</a:t>
            </a:r>
            <a:r>
              <a:rPr lang="hr-HR" dirty="0" smtClean="0">
                <a:solidFill>
                  <a:srgbClr val="0070C0"/>
                </a:solidFill>
              </a:rPr>
              <a:t>Devlin et al., ‘19</a:t>
            </a:r>
            <a:r>
              <a:rPr lang="hr-HR" dirty="0" smtClean="0"/>
              <a:t>]</a:t>
            </a:r>
          </a:p>
          <a:p>
            <a:pPr lvl="3"/>
            <a:r>
              <a:rPr lang="hr-HR" dirty="0" smtClean="0"/>
              <a:t>XLM(-R) [</a:t>
            </a:r>
            <a:r>
              <a:rPr lang="hr-HR" dirty="0" smtClean="0">
                <a:solidFill>
                  <a:srgbClr val="0070C0"/>
                </a:solidFill>
              </a:rPr>
              <a:t>Conneau &amp; Lample, ’19</a:t>
            </a:r>
            <a:r>
              <a:rPr lang="hr-HR" dirty="0" smtClean="0">
                <a:solidFill>
                  <a:schemeClr val="tx1"/>
                </a:solidFill>
              </a:rPr>
              <a:t>,</a:t>
            </a:r>
            <a:r>
              <a:rPr lang="hr-HR" dirty="0" smtClean="0">
                <a:solidFill>
                  <a:srgbClr val="0070C0"/>
                </a:solidFill>
              </a:rPr>
              <a:t>  Conneau et al., 2020</a:t>
            </a:r>
            <a:r>
              <a:rPr lang="hr-HR" dirty="0" smtClean="0"/>
              <a:t>]</a:t>
            </a:r>
          </a:p>
          <a:p>
            <a:pPr lvl="3"/>
            <a:r>
              <a:rPr lang="hr-HR" dirty="0" smtClean="0"/>
              <a:t>mT5 [</a:t>
            </a:r>
            <a:r>
              <a:rPr lang="hr-HR" dirty="0">
                <a:solidFill>
                  <a:srgbClr val="0070C0"/>
                </a:solidFill>
              </a:rPr>
              <a:t>Xue et al., 2020</a:t>
            </a:r>
            <a:r>
              <a:rPr lang="hr-HR" dirty="0" smtClean="0"/>
              <a:t>]</a:t>
            </a:r>
          </a:p>
          <a:p>
            <a:pPr marL="400050" lvl="1" indent="0">
              <a:buNone/>
            </a:pPr>
            <a:endParaRPr lang="hr-HR" dirty="0" smtClean="0"/>
          </a:p>
          <a:p>
            <a:pPr marL="400050" lvl="1" indent="0">
              <a:buNone/>
            </a:pPr>
            <a:endParaRPr lang="hr-HR" dirty="0" smtClean="0"/>
          </a:p>
          <a:p>
            <a:pPr lvl="1" indent="-400050">
              <a:buFont typeface="+mj-lt"/>
              <a:buAutoNum type="arabicPeriod" startAt="3"/>
            </a:pPr>
            <a:endParaRPr lang="hr-HR" dirty="0"/>
          </a:p>
          <a:p>
            <a:pPr lvl="1" indent="-400050">
              <a:buFont typeface="+mj-lt"/>
              <a:buAutoNum type="arabicPeriod" startAt="3"/>
            </a:pPr>
            <a:endParaRPr lang="hr-HR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750" y="4761634"/>
            <a:ext cx="1184997" cy="1579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57" y="3797183"/>
            <a:ext cx="1834375" cy="1412646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 rot="1045868">
            <a:off x="7910643" y="3757324"/>
            <a:ext cx="2039811" cy="152377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9661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838" y="1057275"/>
            <a:ext cx="9732962" cy="5949950"/>
          </a:xfrm>
        </p:spPr>
        <p:txBody>
          <a:bodyPr/>
          <a:lstStyle/>
          <a:p>
            <a:endParaRPr lang="hr-HR" dirty="0" smtClean="0"/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Why Multilingual NLP?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>
                <a:solidFill>
                  <a:srgbClr val="3399FF"/>
                </a:solidFill>
              </a:rPr>
              <a:t>Cross-lingual word embeddings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Multilingual transformers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253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Cross-Lingual (Word) Embeddings (CLWE)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9" y="1475184"/>
            <a:ext cx="9201150" cy="1776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dirty="0" smtClean="0"/>
              <a:t>Different methodologies but the same </a:t>
            </a:r>
            <a:r>
              <a:rPr lang="hr-HR" b="1" dirty="0" smtClean="0"/>
              <a:t>end goal</a:t>
            </a:r>
            <a:r>
              <a:rPr lang="hr-HR" dirty="0" smtClean="0"/>
              <a:t>: </a:t>
            </a:r>
            <a:endParaRPr lang="hr-HR" sz="875" dirty="0"/>
          </a:p>
          <a:p>
            <a:pPr marL="400050" lvl="1" indent="0">
              <a:buNone/>
            </a:pPr>
            <a:r>
              <a:rPr lang="hr-HR" i="1" dirty="0" smtClean="0"/>
              <a:t>Induce a </a:t>
            </a:r>
            <a:r>
              <a:rPr lang="hr-HR" i="1" dirty="0" smtClean="0">
                <a:solidFill>
                  <a:srgbClr val="3399FF"/>
                </a:solidFill>
              </a:rPr>
              <a:t>semantic vector space</a:t>
            </a:r>
            <a:r>
              <a:rPr lang="hr-HR" i="1" dirty="0" smtClean="0"/>
              <a:t> in which words </a:t>
            </a:r>
            <a:r>
              <a:rPr lang="hr-HR" i="1" dirty="0" smtClean="0">
                <a:solidFill>
                  <a:srgbClr val="FF0000"/>
                </a:solidFill>
              </a:rPr>
              <a:t>with similar meaning end up with similar vectors</a:t>
            </a:r>
            <a:r>
              <a:rPr lang="hr-HR" i="1" dirty="0" smtClean="0"/>
              <a:t>, regardless of whether they come from </a:t>
            </a:r>
            <a:r>
              <a:rPr lang="hr-HR" i="1" dirty="0" smtClean="0">
                <a:solidFill>
                  <a:srgbClr val="FF0000"/>
                </a:solidFill>
              </a:rPr>
              <a:t>the same language or from different languages</a:t>
            </a:r>
            <a:r>
              <a:rPr lang="hr-HR" i="1" dirty="0" smtClean="0"/>
              <a:t>.</a:t>
            </a:r>
          </a:p>
          <a:p>
            <a:pPr marL="400050" lvl="1" indent="0">
              <a:buNone/>
            </a:pPr>
            <a:endParaRPr lang="hr-HR" i="1" dirty="0"/>
          </a:p>
          <a:p>
            <a:endParaRPr lang="hr-HR" i="1" dirty="0" smtClean="0"/>
          </a:p>
          <a:p>
            <a:pPr marL="400050" lvl="1" indent="0">
              <a:buNone/>
            </a:pPr>
            <a:endParaRPr lang="hr-HR" i="1" dirty="0" smtClean="0"/>
          </a:p>
          <a:p>
            <a:pPr marL="400050" lvl="1" indent="0">
              <a:buNone/>
            </a:pPr>
            <a:endParaRPr lang="hr-HR" i="1" dirty="0" smtClean="0"/>
          </a:p>
          <a:p>
            <a:pPr marL="400050" lvl="1" indent="0">
              <a:buNone/>
            </a:pPr>
            <a:endParaRPr lang="hr-H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040657"/>
            <a:ext cx="7741256" cy="408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Cross-Lingual (Word) Embeddings (CLWE)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38" y="1057275"/>
            <a:ext cx="9092882" cy="5949950"/>
          </a:xfrm>
        </p:spPr>
        <p:txBody>
          <a:bodyPr/>
          <a:lstStyle/>
          <a:p>
            <a:pPr marL="0" indent="0">
              <a:buNone/>
            </a:pPr>
            <a:r>
              <a:rPr lang="hr-HR" b="1" dirty="0"/>
              <a:t>Typology of methods for inducing </a:t>
            </a:r>
            <a:r>
              <a:rPr lang="hr-HR" b="1" dirty="0" smtClean="0"/>
              <a:t>CLWEs</a:t>
            </a:r>
            <a:endParaRPr lang="hr-HR" b="1" dirty="0"/>
          </a:p>
          <a:p>
            <a:pPr marL="914400" lvl="1" indent="-457200">
              <a:buFont typeface="+mj-lt"/>
              <a:buAutoNum type="arabicPeriod"/>
            </a:pPr>
            <a:endParaRPr lang="hr-H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hr-HR" b="1" dirty="0" smtClean="0">
                <a:solidFill>
                  <a:srgbClr val="3399FF"/>
                </a:solidFill>
              </a:rPr>
              <a:t>Type </a:t>
            </a:r>
            <a:r>
              <a:rPr lang="hr-HR" b="1" dirty="0">
                <a:solidFill>
                  <a:srgbClr val="3399FF"/>
                </a:solidFill>
              </a:rPr>
              <a:t>of bilingual / multilingual signal</a:t>
            </a:r>
          </a:p>
          <a:p>
            <a:pPr lvl="2"/>
            <a:r>
              <a:rPr lang="hr-HR" dirty="0"/>
              <a:t>Document-level, sentence-level, </a:t>
            </a:r>
            <a:r>
              <a:rPr lang="hr-HR" sz="2100" dirty="0"/>
              <a:t>word-level</a:t>
            </a:r>
            <a:r>
              <a:rPr lang="hr-HR" dirty="0"/>
              <a:t>, </a:t>
            </a:r>
            <a:r>
              <a:rPr lang="hr-HR" dirty="0">
                <a:solidFill>
                  <a:srgbClr val="FF0000"/>
                </a:solidFill>
              </a:rPr>
              <a:t>no signal</a:t>
            </a:r>
            <a:r>
              <a:rPr lang="hr-HR" dirty="0"/>
              <a:t> (i.e., </a:t>
            </a:r>
            <a:r>
              <a:rPr lang="hr-HR" dirty="0">
                <a:solidFill>
                  <a:srgbClr val="FF0000"/>
                </a:solidFill>
              </a:rPr>
              <a:t>unsupervised</a:t>
            </a:r>
            <a:r>
              <a:rPr lang="hr-H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hr-H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hr-HR" b="1" dirty="0" smtClean="0"/>
              <a:t>Comparability</a:t>
            </a:r>
            <a:endParaRPr lang="hr-HR" b="1" dirty="0"/>
          </a:p>
          <a:p>
            <a:pPr lvl="2"/>
            <a:r>
              <a:rPr lang="hr-HR" dirty="0"/>
              <a:t>Parallel texts, comparable texts, not comparable (i.e., randomly aligned)</a:t>
            </a:r>
          </a:p>
          <a:p>
            <a:pPr marL="914400" lvl="1" indent="-457200">
              <a:buFont typeface="+mj-lt"/>
              <a:buAutoNum type="arabicPeriod"/>
            </a:pPr>
            <a:endParaRPr lang="hr-H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hr-HR" b="1" dirty="0" smtClean="0">
                <a:solidFill>
                  <a:srgbClr val="3399FF"/>
                </a:solidFill>
              </a:rPr>
              <a:t>Point </a:t>
            </a:r>
            <a:r>
              <a:rPr lang="hr-HR" b="1" dirty="0">
                <a:solidFill>
                  <a:srgbClr val="3399FF"/>
                </a:solidFill>
              </a:rPr>
              <a:t>(time) of alignment</a:t>
            </a:r>
          </a:p>
          <a:p>
            <a:pPr lvl="2"/>
            <a:r>
              <a:rPr lang="hr-HR" i="1" dirty="0"/>
              <a:t>Joint embedding models</a:t>
            </a:r>
            <a:r>
              <a:rPr lang="hr-HR" b="1" dirty="0"/>
              <a:t> </a:t>
            </a:r>
            <a:r>
              <a:rPr lang="hr-HR" dirty="0"/>
              <a:t>vs. </a:t>
            </a:r>
            <a:r>
              <a:rPr lang="hr-HR" i="1" dirty="0">
                <a:solidFill>
                  <a:srgbClr val="002060"/>
                </a:solidFill>
              </a:rPr>
              <a:t>Post-hoc alignment</a:t>
            </a:r>
          </a:p>
          <a:p>
            <a:pPr marL="914400" lvl="1" indent="-457200">
              <a:buFont typeface="+mj-lt"/>
              <a:buAutoNum type="arabicPeriod"/>
            </a:pPr>
            <a:endParaRPr lang="hr-H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hr-HR" b="1" dirty="0" smtClean="0"/>
              <a:t>Modality</a:t>
            </a:r>
            <a:endParaRPr lang="hr-HR" b="1" dirty="0"/>
          </a:p>
          <a:p>
            <a:pPr lvl="2"/>
            <a:r>
              <a:rPr lang="hr-HR" dirty="0"/>
              <a:t>Text only vs. using images for alignment (e.g., [</a:t>
            </a:r>
            <a:r>
              <a:rPr lang="hr-HR" dirty="0">
                <a:solidFill>
                  <a:srgbClr val="002060"/>
                </a:solidFill>
              </a:rPr>
              <a:t>Kiela et al., ‘15</a:t>
            </a:r>
            <a:r>
              <a:rPr lang="hr-HR" dirty="0"/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Joint Models vs. Post-hoc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38" y="1057275"/>
            <a:ext cx="10190162" cy="5949950"/>
          </a:xfrm>
        </p:spPr>
        <p:txBody>
          <a:bodyPr/>
          <a:lstStyle/>
          <a:p>
            <a:pPr marL="0" indent="0">
              <a:buNone/>
            </a:pPr>
            <a:r>
              <a:rPr lang="hr-HR" dirty="0" smtClean="0"/>
              <a:t>Regardless of the source of supervision, there are two main strategies for inducing a bilingual/multilingual word embedding space: </a:t>
            </a:r>
          </a:p>
          <a:p>
            <a:pPr marL="0" indent="0">
              <a:buNone/>
            </a:pPr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b="1" dirty="0" smtClean="0"/>
              <a:t>Joint embedding models</a:t>
            </a:r>
            <a:endParaRPr lang="hr-HR" dirty="0"/>
          </a:p>
          <a:p>
            <a:pPr marL="773112" lvl="1" indent="-342900"/>
            <a:r>
              <a:rPr lang="hr-HR" dirty="0"/>
              <a:t>S</a:t>
            </a:r>
            <a:r>
              <a:rPr lang="hr-HR" dirty="0" smtClean="0"/>
              <a:t>tart from raw texts in two (or more) languages </a:t>
            </a:r>
          </a:p>
          <a:p>
            <a:pPr marL="773112" lvl="1" indent="-342900"/>
            <a:r>
              <a:rPr lang="hr-HR" dirty="0"/>
              <a:t>I</a:t>
            </a:r>
            <a:r>
              <a:rPr lang="hr-HR" dirty="0" smtClean="0"/>
              <a:t>nduce a bilingual (multilingual) space from scratch</a:t>
            </a:r>
          </a:p>
          <a:p>
            <a:pPr marL="773112" lvl="1" indent="-342900"/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b="1" dirty="0" smtClean="0"/>
              <a:t>Post-hoc alignment models</a:t>
            </a:r>
            <a:r>
              <a:rPr lang="hr-HR" dirty="0" smtClean="0"/>
              <a:t> (aka </a:t>
            </a:r>
            <a:r>
              <a:rPr lang="hr-HR" i="1" dirty="0" smtClean="0"/>
              <a:t>projection</a:t>
            </a:r>
            <a:r>
              <a:rPr lang="hr-HR" dirty="0" smtClean="0"/>
              <a:t> models)</a:t>
            </a:r>
          </a:p>
          <a:p>
            <a:pPr marL="887412" lvl="1" indent="-457200"/>
            <a:r>
              <a:rPr lang="hr-HR" dirty="0" smtClean="0"/>
              <a:t>Start from two independently pretrained monolingual embedding spaces</a:t>
            </a:r>
          </a:p>
          <a:p>
            <a:pPr marL="1357312" lvl="2" indent="-457200"/>
            <a:r>
              <a:rPr lang="hr-HR" dirty="0" smtClean="0"/>
              <a:t>E.g., We apply word2vec on EN Wikipedia; then (independently) on ES Wikipedia</a:t>
            </a:r>
          </a:p>
          <a:p>
            <a:pPr marL="887412" lvl="1" indent="-457200"/>
            <a:r>
              <a:rPr lang="hr-HR" dirty="0" smtClean="0"/>
              <a:t>Learn the alignment/projection between the two monolingual spaces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44937" y="2837823"/>
            <a:ext cx="1423063" cy="750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8720" y="2782269"/>
            <a:ext cx="955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sz="1000" i="1" dirty="0" smtClean="0">
              <a:solidFill>
                <a:schemeClr val="tx1">
                  <a:lumMod val="10000"/>
                </a:schemeClr>
              </a:solidFill>
            </a:endParaRPr>
          </a:p>
          <a:p>
            <a:endParaRPr lang="hr-HR" sz="1000" i="1" dirty="0" smtClean="0">
              <a:solidFill>
                <a:schemeClr val="tx1">
                  <a:lumMod val="10000"/>
                </a:schemeClr>
              </a:solidFill>
            </a:endParaRPr>
          </a:p>
          <a:p>
            <a:pPr algn="ctr"/>
            <a:r>
              <a:rPr lang="hr-HR" sz="1000" i="1" dirty="0" smtClean="0">
                <a:solidFill>
                  <a:schemeClr val="tx1">
                    <a:lumMod val="10000"/>
                  </a:schemeClr>
                </a:solidFill>
              </a:rPr>
              <a:t>Texts</a:t>
            </a:r>
          </a:p>
          <a:p>
            <a:endParaRPr lang="hr-HR" sz="1000" i="1" dirty="0">
              <a:solidFill>
                <a:schemeClr val="tx1">
                  <a:lumMod val="10000"/>
                </a:schemeClr>
              </a:solidFill>
            </a:endParaRPr>
          </a:p>
          <a:p>
            <a:endParaRPr lang="en-US" sz="1000" i="1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833" y="2749987"/>
            <a:ext cx="1388813" cy="9263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8798560" y="3119120"/>
            <a:ext cx="355600" cy="203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38720" y="5921775"/>
            <a:ext cx="2789058" cy="1117732"/>
            <a:chOff x="2578100" y="2354825"/>
            <a:chExt cx="5792324" cy="18007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100" y="2443725"/>
              <a:ext cx="2249755" cy="1434708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5207000" y="2970579"/>
              <a:ext cx="635000" cy="508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145" y="2354825"/>
              <a:ext cx="2149279" cy="1800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025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Joint CLWE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 number of models</a:t>
            </a:r>
          </a:p>
          <a:p>
            <a:r>
              <a:rPr lang="hr-HR" dirty="0" smtClean="0"/>
              <a:t>Example: </a:t>
            </a:r>
            <a:r>
              <a:rPr lang="hr-HR" b="1" dirty="0" smtClean="0"/>
              <a:t>Bilingual Skip-Gram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Luong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M. T., Pham, H., &amp; Manning, C. D. (2015, June). </a:t>
            </a:r>
            <a:r>
              <a:rPr lang="en-US" sz="1200" i="1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Bilingual word representations with monolingual quality in mind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In Proceedings </a:t>
            </a:r>
            <a:r>
              <a:rPr lang="hr-H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r-H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1st Workshop on Vector Space Modeling for Natural Language Processing (pp. 151-159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hr-H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hr-H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hr-HR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hr-HR" dirty="0" smtClean="0"/>
              <a:t>Skip-Gram extended with cross-lingual context prediction</a:t>
            </a:r>
          </a:p>
          <a:p>
            <a:pPr lvl="1">
              <a:spcBef>
                <a:spcPts val="0"/>
              </a:spcBef>
            </a:pPr>
            <a:r>
              <a:rPr lang="hr-HR" dirty="0" smtClean="0"/>
              <a:t>Parallel data (mutual sentence translations) needed!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Automatic word alignment</a:t>
            </a:r>
          </a:p>
          <a:p>
            <a:pPr lvl="1">
              <a:spcBef>
                <a:spcPts val="0"/>
              </a:spcBef>
            </a:pPr>
            <a:endParaRPr lang="hr-HR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11" y="3892157"/>
            <a:ext cx="7066865" cy="27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73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Joint CLWE alignment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b="1" dirty="0" smtClean="0"/>
              <a:t>Some shortcomings</a:t>
            </a:r>
          </a:p>
          <a:p>
            <a:pPr lvl="1"/>
            <a:r>
              <a:rPr lang="hr-HR" dirty="0" smtClean="0"/>
              <a:t>Expensive model training for every pair of languages</a:t>
            </a:r>
          </a:p>
          <a:p>
            <a:pPr lvl="1"/>
            <a:r>
              <a:rPr lang="hr-HR" dirty="0" smtClean="0"/>
              <a:t>Bilingual models – not multilingual models</a:t>
            </a:r>
          </a:p>
          <a:p>
            <a:pPr lvl="1"/>
            <a:r>
              <a:rPr lang="hr-HR" dirty="0" smtClean="0"/>
              <a:t>Bilingual models not comparable, e.g., EN-DE vs. EN-ES</a:t>
            </a:r>
          </a:p>
          <a:p>
            <a:pPr lvl="1"/>
            <a:r>
              <a:rPr lang="hr-HR" dirty="0" smtClean="0"/>
              <a:t>Parallel sentences not so easily obtainable for all language pairs</a:t>
            </a:r>
          </a:p>
          <a:p>
            <a:pPr lvl="2"/>
            <a:r>
              <a:rPr lang="hr-HR" dirty="0" smtClean="0"/>
              <a:t>Although there are extensions of Bilingual Skip-Gram that require only word-level supervision (i.e., word translations)</a:t>
            </a:r>
          </a:p>
          <a:p>
            <a:pPr marL="0" indent="0">
              <a:buNone/>
            </a:pPr>
            <a:endParaRPr lang="hr-HR" sz="1000" dirty="0" smtClean="0"/>
          </a:p>
          <a:p>
            <a:pPr marL="0" indent="0">
              <a:buNone/>
            </a:pPr>
            <a:r>
              <a:rPr lang="hr-HR" dirty="0" smtClean="0"/>
              <a:t>More elegant and less-resource demanding solution:</a:t>
            </a:r>
          </a:p>
          <a:p>
            <a:pPr lvl="1"/>
            <a:r>
              <a:rPr lang="hr-HR" dirty="0" smtClean="0"/>
              <a:t>Train monolingual vectors independently</a:t>
            </a:r>
          </a:p>
          <a:p>
            <a:pPr lvl="1"/>
            <a:r>
              <a:rPr lang="hr-HR" dirty="0" smtClean="0"/>
              <a:t>Light-weight post-hoc alignment between those spaces?</a:t>
            </a:r>
          </a:p>
          <a:p>
            <a:pPr lvl="1"/>
            <a:r>
              <a:rPr lang="hr-HR" dirty="0" smtClean="0"/>
              <a:t>Easy to induce truly multilingual spaces through post-hoc projections</a:t>
            </a:r>
          </a:p>
          <a:p>
            <a:pPr lvl="1"/>
            <a:r>
              <a:rPr lang="hr-HR" b="1" dirty="0" smtClean="0"/>
              <a:t>Projection-based CLWE models</a:t>
            </a:r>
          </a:p>
          <a:p>
            <a:pPr marL="0" indent="0">
              <a:buNone/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3182846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Post-hoc embedding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9" y="1512811"/>
            <a:ext cx="9201150" cy="5446789"/>
          </a:xfrm>
        </p:spPr>
        <p:txBody>
          <a:bodyPr>
            <a:normAutofit/>
          </a:bodyPr>
          <a:lstStyle/>
          <a:p>
            <a:r>
              <a:rPr lang="hr-HR" dirty="0" smtClean="0"/>
              <a:t>Monolingual embeddings </a:t>
            </a:r>
            <a:r>
              <a:rPr lang="hr-HR" b="1" dirty="0" smtClean="0"/>
              <a:t>independently</a:t>
            </a:r>
            <a:r>
              <a:rPr lang="hr-HR" dirty="0" smtClean="0"/>
              <a:t> trained</a:t>
            </a:r>
          </a:p>
          <a:p>
            <a:pPr lvl="1"/>
            <a:r>
              <a:rPr lang="hr-HR" dirty="0" smtClean="0"/>
              <a:t>Can be trained even with different embedding algorithms, e.g., GloVe vs. SkipGram</a:t>
            </a:r>
          </a:p>
          <a:p>
            <a:r>
              <a:rPr lang="hr-HR" dirty="0" smtClean="0"/>
              <a:t>Post-hoc aligning monolingual spaces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pPr marL="0" indent="0">
              <a:buNone/>
            </a:pPr>
            <a:endParaRPr lang="hr-HR" b="1" dirty="0" smtClean="0"/>
          </a:p>
          <a:p>
            <a:r>
              <a:rPr lang="hr-HR" b="1" dirty="0" smtClean="0"/>
              <a:t>X </a:t>
            </a:r>
            <a:r>
              <a:rPr lang="hr-HR" dirty="0" smtClean="0"/>
              <a:t>is dist. space of L1, </a:t>
            </a:r>
            <a:r>
              <a:rPr lang="hr-HR" b="1" dirty="0" smtClean="0"/>
              <a:t>Y </a:t>
            </a:r>
            <a:r>
              <a:rPr lang="hr-HR" dirty="0" smtClean="0"/>
              <a:t>of L2</a:t>
            </a:r>
          </a:p>
          <a:p>
            <a:pPr lvl="1"/>
            <a:r>
              <a:rPr lang="hr-HR" dirty="0" smtClean="0"/>
              <a:t>In general, we are looking for functions </a:t>
            </a:r>
            <a:r>
              <a:rPr lang="hr-HR" i="1" dirty="0" smtClean="0">
                <a:solidFill>
                  <a:srgbClr val="FF0000"/>
                </a:solidFill>
              </a:rPr>
              <a:t>f</a:t>
            </a:r>
            <a:r>
              <a:rPr lang="hr-HR" dirty="0" smtClean="0"/>
              <a:t> and </a:t>
            </a:r>
            <a:r>
              <a:rPr lang="hr-HR" i="1" dirty="0" smtClean="0">
                <a:solidFill>
                  <a:srgbClr val="FF0000"/>
                </a:solidFill>
              </a:rPr>
              <a:t>g</a:t>
            </a:r>
            <a:r>
              <a:rPr lang="hr-HR" dirty="0" smtClean="0"/>
              <a:t> that produce a </a:t>
            </a:r>
            <a:r>
              <a:rPr lang="hr-HR" dirty="0" smtClean="0">
                <a:solidFill>
                  <a:srgbClr val="FF0000"/>
                </a:solidFill>
              </a:rPr>
              <a:t>meaningful</a:t>
            </a:r>
            <a:r>
              <a:rPr lang="hr-HR" dirty="0" smtClean="0"/>
              <a:t> bilingual embedding space </a:t>
            </a:r>
            <a:r>
              <a:rPr lang="hr-HR" i="1" dirty="0" smtClean="0">
                <a:solidFill>
                  <a:srgbClr val="00B0F0"/>
                </a:solidFill>
              </a:rPr>
              <a:t>f</a:t>
            </a:r>
            <a:r>
              <a:rPr lang="hr-HR" dirty="0" smtClean="0">
                <a:solidFill>
                  <a:srgbClr val="00B0F0"/>
                </a:solidFill>
              </a:rPr>
              <a:t>(</a:t>
            </a:r>
            <a:r>
              <a:rPr lang="hr-HR" b="1" dirty="0" smtClean="0">
                <a:solidFill>
                  <a:srgbClr val="00B0F0"/>
                </a:solidFill>
              </a:rPr>
              <a:t>X</a:t>
            </a:r>
            <a:r>
              <a:rPr lang="hr-HR" dirty="0" smtClean="0">
                <a:solidFill>
                  <a:srgbClr val="00B0F0"/>
                </a:solidFill>
              </a:rPr>
              <a:t>) </a:t>
            </a:r>
            <a:r>
              <a:rPr lang="en-US" dirty="0">
                <a:solidFill>
                  <a:srgbClr val="00B0F0"/>
                </a:solidFill>
              </a:rPr>
              <a:t>∪ </a:t>
            </a:r>
            <a:r>
              <a:rPr lang="hr-HR" i="1" dirty="0" smtClean="0">
                <a:solidFill>
                  <a:srgbClr val="00B0F0"/>
                </a:solidFill>
              </a:rPr>
              <a:t>g</a:t>
            </a:r>
            <a:r>
              <a:rPr lang="hr-HR" dirty="0" smtClean="0">
                <a:solidFill>
                  <a:srgbClr val="00B0F0"/>
                </a:solidFill>
              </a:rPr>
              <a:t>(</a:t>
            </a:r>
            <a:r>
              <a:rPr lang="hr-HR" b="1" dirty="0" smtClean="0">
                <a:solidFill>
                  <a:srgbClr val="00B0F0"/>
                </a:solidFill>
              </a:rPr>
              <a:t>Y</a:t>
            </a:r>
            <a:r>
              <a:rPr lang="hr-HR" dirty="0" smtClean="0">
                <a:solidFill>
                  <a:srgbClr val="00B0F0"/>
                </a:solidFill>
              </a:rPr>
              <a:t>)</a:t>
            </a:r>
            <a:endParaRPr lang="hr-HR" i="1" dirty="0" smtClean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8" y="3730204"/>
            <a:ext cx="1968536" cy="125537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56125" y="4191202"/>
            <a:ext cx="555625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02" y="3652417"/>
            <a:ext cx="1880619" cy="1575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19182" y="4383186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>
                <a:solidFill>
                  <a:srgbClr val="003366"/>
                </a:solidFill>
              </a:rPr>
              <a:t>Image from</a:t>
            </a:r>
            <a:r>
              <a:rPr lang="hr-HR" sz="1400" i="1" dirty="0"/>
              <a:t> </a:t>
            </a:r>
            <a:r>
              <a:rPr lang="hr-HR" sz="1400" i="1" dirty="0">
                <a:solidFill>
                  <a:srgbClr val="003366"/>
                </a:solidFill>
              </a:rPr>
              <a:t>[</a:t>
            </a:r>
            <a:r>
              <a:rPr lang="hr-HR" sz="1400" i="1" dirty="0" smtClean="0">
                <a:solidFill>
                  <a:srgbClr val="00B0F0"/>
                </a:solidFill>
              </a:rPr>
              <a:t>Conneau</a:t>
            </a:r>
            <a:r>
              <a:rPr lang="hr-HR" sz="1400" i="1" dirty="0" smtClean="0"/>
              <a:t> </a:t>
            </a:r>
            <a:r>
              <a:rPr lang="hr-HR" sz="1400" i="1" dirty="0">
                <a:solidFill>
                  <a:srgbClr val="00B0F0"/>
                </a:solidFill>
              </a:rPr>
              <a:t>et al., ‘18</a:t>
            </a:r>
            <a:r>
              <a:rPr lang="hr-HR" sz="1400" i="1" dirty="0">
                <a:solidFill>
                  <a:srgbClr val="003366"/>
                </a:solidFill>
              </a:rPr>
              <a:t>]</a:t>
            </a:r>
            <a:endParaRPr lang="en-US" sz="1400" i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Projection-Based CLWE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Post-hoc</a:t>
            </a:r>
            <a:r>
              <a:rPr lang="hr-HR" dirty="0" smtClean="0"/>
              <a:t> alignment of </a:t>
            </a:r>
            <a:r>
              <a:rPr lang="hr-HR" dirty="0" smtClean="0">
                <a:solidFill>
                  <a:srgbClr val="FF0000"/>
                </a:solidFill>
              </a:rPr>
              <a:t>independently trained</a:t>
            </a:r>
            <a:r>
              <a:rPr lang="hr-HR" dirty="0" smtClean="0"/>
              <a:t> monolingual distributional word vector spaces</a:t>
            </a:r>
          </a:p>
          <a:p>
            <a:pPr lvl="1"/>
            <a:r>
              <a:rPr lang="hr-HR" dirty="0" smtClean="0"/>
              <a:t>Alignment based on </a:t>
            </a:r>
            <a:r>
              <a:rPr lang="hr-HR" b="1" dirty="0" smtClean="0">
                <a:solidFill>
                  <a:srgbClr val="3399FF"/>
                </a:solidFill>
              </a:rPr>
              <a:t>word translation pairs </a:t>
            </a:r>
            <a:r>
              <a:rPr lang="hr-HR" dirty="0"/>
              <a:t>(dictionary </a:t>
            </a:r>
            <a:r>
              <a:rPr lang="hr-HR" b="1" dirty="0"/>
              <a:t>D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Supervised models use pre-obtained </a:t>
            </a:r>
            <a:r>
              <a:rPr lang="hr-HR" b="1" dirty="0" smtClean="0">
                <a:solidFill>
                  <a:srgbClr val="3399FF"/>
                </a:solidFill>
              </a:rPr>
              <a:t>D</a:t>
            </a:r>
            <a:r>
              <a:rPr lang="hr-HR" dirty="0" smtClean="0"/>
              <a:t>, unsupervised automatically induce </a:t>
            </a:r>
            <a:r>
              <a:rPr lang="hr-HR" b="1" dirty="0" smtClean="0">
                <a:solidFill>
                  <a:srgbClr val="3399FF"/>
                </a:solidFill>
              </a:rPr>
              <a:t>D</a:t>
            </a:r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pPr lvl="1"/>
            <a:endParaRPr lang="hr-HR" dirty="0" smtClean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endParaRPr lang="hr-HR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84028"/>
            <a:ext cx="7746711" cy="25040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57925" y="6144220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 dirty="0">
                <a:solidFill>
                  <a:srgbClr val="003366"/>
                </a:solidFill>
              </a:rPr>
              <a:t>Image from</a:t>
            </a:r>
            <a:r>
              <a:rPr lang="hr-HR" sz="1400" i="1" dirty="0"/>
              <a:t> </a:t>
            </a:r>
            <a:r>
              <a:rPr lang="hr-HR" sz="1400" i="1" dirty="0" smtClean="0">
                <a:solidFill>
                  <a:srgbClr val="003366"/>
                </a:solidFill>
              </a:rPr>
              <a:t>[</a:t>
            </a:r>
            <a:r>
              <a:rPr lang="hr-HR" sz="1400" i="1" dirty="0" smtClean="0">
                <a:solidFill>
                  <a:srgbClr val="00B0F0"/>
                </a:solidFill>
              </a:rPr>
              <a:t>Glavaš et </a:t>
            </a:r>
            <a:r>
              <a:rPr lang="hr-HR" sz="1400" i="1" dirty="0">
                <a:solidFill>
                  <a:srgbClr val="00B0F0"/>
                </a:solidFill>
              </a:rPr>
              <a:t>al., </a:t>
            </a:r>
            <a:r>
              <a:rPr lang="hr-HR" sz="1400" i="1" dirty="0" smtClean="0">
                <a:solidFill>
                  <a:srgbClr val="00B0F0"/>
                </a:solidFill>
              </a:rPr>
              <a:t>ACL ‘20</a:t>
            </a:r>
            <a:r>
              <a:rPr lang="hr-HR" sz="1400" i="1" dirty="0" smtClean="0">
                <a:solidFill>
                  <a:srgbClr val="003366"/>
                </a:solidFill>
              </a:rPr>
              <a:t>]</a:t>
            </a:r>
            <a:endParaRPr lang="en-US" sz="1400" i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5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After today’s lecture, you’ll...</a:t>
            </a:r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Understand what is multilingual NLP and why we need it</a:t>
            </a:r>
            <a:endParaRPr lang="en-US" dirty="0" smtClean="0"/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Know the mechanisms for inducing multilingual representations spaces</a:t>
            </a:r>
          </a:p>
          <a:p>
            <a:pPr marL="1419225" lvl="2" indent="-457200"/>
            <a:r>
              <a:rPr lang="hr-HR" dirty="0" smtClean="0"/>
              <a:t>Cross-lingual word embeddings (CLWEs)</a:t>
            </a:r>
          </a:p>
          <a:p>
            <a:pPr marL="1419225" lvl="2" indent="-457200"/>
            <a:r>
              <a:rPr lang="hr-HR" dirty="0" smtClean="0"/>
              <a:t>Massively multilingual transformers (MMTs)</a:t>
            </a:r>
          </a:p>
          <a:p>
            <a:pPr marL="949325" lvl="1" indent="-457200">
              <a:buFont typeface="+mj-lt"/>
              <a:buAutoNum type="arabicPeriod"/>
            </a:pPr>
            <a:r>
              <a:rPr lang="hr-HR" dirty="0"/>
              <a:t>Understand how to use multilingual representations spaces for CL transfer</a:t>
            </a:r>
          </a:p>
        </p:txBody>
      </p:sp>
    </p:spTree>
    <p:extLst>
      <p:ext uri="{BB962C8B-B14F-4D97-AF65-F5344CB8AC3E}">
        <p14:creationId xmlns:p14="http://schemas.microsoft.com/office/powerpoint/2010/main" val="240994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Projection-Based CLWE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" y="1614497"/>
            <a:ext cx="9201150" cy="2918159"/>
          </a:xfrm>
        </p:spPr>
        <p:txBody>
          <a:bodyPr/>
          <a:lstStyle/>
          <a:p>
            <a:r>
              <a:rPr lang="hr-HR" dirty="0" smtClean="0"/>
              <a:t>Most models learn a single projection matrix </a:t>
            </a:r>
            <a:r>
              <a:rPr lang="hr-HR" b="1" dirty="0" smtClean="0"/>
              <a:t>W</a:t>
            </a:r>
            <a:r>
              <a:rPr lang="hr-HR" baseline="-25000" dirty="0" smtClean="0"/>
              <a:t>L1 </a:t>
            </a:r>
            <a:r>
              <a:rPr lang="hr-HR" dirty="0" smtClean="0"/>
              <a:t>(i.e., </a:t>
            </a:r>
            <a:r>
              <a:rPr lang="hr-HR" b="1" dirty="0" smtClean="0"/>
              <a:t>W</a:t>
            </a:r>
            <a:r>
              <a:rPr lang="hr-HR" baseline="-25000" dirty="0" smtClean="0"/>
              <a:t>L2 </a:t>
            </a:r>
            <a:r>
              <a:rPr lang="hr-HR" dirty="0" smtClean="0"/>
              <a:t>= </a:t>
            </a:r>
            <a:r>
              <a:rPr lang="hr-HR" b="1" dirty="0" smtClean="0"/>
              <a:t>I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 smtClean="0"/>
          </a:p>
          <a:p>
            <a:endParaRPr lang="hr-HR" dirty="0"/>
          </a:p>
          <a:p>
            <a:r>
              <a:rPr lang="hr-HR" dirty="0" smtClean="0"/>
              <a:t>How do we find the „optimal” projection matrix </a:t>
            </a:r>
            <a:r>
              <a:rPr lang="hr-HR" b="1" dirty="0" smtClean="0"/>
              <a:t>W</a:t>
            </a:r>
            <a:r>
              <a:rPr lang="hr-HR" baseline="-25000" dirty="0" smtClean="0"/>
              <a:t>L1</a:t>
            </a:r>
            <a:r>
              <a:rPr lang="hr-HR" dirty="0" smtClean="0"/>
              <a:t>?</a:t>
            </a:r>
          </a:p>
          <a:p>
            <a:pPr lvl="1"/>
            <a:r>
              <a:rPr lang="hr-HR" dirty="0" smtClean="0"/>
              <a:t>We minimize the </a:t>
            </a:r>
            <a:r>
              <a:rPr lang="hr-HR" b="1" dirty="0" smtClean="0"/>
              <a:t>mean square distance</a:t>
            </a: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" y="2902956"/>
            <a:ext cx="1003122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Minimizing 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</a:t>
            </a:r>
            <a:r>
              <a:rPr lang="hr-HR" dirty="0" smtClean="0"/>
              <a:t>inimize the Euclidean distances for translation pairs after projection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The optimization problem has no closed-form solution</a:t>
            </a:r>
          </a:p>
          <a:p>
            <a:pPr lvl="1"/>
            <a:r>
              <a:rPr lang="hr-HR" dirty="0" smtClean="0"/>
              <a:t>SGD-based iterative optimization</a:t>
            </a:r>
          </a:p>
          <a:p>
            <a:r>
              <a:rPr lang="hr-HR" dirty="0" smtClean="0"/>
              <a:t>More complex mapping – DFFN instead of linear projection matrix yields </a:t>
            </a:r>
            <a:r>
              <a:rPr lang="hr-HR" dirty="0" smtClean="0">
                <a:solidFill>
                  <a:srgbClr val="FF0000"/>
                </a:solidFill>
              </a:rPr>
              <a:t>worse performance</a:t>
            </a:r>
          </a:p>
          <a:p>
            <a:r>
              <a:rPr lang="hr-HR" dirty="0" smtClean="0"/>
              <a:t>Better (word translation) results when </a:t>
            </a:r>
            <a:r>
              <a:rPr lang="hr-HR" b="1" dirty="0" smtClean="0"/>
              <a:t>W</a:t>
            </a:r>
            <a:r>
              <a:rPr lang="hr-HR" baseline="-25000" dirty="0" smtClean="0"/>
              <a:t>L1 </a:t>
            </a:r>
            <a:r>
              <a:rPr lang="hr-HR" dirty="0" smtClean="0"/>
              <a:t>is constrained to be </a:t>
            </a:r>
            <a:r>
              <a:rPr lang="hr-HR" dirty="0" smtClean="0">
                <a:solidFill>
                  <a:srgbClr val="00B0F0"/>
                </a:solidFill>
              </a:rPr>
              <a:t>orthogonal  </a:t>
            </a:r>
            <a:endParaRPr lang="hr-HR" dirty="0">
              <a:solidFill>
                <a:srgbClr val="00B0F0"/>
              </a:solidFill>
            </a:endParaRPr>
          </a:p>
          <a:p>
            <a:endParaRPr lang="hr-HR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0527" y="2200118"/>
            <a:ext cx="5207584" cy="760589"/>
            <a:chOff x="3052776" y="4998177"/>
            <a:chExt cx="5951524" cy="8692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776" y="4998177"/>
              <a:ext cx="5951524" cy="86924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019800" y="5098510"/>
              <a:ext cx="723900" cy="5049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sz="315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hr-HR" sz="315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315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45400" y="5090472"/>
              <a:ext cx="895242" cy="5049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sz="315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hr-HR" sz="315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315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6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Solving the Procrustes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If </a:t>
            </a:r>
            <a:r>
              <a:rPr lang="hr-HR" b="1" dirty="0" smtClean="0">
                <a:solidFill>
                  <a:srgbClr val="00B0F0"/>
                </a:solidFill>
              </a:rPr>
              <a:t>W</a:t>
            </a:r>
            <a:r>
              <a:rPr lang="hr-HR" dirty="0" smtClean="0"/>
              <a:t> is orthogonal, the above optimization problem is the so-called </a:t>
            </a:r>
            <a:r>
              <a:rPr lang="hr-HR" b="1" dirty="0" smtClean="0">
                <a:solidFill>
                  <a:srgbClr val="FF0000"/>
                </a:solidFill>
              </a:rPr>
              <a:t>Procrustes problem</a:t>
            </a:r>
            <a:r>
              <a:rPr lang="de-DE" dirty="0" smtClean="0"/>
              <a:t> with a closed-form solution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hr-HR" sz="1000" dirty="0" smtClean="0"/>
          </a:p>
          <a:p>
            <a:r>
              <a:rPr lang="hr-HR" dirty="0" smtClean="0"/>
              <a:t>A</a:t>
            </a:r>
            <a:r>
              <a:rPr lang="de-DE" dirty="0" smtClean="0"/>
              <a:t>ll projection-based CL</a:t>
            </a:r>
            <a:r>
              <a:rPr lang="hr-HR" dirty="0" smtClean="0"/>
              <a:t>W</a:t>
            </a:r>
            <a:r>
              <a:rPr lang="de-DE" dirty="0" smtClean="0"/>
              <a:t>E models, </a:t>
            </a:r>
            <a:r>
              <a:rPr lang="de-DE" i="1" dirty="0" smtClean="0"/>
              <a:t>supervised</a:t>
            </a:r>
            <a:r>
              <a:rPr lang="de-DE" dirty="0" smtClean="0"/>
              <a:t> and </a:t>
            </a:r>
            <a:r>
              <a:rPr lang="de-DE" i="1" dirty="0" smtClean="0"/>
              <a:t>unsupervised</a:t>
            </a:r>
            <a:r>
              <a:rPr lang="de-DE" dirty="0" smtClean="0"/>
              <a:t>, solve the Procrustes problem in the final step</a:t>
            </a:r>
            <a:endParaRPr lang="hr-HR" dirty="0" smtClean="0"/>
          </a:p>
          <a:p>
            <a:pPr lvl="1"/>
            <a:r>
              <a:rPr lang="hr-HR" b="1" dirty="0" smtClean="0"/>
              <a:t>Supervised</a:t>
            </a:r>
            <a:r>
              <a:rPr lang="hr-HR" dirty="0" smtClean="0"/>
              <a:t>: clean, prepared word-translation dictionary (e.g., 5K entries)</a:t>
            </a:r>
          </a:p>
          <a:p>
            <a:pPr lvl="1"/>
            <a:r>
              <a:rPr lang="hr-HR" b="1" dirty="0" smtClean="0"/>
              <a:t>Unsupervised</a:t>
            </a:r>
            <a:r>
              <a:rPr lang="hr-HR" dirty="0" smtClean="0"/>
              <a:t>: initial translation dictionary </a:t>
            </a:r>
            <a:r>
              <a:rPr lang="hr-HR" dirty="0" smtClean="0">
                <a:solidFill>
                  <a:srgbClr val="FF0000"/>
                </a:solidFill>
              </a:rPr>
              <a:t>automatically</a:t>
            </a:r>
            <a:r>
              <a:rPr lang="hr-HR" dirty="0" smtClean="0"/>
              <a:t> induced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681845" y="1277628"/>
            <a:ext cx="5026317" cy="624461"/>
            <a:chOff x="3052776" y="4998177"/>
            <a:chExt cx="5951524" cy="8692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776" y="4998177"/>
              <a:ext cx="5951524" cy="86924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019800" y="5098510"/>
              <a:ext cx="778120" cy="5049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sz="315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hr-HR" sz="315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US" sz="315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45400" y="5090472"/>
              <a:ext cx="895242" cy="5049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r-HR" sz="315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hr-HR" sz="315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315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101" y="3323217"/>
            <a:ext cx="3607804" cy="9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Unsupervised CLWE induction framework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2084785"/>
            <a:ext cx="4742259" cy="4129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r-HR" dirty="0" smtClean="0"/>
              <a:t>The </a:t>
            </a:r>
            <a:r>
              <a:rPr lang="hr-HR" b="1" dirty="0" smtClean="0"/>
              <a:t>same general framework</a:t>
            </a:r>
            <a:r>
              <a:rPr lang="hr-HR" dirty="0"/>
              <a:t> </a:t>
            </a:r>
            <a:r>
              <a:rPr lang="hr-HR" dirty="0" smtClean="0"/>
              <a:t>for all unsupervised CLWE models</a:t>
            </a:r>
          </a:p>
          <a:p>
            <a:pPr marL="0" indent="0">
              <a:buNone/>
            </a:pPr>
            <a:endParaRPr lang="hr-HR" dirty="0" smtClean="0"/>
          </a:p>
          <a:p>
            <a:pPr marL="450056" indent="-450056">
              <a:buAutoNum type="arabicPeriod"/>
            </a:pPr>
            <a:r>
              <a:rPr lang="hr-HR" dirty="0" smtClean="0"/>
              <a:t>Induce (automatically) initial word alignment dictionary </a:t>
            </a:r>
            <a:r>
              <a:rPr lang="hr-HR" b="1" dirty="0" smtClean="0"/>
              <a:t>D</a:t>
            </a:r>
            <a:r>
              <a:rPr lang="hr-HR" baseline="30000" dirty="0" smtClean="0"/>
              <a:t>(1)</a:t>
            </a:r>
          </a:p>
          <a:p>
            <a:pPr marL="0" indent="0">
              <a:buNone/>
            </a:pPr>
            <a:r>
              <a:rPr lang="hr-HR" b="1" dirty="0"/>
              <a:t>Repeat:</a:t>
            </a:r>
          </a:p>
          <a:p>
            <a:pPr marL="450056" indent="-450056">
              <a:buFont typeface="+mj-lt"/>
              <a:buAutoNum type="arabicPeriod" startAt="2"/>
            </a:pPr>
            <a:r>
              <a:rPr lang="hr-HR" dirty="0" smtClean="0"/>
              <a:t>Learn the projection(s) using </a:t>
            </a:r>
            <a:r>
              <a:rPr lang="hr-HR" b="1" dirty="0" smtClean="0"/>
              <a:t>D</a:t>
            </a:r>
            <a:r>
              <a:rPr lang="hr-HR" baseline="30000" dirty="0" smtClean="0"/>
              <a:t>(k)</a:t>
            </a:r>
            <a:r>
              <a:rPr lang="hr-HR" dirty="0" smtClean="0"/>
              <a:t> </a:t>
            </a:r>
          </a:p>
          <a:p>
            <a:pPr marL="450056" indent="-450056">
              <a:buFont typeface="+mj-lt"/>
              <a:buAutoNum type="arabicPeriod" startAt="2"/>
            </a:pPr>
            <a:r>
              <a:rPr lang="hr-HR" dirty="0" smtClean="0"/>
              <a:t>Induce new dictionary </a:t>
            </a:r>
            <a:r>
              <a:rPr lang="hr-HR" b="1" dirty="0" smtClean="0"/>
              <a:t>D</a:t>
            </a:r>
            <a:r>
              <a:rPr lang="hr-HR" baseline="30000" dirty="0" smtClean="0"/>
              <a:t>(k+1)</a:t>
            </a:r>
            <a:r>
              <a:rPr lang="hr-HR" dirty="0" smtClean="0"/>
              <a:t> from the shared space </a:t>
            </a:r>
            <a:r>
              <a:rPr lang="hr-HR" b="1" dirty="0"/>
              <a:t>Y</a:t>
            </a:r>
            <a:r>
              <a:rPr lang="hr-HR" baseline="30000" dirty="0" smtClean="0"/>
              <a:t>(k)</a:t>
            </a:r>
            <a:endParaRPr lang="hr-HR" b="1" dirty="0" smtClean="0"/>
          </a:p>
          <a:p>
            <a:pPr marL="850106" lvl="1" indent="-450056">
              <a:buFont typeface="+mj-lt"/>
              <a:buAutoNum type="arabicPeriod"/>
            </a:pPr>
            <a:endParaRPr lang="hr-HR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074" y="2676525"/>
            <a:ext cx="4380501" cy="31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4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Unsupervised CLWE induction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85" y="1545216"/>
            <a:ext cx="5387447" cy="5373744"/>
          </a:xfrm>
        </p:spPr>
        <p:txBody>
          <a:bodyPr>
            <a:normAutofit fontScale="92500"/>
          </a:bodyPr>
          <a:lstStyle/>
          <a:p>
            <a:r>
              <a:rPr lang="hr-HR" dirty="0" smtClean="0"/>
              <a:t>The </a:t>
            </a:r>
            <a:r>
              <a:rPr lang="hr-HR" b="1" dirty="0" smtClean="0"/>
              <a:t>same general framework</a:t>
            </a:r>
            <a:r>
              <a:rPr lang="hr-HR" dirty="0" smtClean="0"/>
              <a:t> for all unsupervised CLWE models</a:t>
            </a:r>
            <a:endParaRPr lang="hr-HR" dirty="0"/>
          </a:p>
          <a:p>
            <a:r>
              <a:rPr lang="hr-HR" dirty="0" smtClean="0"/>
              <a:t>Different approaches for step </a:t>
            </a:r>
            <a:r>
              <a:rPr lang="hr-HR" b="1" dirty="0" smtClean="0"/>
              <a:t>C1, </a:t>
            </a:r>
            <a:r>
              <a:rPr lang="hr-HR" dirty="0" smtClean="0"/>
              <a:t>i.e.</a:t>
            </a:r>
            <a:r>
              <a:rPr lang="hr-HR" b="1" dirty="0" smtClean="0"/>
              <a:t>,</a:t>
            </a:r>
            <a:r>
              <a:rPr lang="hr-HR" dirty="0" smtClean="0"/>
              <a:t> inducing the initial dictionary </a:t>
            </a:r>
            <a:r>
              <a:rPr lang="hr-HR" b="1" dirty="0" smtClean="0"/>
              <a:t>D</a:t>
            </a:r>
            <a:r>
              <a:rPr lang="hr-HR" baseline="30000" dirty="0" smtClean="0"/>
              <a:t>(1)</a:t>
            </a:r>
            <a:r>
              <a:rPr lang="hr-HR" dirty="0" smtClean="0"/>
              <a:t>:  </a:t>
            </a:r>
          </a:p>
          <a:p>
            <a:pPr lvl="1"/>
            <a:r>
              <a:rPr lang="hr-HR" dirty="0" smtClean="0"/>
              <a:t>Adversarial learning [</a:t>
            </a:r>
            <a:r>
              <a:rPr lang="hr-HR" dirty="0" smtClean="0">
                <a:solidFill>
                  <a:srgbClr val="00B0F0"/>
                </a:solidFill>
              </a:rPr>
              <a:t>Conneau et al., ‘18</a:t>
            </a:r>
            <a:r>
              <a:rPr lang="hr-HR" dirty="0" smtClean="0"/>
              <a:t>]</a:t>
            </a:r>
          </a:p>
          <a:p>
            <a:pPr lvl="1"/>
            <a:r>
              <a:rPr lang="hr-HR" dirty="0" smtClean="0"/>
              <a:t>Similarities of similarity distributions</a:t>
            </a:r>
          </a:p>
          <a:p>
            <a:pPr marL="400050" lvl="1" indent="0">
              <a:buNone/>
            </a:pPr>
            <a:r>
              <a:rPr lang="hr-HR" dirty="0" smtClean="0"/>
              <a:t>      [</a:t>
            </a:r>
            <a:r>
              <a:rPr lang="hr-HR" dirty="0" smtClean="0">
                <a:solidFill>
                  <a:srgbClr val="00B0F0"/>
                </a:solidFill>
              </a:rPr>
              <a:t>Artetxe et al., 2018</a:t>
            </a:r>
            <a:r>
              <a:rPr lang="hr-HR" dirty="0" smtClean="0"/>
              <a:t>]</a:t>
            </a:r>
          </a:p>
          <a:p>
            <a:pPr lvl="1"/>
            <a:r>
              <a:rPr lang="hr-HR" dirty="0" smtClean="0"/>
              <a:t>PCA [</a:t>
            </a:r>
            <a:r>
              <a:rPr lang="hr-HR" dirty="0" smtClean="0">
                <a:solidFill>
                  <a:srgbClr val="00B0F0"/>
                </a:solidFill>
              </a:rPr>
              <a:t>Hoshen &amp; Wolf, ‘18</a:t>
            </a:r>
            <a:r>
              <a:rPr lang="hr-HR" dirty="0" smtClean="0"/>
              <a:t>]</a:t>
            </a:r>
          </a:p>
          <a:p>
            <a:pPr lvl="1"/>
            <a:r>
              <a:rPr lang="hr-HR" dirty="0" smtClean="0"/>
              <a:t>Solving optimal transport problem [</a:t>
            </a:r>
            <a:r>
              <a:rPr lang="hr-HR" dirty="0" smtClean="0">
                <a:solidFill>
                  <a:srgbClr val="00B0F0"/>
                </a:solidFill>
              </a:rPr>
              <a:t>Alvarez-Melis &amp; Jaakkola, ’18</a:t>
            </a:r>
            <a:r>
              <a:rPr lang="hr-HR" dirty="0" smtClean="0"/>
              <a:t>]</a:t>
            </a:r>
          </a:p>
          <a:p>
            <a:pPr lvl="1"/>
            <a:r>
              <a:rPr lang="hr-HR" dirty="0" smtClean="0"/>
              <a:t>...</a:t>
            </a:r>
          </a:p>
          <a:p>
            <a:r>
              <a:rPr lang="hr-HR" dirty="0" smtClean="0"/>
              <a:t>All </a:t>
            </a:r>
            <a:r>
              <a:rPr lang="hr-HR" dirty="0" smtClean="0">
                <a:solidFill>
                  <a:srgbClr val="FF0000"/>
                </a:solidFill>
              </a:rPr>
              <a:t>assume (approximate) isomorphism</a:t>
            </a:r>
            <a:r>
              <a:rPr lang="hr-HR" dirty="0" smtClean="0"/>
              <a:t> of monolingual spaces!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528" y="2434829"/>
            <a:ext cx="4180416" cy="303463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127736" y="2434828"/>
            <a:ext cx="2090208" cy="1100138"/>
          </a:xfrm>
          <a:prstGeom prst="round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5371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Unsupervised CLWE: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8" y="1299131"/>
            <a:ext cx="9678511" cy="4129683"/>
          </a:xfrm>
        </p:spPr>
        <p:txBody>
          <a:bodyPr/>
          <a:lstStyle/>
          <a:p>
            <a:pPr marL="400050" lvl="1" indent="0">
              <a:buNone/>
            </a:pPr>
            <a:endParaRPr lang="hr-HR" sz="438" b="1" dirty="0"/>
          </a:p>
          <a:p>
            <a:r>
              <a:rPr lang="hr-HR" b="1" dirty="0" smtClean="0"/>
              <a:t>VecMap </a:t>
            </a:r>
            <a:r>
              <a:rPr lang="hr-HR" dirty="0" smtClean="0"/>
              <a:t>[</a:t>
            </a:r>
            <a:r>
              <a:rPr lang="hr-HR" dirty="0" smtClean="0">
                <a:solidFill>
                  <a:srgbClr val="00B0F0"/>
                </a:solidFill>
              </a:rPr>
              <a:t>Artetxe et al., 2018</a:t>
            </a:r>
            <a:r>
              <a:rPr lang="hr-HR" dirty="0" smtClean="0"/>
              <a:t>]</a:t>
            </a:r>
          </a:p>
          <a:p>
            <a:pPr lvl="1"/>
            <a:r>
              <a:rPr lang="hr-HR" b="1" dirty="0"/>
              <a:t>Heuristic induction</a:t>
            </a:r>
            <a:r>
              <a:rPr lang="hr-HR" dirty="0"/>
              <a:t> of the initial word translation dictionary </a:t>
            </a:r>
            <a:r>
              <a:rPr lang="hr-HR" b="1" dirty="0"/>
              <a:t>D</a:t>
            </a:r>
            <a:r>
              <a:rPr lang="hr-HR" baseline="30000" dirty="0"/>
              <a:t>(1)</a:t>
            </a:r>
          </a:p>
          <a:p>
            <a:pPr lvl="2"/>
            <a:r>
              <a:rPr lang="hr-HR" dirty="0"/>
              <a:t>Word with similar meanings will have similar monolingual similarity distributions (i.e., distributions of similarity across all words of the same lang.)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65" y="3627120"/>
            <a:ext cx="7229158" cy="20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2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Why Unsupervised CLWE induction?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Original motivation</a:t>
            </a:r>
            <a:r>
              <a:rPr lang="hr-HR" dirty="0" smtClean="0"/>
              <a:t>:</a:t>
            </a:r>
          </a:p>
          <a:p>
            <a:pPr lvl="1"/>
            <a:r>
              <a:rPr lang="hr-HR" dirty="0" smtClean="0"/>
              <a:t>Does not require any bilingual/multilingual supervision, thus </a:t>
            </a:r>
            <a:r>
              <a:rPr lang="hr-HR" dirty="0" smtClean="0">
                <a:solidFill>
                  <a:srgbClr val="FF0000"/>
                </a:solidFill>
              </a:rPr>
              <a:t>suitable for under-resourced languages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However...</a:t>
            </a:r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Assumptions on which the automatic induction of an initial dictionary is based (approximate isomorphism of monolingual spaces) </a:t>
            </a:r>
            <a:r>
              <a:rPr lang="hr-HR" dirty="0" smtClean="0">
                <a:solidFill>
                  <a:srgbClr val="FF0000"/>
                </a:solidFill>
              </a:rPr>
              <a:t>do not hold</a:t>
            </a:r>
            <a:r>
              <a:rPr lang="hr-HR" dirty="0" smtClean="0"/>
              <a:t> for</a:t>
            </a:r>
          </a:p>
          <a:p>
            <a:pPr lvl="2"/>
            <a:r>
              <a:rPr lang="hr-HR" dirty="0" smtClean="0"/>
              <a:t>Pairs of etymologically and typologically distant languages</a:t>
            </a:r>
          </a:p>
          <a:p>
            <a:pPr lvl="2"/>
            <a:endParaRPr lang="hr-HR" dirty="0" smtClean="0"/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Assumption that we „cannot find” </a:t>
            </a:r>
            <a:r>
              <a:rPr lang="hr-HR" dirty="0" smtClean="0">
                <a:solidFill>
                  <a:srgbClr val="3399FF"/>
                </a:solidFill>
              </a:rPr>
              <a:t>clean word translations</a:t>
            </a:r>
            <a:r>
              <a:rPr lang="hr-HR" dirty="0" smtClean="0"/>
              <a:t> for low-resource languages is </a:t>
            </a:r>
            <a:r>
              <a:rPr lang="hr-HR" dirty="0" smtClean="0">
                <a:solidFill>
                  <a:srgbClr val="FF0000"/>
                </a:solidFill>
              </a:rPr>
              <a:t>simply false</a:t>
            </a:r>
          </a:p>
          <a:p>
            <a:pPr lvl="2"/>
            <a:r>
              <a:rPr lang="hr-HR" b="1" dirty="0" smtClean="0"/>
              <a:t>PanLex – </a:t>
            </a:r>
            <a:r>
              <a:rPr lang="hr-HR" dirty="0" smtClean="0"/>
              <a:t>a lexico-semantic resource covering 9000+ languages and dialects</a:t>
            </a:r>
          </a:p>
          <a:p>
            <a:pPr lvl="2"/>
            <a:r>
              <a:rPr lang="hr-HR" dirty="0" smtClean="0"/>
              <a:t>For all languages some lexical alignment with other langs (for most with EN)</a:t>
            </a:r>
          </a:p>
          <a:p>
            <a:pPr lvl="2"/>
            <a:endParaRPr lang="hr-HR" dirty="0"/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Language „</a:t>
            </a:r>
            <a:r>
              <a:rPr lang="hr-HR" b="1" dirty="0" smtClean="0"/>
              <a:t>X</a:t>
            </a:r>
            <a:r>
              <a:rPr lang="hr-HR" dirty="0" smtClean="0"/>
              <a:t>” – no word translations to any other language</a:t>
            </a:r>
          </a:p>
          <a:p>
            <a:pPr lvl="2"/>
            <a:r>
              <a:rPr lang="hr-HR" dirty="0" smtClean="0"/>
              <a:t>Then you probably don’t have enough digital texts in X to induce </a:t>
            </a:r>
            <a:r>
              <a:rPr lang="hr-HR" dirty="0" smtClean="0">
                <a:solidFill>
                  <a:srgbClr val="FF0000"/>
                </a:solidFill>
              </a:rPr>
              <a:t>reliable monolingual </a:t>
            </a:r>
            <a:r>
              <a:rPr lang="hr-HR" b="1" dirty="0" smtClean="0">
                <a:solidFill>
                  <a:srgbClr val="FF0000"/>
                </a:solidFill>
              </a:rPr>
              <a:t>X</a:t>
            </a:r>
            <a:r>
              <a:rPr lang="hr-HR" dirty="0" smtClean="0">
                <a:solidFill>
                  <a:srgbClr val="FF0000"/>
                </a:solidFill>
              </a:rPr>
              <a:t> embeddings</a:t>
            </a:r>
            <a:r>
              <a:rPr lang="hr-HR" dirty="0" smtClean="0"/>
              <a:t> in the first place</a:t>
            </a:r>
          </a:p>
          <a:p>
            <a:pPr lvl="2"/>
            <a:endParaRPr lang="hr-HR" dirty="0" smtClean="0"/>
          </a:p>
          <a:p>
            <a:pPr lvl="2"/>
            <a:endParaRPr lang="hr-H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23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CLWEs –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Common evaluation: </a:t>
            </a:r>
            <a:r>
              <a:rPr lang="hr-HR" b="1" dirty="0" smtClean="0"/>
              <a:t>Bilingual Lexicon Induction (BLI)</a:t>
            </a:r>
          </a:p>
          <a:p>
            <a:pPr lvl="1"/>
            <a:r>
              <a:rPr lang="hr-HR" dirty="0" smtClean="0"/>
              <a:t>Word translation task</a:t>
            </a:r>
          </a:p>
          <a:p>
            <a:pPr lvl="1"/>
            <a:r>
              <a:rPr lang="hr-HR" dirty="0" smtClean="0"/>
              <a:t>Given a translation pair (</a:t>
            </a:r>
            <a:r>
              <a:rPr lang="hr-HR" dirty="0" smtClean="0">
                <a:solidFill>
                  <a:srgbClr val="3399FF"/>
                </a:solidFill>
              </a:rPr>
              <a:t>w</a:t>
            </a:r>
            <a:r>
              <a:rPr lang="hr-HR" baseline="-25000" dirty="0" smtClean="0">
                <a:solidFill>
                  <a:srgbClr val="3399FF"/>
                </a:solidFill>
              </a:rPr>
              <a:t>s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3399FF"/>
                </a:solidFill>
              </a:rPr>
              <a:t>w</a:t>
            </a:r>
            <a:r>
              <a:rPr lang="hr-HR" baseline="-25000" dirty="0" smtClean="0">
                <a:solidFill>
                  <a:srgbClr val="3399FF"/>
                </a:solidFill>
              </a:rPr>
              <a:t>t</a:t>
            </a:r>
            <a:r>
              <a:rPr lang="hr-HR" dirty="0" smtClean="0"/>
              <a:t>), rank all the words in the target language according to vector similarity with </a:t>
            </a:r>
            <a:r>
              <a:rPr lang="hr-HR" dirty="0" smtClean="0">
                <a:solidFill>
                  <a:srgbClr val="3399FF"/>
                </a:solidFill>
              </a:rPr>
              <a:t>w</a:t>
            </a:r>
            <a:r>
              <a:rPr lang="hr-HR" baseline="-25000" dirty="0" smtClean="0">
                <a:solidFill>
                  <a:srgbClr val="3399FF"/>
                </a:solidFill>
              </a:rPr>
              <a:t>s</a:t>
            </a:r>
            <a:r>
              <a:rPr lang="hr-HR" dirty="0" smtClean="0"/>
              <a:t> and find where </a:t>
            </a:r>
            <a:r>
              <a:rPr lang="hr-HR" dirty="0" smtClean="0">
                <a:solidFill>
                  <a:srgbClr val="3399FF"/>
                </a:solidFill>
              </a:rPr>
              <a:t>w</a:t>
            </a:r>
            <a:r>
              <a:rPr lang="hr-HR" baseline="-25000" dirty="0" smtClean="0">
                <a:solidFill>
                  <a:srgbClr val="3399FF"/>
                </a:solidFill>
              </a:rPr>
              <a:t>t</a:t>
            </a:r>
            <a:r>
              <a:rPr lang="hr-HR" dirty="0" smtClean="0"/>
              <a:t> is in the ranking</a:t>
            </a:r>
          </a:p>
          <a:p>
            <a:pPr lvl="1"/>
            <a:endParaRPr lang="hr-HR" sz="1000" dirty="0"/>
          </a:p>
          <a:p>
            <a:r>
              <a:rPr lang="hr-HR" dirty="0" smtClean="0"/>
              <a:t>Supervised vs. unsupervised CLWEs for low-resource setups</a:t>
            </a:r>
          </a:p>
          <a:p>
            <a:pPr lvl="1"/>
            <a:r>
              <a:rPr lang="en-US" sz="1200" dirty="0" err="1"/>
              <a:t>Vulić</a:t>
            </a:r>
            <a:r>
              <a:rPr lang="en-US" sz="1200" dirty="0"/>
              <a:t>, I., </a:t>
            </a:r>
            <a:r>
              <a:rPr lang="en-US" sz="1200" dirty="0" err="1"/>
              <a:t>Glavaš</a:t>
            </a:r>
            <a:r>
              <a:rPr lang="en-US" sz="1200" dirty="0"/>
              <a:t>, G., </a:t>
            </a:r>
            <a:r>
              <a:rPr lang="en-US" sz="1200" dirty="0" err="1"/>
              <a:t>Reichart</a:t>
            </a:r>
            <a:r>
              <a:rPr lang="en-US" sz="1200" dirty="0"/>
              <a:t>, R., &amp; </a:t>
            </a:r>
            <a:r>
              <a:rPr lang="en-US" sz="1200" dirty="0" err="1"/>
              <a:t>Korhonen</a:t>
            </a:r>
            <a:r>
              <a:rPr lang="en-US" sz="1200" dirty="0"/>
              <a:t>, A. (2019, November). </a:t>
            </a:r>
            <a:r>
              <a:rPr lang="en-US" sz="1200" i="1" dirty="0">
                <a:solidFill>
                  <a:srgbClr val="3399FF"/>
                </a:solidFill>
              </a:rPr>
              <a:t>Do We Really Need Fully Unsupervised Cross-Lingual </a:t>
            </a:r>
            <a:r>
              <a:rPr lang="en-US" sz="1200" i="1" dirty="0" err="1">
                <a:solidFill>
                  <a:srgbClr val="3399FF"/>
                </a:solidFill>
              </a:rPr>
              <a:t>Embeddings</a:t>
            </a:r>
            <a:r>
              <a:rPr lang="en-US" sz="1200" i="1" dirty="0" smtClean="0">
                <a:solidFill>
                  <a:srgbClr val="3399FF"/>
                </a:solidFill>
              </a:rPr>
              <a:t>?</a:t>
            </a:r>
            <a:r>
              <a:rPr lang="en-US" sz="1200" dirty="0" smtClean="0"/>
              <a:t> </a:t>
            </a:r>
            <a:r>
              <a:rPr lang="en-US" sz="1200" dirty="0"/>
              <a:t>In </a:t>
            </a:r>
            <a:r>
              <a:rPr lang="en-US" sz="1200" i="1" dirty="0"/>
              <a:t>Proceedings of the 2019 Conference on Empirical Methods in Natural Language Processing and the 9th International Joint Conference on Natural Language Processing (EMNLP-IJCNLP)</a:t>
            </a:r>
            <a:r>
              <a:rPr lang="en-US" sz="1200" dirty="0"/>
              <a:t> (pp. 4398-4409</a:t>
            </a:r>
            <a:r>
              <a:rPr lang="en-US" sz="1200" dirty="0" smtClean="0"/>
              <a:t>).</a:t>
            </a:r>
            <a:endParaRPr lang="hr-HR" sz="1200" dirty="0" smtClean="0"/>
          </a:p>
          <a:p>
            <a:pPr lvl="1"/>
            <a:endParaRPr lang="hr-HR" sz="1200" dirty="0"/>
          </a:p>
          <a:p>
            <a:pPr lvl="1"/>
            <a:endParaRPr lang="en-US" sz="2400" dirty="0"/>
          </a:p>
        </p:txBody>
      </p:sp>
      <p:pic>
        <p:nvPicPr>
          <p:cNvPr id="4" name="Google Shape;492;p7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0919" y="4439919"/>
            <a:ext cx="5986799" cy="2458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032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Cross-Lingual Transfer with CLWEs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smtClean="0"/>
              <a:t>Use CLWEs for cross-lingual transfer of supervised NLP tasks?</a:t>
            </a:r>
          </a:p>
          <a:p>
            <a:pPr marL="0" indent="0">
              <a:buNone/>
            </a:pPr>
            <a:endParaRPr lang="hr-HR" sz="1000" dirty="0" smtClean="0"/>
          </a:p>
          <a:p>
            <a:pPr marL="0" indent="0">
              <a:buNone/>
            </a:pPr>
            <a:r>
              <a:rPr lang="hr-HR" dirty="0" smtClean="0"/>
              <a:t>Assumption: </a:t>
            </a:r>
            <a:r>
              <a:rPr lang="hr-HR" b="1" dirty="0" smtClean="0">
                <a:solidFill>
                  <a:srgbClr val="FF0000"/>
                </a:solidFill>
              </a:rPr>
              <a:t>zero-shot transfer</a:t>
            </a:r>
          </a:p>
          <a:p>
            <a:pPr lvl="1"/>
            <a:r>
              <a:rPr lang="hr-HR" dirty="0"/>
              <a:t>O</a:t>
            </a:r>
            <a:r>
              <a:rPr lang="hr-HR" dirty="0" smtClean="0"/>
              <a:t>nly task- annotated data for the source language </a:t>
            </a:r>
            <a:r>
              <a:rPr lang="hr-HR" dirty="0" smtClean="0">
                <a:solidFill>
                  <a:srgbClr val="3399FF"/>
                </a:solidFill>
              </a:rPr>
              <a:t>L</a:t>
            </a:r>
            <a:r>
              <a:rPr lang="hr-HR" baseline="-25000" dirty="0" smtClean="0">
                <a:solidFill>
                  <a:srgbClr val="3399FF"/>
                </a:solidFill>
              </a:rPr>
              <a:t>S</a:t>
            </a:r>
            <a:r>
              <a:rPr lang="hr-HR" dirty="0" smtClean="0"/>
              <a:t>, no annotated data in target language </a:t>
            </a:r>
            <a:r>
              <a:rPr lang="hr-HR" dirty="0" smtClean="0">
                <a:solidFill>
                  <a:srgbClr val="3399FF"/>
                </a:solidFill>
              </a:rPr>
              <a:t>L</a:t>
            </a:r>
            <a:r>
              <a:rPr lang="hr-HR" baseline="-25000" dirty="0" smtClean="0">
                <a:solidFill>
                  <a:srgbClr val="3399FF"/>
                </a:solidFill>
              </a:rPr>
              <a:t>T</a:t>
            </a:r>
          </a:p>
          <a:p>
            <a:pPr marL="0" indent="0">
              <a:buNone/>
            </a:pPr>
            <a:r>
              <a:rPr lang="hr-HR" b="1" dirty="0" smtClean="0"/>
              <a:t>Steps</a:t>
            </a:r>
            <a:r>
              <a:rPr lang="hr-HR" dirty="0" smtClean="0"/>
              <a:t>: </a:t>
            </a:r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Induce the bilingual shared word embedding space </a:t>
            </a:r>
            <a:r>
              <a:rPr lang="hr-HR" b="1" dirty="0" smtClean="0">
                <a:solidFill>
                  <a:srgbClr val="3399FF"/>
                </a:solidFill>
              </a:rPr>
              <a:t>X</a:t>
            </a:r>
            <a:r>
              <a:rPr lang="hr-HR" baseline="-25000" dirty="0" smtClean="0">
                <a:solidFill>
                  <a:srgbClr val="3399FF"/>
                </a:solidFill>
              </a:rPr>
              <a:t>TS</a:t>
            </a:r>
          </a:p>
          <a:p>
            <a:pPr marL="1419225" lvl="2" indent="-457200"/>
            <a:r>
              <a:rPr lang="hr-HR" dirty="0" smtClean="0"/>
              <a:t>E.g., by projecting the target lang. space </a:t>
            </a:r>
            <a:r>
              <a:rPr lang="hr-HR" b="1" dirty="0" smtClean="0">
                <a:solidFill>
                  <a:srgbClr val="3399FF"/>
                </a:solidFill>
              </a:rPr>
              <a:t>X</a:t>
            </a:r>
            <a:r>
              <a:rPr lang="hr-HR" baseline="-25000" dirty="0" smtClean="0">
                <a:solidFill>
                  <a:srgbClr val="3399FF"/>
                </a:solidFill>
              </a:rPr>
              <a:t>S</a:t>
            </a:r>
            <a:r>
              <a:rPr lang="hr-HR" dirty="0" smtClean="0"/>
              <a:t> to the source lang. Space </a:t>
            </a:r>
            <a:r>
              <a:rPr lang="hr-HR" b="1" dirty="0" smtClean="0">
                <a:solidFill>
                  <a:srgbClr val="3399FF"/>
                </a:solidFill>
              </a:rPr>
              <a:t>X</a:t>
            </a:r>
            <a:r>
              <a:rPr lang="hr-HR" baseline="-25000" dirty="0" smtClean="0">
                <a:solidFill>
                  <a:srgbClr val="3399FF"/>
                </a:solidFill>
              </a:rPr>
              <a:t>T</a:t>
            </a:r>
          </a:p>
          <a:p>
            <a:pPr marL="1419225" lvl="2" indent="-457200"/>
            <a:endParaRPr lang="hr-HR" dirty="0" smtClean="0"/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Train the (neural) model using the task-specific data in Ls</a:t>
            </a:r>
          </a:p>
          <a:p>
            <a:pPr marL="1419225" lvl="2" indent="-457200"/>
            <a:r>
              <a:rPr lang="hr-HR" dirty="0" smtClean="0"/>
              <a:t>E.g., for </a:t>
            </a:r>
            <a:r>
              <a:rPr lang="hr-HR" i="1" dirty="0" smtClean="0"/>
              <a:t>Named Entity Recognition</a:t>
            </a:r>
            <a:r>
              <a:rPr lang="hr-HR" dirty="0" smtClean="0"/>
              <a:t>, train a </a:t>
            </a:r>
            <a:r>
              <a:rPr lang="hr-HR" i="1" dirty="0" smtClean="0"/>
              <a:t>Bi-LSTM+classifier</a:t>
            </a:r>
            <a:r>
              <a:rPr lang="hr-HR" dirty="0" smtClean="0"/>
              <a:t> using embeddings of source language words from the shared space </a:t>
            </a:r>
            <a:r>
              <a:rPr lang="hr-HR" b="1" dirty="0">
                <a:solidFill>
                  <a:srgbClr val="3399FF"/>
                </a:solidFill>
              </a:rPr>
              <a:t>X</a:t>
            </a:r>
            <a:r>
              <a:rPr lang="hr-HR" baseline="-25000" dirty="0">
                <a:solidFill>
                  <a:srgbClr val="3399FF"/>
                </a:solidFill>
              </a:rPr>
              <a:t>TS</a:t>
            </a:r>
            <a:r>
              <a:rPr lang="hr-HR" dirty="0" smtClean="0"/>
              <a:t> as input</a:t>
            </a:r>
          </a:p>
          <a:p>
            <a:pPr marL="949325" lvl="1" indent="-457200"/>
            <a:endParaRPr lang="hr-HR" sz="1000" dirty="0"/>
          </a:p>
          <a:p>
            <a:pPr marL="949325" lvl="1" indent="-457200">
              <a:buFont typeface="+mj-lt"/>
              <a:buAutoNum type="arabicPeriod" startAt="3"/>
            </a:pPr>
            <a:r>
              <a:rPr lang="hr-HR" dirty="0" smtClean="0"/>
              <a:t>At prediction time, for texts in target language </a:t>
            </a:r>
            <a:r>
              <a:rPr lang="hr-HR" dirty="0" smtClean="0">
                <a:solidFill>
                  <a:srgbClr val="3399FF"/>
                </a:solidFill>
              </a:rPr>
              <a:t>L</a:t>
            </a:r>
            <a:r>
              <a:rPr lang="hr-HR" baseline="-25000" dirty="0" smtClean="0">
                <a:solidFill>
                  <a:srgbClr val="3399FF"/>
                </a:solidFill>
              </a:rPr>
              <a:t>T</a:t>
            </a:r>
            <a:r>
              <a:rPr lang="hr-HR" dirty="0" smtClean="0"/>
              <a:t>, feed as input the embeddings of target language words from </a:t>
            </a:r>
            <a:r>
              <a:rPr lang="hr-HR" dirty="0" smtClean="0">
                <a:solidFill>
                  <a:srgbClr val="FF0000"/>
                </a:solidFill>
              </a:rPr>
              <a:t>the same shared space</a:t>
            </a:r>
            <a:r>
              <a:rPr lang="hr-HR" dirty="0" smtClean="0"/>
              <a:t> </a:t>
            </a:r>
            <a:r>
              <a:rPr lang="hr-HR" b="1" dirty="0">
                <a:solidFill>
                  <a:srgbClr val="3399FF"/>
                </a:solidFill>
              </a:rPr>
              <a:t>X</a:t>
            </a:r>
            <a:r>
              <a:rPr lang="hr-HR" baseline="-25000" dirty="0">
                <a:solidFill>
                  <a:srgbClr val="3399FF"/>
                </a:solidFill>
              </a:rPr>
              <a:t>TS</a:t>
            </a:r>
            <a:endParaRPr lang="hr-HR" dirty="0" smtClean="0"/>
          </a:p>
          <a:p>
            <a:pPr marL="949325" lvl="1" indent="-457200">
              <a:buFont typeface="+mj-lt"/>
              <a:buAutoNum type="arabicPeriod" startAt="3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2727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838" y="1057275"/>
            <a:ext cx="9732962" cy="5949950"/>
          </a:xfrm>
        </p:spPr>
        <p:txBody>
          <a:bodyPr/>
          <a:lstStyle/>
          <a:p>
            <a:endParaRPr lang="hr-HR" dirty="0" smtClean="0"/>
          </a:p>
          <a:p>
            <a:pPr marL="457200" indent="-457200">
              <a:buFont typeface="+mj-lt"/>
              <a:buAutoNum type="arabicPeriod"/>
            </a:pPr>
            <a:r>
              <a:rPr lang="hr-HR" dirty="0" smtClean="0">
                <a:solidFill>
                  <a:schemeClr val="accent5">
                    <a:lumMod val="10000"/>
                  </a:schemeClr>
                </a:solidFill>
              </a:rPr>
              <a:t>Why Multilingual NLP?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Cross-lingual word embeddings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>
                <a:solidFill>
                  <a:srgbClr val="3399FF"/>
                </a:solidFill>
              </a:rPr>
              <a:t>(Massively) Multilingual transformers</a:t>
            </a:r>
            <a:endParaRPr lang="en-US" dirty="0" smtClean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7838" y="1057275"/>
            <a:ext cx="9732962" cy="5949950"/>
          </a:xfrm>
        </p:spPr>
        <p:txBody>
          <a:bodyPr/>
          <a:lstStyle/>
          <a:p>
            <a:endParaRPr lang="hr-HR" dirty="0" smtClean="0"/>
          </a:p>
          <a:p>
            <a:pPr marL="457200" indent="-457200">
              <a:buFont typeface="+mj-lt"/>
              <a:buAutoNum type="arabicPeriod"/>
            </a:pPr>
            <a:r>
              <a:rPr lang="hr-HR" dirty="0" smtClean="0">
                <a:solidFill>
                  <a:srgbClr val="00B0F0"/>
                </a:solidFill>
              </a:rPr>
              <a:t>Why Multilingual NLP?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Cross-lingual word embeddings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Multilingual transformers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1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Massively Multilingual Transformers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6" y="1625600"/>
            <a:ext cx="7280451" cy="5222239"/>
          </a:xfrm>
        </p:spPr>
        <p:txBody>
          <a:bodyPr>
            <a:normAutofit lnSpcReduction="10000"/>
          </a:bodyPr>
          <a:lstStyle/>
          <a:p>
            <a:r>
              <a:rPr lang="hr-HR" dirty="0" smtClean="0"/>
              <a:t>Deep Transformer nets pretrained on large </a:t>
            </a:r>
            <a:r>
              <a:rPr lang="hr-HR" b="1" dirty="0" smtClean="0">
                <a:solidFill>
                  <a:srgbClr val="3399FF"/>
                </a:solidFill>
              </a:rPr>
              <a:t>multilingual corpora</a:t>
            </a:r>
            <a:r>
              <a:rPr lang="hr-HR" dirty="0" smtClean="0"/>
              <a:t> via (masked) </a:t>
            </a:r>
            <a:r>
              <a:rPr lang="hr-HR" b="1" dirty="0" smtClean="0"/>
              <a:t>language modeling</a:t>
            </a:r>
            <a:r>
              <a:rPr lang="hr-HR" dirty="0" smtClean="0"/>
              <a:t> objectives</a:t>
            </a:r>
          </a:p>
          <a:p>
            <a:pPr lvl="1"/>
            <a:r>
              <a:rPr lang="hr-HR" dirty="0" smtClean="0"/>
              <a:t>Multilingual BERT, XLM-R, mT5</a:t>
            </a:r>
          </a:p>
          <a:p>
            <a:endParaRPr lang="hr-HR" sz="963" b="1" dirty="0"/>
          </a:p>
          <a:p>
            <a:r>
              <a:rPr lang="hr-HR" dirty="0" smtClean="0"/>
              <a:t>Automatically induces </a:t>
            </a:r>
            <a:r>
              <a:rPr lang="hr-HR" dirty="0" smtClean="0">
                <a:solidFill>
                  <a:srgbClr val="FF0000"/>
                </a:solidFill>
              </a:rPr>
              <a:t>shared (subword) vocabulary</a:t>
            </a:r>
            <a:r>
              <a:rPr lang="hr-HR" dirty="0" smtClean="0"/>
              <a:t> across all languages</a:t>
            </a:r>
          </a:p>
          <a:p>
            <a:endParaRPr lang="hr-HR" sz="1000" b="1" dirty="0" smtClean="0"/>
          </a:p>
          <a:p>
            <a:r>
              <a:rPr lang="hr-HR" b="1" dirty="0" smtClean="0"/>
              <a:t>Unsupervised</a:t>
            </a:r>
            <a:r>
              <a:rPr lang="hr-HR" dirty="0" smtClean="0"/>
              <a:t> from the perspective of explicit cross-lingual signal</a:t>
            </a:r>
            <a:endParaRPr lang="hr-HR" dirty="0"/>
          </a:p>
          <a:p>
            <a:pPr lvl="1"/>
            <a:r>
              <a:rPr lang="hr-HR" dirty="0" smtClean="0"/>
              <a:t>Deemed </a:t>
            </a:r>
            <a:r>
              <a:rPr lang="hr-HR" dirty="0" smtClean="0">
                <a:solidFill>
                  <a:srgbClr val="FF0000"/>
                </a:solidFill>
              </a:rPr>
              <a:t>very effective</a:t>
            </a:r>
            <a:r>
              <a:rPr lang="hr-HR" dirty="0" smtClean="0"/>
              <a:t> for zero-shot CL transfer</a:t>
            </a:r>
          </a:p>
          <a:p>
            <a:pPr marL="400050" lvl="1" indent="0">
              <a:buNone/>
            </a:pPr>
            <a:endParaRPr lang="hr-HR" sz="875" dirty="0"/>
          </a:p>
          <a:p>
            <a:pPr marL="400050" lvl="1" indent="0">
              <a:buNone/>
            </a:pPr>
            <a:r>
              <a:rPr lang="hr-HR" i="1" dirty="0" smtClean="0"/>
              <a:t>„Suprising cross-lingual effectiveness of BERT”</a:t>
            </a:r>
            <a:endParaRPr lang="hr-HR" sz="963" dirty="0"/>
          </a:p>
          <a:p>
            <a:pPr marL="400050" lvl="1" indent="0">
              <a:buNone/>
            </a:pPr>
            <a:r>
              <a:rPr lang="hr-HR" i="1" dirty="0" smtClean="0"/>
              <a:t>„mBERT s</a:t>
            </a:r>
            <a:r>
              <a:rPr lang="en-US" i="1" dirty="0" err="1" smtClean="0"/>
              <a:t>urprisingly</a:t>
            </a:r>
            <a:r>
              <a:rPr lang="en-US" i="1" dirty="0" smtClean="0"/>
              <a:t> </a:t>
            </a:r>
            <a:r>
              <a:rPr lang="en-US" i="1" dirty="0"/>
              <a:t>good at zero-shot </a:t>
            </a:r>
            <a:r>
              <a:rPr lang="hr-HR" i="1" dirty="0" smtClean="0"/>
              <a:t>CL </a:t>
            </a:r>
            <a:r>
              <a:rPr lang="en-US" i="1" dirty="0" smtClean="0"/>
              <a:t>model </a:t>
            </a:r>
            <a:r>
              <a:rPr lang="en-US" i="1" dirty="0"/>
              <a:t>transfer</a:t>
            </a:r>
            <a:r>
              <a:rPr lang="hr-HR" i="1" dirty="0" smtClean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84" y="2957395"/>
            <a:ext cx="1184997" cy="1579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01" y="1764698"/>
            <a:ext cx="1834375" cy="1412646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rot="1045868">
            <a:off x="8479382" y="1709134"/>
            <a:ext cx="2039811" cy="152377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2544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Massively Multilingual Transformers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86" y="1349217"/>
            <a:ext cx="10180890" cy="5222239"/>
          </a:xfrm>
        </p:spPr>
        <p:txBody>
          <a:bodyPr>
            <a:normAutofit/>
          </a:bodyPr>
          <a:lstStyle/>
          <a:p>
            <a:r>
              <a:rPr lang="hr-HR" b="1" dirty="0" smtClean="0"/>
              <a:t>Assumption</a:t>
            </a:r>
            <a:r>
              <a:rPr lang="hr-HR" dirty="0" smtClean="0"/>
              <a:t>: after multilingual MLM pretraining </a:t>
            </a:r>
            <a:r>
              <a:rPr lang="hr-HR" dirty="0" smtClean="0">
                <a:solidFill>
                  <a:srgbClr val="00B0F0"/>
                </a:solidFill>
              </a:rPr>
              <a:t>mBERT</a:t>
            </a:r>
            <a:r>
              <a:rPr lang="hr-HR" dirty="0" smtClean="0"/>
              <a:t> can encode text from any of the languages seen in pretraining</a:t>
            </a:r>
            <a:endParaRPr lang="hr-HR" sz="963" b="1" dirty="0"/>
          </a:p>
          <a:p>
            <a:r>
              <a:rPr lang="hr-HR" dirty="0" smtClean="0"/>
              <a:t>Automatically lends itself to </a:t>
            </a:r>
            <a:r>
              <a:rPr lang="hr-HR" b="1" dirty="0" smtClean="0"/>
              <a:t>zero-shot language transfer</a:t>
            </a:r>
            <a:r>
              <a:rPr lang="hr-HR" dirty="0" smtClean="0"/>
              <a:t> for downstream NLP tasks</a:t>
            </a:r>
          </a:p>
          <a:p>
            <a:endParaRPr lang="hr-HR" sz="1000" b="1" dirty="0" smtClean="0"/>
          </a:p>
          <a:p>
            <a:r>
              <a:rPr lang="hr-HR" b="1" dirty="0" smtClean="0"/>
              <a:t>mBERT </a:t>
            </a:r>
            <a:r>
              <a:rPr lang="hr-HR" dirty="0" smtClean="0"/>
              <a:t>has its own </a:t>
            </a:r>
            <a:r>
              <a:rPr lang="hr-HR" i="1" dirty="0" smtClean="0"/>
              <a:t>tokenizer </a:t>
            </a:r>
            <a:r>
              <a:rPr lang="hr-HR" dirty="0" smtClean="0"/>
              <a:t>that can tokenize input texts from all languages seen in pre-training</a:t>
            </a:r>
          </a:p>
          <a:p>
            <a:pPr lvl="1"/>
            <a:r>
              <a:rPr lang="hr-HR" dirty="0" smtClean="0">
                <a:solidFill>
                  <a:srgbClr val="FF0000"/>
                </a:solidFill>
              </a:rPr>
              <a:t>Caveat</a:t>
            </a:r>
            <a:r>
              <a:rPr lang="hr-HR" dirty="0" smtClean="0"/>
              <a:t>: words from larger languages mostly have their own tokens</a:t>
            </a:r>
          </a:p>
          <a:p>
            <a:pPr lvl="2"/>
            <a:r>
              <a:rPr lang="hr-HR" dirty="0" smtClean="0"/>
              <a:t>Words from smaller languages broken down into subwords</a:t>
            </a:r>
          </a:p>
          <a:p>
            <a:pPr marL="984250" lvl="2" indent="0">
              <a:buNone/>
            </a:pPr>
            <a:r>
              <a:rPr lang="hr-HR" dirty="0" smtClean="0"/>
              <a:t>     which can be found across languages</a:t>
            </a:r>
          </a:p>
          <a:p>
            <a:pPr lvl="2"/>
            <a:r>
              <a:rPr lang="hr-HR" dirty="0" smtClean="0"/>
              <a:t>Worst case scenario: input broken into characters</a:t>
            </a:r>
          </a:p>
          <a:p>
            <a:pPr lvl="2"/>
            <a:endParaRPr lang="hr-HR" dirty="0" smtClean="0"/>
          </a:p>
          <a:p>
            <a:pPr marL="492125" lvl="1" indent="0">
              <a:buNone/>
            </a:pPr>
            <a:r>
              <a:rPr lang="hr-HR" i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84" y="5446595"/>
            <a:ext cx="1184997" cy="1579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01" y="4761898"/>
            <a:ext cx="1834375" cy="1412646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rot="1045868">
            <a:off x="8631782" y="4726654"/>
            <a:ext cx="2039811" cy="152377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98930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Cross-Lingual Transfer with MMTs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586" y="1349217"/>
            <a:ext cx="7729854" cy="5833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b="1" dirty="0" smtClean="0"/>
              <a:t>Zero-shot language transfer</a:t>
            </a:r>
            <a:r>
              <a:rPr lang="hr-HR" dirty="0" smtClean="0"/>
              <a:t> for downstream NLP tasks with mBERT:</a:t>
            </a:r>
          </a:p>
          <a:p>
            <a:pPr marL="0" indent="0">
              <a:buNone/>
            </a:pPr>
            <a:endParaRPr lang="hr-HR" sz="1000" b="1" dirty="0" smtClean="0"/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Couple the mBERT Transformer with the </a:t>
            </a:r>
            <a:r>
              <a:rPr lang="hr-HR" dirty="0" smtClean="0">
                <a:solidFill>
                  <a:srgbClr val="FF0000"/>
                </a:solidFill>
              </a:rPr>
              <a:t>task-specific classifier</a:t>
            </a:r>
            <a:r>
              <a:rPr lang="hr-HR" dirty="0" smtClean="0"/>
              <a:t> („head”)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Train the </a:t>
            </a:r>
            <a:r>
              <a:rPr lang="hr-HR" dirty="0" smtClean="0">
                <a:solidFill>
                  <a:srgbClr val="FF0000"/>
                </a:solidFill>
              </a:rPr>
              <a:t>mBERT+classifier model jointly</a:t>
            </a:r>
            <a:r>
              <a:rPr lang="hr-HR" dirty="0" smtClean="0"/>
              <a:t> on source language data</a:t>
            </a:r>
          </a:p>
          <a:p>
            <a:pPr marL="887412" lvl="1" indent="-457200"/>
            <a:r>
              <a:rPr lang="hr-HR" dirty="0" smtClean="0"/>
              <a:t>Classifier parameters trained from scratch</a:t>
            </a:r>
          </a:p>
          <a:p>
            <a:pPr marL="887412" lvl="1" indent="-457200"/>
            <a:r>
              <a:rPr lang="hr-HR" dirty="0" smtClean="0"/>
              <a:t>mBERT’s Transformer parameters fine-tuned</a:t>
            </a:r>
          </a:p>
          <a:p>
            <a:pPr marL="457200" indent="-457200">
              <a:buFont typeface="+mj-lt"/>
              <a:buAutoNum type="arabicPeriod"/>
            </a:pPr>
            <a:r>
              <a:rPr lang="hr-HR" dirty="0" smtClean="0"/>
              <a:t>Predict by feeding the </a:t>
            </a:r>
            <a:r>
              <a:rPr lang="hr-HR" dirty="0" smtClean="0">
                <a:solidFill>
                  <a:srgbClr val="00B0F0"/>
                </a:solidFill>
              </a:rPr>
              <a:t>target language text</a:t>
            </a:r>
            <a:r>
              <a:rPr lang="hr-HR" dirty="0" smtClean="0"/>
              <a:t> (tokenized with mBERT’s tokenizer) into the fine-tuned </a:t>
            </a:r>
            <a:r>
              <a:rPr lang="hr-HR" dirty="0" smtClean="0">
                <a:solidFill>
                  <a:srgbClr val="FF0000"/>
                </a:solidFill>
              </a:rPr>
              <a:t>mBERT+classifier</a:t>
            </a:r>
            <a:r>
              <a:rPr lang="hr-HR" dirty="0" smtClean="0"/>
              <a:t> model</a:t>
            </a:r>
          </a:p>
          <a:p>
            <a:pPr marL="492125" lvl="1" indent="0">
              <a:buNone/>
            </a:pPr>
            <a:r>
              <a:rPr lang="hr-HR" i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084" y="5578675"/>
            <a:ext cx="1184997" cy="1579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701" y="4893978"/>
            <a:ext cx="1834375" cy="1412646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 rot="1045868">
            <a:off x="8580982" y="4858734"/>
            <a:ext cx="2039811" cy="1523773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031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So...has mBERT solved </a:t>
            </a:r>
            <a:r>
              <a:rPr lang="hr-HR" dirty="0"/>
              <a:t>z</a:t>
            </a:r>
            <a:r>
              <a:rPr lang="hr-HR" dirty="0" smtClean="0"/>
              <a:t>ero-shot CL transfer?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343105"/>
            <a:ext cx="10204450" cy="5433615"/>
          </a:xfrm>
        </p:spPr>
        <p:txBody>
          <a:bodyPr>
            <a:norm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No!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Settings in which they were evaluated were simply </a:t>
            </a:r>
            <a:r>
              <a:rPr lang="hr-HR" dirty="0" smtClean="0">
                <a:solidFill>
                  <a:srgbClr val="FF0000"/>
                </a:solidFill>
              </a:rPr>
              <a:t>too favorable</a:t>
            </a:r>
          </a:p>
          <a:p>
            <a:pPr marL="0" indent="0">
              <a:buNone/>
            </a:pPr>
            <a:endParaRPr lang="hr-HR" sz="1313" dirty="0"/>
          </a:p>
          <a:p>
            <a:pPr marL="0" indent="0">
              <a:buNone/>
            </a:pPr>
            <a:r>
              <a:rPr lang="hr-HR" sz="2275" i="1" dirty="0"/>
              <a:t>„</a:t>
            </a:r>
            <a:r>
              <a:rPr lang="en-US" sz="2275" i="1" dirty="0"/>
              <a:t>How multilingual is Multilingual BERT?</a:t>
            </a:r>
            <a:r>
              <a:rPr lang="hr-HR" sz="2275" i="1" dirty="0"/>
              <a:t>”</a:t>
            </a:r>
            <a:r>
              <a:rPr lang="hr-HR" sz="2275" dirty="0"/>
              <a:t> [</a:t>
            </a:r>
            <a:r>
              <a:rPr lang="hr-HR" sz="2275" dirty="0">
                <a:solidFill>
                  <a:srgbClr val="0070C0"/>
                </a:solidFill>
              </a:rPr>
              <a:t>Pires et al., ACL 19</a:t>
            </a:r>
            <a:r>
              <a:rPr lang="hr-HR" sz="2275" dirty="0"/>
              <a:t>]</a:t>
            </a:r>
          </a:p>
          <a:p>
            <a:pPr lvl="1"/>
            <a:r>
              <a:rPr lang="hr-HR" b="1" dirty="0" smtClean="0"/>
              <a:t>Tasks</a:t>
            </a:r>
            <a:r>
              <a:rPr lang="hr-HR" dirty="0" smtClean="0"/>
              <a:t>: NER, POS; </a:t>
            </a:r>
            <a:r>
              <a:rPr lang="hr-HR" b="1" dirty="0" smtClean="0"/>
              <a:t>Target languages</a:t>
            </a:r>
            <a:r>
              <a:rPr lang="hr-HR" dirty="0" smtClean="0"/>
              <a:t>: </a:t>
            </a:r>
            <a:r>
              <a:rPr lang="hr-HR" dirty="0" smtClean="0">
                <a:solidFill>
                  <a:srgbClr val="0070C0"/>
                </a:solidFill>
              </a:rPr>
              <a:t>DE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0070C0"/>
                </a:solidFill>
              </a:rPr>
              <a:t>NL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0070C0"/>
                </a:solidFill>
              </a:rPr>
              <a:t>ES</a:t>
            </a:r>
          </a:p>
          <a:p>
            <a:pPr lvl="1"/>
            <a:endParaRPr lang="hr-HR" sz="875" dirty="0"/>
          </a:p>
          <a:p>
            <a:pPr marL="0" indent="0">
              <a:buNone/>
            </a:pPr>
            <a:r>
              <a:rPr lang="hr-HR" sz="2275" i="1" dirty="0"/>
              <a:t>„Cross-lingual Ability of </a:t>
            </a:r>
            <a:r>
              <a:rPr lang="hr-HR" sz="2275" i="1" dirty="0" smtClean="0"/>
              <a:t>mBert: Empirical </a:t>
            </a:r>
            <a:r>
              <a:rPr lang="hr-HR" sz="2275" i="1" dirty="0"/>
              <a:t>Study”</a:t>
            </a:r>
            <a:r>
              <a:rPr lang="hr-HR" sz="2275" dirty="0"/>
              <a:t> [</a:t>
            </a:r>
            <a:r>
              <a:rPr lang="hr-HR" sz="2275" dirty="0">
                <a:solidFill>
                  <a:srgbClr val="0070C0"/>
                </a:solidFill>
              </a:rPr>
              <a:t>Karthikeyan et al</a:t>
            </a:r>
            <a:r>
              <a:rPr lang="hr-HR" sz="2275" dirty="0" smtClean="0">
                <a:solidFill>
                  <a:srgbClr val="0070C0"/>
                </a:solidFill>
              </a:rPr>
              <a:t>., ICLR </a:t>
            </a:r>
            <a:r>
              <a:rPr lang="hr-HR" sz="2275" dirty="0">
                <a:solidFill>
                  <a:srgbClr val="0070C0"/>
                </a:solidFill>
              </a:rPr>
              <a:t>20</a:t>
            </a:r>
            <a:r>
              <a:rPr lang="hr-HR" sz="2275" dirty="0"/>
              <a:t>]</a:t>
            </a:r>
          </a:p>
          <a:p>
            <a:pPr lvl="1"/>
            <a:r>
              <a:rPr lang="hr-HR" b="1" dirty="0" smtClean="0"/>
              <a:t>Tasks</a:t>
            </a:r>
            <a:r>
              <a:rPr lang="hr-HR" dirty="0" smtClean="0"/>
              <a:t>: NER, NLI; </a:t>
            </a:r>
            <a:r>
              <a:rPr lang="hr-HR" b="1" dirty="0" smtClean="0"/>
              <a:t>Target languages</a:t>
            </a:r>
            <a:r>
              <a:rPr lang="hr-HR" dirty="0" smtClean="0"/>
              <a:t>: </a:t>
            </a:r>
            <a:r>
              <a:rPr lang="hr-HR" dirty="0" smtClean="0">
                <a:solidFill>
                  <a:srgbClr val="0070C0"/>
                </a:solidFill>
              </a:rPr>
              <a:t>ES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0070C0"/>
                </a:solidFill>
              </a:rPr>
              <a:t>HI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0070C0"/>
                </a:solidFill>
              </a:rPr>
              <a:t>RU</a:t>
            </a:r>
            <a:endParaRPr lang="hr-HR" dirty="0">
              <a:solidFill>
                <a:srgbClr val="0070C0"/>
              </a:solidFill>
            </a:endParaRPr>
          </a:p>
          <a:p>
            <a:endParaRPr lang="hr-HR" sz="875" dirty="0"/>
          </a:p>
          <a:p>
            <a:r>
              <a:rPr lang="hr-HR" dirty="0" smtClean="0"/>
              <a:t>In most studies, the selected target languages were: </a:t>
            </a:r>
          </a:p>
          <a:p>
            <a:pPr lvl="1"/>
            <a:r>
              <a:rPr lang="hr-HR" dirty="0" smtClean="0"/>
              <a:t>(1) from the </a:t>
            </a:r>
            <a:r>
              <a:rPr lang="hr-HR" b="1" dirty="0" smtClean="0">
                <a:solidFill>
                  <a:srgbClr val="FF0000"/>
                </a:solidFill>
              </a:rPr>
              <a:t>same language family</a:t>
            </a:r>
            <a:r>
              <a:rPr lang="hr-HR" dirty="0" smtClean="0"/>
              <a:t>, </a:t>
            </a:r>
          </a:p>
          <a:p>
            <a:pPr lvl="1"/>
            <a:r>
              <a:rPr lang="hr-HR" dirty="0" smtClean="0"/>
              <a:t>(2) with </a:t>
            </a:r>
            <a:r>
              <a:rPr lang="hr-HR" b="1" dirty="0" smtClean="0">
                <a:solidFill>
                  <a:srgbClr val="FF0000"/>
                </a:solidFill>
              </a:rPr>
              <a:t>large corpora in pretraining  </a:t>
            </a:r>
          </a:p>
          <a:p>
            <a:pPr lvl="1"/>
            <a:endParaRPr lang="hr-H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96215"/>
            <a:ext cx="9704388" cy="381000"/>
          </a:xfrm>
        </p:spPr>
        <p:txBody>
          <a:bodyPr>
            <a:normAutofit fontScale="90000"/>
          </a:bodyPr>
          <a:lstStyle/>
          <a:p>
            <a:r>
              <a:rPr lang="hr-HR" sz="2625" dirty="0"/>
              <a:t>Zero-shot transfer performance </a:t>
            </a:r>
            <a:r>
              <a:rPr lang="hr-HR" sz="2625" dirty="0" smtClean="0"/>
              <a:t>drops</a:t>
            </a:r>
            <a:endParaRPr lang="en-US" sz="2625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2114806"/>
            <a:ext cx="9201150" cy="26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3425" y="4914406"/>
            <a:ext cx="9833750" cy="1963913"/>
          </a:xfrm>
          <a:prstGeom prst="rect">
            <a:avLst/>
          </a:prstGeom>
        </p:spPr>
        <p:txBody>
          <a:bodyPr vert="horz" lIns="80010" tIns="40005" rIns="80010" bIns="40005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r-HR" sz="2450" dirty="0" smtClean="0"/>
          </a:p>
          <a:p>
            <a:r>
              <a:rPr lang="hr-HR" sz="2450" dirty="0" smtClean="0"/>
              <a:t>B </a:t>
            </a:r>
            <a:r>
              <a:rPr lang="hr-HR" sz="2450" dirty="0"/>
              <a:t>= mBERT (Base), X = XLM-R (Base)</a:t>
            </a:r>
          </a:p>
          <a:p>
            <a:r>
              <a:rPr lang="hr-HR" sz="2450" dirty="0"/>
              <a:t>Drops </a:t>
            </a:r>
            <a:r>
              <a:rPr lang="hr-HR" sz="2450" b="1" dirty="0">
                <a:solidFill>
                  <a:srgbClr val="FF0000"/>
                </a:solidFill>
              </a:rPr>
              <a:t>huge</a:t>
            </a:r>
            <a:r>
              <a:rPr lang="hr-HR" sz="2450" dirty="0"/>
              <a:t> for: </a:t>
            </a:r>
          </a:p>
          <a:p>
            <a:pPr marL="800100" lvl="1" indent="-400050">
              <a:buAutoNum type="arabicPeriod"/>
            </a:pPr>
            <a:r>
              <a:rPr lang="hr-HR" sz="2100" dirty="0">
                <a:solidFill>
                  <a:srgbClr val="FF0000"/>
                </a:solidFill>
              </a:rPr>
              <a:t>Distant target languages</a:t>
            </a:r>
            <a:r>
              <a:rPr lang="hr-HR" sz="2100" dirty="0"/>
              <a:t> and</a:t>
            </a:r>
          </a:p>
          <a:p>
            <a:pPr marL="800100" lvl="1" indent="-400050">
              <a:buAutoNum type="arabicPeriod"/>
            </a:pPr>
            <a:r>
              <a:rPr lang="hr-HR" sz="2100" dirty="0"/>
              <a:t>Target languages with </a:t>
            </a:r>
            <a:r>
              <a:rPr lang="hr-HR" sz="2100" dirty="0">
                <a:solidFill>
                  <a:srgbClr val="FF0000"/>
                </a:solidFill>
              </a:rPr>
              <a:t>small pretraining corpora</a:t>
            </a:r>
          </a:p>
          <a:p>
            <a:endParaRPr lang="en-US" sz="2450" dirty="0"/>
          </a:p>
        </p:txBody>
      </p:sp>
      <p:sp>
        <p:nvSpPr>
          <p:cNvPr id="3" name="Rectangle 2"/>
          <p:cNvSpPr/>
          <p:nvPr/>
        </p:nvSpPr>
        <p:spPr>
          <a:xfrm>
            <a:off x="598487" y="1051221"/>
            <a:ext cx="10103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Lauscher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A.,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Ravishankar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V.,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Vulić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I., &amp;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Glavaš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G. (2020). </a:t>
            </a:r>
            <a:r>
              <a:rPr lang="en-US" sz="1600" i="1" dirty="0">
                <a:solidFill>
                  <a:srgbClr val="3399FF"/>
                </a:solidFill>
                <a:latin typeface="Arial" panose="020B0604020202020204" pitchFamily="34" charset="0"/>
              </a:rPr>
              <a:t>From Zero to Hero: On the Limitations of Zero-Shot Cross-Lingual Transfer with Multilingual Transformers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1600" dirty="0">
                <a:solidFill>
                  <a:schemeClr val="tx1">
                    <a:lumMod val="10000"/>
                  </a:schemeClr>
                </a:solidFill>
              </a:rPr>
              <a:t>In </a:t>
            </a:r>
            <a:r>
              <a:rPr lang="en-US" sz="1600" i="1" dirty="0">
                <a:solidFill>
                  <a:schemeClr val="tx1">
                    <a:lumMod val="10000"/>
                  </a:schemeClr>
                </a:solidFill>
              </a:rPr>
              <a:t>Proceedings of the </a:t>
            </a:r>
            <a:r>
              <a:rPr lang="en-US" sz="1600" i="1" dirty="0" smtClean="0">
                <a:solidFill>
                  <a:schemeClr val="tx1">
                    <a:lumMod val="10000"/>
                  </a:schemeClr>
                </a:solidFill>
              </a:rPr>
              <a:t>20</a:t>
            </a:r>
            <a:r>
              <a:rPr lang="hr-HR" sz="1600" i="1" dirty="0" smtClean="0">
                <a:solidFill>
                  <a:schemeClr val="tx1">
                    <a:lumMod val="10000"/>
                  </a:schemeClr>
                </a:solidFill>
              </a:rPr>
              <a:t>20</a:t>
            </a:r>
            <a:r>
              <a:rPr lang="en-US" sz="1600" i="1" dirty="0" smtClean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10000"/>
                  </a:schemeClr>
                </a:solidFill>
              </a:rPr>
              <a:t>Conference on Empirical Methods in Natural Language </a:t>
            </a:r>
            <a:r>
              <a:rPr lang="en-US" sz="1600" i="1" dirty="0" smtClean="0">
                <a:solidFill>
                  <a:schemeClr val="tx1">
                    <a:lumMod val="10000"/>
                  </a:schemeClr>
                </a:solidFill>
              </a:rPr>
              <a:t>Processing</a:t>
            </a:r>
            <a:r>
              <a:rPr lang="hr-HR" sz="1600" i="1" dirty="0" smtClean="0">
                <a:solidFill>
                  <a:schemeClr val="tx1">
                    <a:lumMod val="10000"/>
                  </a:schemeClr>
                </a:solidFill>
              </a:rPr>
              <a:t> </a:t>
            </a:r>
            <a:r>
              <a:rPr lang="en-US" sz="1600" i="1" dirty="0" smtClean="0">
                <a:solidFill>
                  <a:schemeClr val="tx1">
                    <a:lumMod val="10000"/>
                  </a:schemeClr>
                </a:solidFill>
              </a:rPr>
              <a:t>(EMNLP)</a:t>
            </a:r>
            <a:r>
              <a:rPr lang="hr-HR" sz="1600" dirty="0" smtClean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tx1">
                    <a:lumMod val="10000"/>
                  </a:schemeClr>
                </a:solidFill>
              </a:rPr>
              <a:t>4</a:t>
            </a:r>
            <a:r>
              <a:rPr lang="hr-HR" sz="1600" dirty="0" smtClean="0">
                <a:solidFill>
                  <a:schemeClr val="tx1">
                    <a:lumMod val="10000"/>
                  </a:schemeClr>
                </a:solidFill>
              </a:rPr>
              <a:t>483</a:t>
            </a:r>
            <a:r>
              <a:rPr lang="en-US" sz="1600" dirty="0" smtClean="0">
                <a:solidFill>
                  <a:schemeClr val="tx1">
                    <a:lumMod val="10000"/>
                  </a:schemeClr>
                </a:solidFill>
              </a:rPr>
              <a:t>-44</a:t>
            </a:r>
            <a:r>
              <a:rPr lang="hr-HR" sz="1600" dirty="0" smtClean="0">
                <a:solidFill>
                  <a:schemeClr val="tx1">
                    <a:lumMod val="10000"/>
                  </a:schemeClr>
                </a:solidFill>
              </a:rPr>
              <a:t>9</a:t>
            </a:r>
            <a:r>
              <a:rPr lang="en-US" sz="1600" dirty="0" smtClean="0">
                <a:solidFill>
                  <a:schemeClr val="tx1">
                    <a:lumMod val="10000"/>
                  </a:schemeClr>
                </a:solidFill>
              </a:rPr>
              <a:t>9</a:t>
            </a:r>
            <a:r>
              <a:rPr lang="en-US" sz="1600" dirty="0">
                <a:solidFill>
                  <a:schemeClr val="tx1">
                    <a:lumMod val="10000"/>
                  </a:schemeClr>
                </a:solidFill>
              </a:rPr>
              <a:t>)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74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Language-Specific Representation Subspaces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In representation spaces produced by MMTs, one can still relatively easy discern language-specific subspaces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91" y="3009684"/>
            <a:ext cx="5524018" cy="2111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1779" y="5321162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tx1">
                    <a:lumMod val="10000"/>
                  </a:schemeClr>
                </a:solidFill>
              </a:rPr>
              <a:t>Image from [</a:t>
            </a:r>
            <a:r>
              <a:rPr lang="hr-HR" sz="1400" dirty="0">
                <a:solidFill>
                  <a:srgbClr val="3399FF"/>
                </a:solidFill>
              </a:rPr>
              <a:t>Cao et al., ‘20</a:t>
            </a:r>
            <a:r>
              <a:rPr lang="hr-HR" sz="1400" dirty="0">
                <a:solidFill>
                  <a:schemeClr val="tx1">
                    <a:lumMod val="10000"/>
                  </a:schemeClr>
                </a:solidFill>
              </a:rPr>
              <a:t>]</a:t>
            </a:r>
            <a:endParaRPr lang="en-US" sz="1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5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Better alignment between language subspaces...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766" y="1357133"/>
            <a:ext cx="9201150" cy="4606131"/>
          </a:xfrm>
        </p:spPr>
        <p:txBody>
          <a:bodyPr>
            <a:normAutofit/>
          </a:bodyPr>
          <a:lstStyle/>
          <a:p>
            <a:r>
              <a:rPr lang="hr-HR" dirty="0" smtClean="0"/>
              <a:t>...can be achieved with </a:t>
            </a:r>
            <a:r>
              <a:rPr lang="hr-HR" b="1" dirty="0" smtClean="0"/>
              <a:t>bilingual supervision</a:t>
            </a:r>
            <a:r>
              <a:rPr lang="hr-HR" dirty="0" smtClean="0"/>
              <a:t> (word translations of parallel data) </a:t>
            </a:r>
            <a:r>
              <a:rPr lang="hr-HR" sz="2100" dirty="0"/>
              <a:t>[</a:t>
            </a:r>
            <a:r>
              <a:rPr lang="hr-HR" sz="2100" dirty="0">
                <a:solidFill>
                  <a:srgbClr val="0070C0"/>
                </a:solidFill>
              </a:rPr>
              <a:t>Wu &amp; Conneau, ACL 20</a:t>
            </a:r>
            <a:r>
              <a:rPr lang="hr-HR" sz="2100" dirty="0"/>
              <a:t>; </a:t>
            </a:r>
            <a:r>
              <a:rPr lang="hr-HR" sz="2100" dirty="0">
                <a:solidFill>
                  <a:srgbClr val="0070C0"/>
                </a:solidFill>
              </a:rPr>
              <a:t>Cao et al., ICLR 20</a:t>
            </a:r>
            <a:r>
              <a:rPr lang="hr-HR" sz="2100" dirty="0"/>
              <a:t>; </a:t>
            </a:r>
            <a:r>
              <a:rPr lang="hr-HR" sz="2100" dirty="0">
                <a:solidFill>
                  <a:srgbClr val="0070C0"/>
                </a:solidFill>
              </a:rPr>
              <a:t>Hu et al., 2020</a:t>
            </a:r>
            <a:r>
              <a:rPr lang="hr-HR" sz="2100" dirty="0"/>
              <a:t>]</a:t>
            </a:r>
          </a:p>
          <a:p>
            <a:r>
              <a:rPr lang="hr-HR" dirty="0" smtClean="0"/>
              <a:t>As with CLWEs: some bilingual/multilingual supervision </a:t>
            </a:r>
            <a:r>
              <a:rPr lang="hr-HR" dirty="0" smtClean="0">
                <a:sym typeface="Wingdings" panose="05000000000000000000" pitchFamily="2" charset="2"/>
              </a:rPr>
              <a:t> better bilingual/multilingual </a:t>
            </a:r>
            <a:r>
              <a:rPr lang="hr-HR" dirty="0" smtClean="0"/>
              <a:t>representation space</a:t>
            </a:r>
          </a:p>
          <a:p>
            <a:endParaRPr lang="hr-HR" dirty="0" smtClean="0"/>
          </a:p>
          <a:p>
            <a:endParaRPr lang="hr-HR" dirty="0" smtClean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91" y="3751799"/>
            <a:ext cx="5524018" cy="21114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2739" y="6053742"/>
            <a:ext cx="306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>
                <a:solidFill>
                  <a:schemeClr val="tx1">
                    <a:lumMod val="10000"/>
                  </a:schemeClr>
                </a:solidFill>
              </a:rPr>
              <a:t>Image from [</a:t>
            </a:r>
            <a:r>
              <a:rPr lang="hr-HR" sz="1400" dirty="0">
                <a:solidFill>
                  <a:srgbClr val="3399FF"/>
                </a:solidFill>
              </a:rPr>
              <a:t>Cao et al., ‘20</a:t>
            </a:r>
            <a:r>
              <a:rPr lang="hr-HR" sz="1400" dirty="0">
                <a:solidFill>
                  <a:schemeClr val="tx1">
                    <a:lumMod val="10000"/>
                  </a:schemeClr>
                </a:solidFill>
              </a:rPr>
              <a:t>]</a:t>
            </a:r>
            <a:endParaRPr lang="en-US" sz="1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3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Choosing a Language Sample for CL Transfer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Multilingual evaluation </a:t>
            </a:r>
            <a:r>
              <a:rPr lang="en-US" dirty="0" smtClean="0"/>
              <a:t>benchmarks</a:t>
            </a:r>
            <a:r>
              <a:rPr lang="hr-HR" dirty="0" smtClean="0"/>
              <a:t> should</a:t>
            </a:r>
            <a:r>
              <a:rPr lang="en-US" dirty="0" smtClean="0"/>
              <a:t> </a:t>
            </a:r>
            <a:r>
              <a:rPr lang="en-US" dirty="0"/>
              <a:t>assess the expected performance of a model </a:t>
            </a:r>
            <a:r>
              <a:rPr lang="en-US" b="1" dirty="0"/>
              <a:t>across </a:t>
            </a:r>
            <a:r>
              <a:rPr lang="en-US" b="1" dirty="0" smtClean="0"/>
              <a:t>languages</a:t>
            </a:r>
            <a:endParaRPr lang="hr-HR" b="1" dirty="0" smtClean="0"/>
          </a:p>
          <a:p>
            <a:pPr lvl="1"/>
            <a:r>
              <a:rPr lang="hr-HR" dirty="0" smtClean="0"/>
              <a:t>Sample of languages should be representative – </a:t>
            </a:r>
            <a:r>
              <a:rPr lang="hr-HR" dirty="0" smtClean="0">
                <a:solidFill>
                  <a:srgbClr val="FF0000"/>
                </a:solidFill>
              </a:rPr>
              <a:t>but of what exactly</a:t>
            </a:r>
            <a:r>
              <a:rPr lang="hr-HR" dirty="0" smtClean="0"/>
              <a:t>?</a:t>
            </a:r>
          </a:p>
          <a:p>
            <a:endParaRPr lang="hr-HR" sz="875" b="1" dirty="0"/>
          </a:p>
          <a:p>
            <a:r>
              <a:rPr lang="hr-HR" dirty="0" smtClean="0"/>
              <a:t>Findings can </a:t>
            </a:r>
            <a:r>
              <a:rPr lang="hr-HR" dirty="0" smtClean="0">
                <a:solidFill>
                  <a:srgbClr val="FF0000"/>
                </a:solidFill>
              </a:rPr>
              <a:t>critically depend</a:t>
            </a:r>
            <a:r>
              <a:rPr lang="hr-HR" dirty="0" smtClean="0"/>
              <a:t> on the selection of languages</a:t>
            </a:r>
          </a:p>
          <a:p>
            <a:pPr lvl="1"/>
            <a:r>
              <a:rPr lang="hr-HR" dirty="0" smtClean="0"/>
              <a:t>Most studies sample languages with the </a:t>
            </a:r>
            <a:r>
              <a:rPr lang="hr-HR" b="1" dirty="0" smtClean="0"/>
              <a:t>largest digital footprint</a:t>
            </a:r>
            <a:r>
              <a:rPr lang="hr-HR" dirty="0" smtClean="0"/>
              <a:t> 	</a:t>
            </a:r>
          </a:p>
          <a:p>
            <a:pPr lvl="1"/>
            <a:r>
              <a:rPr lang="hr-HR" dirty="0" smtClean="0"/>
              <a:t>Such languages tend to belong to the same families (e.g., Indo-European)</a:t>
            </a:r>
          </a:p>
          <a:p>
            <a:pPr lvl="1"/>
            <a:r>
              <a:rPr lang="hr-HR" dirty="0" smtClean="0"/>
              <a:t>Expected transfer performance is </a:t>
            </a:r>
            <a:r>
              <a:rPr lang="hr-HR" dirty="0" smtClean="0">
                <a:solidFill>
                  <a:srgbClr val="FF0000"/>
                </a:solidFill>
              </a:rPr>
              <a:t>overestimated</a:t>
            </a:r>
            <a:r>
              <a:rPr lang="hr-HR" dirty="0" smtClean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Variety sampling of languages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2084785"/>
            <a:ext cx="9934575" cy="4129683"/>
          </a:xfrm>
        </p:spPr>
        <p:txBody>
          <a:bodyPr/>
          <a:lstStyle/>
          <a:p>
            <a:pPr marL="0" indent="0">
              <a:buNone/>
            </a:pPr>
            <a:r>
              <a:rPr lang="hr-HR" b="1" dirty="0" smtClean="0"/>
              <a:t>Idea</a:t>
            </a:r>
            <a:r>
              <a:rPr lang="hr-HR" dirty="0" smtClean="0"/>
              <a:t>: selection according to the distribution of linguistic properties</a:t>
            </a:r>
          </a:p>
          <a:p>
            <a:pPr lvl="1"/>
            <a:r>
              <a:rPr lang="hr-HR" b="1" dirty="0" smtClean="0"/>
              <a:t>Variety sampling</a:t>
            </a:r>
            <a:r>
              <a:rPr lang="hr-HR" dirty="0" smtClean="0"/>
              <a:t> favors the </a:t>
            </a:r>
            <a:r>
              <a:rPr lang="hr-HR" dirty="0" smtClean="0">
                <a:solidFill>
                  <a:srgbClr val="FF0000"/>
                </a:solidFill>
              </a:rPr>
              <a:t>inclusion of outlier languages</a:t>
            </a:r>
            <a:endParaRPr lang="hr-HR" dirty="0" smtClean="0"/>
          </a:p>
          <a:p>
            <a:pPr lvl="1"/>
            <a:endParaRPr lang="hr-HR" sz="875" dirty="0"/>
          </a:p>
          <a:p>
            <a:pPr marL="850106" lvl="1" indent="-450056">
              <a:buFont typeface="+mj-lt"/>
              <a:buAutoNum type="arabicPeriod"/>
            </a:pPr>
            <a:r>
              <a:rPr lang="hr-HR" b="1" dirty="0" smtClean="0"/>
              <a:t>Typological diversity</a:t>
            </a:r>
            <a:r>
              <a:rPr lang="hr-HR" dirty="0" smtClean="0"/>
              <a:t>: entropy of distribution of linguistic properties </a:t>
            </a:r>
          </a:p>
          <a:p>
            <a:pPr marL="850106" lvl="1" indent="-450056">
              <a:buFont typeface="+mj-lt"/>
              <a:buAutoNum type="arabicPeriod"/>
            </a:pPr>
            <a:r>
              <a:rPr lang="hr-HR" b="1" dirty="0" smtClean="0"/>
              <a:t>Family index</a:t>
            </a:r>
            <a:r>
              <a:rPr lang="hr-HR" dirty="0" smtClean="0"/>
              <a:t>: number of different families / sample size</a:t>
            </a:r>
          </a:p>
          <a:p>
            <a:pPr marL="850106" lvl="1" indent="-450056">
              <a:buFont typeface="+mj-lt"/>
              <a:buAutoNum type="arabicPeriod"/>
            </a:pPr>
            <a:r>
              <a:rPr lang="hr-HR" b="1" dirty="0" smtClean="0"/>
              <a:t>Geography index</a:t>
            </a:r>
            <a:r>
              <a:rPr lang="hr-HR" dirty="0" smtClean="0"/>
              <a:t>: entropy of lang. distr. over 6 geographic macro-areas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1" y="5084196"/>
            <a:ext cx="9140759" cy="10334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1841" y="979438"/>
            <a:ext cx="9404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Ponti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E. M.,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Glavaš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G., Majewska, O., Liu, Q.,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Vulić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I., &amp;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Korhonen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A. (2020). </a:t>
            </a:r>
            <a:r>
              <a:rPr lang="en-US" sz="1600" i="1" dirty="0">
                <a:solidFill>
                  <a:srgbClr val="3399FF"/>
                </a:solidFill>
                <a:latin typeface="Arial" panose="020B0604020202020204" pitchFamily="34" charset="0"/>
              </a:rPr>
              <a:t>XCOPA: A Multilingual Dataset for Causal Commonsense Reasoning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hr-HR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sz="1600" dirty="0">
                <a:solidFill>
                  <a:schemeClr val="tx1">
                    <a:lumMod val="10000"/>
                  </a:schemeClr>
                </a:solidFill>
              </a:rPr>
              <a:t> In </a:t>
            </a:r>
            <a:r>
              <a:rPr lang="en-US" sz="1600" i="1" dirty="0">
                <a:solidFill>
                  <a:schemeClr val="tx1">
                    <a:lumMod val="10000"/>
                  </a:schemeClr>
                </a:solidFill>
              </a:rPr>
              <a:t>Proceedings of the 20</a:t>
            </a:r>
            <a:r>
              <a:rPr lang="hr-HR" sz="1600" i="1" dirty="0">
                <a:solidFill>
                  <a:schemeClr val="tx1">
                    <a:lumMod val="10000"/>
                  </a:schemeClr>
                </a:solidFill>
              </a:rPr>
              <a:t>20</a:t>
            </a:r>
            <a:r>
              <a:rPr lang="en-US" sz="1600" i="1" dirty="0">
                <a:solidFill>
                  <a:schemeClr val="tx1">
                    <a:lumMod val="10000"/>
                  </a:schemeClr>
                </a:solidFill>
              </a:rPr>
              <a:t> Conference on Empirical Methods in Natural Language </a:t>
            </a:r>
            <a:r>
              <a:rPr lang="en-US" sz="1600" i="1" dirty="0" smtClean="0">
                <a:solidFill>
                  <a:schemeClr val="tx1">
                    <a:lumMod val="10000"/>
                  </a:schemeClr>
                </a:solidFill>
              </a:rPr>
              <a:t>Processing</a:t>
            </a:r>
            <a:r>
              <a:rPr lang="hr-HR" sz="1600" i="1" dirty="0" smtClean="0">
                <a:solidFill>
                  <a:schemeClr val="tx1">
                    <a:lumMod val="10000"/>
                  </a:schemeClr>
                </a:solidFill>
              </a:rPr>
              <a:t>, </a:t>
            </a:r>
            <a:r>
              <a:rPr lang="hr-HR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pp. 2362-2376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82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/>
          </a:p>
          <a:p>
            <a:r>
              <a:rPr lang="hr-HR" dirty="0" smtClean="0"/>
              <a:t>Now you...</a:t>
            </a:r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Understand what multilingual NLP is and why we need it</a:t>
            </a:r>
            <a:endParaRPr lang="en-US" dirty="0" smtClean="0"/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Know the mechanisms for inducing multilingual representations spaces</a:t>
            </a:r>
          </a:p>
          <a:p>
            <a:pPr marL="1419225" lvl="2" indent="-457200"/>
            <a:r>
              <a:rPr lang="hr-HR" dirty="0" smtClean="0"/>
              <a:t>Cross-lingual word embeddings (CLWEs)</a:t>
            </a:r>
          </a:p>
          <a:p>
            <a:pPr marL="1419225" lvl="2" indent="-457200"/>
            <a:r>
              <a:rPr lang="hr-HR" dirty="0" smtClean="0"/>
              <a:t>Massively multilingual transformers (MMTs)</a:t>
            </a:r>
          </a:p>
          <a:p>
            <a:pPr marL="949325" lvl="1" indent="-457200">
              <a:buFont typeface="+mj-lt"/>
              <a:buAutoNum type="arabicPeriod"/>
            </a:pPr>
            <a:r>
              <a:rPr lang="hr-HR" dirty="0" smtClean="0"/>
              <a:t>Understand how to use multilingual representations spaces for CL transfer</a:t>
            </a:r>
          </a:p>
        </p:txBody>
      </p:sp>
    </p:spTree>
    <p:extLst>
      <p:ext uri="{BB962C8B-B14F-4D97-AF65-F5344CB8AC3E}">
        <p14:creationId xmlns:p14="http://schemas.microsoft.com/office/powerpoint/2010/main" val="6980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Why Multilingual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81" y="1253380"/>
            <a:ext cx="9639935" cy="5757019"/>
          </a:xfrm>
        </p:spPr>
        <p:txBody>
          <a:bodyPr>
            <a:normAutofit fontScale="92500"/>
          </a:bodyPr>
          <a:lstStyle/>
          <a:p>
            <a:r>
              <a:rPr lang="hr-HR" dirty="0" smtClean="0"/>
              <a:t>Because we want to </a:t>
            </a:r>
            <a:r>
              <a:rPr lang="hr-HR" b="1" dirty="0" smtClean="0"/>
              <a:t>understand</a:t>
            </a:r>
            <a:r>
              <a:rPr lang="hr-HR" dirty="0" smtClean="0"/>
              <a:t> and </a:t>
            </a:r>
            <a:r>
              <a:rPr lang="hr-HR" b="1" dirty="0" smtClean="0"/>
              <a:t>model</a:t>
            </a:r>
            <a:r>
              <a:rPr lang="hr-HR" dirty="0" smtClean="0"/>
              <a:t> the </a:t>
            </a:r>
            <a:r>
              <a:rPr lang="hr-HR" dirty="0" smtClean="0">
                <a:solidFill>
                  <a:srgbClr val="3399FF"/>
                </a:solidFill>
              </a:rPr>
              <a:t>meaning of texts</a:t>
            </a:r>
            <a:r>
              <a:rPr lang="hr-HR" dirty="0" smtClean="0"/>
              <a:t> in...</a:t>
            </a:r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r-HR" dirty="0" smtClean="0"/>
              <a:t>                                                                                         </a:t>
            </a:r>
            <a:r>
              <a:rPr lang="hr-HR" sz="1225" dirty="0"/>
              <a:t>[Image from: epthinktank.eu]</a:t>
            </a:r>
          </a:p>
          <a:p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 smtClean="0"/>
          </a:p>
          <a:p>
            <a:r>
              <a:rPr lang="hr-HR" dirty="0" smtClean="0"/>
              <a:t>...without manual (i.e., human) input and without perfect MT!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How many different languages are there in the world?</a:t>
            </a:r>
          </a:p>
          <a:p>
            <a:pPr lvl="1"/>
            <a:r>
              <a:rPr lang="hr-HR" dirty="0" smtClean="0">
                <a:solidFill>
                  <a:srgbClr val="FF0000"/>
                </a:solidFill>
              </a:rPr>
              <a:t>How many have more than 10M speakers?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92" y="1753972"/>
            <a:ext cx="3556111" cy="34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Why Multilingual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According to Ethnologue (2020) there are </a:t>
            </a:r>
            <a:r>
              <a:rPr lang="hr-HR" b="1" dirty="0" smtClean="0">
                <a:solidFill>
                  <a:srgbClr val="3399FF"/>
                </a:solidFill>
              </a:rPr>
              <a:t>7,117</a:t>
            </a:r>
            <a:r>
              <a:rPr lang="hr-HR" b="1" dirty="0" smtClean="0"/>
              <a:t> living languages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06" y="1739744"/>
            <a:ext cx="6391826" cy="52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8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Language variety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 smtClean="0"/>
              <a:t>Language family</a:t>
            </a:r>
            <a:r>
              <a:rPr lang="hr-HR" dirty="0" smtClean="0"/>
              <a:t>: group of languages that originate from the same </a:t>
            </a:r>
            <a:r>
              <a:rPr lang="hr-HR" i="1" dirty="0" smtClean="0"/>
              <a:t>ancestral/parental</a:t>
            </a:r>
            <a:r>
              <a:rPr lang="hr-HR" dirty="0" smtClean="0"/>
              <a:t> language (proto-language)</a:t>
            </a:r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/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</a:t>
            </a:r>
          </a:p>
          <a:p>
            <a:pPr marL="0" indent="0">
              <a:buNone/>
            </a:pPr>
            <a:r>
              <a:rPr lang="hr-HR" dirty="0"/>
              <a:t> </a:t>
            </a:r>
            <a:r>
              <a:rPr lang="hr-HR" dirty="0" smtClean="0"/>
              <a:t>                                              </a:t>
            </a:r>
            <a:r>
              <a:rPr lang="hr-HR" sz="1000" dirty="0" smtClean="0"/>
              <a:t>[</a:t>
            </a:r>
            <a:r>
              <a:rPr lang="hr-HR" sz="1000" dirty="0"/>
              <a:t>Image </a:t>
            </a:r>
            <a:r>
              <a:rPr lang="hr-HR" sz="1000" dirty="0" smtClean="0"/>
              <a:t>from: Wikipedia]</a:t>
            </a:r>
            <a:endParaRPr lang="hr-HR" dirty="0"/>
          </a:p>
          <a:p>
            <a:r>
              <a:rPr lang="hr-HR" b="1" dirty="0" smtClean="0"/>
              <a:t>Language isolates</a:t>
            </a:r>
            <a:r>
              <a:rPr lang="hr-HR" dirty="0" smtClean="0"/>
              <a:t>: no known/demonstrable genealogical relationship with any other language:  </a:t>
            </a:r>
          </a:p>
          <a:p>
            <a:pPr lvl="1"/>
            <a:r>
              <a:rPr lang="hr-HR" i="1" dirty="0" smtClean="0"/>
              <a:t>Basque, Korean</a:t>
            </a:r>
          </a:p>
          <a:p>
            <a:pPr lvl="1"/>
            <a:r>
              <a:rPr lang="hr-HR" dirty="0" smtClean="0"/>
              <a:t>Indo-European language isolates: </a:t>
            </a:r>
            <a:r>
              <a:rPr lang="hr-HR" i="1" dirty="0" smtClean="0"/>
              <a:t>Albanian</a:t>
            </a:r>
            <a:r>
              <a:rPr lang="hr-HR" dirty="0" smtClean="0"/>
              <a:t>, </a:t>
            </a:r>
            <a:r>
              <a:rPr lang="hr-HR" i="1" dirty="0" smtClean="0"/>
              <a:t>Armenian</a:t>
            </a:r>
            <a:r>
              <a:rPr lang="hr-HR" dirty="0" smtClean="0"/>
              <a:t>, </a:t>
            </a:r>
            <a:r>
              <a:rPr lang="hr-HR" i="1" dirty="0" smtClean="0"/>
              <a:t>Greek </a:t>
            </a:r>
          </a:p>
          <a:p>
            <a:endParaRPr lang="hr-HR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01" y="2032000"/>
            <a:ext cx="5171436" cy="274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Why Cross-Lingual NLP?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69" y="1679208"/>
            <a:ext cx="9201150" cy="4481810"/>
          </a:xfrm>
        </p:spPr>
        <p:txBody>
          <a:bodyPr>
            <a:normAutofit/>
          </a:bodyPr>
          <a:lstStyle/>
          <a:p>
            <a:r>
              <a:rPr lang="hr-HR" dirty="0" smtClean="0"/>
              <a:t>Because we want to transfer supervised models for NLP tasks...</a:t>
            </a:r>
          </a:p>
          <a:p>
            <a:pPr lvl="1"/>
            <a:r>
              <a:rPr lang="hr-HR" dirty="0" smtClean="0"/>
              <a:t>Trained on </a:t>
            </a:r>
            <a:r>
              <a:rPr lang="hr-HR" b="1" dirty="0" smtClean="0"/>
              <a:t>annotated datasets</a:t>
            </a:r>
            <a:r>
              <a:rPr lang="hr-HR" dirty="0" smtClean="0"/>
              <a:t> we have in </a:t>
            </a:r>
            <a:r>
              <a:rPr lang="hr-HR" b="1" dirty="0" smtClean="0"/>
              <a:t>resource-rich languages</a:t>
            </a:r>
          </a:p>
          <a:p>
            <a:pPr lvl="1"/>
            <a:r>
              <a:rPr lang="hr-HR" dirty="0" smtClean="0"/>
              <a:t>Make predictions in resource-lean target languages</a:t>
            </a:r>
          </a:p>
          <a:p>
            <a:endParaRPr lang="hr-HR" dirty="0" smtClean="0"/>
          </a:p>
          <a:p>
            <a:endParaRPr lang="hr-HR" dirty="0"/>
          </a:p>
          <a:p>
            <a:endParaRPr lang="hr-HR" dirty="0" smtClean="0"/>
          </a:p>
          <a:p>
            <a:endParaRPr lang="hr-HR" dirty="0" smtClean="0"/>
          </a:p>
          <a:p>
            <a:pPr marL="0" indent="0">
              <a:buNone/>
            </a:pPr>
            <a:r>
              <a:rPr lang="hr-HR" dirty="0" smtClean="0"/>
              <a:t>                   </a:t>
            </a:r>
          </a:p>
          <a:p>
            <a:pPr marL="0" indent="0">
              <a:buNone/>
            </a:pPr>
            <a:endParaRPr lang="hr-H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77" y="3522646"/>
            <a:ext cx="3550939" cy="3459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89" y="4853200"/>
            <a:ext cx="2142234" cy="70852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08187" y="5008915"/>
            <a:ext cx="1002145" cy="31519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7449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Language Transfer</a:t>
            </a:r>
            <a:endParaRPr lang="en-US" dirty="0"/>
          </a:p>
        </p:txBody>
      </p:sp>
      <p:pic>
        <p:nvPicPr>
          <p:cNvPr id="4" name="Picture 2" descr="https://lh5.googleusercontent.com/sLjZHmEw_2r5kR5KHcLjv9tgQausloBGzvHZPz8aUP2k9DOpYMYhiAYCuKtHi8yn4SPGykuqYYxrZongakTHAmiQecG9ZmnruOUGCmmK21sFBptAHC___NPdmmVMT3gIi1YT00SDSw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81" y="1462483"/>
            <a:ext cx="5684924" cy="46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23117" y="6357163"/>
            <a:ext cx="19266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25000"/>
                  </a:schemeClr>
                </a:solidFill>
              </a:rPr>
              <a:t>Image from [</a:t>
            </a:r>
            <a:r>
              <a:rPr lang="en-US" sz="1200" dirty="0">
                <a:solidFill>
                  <a:srgbClr val="00B0F0"/>
                </a:solidFill>
              </a:rPr>
              <a:t>Ruder, 2019</a:t>
            </a:r>
            <a:r>
              <a:rPr lang="en-US" sz="1200" dirty="0">
                <a:solidFill>
                  <a:schemeClr val="tx1">
                    <a:lumMod val="25000"/>
                  </a:schemeClr>
                </a:solidFill>
              </a:rPr>
              <a:t>]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081477" y="2857589"/>
            <a:ext cx="1544007" cy="5892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5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Crossing the Language Chasm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425" y="2084785"/>
            <a:ext cx="4767263" cy="4129683"/>
          </a:xfrm>
        </p:spPr>
        <p:txBody>
          <a:bodyPr>
            <a:normAutofit/>
          </a:bodyPr>
          <a:lstStyle/>
          <a:p>
            <a:r>
              <a:rPr lang="hr-HR" b="1" dirty="0" smtClean="0"/>
              <a:t>Old paradigm</a:t>
            </a:r>
            <a:r>
              <a:rPr lang="hr-HR" dirty="0" smtClean="0"/>
              <a:t>:</a:t>
            </a:r>
          </a:p>
          <a:p>
            <a:pPr lvl="1"/>
            <a:r>
              <a:rPr lang="hr-HR" dirty="0" smtClean="0">
                <a:solidFill>
                  <a:srgbClr val="FF0000"/>
                </a:solidFill>
              </a:rPr>
              <a:t>Language-specific</a:t>
            </a:r>
            <a:r>
              <a:rPr lang="hr-HR" dirty="0" smtClean="0"/>
              <a:t> NLP models</a:t>
            </a:r>
          </a:p>
          <a:p>
            <a:pPr lvl="1"/>
            <a:r>
              <a:rPr lang="hr-HR" dirty="0" smtClean="0">
                <a:solidFill>
                  <a:srgbClr val="FF0000"/>
                </a:solidFill>
              </a:rPr>
              <a:t>Language-specific</a:t>
            </a:r>
            <a:r>
              <a:rPr lang="hr-HR" dirty="0" smtClean="0"/>
              <a:t> feature computation (i.e., preprocessing)</a:t>
            </a:r>
          </a:p>
          <a:p>
            <a:pPr marL="400050" lvl="1" indent="0">
              <a:buNone/>
            </a:pPr>
            <a:endParaRPr lang="hr-HR" dirty="0" smtClean="0"/>
          </a:p>
          <a:p>
            <a:r>
              <a:rPr lang="hr-HR" b="1" dirty="0" smtClean="0"/>
              <a:t>New paradigm(s)</a:t>
            </a:r>
            <a:r>
              <a:rPr lang="hr-HR" dirty="0" smtClean="0"/>
              <a:t>: </a:t>
            </a:r>
          </a:p>
          <a:p>
            <a:pPr lvl="1"/>
            <a:r>
              <a:rPr lang="hr-HR" dirty="0" smtClean="0"/>
              <a:t>Representation learning: semantic vectors (embeddings)</a:t>
            </a:r>
          </a:p>
          <a:p>
            <a:pPr lvl="1"/>
            <a:r>
              <a:rPr lang="hr-HR" dirty="0" smtClean="0"/>
              <a:t>Multilingual / cross-lingual representation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542859" y="6451997"/>
            <a:ext cx="450057" cy="238919"/>
          </a:xfrm>
          <a:prstGeom prst="rect">
            <a:avLst/>
          </a:prstGeom>
        </p:spPr>
        <p:txBody>
          <a:bodyPr/>
          <a:lstStyle/>
          <a:p>
            <a:fld id="{D23A6887-796A-4FA9-B537-E9D582E73DE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0" y="2084785"/>
            <a:ext cx="4289425" cy="165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50" y="3832225"/>
            <a:ext cx="4289425" cy="23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S1">
  <a:themeElements>
    <a:clrScheme name="">
      <a:dk1>
        <a:srgbClr val="E0E0E0"/>
      </a:dk1>
      <a:lt1>
        <a:srgbClr val="FFFFFF"/>
      </a:lt1>
      <a:dk2>
        <a:srgbClr val="3013AB"/>
      </a:dk2>
      <a:lt2>
        <a:srgbClr val="FFFFFF"/>
      </a:lt2>
      <a:accent1>
        <a:srgbClr val="A0A0A0"/>
      </a:accent1>
      <a:accent2>
        <a:srgbClr val="FF8000"/>
      </a:accent2>
      <a:accent3>
        <a:srgbClr val="FFFFFF"/>
      </a:accent3>
      <a:accent4>
        <a:srgbClr val="BFBFBF"/>
      </a:accent4>
      <a:accent5>
        <a:srgbClr val="CDCDCD"/>
      </a:accent5>
      <a:accent6>
        <a:srgbClr val="E77300"/>
      </a:accent6>
      <a:hlink>
        <a:srgbClr val="C000C0"/>
      </a:hlink>
      <a:folHlink>
        <a:srgbClr val="8080FF"/>
      </a:folHlink>
    </a:clrScheme>
    <a:fontScheme name="BIS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 MT" pitchFamily="34" charset="0"/>
          </a:defRPr>
        </a:defPPr>
      </a:lstStyle>
    </a:lnDef>
  </a:objectDefaults>
  <a:extraClrSchemeLst>
    <a:extraClrScheme>
      <a:clrScheme name="BI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Pages>18</Pages>
  <Words>2472</Words>
  <Application>Microsoft Office PowerPoint</Application>
  <PresentationFormat>Custom</PresentationFormat>
  <Paragraphs>394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News Gothic MT</vt:lpstr>
      <vt:lpstr>Symbol</vt:lpstr>
      <vt:lpstr>Times New Roman</vt:lpstr>
      <vt:lpstr>Verdana</vt:lpstr>
      <vt:lpstr>Webdings</vt:lpstr>
      <vt:lpstr>Wingdings</vt:lpstr>
      <vt:lpstr>BIS1</vt:lpstr>
      <vt:lpstr>  Text Analytics  Lecture 12: Multilinguality and  Cross-Lingual Transfer</vt:lpstr>
      <vt:lpstr>Learning outcomes</vt:lpstr>
      <vt:lpstr>Outline</vt:lpstr>
      <vt:lpstr>Why Multilingual NLP?</vt:lpstr>
      <vt:lpstr>Why Multilingual NLP?</vt:lpstr>
      <vt:lpstr>Language variety</vt:lpstr>
      <vt:lpstr>Why Cross-Lingual NLP?</vt:lpstr>
      <vt:lpstr>Language Transfer</vt:lpstr>
      <vt:lpstr>Crossing the Language Chasm</vt:lpstr>
      <vt:lpstr>Crossing the Language Chasm: symbolic approaches</vt:lpstr>
      <vt:lpstr>Crossing the Language Chasm: representation learning</vt:lpstr>
      <vt:lpstr>Outline</vt:lpstr>
      <vt:lpstr>Cross-Lingual (Word) Embeddings (CLWE)</vt:lpstr>
      <vt:lpstr>Cross-Lingual (Word) Embeddings (CLWE)</vt:lpstr>
      <vt:lpstr>Joint Models vs. Post-hoc alignment</vt:lpstr>
      <vt:lpstr>Joint CLWE induction</vt:lpstr>
      <vt:lpstr>Joint CLWE alignment </vt:lpstr>
      <vt:lpstr>Post-hoc embedding alignment</vt:lpstr>
      <vt:lpstr>Projection-Based CLWE</vt:lpstr>
      <vt:lpstr>Projection-Based CLWE</vt:lpstr>
      <vt:lpstr>Minimizing Euclidean Distance</vt:lpstr>
      <vt:lpstr>Solving the Procrustes Problem</vt:lpstr>
      <vt:lpstr>Unsupervised CLWE induction framework </vt:lpstr>
      <vt:lpstr>Unsupervised CLWE induction </vt:lpstr>
      <vt:lpstr>Unsupervised CLWE: Example</vt:lpstr>
      <vt:lpstr>Why Unsupervised CLWE induction?</vt:lpstr>
      <vt:lpstr>CLWEs – Evaluation</vt:lpstr>
      <vt:lpstr>Cross-Lingual Transfer with CLWEs</vt:lpstr>
      <vt:lpstr>Outline</vt:lpstr>
      <vt:lpstr>Massively Multilingual Transformers </vt:lpstr>
      <vt:lpstr>Massively Multilingual Transformers </vt:lpstr>
      <vt:lpstr>Cross-Lingual Transfer with MMTs</vt:lpstr>
      <vt:lpstr>So...has mBERT solved zero-shot CL transfer?</vt:lpstr>
      <vt:lpstr>Zero-shot transfer performance drops</vt:lpstr>
      <vt:lpstr>Language-Specific Representation Subspaces</vt:lpstr>
      <vt:lpstr>Better alignment between language subspaces...</vt:lpstr>
      <vt:lpstr>Choosing a Language Sample for CL Transfer Experiments</vt:lpstr>
      <vt:lpstr>Variety sampling of languages </vt:lpstr>
      <vt:lpstr>Learning outcomes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Web Science Research Group</dc:title>
  <dc:creator>Christian Bizer</dc:creator>
  <cp:lastModifiedBy>Goran</cp:lastModifiedBy>
  <cp:revision>991</cp:revision>
  <cp:lastPrinted>2014-02-12T11:02:11Z</cp:lastPrinted>
  <dcterms:created xsi:type="dcterms:W3CDTF">1997-04-06T08:34:14Z</dcterms:created>
  <dcterms:modified xsi:type="dcterms:W3CDTF">2022-01-25T18:28:55Z</dcterms:modified>
</cp:coreProperties>
</file>