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6"/>
  </p:notesMasterIdLst>
  <p:sldIdLst>
    <p:sldId id="256" r:id="rId2"/>
    <p:sldId id="258" r:id="rId3"/>
    <p:sldId id="257" r:id="rId4"/>
    <p:sldId id="297" r:id="rId5"/>
    <p:sldId id="263" r:id="rId6"/>
    <p:sldId id="298" r:id="rId7"/>
    <p:sldId id="314" r:id="rId8"/>
    <p:sldId id="315" r:id="rId9"/>
    <p:sldId id="299" r:id="rId10"/>
    <p:sldId id="301" r:id="rId11"/>
    <p:sldId id="300" r:id="rId12"/>
    <p:sldId id="302" r:id="rId13"/>
    <p:sldId id="303" r:id="rId14"/>
    <p:sldId id="304" r:id="rId15"/>
    <p:sldId id="305" r:id="rId16"/>
    <p:sldId id="312" r:id="rId17"/>
    <p:sldId id="307" r:id="rId18"/>
    <p:sldId id="308" r:id="rId19"/>
    <p:sldId id="313" r:id="rId20"/>
    <p:sldId id="316" r:id="rId21"/>
    <p:sldId id="309" r:id="rId22"/>
    <p:sldId id="310" r:id="rId23"/>
    <p:sldId id="311" r:id="rId24"/>
    <p:sldId id="275" r:id="rId25"/>
  </p:sldIdLst>
  <p:sldSz cx="9144000" cy="5143500" type="screen16x9"/>
  <p:notesSz cx="6858000" cy="9144000"/>
  <p:embeddedFontLst>
    <p:embeddedFont>
      <p:font typeface="Actor" panose="020B0604020202020204" charset="0"/>
      <p:regular r:id="rId27"/>
    </p:embeddedFont>
    <p:embeddedFont>
      <p:font typeface="Anaheim" panose="020B0604020202020204" charset="0"/>
      <p:regular r:id="rId28"/>
    </p:embeddedFont>
    <p:embeddedFont>
      <p:font typeface="Segoe UI" panose="020B05020402040202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0635E5-8270-CA92-FDB0-239878C6C8B7}" v="127" dt="2024-03-31T00:54:56.919"/>
  </p1510:revLst>
</p1510:revInfo>
</file>

<file path=ppt/tableStyles.xml><?xml version="1.0" encoding="utf-8"?>
<a:tblStyleLst xmlns:a="http://schemas.openxmlformats.org/drawingml/2006/main" def="{FA0E5A1F-9219-485C-B02E-7C6BF658EB5D}">
  <a:tblStyle styleId="{FA0E5A1F-9219-485C-B02E-7C6BF658EB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9E69DBB-FE04-4D86-A1A5-415473FA5B5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2b756aac529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2b756aac529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r>
              <a:rPr lang="en-US" b="0" i="0" u="none" strike="noStrike">
                <a:solidFill>
                  <a:srgbClr val="000000"/>
                </a:solidFill>
                <a:effectLst/>
                <a:latin typeface="Calibri" panose="020F0502020204030204" pitchFamily="34" charset="0"/>
              </a:rPr>
              <a:t>The Mersenne Twister</a:t>
            </a:r>
            <a:r>
              <a:rPr lang="en-US" b="1" i="0" u="none" strike="noStrike">
                <a:solidFill>
                  <a:srgbClr val="000000"/>
                </a:solidFill>
                <a:effectLst/>
                <a:latin typeface="Calibri" panose="020F0502020204030204" pitchFamily="34" charset="0"/>
              </a:rPr>
              <a:t> </a:t>
            </a:r>
            <a:r>
              <a:rPr lang="en-US" b="0" i="0" u="none" strike="noStrike">
                <a:solidFill>
                  <a:srgbClr val="000000"/>
                </a:solidFill>
                <a:effectLst/>
                <a:latin typeface="Calibri" panose="020F0502020204030204" pitchFamily="34" charset="0"/>
              </a:rPr>
              <a:t>is extensively used and considered the default RNG for Python.</a:t>
            </a:r>
            <a:r>
              <a:rPr lang="en-US" b="0" i="0">
                <a:solidFill>
                  <a:srgbClr val="444444"/>
                </a:solidFill>
                <a:effectLst/>
                <a:latin typeface="Calibri" panose="020F0502020204030204" pitchFamily="34" charset="0"/>
              </a:rPr>
              <a:t>​</a:t>
            </a:r>
          </a:p>
          <a:p>
            <a:pPr algn="l" rtl="0" fontAlgn="base"/>
            <a:r>
              <a:rPr lang="en-US" b="0" i="0" u="none" strike="noStrike" dirty="0">
                <a:solidFill>
                  <a:srgbClr val="000000"/>
                </a:solidFill>
                <a:effectLst/>
                <a:latin typeface="Calibri" panose="020F0502020204030204" pitchFamily="34" charset="0"/>
              </a:rPr>
              <a:t>The Mersenne Twister</a:t>
            </a:r>
            <a:r>
              <a:rPr lang="en-US" b="1" i="0" u="none" strike="noStrike" dirty="0">
                <a:solidFill>
                  <a:srgbClr val="000000"/>
                </a:solidFill>
                <a:effectLst/>
                <a:latin typeface="Calibri" panose="020F0502020204030204" pitchFamily="34" charset="0"/>
              </a:rPr>
              <a:t> </a:t>
            </a:r>
            <a:r>
              <a:rPr lang="en-US" b="0" i="0" u="none" strike="noStrike" dirty="0">
                <a:solidFill>
                  <a:srgbClr val="000000"/>
                </a:solidFill>
                <a:effectLst/>
                <a:latin typeface="Calibri" panose="020F0502020204030204" pitchFamily="34" charset="0"/>
              </a:rPr>
              <a:t>algorithm revolves around two main functions:</a:t>
            </a:r>
            <a:r>
              <a:rPr lang="en-US" b="0" i="0" dirty="0">
                <a:solidFill>
                  <a:srgbClr val="444444"/>
                </a:solidFill>
                <a:effectLst/>
                <a:latin typeface="Calibri" panose="020F0502020204030204" pitchFamily="34" charset="0"/>
              </a:rPr>
              <a:t>​</a:t>
            </a:r>
          </a:p>
          <a:p>
            <a:pPr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Seeding initializes a state according to a seed value.</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Generating A random number function pulls a single integer from the predefined state, makes some bit-shifting, and generates a number. After consuming all the state integers (624), the algorithm executes a “reload” operation by twisting the existing integers and generating a new set of state numbers.</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algn="l" rtl="0" fontAlgn="base"/>
            <a:r>
              <a:rPr lang="en-US" b="0" i="0" u="none" strike="noStrike" dirty="0">
                <a:solidFill>
                  <a:srgbClr val="000000"/>
                </a:solidFill>
                <a:effectLst/>
                <a:latin typeface="Calibri" panose="020F0502020204030204" pitchFamily="34" charset="0"/>
              </a:rPr>
              <a:t>The random library in Python refers to a C library implementing the Mersenne Twister algorithm.</a:t>
            </a:r>
            <a:endParaRPr lang="en-US" b="0" i="0" dirty="0">
              <a:solidFill>
                <a:srgbClr val="444444"/>
              </a:solidFill>
              <a:effectLst/>
              <a:latin typeface="Calibri" panose="020F0502020204030204" pitchFamily="34" charset="0"/>
            </a:endParaRPr>
          </a:p>
        </p:txBody>
      </p:sp>
    </p:spTree>
    <p:extLst>
      <p:ext uri="{BB962C8B-B14F-4D97-AF65-F5344CB8AC3E}">
        <p14:creationId xmlns:p14="http://schemas.microsoft.com/office/powerpoint/2010/main" val="4043333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2b756aac529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2b756aac529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247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2b756aac529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2b756aac529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r>
              <a:rPr lang="en-US" b="0" i="0" u="none" strike="noStrike">
                <a:solidFill>
                  <a:srgbClr val="000000"/>
                </a:solidFill>
                <a:effectLst/>
                <a:latin typeface="Calibri" panose="020F0502020204030204" pitchFamily="34" charset="0"/>
              </a:rPr>
              <a:t>Linear Congruential Generators (LCGs) represent one of the simplest yet widely used PRNG algorithms. </a:t>
            </a:r>
            <a:r>
              <a:rPr lang="en-US" b="0" i="0">
                <a:solidFill>
                  <a:srgbClr val="444444"/>
                </a:solidFill>
                <a:effectLst/>
                <a:latin typeface="Calibri" panose="020F0502020204030204" pitchFamily="34" charset="0"/>
              </a:rPr>
              <a:t>​</a:t>
            </a:r>
          </a:p>
          <a:p>
            <a:pPr algn="l" rtl="0" fontAlgn="base"/>
            <a:r>
              <a:rPr lang="en-US" b="0" i="0" u="none" strike="noStrike">
                <a:solidFill>
                  <a:srgbClr val="000000"/>
                </a:solidFill>
                <a:effectLst/>
                <a:latin typeface="Calibri" panose="020F0502020204030204" pitchFamily="34" charset="0"/>
              </a:rPr>
              <a:t>We chose four integers: the </a:t>
            </a:r>
            <a:r>
              <a:rPr lang="en-US" b="1" i="0" u="none" strike="noStrike">
                <a:solidFill>
                  <a:srgbClr val="000000"/>
                </a:solidFill>
                <a:effectLst/>
                <a:latin typeface="Calibri" panose="020F0502020204030204" pitchFamily="34" charset="0"/>
              </a:rPr>
              <a:t>modulus </a:t>
            </a:r>
            <a:r>
              <a:rPr lang="en-US" b="0" i="1" u="none" strike="noStrike">
                <a:solidFill>
                  <a:srgbClr val="000000"/>
                </a:solidFill>
                <a:effectLst/>
                <a:latin typeface="Calibri" panose="020F0502020204030204" pitchFamily="34" charset="0"/>
              </a:rPr>
              <a:t>m, </a:t>
            </a:r>
            <a:r>
              <a:rPr lang="en-US" b="1" i="0" u="none" strike="noStrike">
                <a:solidFill>
                  <a:srgbClr val="000000"/>
                </a:solidFill>
                <a:effectLst/>
                <a:latin typeface="Calibri" panose="020F0502020204030204" pitchFamily="34" charset="0"/>
              </a:rPr>
              <a:t>multiplier </a:t>
            </a:r>
            <a:r>
              <a:rPr lang="en-US" b="0" i="1" u="none" strike="noStrike">
                <a:solidFill>
                  <a:srgbClr val="000000"/>
                </a:solidFill>
                <a:effectLst/>
                <a:latin typeface="Calibri" panose="020F0502020204030204" pitchFamily="34" charset="0"/>
              </a:rPr>
              <a:t>a, </a:t>
            </a:r>
            <a:r>
              <a:rPr lang="en-US" b="1" i="0" u="none" strike="noStrike">
                <a:solidFill>
                  <a:srgbClr val="000000"/>
                </a:solidFill>
                <a:effectLst/>
                <a:latin typeface="Calibri" panose="020F0502020204030204" pitchFamily="34" charset="0"/>
              </a:rPr>
              <a:t>increment </a:t>
            </a:r>
            <a:r>
              <a:rPr lang="en-US" b="0" i="1" u="none" strike="noStrike">
                <a:solidFill>
                  <a:srgbClr val="000000"/>
                </a:solidFill>
                <a:effectLst/>
                <a:latin typeface="Calibri" panose="020F0502020204030204" pitchFamily="34" charset="0"/>
              </a:rPr>
              <a:t>c, </a:t>
            </a:r>
            <a:r>
              <a:rPr lang="en-US" b="0" i="0" u="none" strike="noStrike">
                <a:solidFill>
                  <a:srgbClr val="000000"/>
                </a:solidFill>
                <a:effectLst/>
                <a:latin typeface="Calibri" panose="020F0502020204030204" pitchFamily="34" charset="0"/>
              </a:rPr>
              <a:t>and </a:t>
            </a:r>
            <a:r>
              <a:rPr lang="en-US" b="1" i="0" u="none" strike="noStrike">
                <a:solidFill>
                  <a:srgbClr val="000000"/>
                </a:solidFill>
                <a:effectLst/>
                <a:latin typeface="Calibri" panose="020F0502020204030204" pitchFamily="34" charset="0"/>
              </a:rPr>
              <a:t>seed </a:t>
            </a:r>
            <a:r>
              <a:rPr lang="en-US" b="0" i="0" u="none" strike="noStrike">
                <a:solidFill>
                  <a:srgbClr val="000000"/>
                </a:solidFill>
                <a:effectLst/>
                <a:latin typeface="Calibri" panose="020F0502020204030204" pitchFamily="34" charset="0"/>
              </a:rPr>
              <a:t>x₀. We generate a sequence of pseudorandom numbers by successively using the recursively defined function.</a:t>
            </a:r>
            <a:r>
              <a:rPr lang="en-US" b="0" i="0">
                <a:solidFill>
                  <a:srgbClr val="444444"/>
                </a:solidFill>
                <a:effectLst/>
                <a:latin typeface="Calibri" panose="020F0502020204030204" pitchFamily="34" charset="0"/>
              </a:rPr>
              <a:t>​</a:t>
            </a:r>
          </a:p>
          <a:p>
            <a:pPr marL="0" lvl="0" indent="0" algn="l" rtl="0">
              <a:spcBef>
                <a:spcPts val="0"/>
              </a:spcBef>
              <a:spcAft>
                <a:spcPts val="0"/>
              </a:spcAft>
              <a:buNone/>
            </a:pPr>
            <a:endParaRPr/>
          </a:p>
        </p:txBody>
      </p:sp>
    </p:spTree>
    <p:extLst>
      <p:ext uri="{BB962C8B-B14F-4D97-AF65-F5344CB8AC3E}">
        <p14:creationId xmlns:p14="http://schemas.microsoft.com/office/powerpoint/2010/main" val="4024022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r>
              <a:rPr lang="en-US" b="0" i="0" u="none" strike="noStrike" dirty="0">
                <a:solidFill>
                  <a:srgbClr val="000000"/>
                </a:solidFill>
                <a:effectLst/>
                <a:latin typeface="Calibri"/>
                <a:cs typeface="Calibri"/>
              </a:rPr>
              <a:t>Prime numbers play a vital role in shaping the behavior of Linear Congruential Generators</a:t>
            </a:r>
            <a:r>
              <a:rPr lang="en-US" dirty="0">
                <a:latin typeface="Calibri"/>
                <a:cs typeface="Calibri"/>
              </a:rPr>
              <a:t>.</a:t>
            </a:r>
            <a:r>
              <a:rPr lang="en-US" b="0" i="0" u="none" strike="noStrike" dirty="0">
                <a:solidFill>
                  <a:srgbClr val="000000"/>
                </a:solidFill>
                <a:effectLst/>
                <a:latin typeface="Calibri"/>
                <a:cs typeface="Calibri"/>
              </a:rPr>
              <a:t> By carefully choosing prime numbers as parameters, we can influence the period length and randomness quality of LCG-generated sequences. </a:t>
            </a:r>
            <a:r>
              <a:rPr lang="en-US" dirty="0">
                <a:latin typeface="Calibri"/>
                <a:cs typeface="Calibri"/>
              </a:rPr>
              <a:t>Prime</a:t>
            </a:r>
            <a:r>
              <a:rPr lang="en-US" b="0" i="0" u="none" strike="noStrike" dirty="0">
                <a:solidFill>
                  <a:srgbClr val="000000"/>
                </a:solidFill>
                <a:effectLst/>
                <a:latin typeface="Calibri"/>
                <a:cs typeface="Calibri"/>
              </a:rPr>
              <a:t> numbers are commonly used as the modulus (</a:t>
            </a:r>
            <a:r>
              <a:rPr lang="en-US" b="0" i="1" u="none" strike="noStrike" dirty="0">
                <a:solidFill>
                  <a:srgbClr val="000000"/>
                </a:solidFill>
                <a:effectLst/>
                <a:latin typeface="Calibri"/>
                <a:cs typeface="Calibri"/>
              </a:rPr>
              <a:t>m</a:t>
            </a:r>
            <a:r>
              <a:rPr lang="en-US" b="0" i="0" u="none" strike="noStrike" dirty="0">
                <a:solidFill>
                  <a:srgbClr val="000000"/>
                </a:solidFill>
                <a:effectLst/>
                <a:latin typeface="Calibri"/>
                <a:cs typeface="Calibri"/>
              </a:rPr>
              <a:t>) and the multiplier (</a:t>
            </a:r>
            <a:r>
              <a:rPr lang="en-US" b="0" i="1" u="none" strike="noStrike" dirty="0">
                <a:solidFill>
                  <a:srgbClr val="000000"/>
                </a:solidFill>
                <a:effectLst/>
                <a:latin typeface="Calibri"/>
                <a:cs typeface="Calibri"/>
              </a:rPr>
              <a:t>a</a:t>
            </a:r>
            <a:r>
              <a:rPr lang="en-US" b="0" i="0" u="none" strike="noStrike" dirty="0">
                <a:solidFill>
                  <a:srgbClr val="000000"/>
                </a:solidFill>
                <a:effectLst/>
                <a:latin typeface="Calibri"/>
                <a:cs typeface="Calibri"/>
              </a:rPr>
              <a:t>). </a:t>
            </a:r>
            <a:r>
              <a:rPr lang="en-US" b="0" i="0" dirty="0">
                <a:solidFill>
                  <a:srgbClr val="444444"/>
                </a:solidFill>
                <a:effectLst/>
                <a:latin typeface="Calibri"/>
                <a:cs typeface="Calibri"/>
              </a:rPr>
              <a:t>​​</a:t>
            </a:r>
          </a:p>
          <a:p>
            <a:pPr algn="l" rtl="0" fontAlgn="base"/>
            <a:r>
              <a:rPr lang="en-US" b="0" i="0" u="none" strike="noStrike" dirty="0">
                <a:solidFill>
                  <a:srgbClr val="000000"/>
                </a:solidFill>
                <a:effectLst/>
                <a:latin typeface="Calibri"/>
                <a:cs typeface="Calibri"/>
              </a:rPr>
              <a:t>Using a prime modulus helps avoid certain undesirable congruences within the generated sequence. When the modulus is not prime, the generator may fall into congruence classes that result in a shorter period or undesirable statistical properties.</a:t>
            </a:r>
            <a:r>
              <a:rPr lang="en-US" b="0" i="0" dirty="0">
                <a:solidFill>
                  <a:srgbClr val="444444"/>
                </a:solidFill>
                <a:effectLst/>
                <a:latin typeface="Calibri"/>
                <a:cs typeface="Calibri"/>
              </a:rPr>
              <a:t>​</a:t>
            </a:r>
          </a:p>
          <a:p>
            <a:pPr marL="0" lvl="0" indent="0" algn="l" rtl="0">
              <a:spcBef>
                <a:spcPts val="0"/>
              </a:spcBef>
              <a:spcAft>
                <a:spcPts val="0"/>
              </a:spcAft>
              <a:buNone/>
            </a:pPr>
            <a:endParaRPr/>
          </a:p>
        </p:txBody>
      </p:sp>
    </p:spTree>
    <p:extLst>
      <p:ext uri="{BB962C8B-B14F-4D97-AF65-F5344CB8AC3E}">
        <p14:creationId xmlns:p14="http://schemas.microsoft.com/office/powerpoint/2010/main" val="3853071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r>
              <a:rPr lang="en-US" b="0" i="0" u="none" strike="noStrike" dirty="0">
                <a:solidFill>
                  <a:srgbClr val="000000"/>
                </a:solidFill>
                <a:effectLst/>
                <a:latin typeface="Calibri"/>
                <a:cs typeface="Calibri"/>
              </a:rPr>
              <a:t>In the context of linear congruential generators, 2³² is a significant number because it corresponds to the maximum period length achievable with a 32-bit integer representation commonly used in computing environments. </a:t>
            </a:r>
            <a:r>
              <a:rPr lang="en-US" b="0" i="0" dirty="0">
                <a:solidFill>
                  <a:srgbClr val="444444"/>
                </a:solidFill>
                <a:effectLst/>
                <a:latin typeface="Calibri"/>
                <a:cs typeface="Calibri"/>
              </a:rPr>
              <a:t>​</a:t>
            </a:r>
          </a:p>
          <a:p>
            <a:pPr fontAlgn="base"/>
            <a:r>
              <a:rPr lang="en-US" b="0" i="0" u="none" strike="noStrike" dirty="0">
                <a:solidFill>
                  <a:srgbClr val="000000"/>
                </a:solidFill>
                <a:effectLst/>
                <a:latin typeface="Calibri"/>
                <a:cs typeface="Calibri"/>
              </a:rPr>
              <a:t>When implementing </a:t>
            </a:r>
            <a:r>
              <a:rPr lang="en-US" dirty="0">
                <a:latin typeface="Calibri"/>
                <a:cs typeface="Calibri"/>
              </a:rPr>
              <a:t>a Linear Congruential Generator</a:t>
            </a:r>
            <a:r>
              <a:rPr lang="en-US" b="0" i="0" u="none" strike="noStrike" dirty="0">
                <a:solidFill>
                  <a:srgbClr val="000000"/>
                </a:solidFill>
                <a:effectLst/>
                <a:latin typeface="Calibri"/>
                <a:cs typeface="Calibri"/>
              </a:rPr>
              <a:t>, the choice of modulus (</a:t>
            </a:r>
            <a:r>
              <a:rPr lang="en-US" b="0" i="1" u="none" strike="noStrike" dirty="0">
                <a:solidFill>
                  <a:srgbClr val="000000"/>
                </a:solidFill>
                <a:effectLst/>
                <a:latin typeface="Calibri"/>
                <a:cs typeface="Calibri"/>
              </a:rPr>
              <a:t>m</a:t>
            </a:r>
            <a:r>
              <a:rPr lang="en-US" b="0" i="0" u="none" strike="noStrike" dirty="0">
                <a:solidFill>
                  <a:srgbClr val="000000"/>
                </a:solidFill>
                <a:effectLst/>
                <a:latin typeface="Calibri"/>
                <a:cs typeface="Calibri"/>
              </a:rPr>
              <a:t>) directly influences the maximum period length of the generated pseudo-random sequence. With a 32-bit integer representation, the maximum value that can be represented is 2³²−1, which is the largest </a:t>
            </a:r>
            <a:r>
              <a:rPr lang="en-US" dirty="0">
                <a:latin typeface="Calibri"/>
                <a:cs typeface="Calibri"/>
              </a:rPr>
              <a:t>number</a:t>
            </a:r>
            <a:r>
              <a:rPr lang="en-US" b="0" i="0" u="none" strike="noStrike" dirty="0">
                <a:solidFill>
                  <a:srgbClr val="000000"/>
                </a:solidFill>
                <a:effectLst/>
                <a:latin typeface="Calibri"/>
                <a:cs typeface="Calibri"/>
              </a:rPr>
              <a:t> that can fit within 32 bits. </a:t>
            </a:r>
            <a:r>
              <a:rPr lang="en-US" b="0" i="0" dirty="0">
                <a:solidFill>
                  <a:srgbClr val="444444"/>
                </a:solidFill>
                <a:effectLst/>
                <a:latin typeface="Calibri"/>
                <a:cs typeface="Calibri"/>
              </a:rPr>
              <a:t>​</a:t>
            </a:r>
          </a:p>
          <a:p>
            <a:pPr fontAlgn="base"/>
            <a:r>
              <a:rPr lang="en-US" b="0" i="0" u="none" strike="noStrike" dirty="0">
                <a:solidFill>
                  <a:srgbClr val="000000"/>
                </a:solidFill>
                <a:effectLst/>
                <a:latin typeface="Calibri"/>
                <a:cs typeface="Calibri"/>
              </a:rPr>
              <a:t>By using 2³² as the modulus in </a:t>
            </a:r>
            <a:r>
              <a:rPr lang="en-US" dirty="0">
                <a:latin typeface="Calibri"/>
                <a:cs typeface="Calibri"/>
              </a:rPr>
              <a:t>a Linear Congruential Generator</a:t>
            </a:r>
            <a:r>
              <a:rPr lang="en-US" b="0" i="0" u="none" strike="noStrike" dirty="0">
                <a:solidFill>
                  <a:srgbClr val="000000"/>
                </a:solidFill>
                <a:effectLst/>
                <a:latin typeface="Calibri"/>
                <a:cs typeface="Calibri"/>
              </a:rPr>
              <a:t>, the generator can theoretically produce a sequence of 2³² distinct pseudo-random numbers before repeating.</a:t>
            </a:r>
            <a:r>
              <a:rPr lang="en-US" b="0" i="0" dirty="0">
                <a:solidFill>
                  <a:srgbClr val="444444"/>
                </a:solidFill>
                <a:effectLst/>
                <a:latin typeface="Calibri"/>
                <a:cs typeface="Calibri"/>
              </a:rPr>
              <a:t>​</a:t>
            </a:r>
          </a:p>
          <a:p>
            <a:pPr marL="0" lvl="0" indent="0" algn="l" rtl="0">
              <a:spcBef>
                <a:spcPts val="0"/>
              </a:spcBef>
              <a:spcAft>
                <a:spcPts val="0"/>
              </a:spcAft>
              <a:buNone/>
            </a:pPr>
            <a:endParaRPr/>
          </a:p>
        </p:txBody>
      </p:sp>
    </p:spTree>
    <p:extLst>
      <p:ext uri="{BB962C8B-B14F-4D97-AF65-F5344CB8AC3E}">
        <p14:creationId xmlns:p14="http://schemas.microsoft.com/office/powerpoint/2010/main" val="2082976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2b756aac529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2b756aac529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r>
              <a:rPr lang="en-US" b="0" i="0" u="none" strike="noStrike">
                <a:solidFill>
                  <a:srgbClr val="000000"/>
                </a:solidFill>
                <a:effectLst/>
                <a:latin typeface="Calibri" panose="020F0502020204030204" pitchFamily="34" charset="0"/>
              </a:rPr>
              <a:t>There are numerous empirical tests to check for non-randomness, including frequency tests, serial tests, and spectral tests.</a:t>
            </a:r>
            <a:endParaRPr lang="en-US" b="0" i="0">
              <a:solidFill>
                <a:srgbClr val="444444"/>
              </a:solidFill>
              <a:effectLst/>
              <a:latin typeface="Calibri" panose="020F0502020204030204" pitchFamily="34" charset="0"/>
            </a:endParaRPr>
          </a:p>
          <a:p>
            <a:pPr algn="l" rtl="0" fontAlgn="base"/>
            <a:r>
              <a:rPr lang="en-US" b="0" i="0" u="none" strike="noStrike">
                <a:solidFill>
                  <a:srgbClr val="000000"/>
                </a:solidFill>
                <a:effectLst/>
                <a:latin typeface="Calibri" panose="020F0502020204030204" pitchFamily="34" charset="0"/>
              </a:rPr>
              <a:t>Frequency tests like chi-square check for deviation from expected distributions. </a:t>
            </a:r>
            <a:r>
              <a:rPr lang="en-US" b="0" i="0">
                <a:solidFill>
                  <a:srgbClr val="444444"/>
                </a:solidFill>
                <a:effectLst/>
                <a:latin typeface="Calibri" panose="020F0502020204030204" pitchFamily="34" charset="0"/>
              </a:rPr>
              <a:t>​</a:t>
            </a:r>
          </a:p>
          <a:p>
            <a:pPr algn="l" rtl="0" fontAlgn="base"/>
            <a:r>
              <a:rPr lang="en-US" b="0" i="0" u="none" strike="noStrike">
                <a:solidFill>
                  <a:srgbClr val="000000"/>
                </a:solidFill>
                <a:effectLst/>
                <a:latin typeface="Calibri" panose="020F0502020204030204" pitchFamily="34" charset="0"/>
              </a:rPr>
              <a:t>Serial tests like autocorrelation check for dependence among values. </a:t>
            </a:r>
          </a:p>
          <a:p>
            <a:pPr algn="l" rtl="0" fontAlgn="base"/>
            <a:r>
              <a:rPr lang="en-US" b="0" i="0" u="none" strike="noStrike">
                <a:solidFill>
                  <a:srgbClr val="000000"/>
                </a:solidFill>
                <a:effectLst/>
                <a:latin typeface="Calibri" panose="020F0502020204030204" pitchFamily="34" charset="0"/>
              </a:rPr>
              <a:t>Spectral tests check cyclic patterns using Fourier analysis. </a:t>
            </a:r>
            <a:r>
              <a:rPr lang="en-US" b="0" i="0">
                <a:solidFill>
                  <a:srgbClr val="444444"/>
                </a:solidFill>
                <a:effectLst/>
                <a:latin typeface="Calibri" panose="020F0502020204030204" pitchFamily="34" charset="0"/>
              </a:rPr>
              <a:t>​</a:t>
            </a:r>
          </a:p>
          <a:p>
            <a:pPr algn="l" rtl="0" fontAlgn="base"/>
            <a:r>
              <a:rPr lang="en-US" b="0" i="0" u="none" strike="noStrike">
                <a:solidFill>
                  <a:srgbClr val="000000"/>
                </a:solidFill>
                <a:effectLst/>
                <a:latin typeface="Calibri" panose="020F0502020204030204" pitchFamily="34" charset="0"/>
              </a:rPr>
              <a:t>While useful, passing such tests is not proof of randomness. Knowledge of the generator mechanics or seed could allow prediction of the entire sequence. </a:t>
            </a:r>
            <a:r>
              <a:rPr lang="en-US" b="0" i="0">
                <a:solidFill>
                  <a:srgbClr val="444444"/>
                </a:solidFill>
                <a:effectLst/>
                <a:latin typeface="Calibri" panose="020F0502020204030204" pitchFamily="34" charset="0"/>
              </a:rPr>
              <a:t>​</a:t>
            </a:r>
          </a:p>
          <a:p>
            <a:pPr marL="0" lvl="0" indent="0" algn="l" rtl="0">
              <a:spcBef>
                <a:spcPts val="0"/>
              </a:spcBef>
              <a:spcAft>
                <a:spcPts val="0"/>
              </a:spcAft>
              <a:buNone/>
            </a:pPr>
            <a:endParaRPr/>
          </a:p>
        </p:txBody>
      </p:sp>
    </p:spTree>
    <p:extLst>
      <p:ext uri="{BB962C8B-B14F-4D97-AF65-F5344CB8AC3E}">
        <p14:creationId xmlns:p14="http://schemas.microsoft.com/office/powerpoint/2010/main" val="3621178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2b756aac529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2b756aac529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u="none" strike="noStrike">
                <a:solidFill>
                  <a:srgbClr val="000000"/>
                </a:solidFill>
                <a:effectLst/>
                <a:latin typeface="Calibri" panose="020F0502020204030204" pitchFamily="34" charset="0"/>
              </a:rPr>
              <a:t>Cryptographically Secure PRNGs address vulnerabilities prevalent in traditional PRNGs, designed explicitly to withstand cryptographic attacks. These PRNGs employ sophisticated algorithms grounded in cryptographic principles, exemplified by systems such as Fortuna, Yarrow, and CryptGenRandom. </a:t>
            </a:r>
            <a:r>
              <a:rPr lang="en-US" b="0" i="0">
                <a:solidFill>
                  <a:srgbClr val="000000"/>
                </a:solidFill>
                <a:effectLst/>
                <a:latin typeface="Calibri" panose="020F0502020204030204" pitchFamily="34" charset="0"/>
              </a:rPr>
              <a:t>​</a:t>
            </a:r>
            <a:endParaRPr lang="en-US"/>
          </a:p>
        </p:txBody>
      </p:sp>
    </p:spTree>
    <p:extLst>
      <p:ext uri="{BB962C8B-B14F-4D97-AF65-F5344CB8AC3E}">
        <p14:creationId xmlns:p14="http://schemas.microsoft.com/office/powerpoint/2010/main" val="16560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r>
              <a:rPr lang="en-US" b="0" i="0" u="none" strike="noStrike">
                <a:solidFill>
                  <a:srgbClr val="000000"/>
                </a:solidFill>
                <a:effectLst/>
                <a:latin typeface="Calibri" panose="020F0502020204030204" pitchFamily="34" charset="0"/>
              </a:rPr>
              <a:t>Comparing traditional PRNGs to CSPRNGs highlights significant differences in security and reliability. </a:t>
            </a:r>
            <a:r>
              <a:rPr lang="en-US" b="0" i="0">
                <a:solidFill>
                  <a:srgbClr val="444444"/>
                </a:solidFill>
                <a:effectLst/>
                <a:latin typeface="Calibri" panose="020F0502020204030204" pitchFamily="34" charset="0"/>
              </a:rPr>
              <a:t>​</a:t>
            </a:r>
          </a:p>
          <a:p>
            <a:pPr algn="l" rtl="0" fontAlgn="base"/>
            <a:r>
              <a:rPr lang="en-US" b="0" i="0" u="none" strike="noStrike">
                <a:solidFill>
                  <a:srgbClr val="000000"/>
                </a:solidFill>
                <a:effectLst/>
                <a:latin typeface="Calibri" panose="020F0502020204030204" pitchFamily="34" charset="0"/>
              </a:rPr>
              <a:t>Traditional PRNGs often lack the cryptographic strength required for secure communication and data protection. They may exhibit vulnerabilities such as predictability and statistical biases, rendering them unsuitable for cryptographic applications.</a:t>
            </a:r>
            <a:r>
              <a:rPr lang="en-US" b="0" i="0">
                <a:solidFill>
                  <a:srgbClr val="444444"/>
                </a:solidFill>
                <a:effectLst/>
                <a:latin typeface="Calibri" panose="020F0502020204030204" pitchFamily="34" charset="0"/>
              </a:rPr>
              <a:t>​</a:t>
            </a:r>
          </a:p>
          <a:p>
            <a:pPr algn="l" rtl="0" fontAlgn="base"/>
            <a:r>
              <a:rPr lang="en-US" b="0" i="0" u="none" strike="noStrike">
                <a:solidFill>
                  <a:srgbClr val="000000"/>
                </a:solidFill>
                <a:effectLst/>
                <a:latin typeface="Calibri" panose="020F0502020204030204" pitchFamily="34" charset="0"/>
              </a:rPr>
              <a:t> In contrast, CSPRNGs are specifically designed to withstand cryptographic attacks, offering a higher level of randomness and unpredictability.</a:t>
            </a:r>
            <a:r>
              <a:rPr lang="en-US" b="0" i="0">
                <a:solidFill>
                  <a:srgbClr val="444444"/>
                </a:solidFill>
                <a:effectLst/>
                <a:latin typeface="Calibri" panose="020F0502020204030204" pitchFamily="34" charset="0"/>
              </a:rPr>
              <a:t>​</a:t>
            </a:r>
          </a:p>
          <a:p>
            <a:pPr algn="l" rtl="0" fontAlgn="base"/>
            <a:r>
              <a:rPr lang="en-US" b="0" i="0" u="none" strike="noStrike">
                <a:solidFill>
                  <a:srgbClr val="000000"/>
                </a:solidFill>
                <a:effectLst/>
                <a:latin typeface="Calibri" panose="020F0502020204030204" pitchFamily="34" charset="0"/>
              </a:rPr>
              <a:t>While traditional PRNGs may suffice for non-cryptographic tasks, CSPRNGs are indispensable in scenarios where data security and integrity are paramount, such as cryptographic key generation and secure communication protocols.</a:t>
            </a:r>
            <a:r>
              <a:rPr lang="en-US" b="0" i="0">
                <a:solidFill>
                  <a:srgbClr val="444444"/>
                </a:solidFill>
                <a:effectLst/>
                <a:latin typeface="Calibri" panose="020F0502020204030204" pitchFamily="34" charset="0"/>
              </a:rPr>
              <a:t>​</a:t>
            </a:r>
          </a:p>
        </p:txBody>
      </p:sp>
    </p:spTree>
    <p:extLst>
      <p:ext uri="{BB962C8B-B14F-4D97-AF65-F5344CB8AC3E}">
        <p14:creationId xmlns:p14="http://schemas.microsoft.com/office/powerpoint/2010/main" val="1968073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b="0" i="0" u="none" strike="noStrike" dirty="0">
                <a:solidFill>
                  <a:srgbClr val="000000"/>
                </a:solidFill>
                <a:effectLst/>
                <a:latin typeface="Calibri"/>
                <a:cs typeface="Calibri"/>
              </a:rPr>
              <a:t>In the gaming and simulation industry, PRNGs are widely utilized for generating game environments, character behaviors, and procedural content, thereby enhancing player experiences and enabling the creation of complex virtual worlds (Knuth, 1997).</a:t>
            </a:r>
            <a:r>
              <a:rPr lang="en-US" b="0" i="0" dirty="0">
                <a:solidFill>
                  <a:srgbClr val="444444"/>
                </a:solidFill>
                <a:effectLst/>
                <a:latin typeface="Calibri"/>
                <a:cs typeface="Calibri"/>
              </a:rPr>
              <a:t>​</a:t>
            </a:r>
            <a:r>
              <a:rPr lang="en-US" dirty="0">
                <a:solidFill>
                  <a:srgbClr val="444444"/>
                </a:solidFill>
                <a:latin typeface="Calibri"/>
                <a:cs typeface="Calibri"/>
              </a:rPr>
              <a:t> In gaming pseudo random number generators do not need to be cryptographically secure because they are not used for storing sensitive information, and because they are faster than cryptographically secure random number generators. </a:t>
            </a:r>
            <a:endParaRPr lang="en-US" b="0" i="0" dirty="0">
              <a:solidFill>
                <a:srgbClr val="444444"/>
              </a:solidFill>
              <a:effectLst/>
              <a:latin typeface="Calibri" panose="020F0502020204030204" pitchFamily="34" charset="0"/>
            </a:endParaRPr>
          </a:p>
          <a:p>
            <a:pPr algn="l" rtl="0" fontAlgn="base"/>
            <a:r>
              <a:rPr lang="en-US" b="0" i="0" u="none" strike="noStrike" dirty="0">
                <a:solidFill>
                  <a:srgbClr val="000000"/>
                </a:solidFill>
                <a:effectLst/>
                <a:latin typeface="Calibri"/>
                <a:cs typeface="Calibri"/>
              </a:rPr>
              <a:t> In cryptography and secure communication, PRNGs play a critical role in generating cryptographic keys, initialization vectors, and nonces, which are essential for ensuring the confidentiality, integrity, and authenticity of transmitted data (Juels &amp; Paar, 2007). </a:t>
            </a:r>
            <a:endParaRPr lang="en-US" b="0" i="0" dirty="0">
              <a:solidFill>
                <a:srgbClr val="444444"/>
              </a:solidFill>
              <a:effectLst/>
              <a:latin typeface="Calibri"/>
              <a:cs typeface="Calibri"/>
            </a:endParaRPr>
          </a:p>
        </p:txBody>
      </p:sp>
    </p:spTree>
    <p:extLst>
      <p:ext uri="{BB962C8B-B14F-4D97-AF65-F5344CB8AC3E}">
        <p14:creationId xmlns:p14="http://schemas.microsoft.com/office/powerpoint/2010/main" val="3095952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dirty="0">
                <a:solidFill>
                  <a:srgbClr val="444444"/>
                </a:solidFill>
                <a:latin typeface="Calibri"/>
                <a:cs typeface="Calibri"/>
              </a:rPr>
              <a:t>Cloudflare is a company that has used physical sources of entropy to add to the security of the internet </a:t>
            </a:r>
            <a:r>
              <a:rPr lang="en-US" dirty="0">
                <a:solidFill>
                  <a:srgbClr val="444444"/>
                </a:solidFill>
              </a:rPr>
              <a:t>(entropy meaning the lack of order or predictability)</a:t>
            </a:r>
            <a:r>
              <a:rPr lang="en-US" dirty="0">
                <a:solidFill>
                  <a:srgbClr val="444444"/>
                </a:solidFill>
                <a:latin typeface="Calibri"/>
                <a:cs typeface="Calibri"/>
              </a:rPr>
              <a:t>. Using lava lamps, pendulums, and even light-catching mobiles, Cloudflare has created many unique displays of physical "chaos" to create cryptographically secure encryption.  </a:t>
            </a:r>
          </a:p>
        </p:txBody>
      </p:sp>
    </p:spTree>
    <p:extLst>
      <p:ext uri="{BB962C8B-B14F-4D97-AF65-F5344CB8AC3E}">
        <p14:creationId xmlns:p14="http://schemas.microsoft.com/office/powerpoint/2010/main" val="2774819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dirty="0">
                <a:solidFill>
                  <a:srgbClr val="444444"/>
                </a:solidFill>
                <a:latin typeface="Calibri"/>
                <a:cs typeface="Calibri"/>
              </a:rPr>
              <a:t>In the case of lava lamps, Cloudflare has a wall of about 100 lava lamps and a mounted camera pointed at the lamps. </a:t>
            </a:r>
            <a:endParaRPr lang="en-US" b="0" i="0" dirty="0">
              <a:solidFill>
                <a:srgbClr val="444444"/>
              </a:solidFill>
              <a:effectLst/>
              <a:latin typeface="Calibri" panose="020F0502020204030204" pitchFamily="34" charset="0"/>
              <a:cs typeface="Calibri"/>
            </a:endParaRPr>
          </a:p>
          <a:p>
            <a:r>
              <a:rPr lang="en-US" dirty="0">
                <a:solidFill>
                  <a:srgbClr val="444444"/>
                </a:solidFill>
              </a:rPr>
              <a:t>The camera takes photos of the lamps at regular intervals and sends the images to Cloudflare servers. All digital images are really stored by computers as a series of numbers, with each pixel having its own numerical value, and so each image becomes a string of totally random numbers that the Cloudflare servers can then use as a starting point for creating secure encryption keys.</a:t>
            </a:r>
            <a:endParaRPr lang="en-US" b="0" i="0" dirty="0">
              <a:solidFill>
                <a:srgbClr val="444444"/>
              </a:solidFill>
              <a:effectLst/>
              <a:latin typeface="Calibri" panose="020F0502020204030204" pitchFamily="34" charset="0"/>
              <a:cs typeface="Calibri"/>
            </a:endParaRPr>
          </a:p>
          <a:p>
            <a:r>
              <a:rPr lang="en-US" dirty="0">
                <a:solidFill>
                  <a:srgbClr val="444444"/>
                </a:solidFill>
              </a:rPr>
              <a:t>Cloudflare mixes the random data obtained from the lava lamps with data generated by the Linux operating system on two different machines in order to maximize entropy when creating cryptographic seeds for SSL/TLS encryption. </a:t>
            </a:r>
          </a:p>
          <a:p>
            <a:pPr fontAlgn="base"/>
            <a:endParaRPr lang="en-US" dirty="0">
              <a:solidFill>
                <a:srgbClr val="444444"/>
              </a:solidFill>
              <a:latin typeface="Calibri" panose="020F0502020204030204" pitchFamily="34" charset="0"/>
              <a:cs typeface="Calibri"/>
            </a:endParaRPr>
          </a:p>
        </p:txBody>
      </p:sp>
    </p:spTree>
    <p:extLst>
      <p:ext uri="{BB962C8B-B14F-4D97-AF65-F5344CB8AC3E}">
        <p14:creationId xmlns:p14="http://schemas.microsoft.com/office/powerpoint/2010/main" val="3796078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r>
              <a:rPr lang="en-US" b="0" i="0" u="none" strike="noStrike">
                <a:solidFill>
                  <a:srgbClr val="000000"/>
                </a:solidFill>
                <a:effectLst/>
                <a:latin typeface="Calibri" panose="020F0502020204030204" pitchFamily="34" charset="0"/>
              </a:rPr>
              <a:t>In conclusion, pseudorandom number generators (PRNGs) serve as indispensable tools in various fields of computing, offering a balance between computational efficiency and randomness generation. While PRNGs provide valuable resources for simulations, gaming, cryptography, and statistical modeling, their deterministic nature and susceptibility to predictability underscore the importance of robust evaluation and careful selection. </a:t>
            </a:r>
            <a:r>
              <a:rPr lang="en-US" b="0" i="0">
                <a:solidFill>
                  <a:srgbClr val="444444"/>
                </a:solidFill>
                <a:effectLst/>
                <a:latin typeface="Calibri" panose="020F0502020204030204" pitchFamily="34" charset="0"/>
              </a:rPr>
              <a:t>​</a:t>
            </a:r>
          </a:p>
          <a:p>
            <a:pPr algn="l" rtl="0" fontAlgn="base"/>
            <a:r>
              <a:rPr lang="en-US" b="0" i="0" u="none" strike="noStrike">
                <a:solidFill>
                  <a:srgbClr val="000000"/>
                </a:solidFill>
                <a:effectLst/>
                <a:latin typeface="Calibri" panose="020F0502020204030204" pitchFamily="34" charset="0"/>
              </a:rPr>
              <a:t>By acknowledging the strengths and limitations of PRNGs, practitioners can make informed decisions regarding their suitability for specific applications, using techniques such as combining PRNGs, utilizing multiple seeds, and integrating cryptographic principles to enhance randomness and security. </a:t>
            </a:r>
            <a:r>
              <a:rPr lang="en-US" b="0" i="0">
                <a:solidFill>
                  <a:srgbClr val="444444"/>
                </a:solidFill>
                <a:effectLst/>
                <a:latin typeface="Calibri" panose="020F0502020204030204" pitchFamily="34" charset="0"/>
              </a:rPr>
              <a:t>​</a:t>
            </a:r>
          </a:p>
          <a:p>
            <a:pPr marL="0" lvl="0" indent="0" algn="l" rtl="0">
              <a:spcBef>
                <a:spcPts val="0"/>
              </a:spcBef>
              <a:spcAft>
                <a:spcPts val="0"/>
              </a:spcAft>
              <a:buNone/>
            </a:pPr>
            <a:endParaRPr/>
          </a:p>
        </p:txBody>
      </p:sp>
    </p:spTree>
    <p:extLst>
      <p:ext uri="{BB962C8B-B14F-4D97-AF65-F5344CB8AC3E}">
        <p14:creationId xmlns:p14="http://schemas.microsoft.com/office/powerpoint/2010/main" val="4126650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641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978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2b756aac529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2b756aac529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fontAlgn="base">
              <a:buNone/>
            </a:pPr>
            <a:r>
              <a:rPr lang="en-US" dirty="0">
                <a:latin typeface="Calibri"/>
                <a:cs typeface="Calibri"/>
              </a:rPr>
              <a:t>-RNG is an algorithm or device designed to produce a sequence of numbers that exhibit characteristics of randomness</a:t>
            </a:r>
          </a:p>
          <a:p>
            <a:pPr marL="158750" indent="0">
              <a:buNone/>
            </a:pPr>
            <a:r>
              <a:rPr lang="en-US" dirty="0">
                <a:latin typeface="Calibri"/>
                <a:cs typeface="Calibri"/>
              </a:rPr>
              <a:t>-true randomness is hard to achieve </a:t>
            </a:r>
          </a:p>
          <a:p>
            <a:pPr marL="158750" indent="0">
              <a:buNone/>
            </a:pPr>
            <a:r>
              <a:rPr lang="en-US" dirty="0">
                <a:latin typeface="Calibri"/>
                <a:cs typeface="Calibri"/>
              </a:rPr>
              <a:t>-RNGs typically generate pseudo-random numbers</a:t>
            </a:r>
          </a:p>
          <a:p>
            <a:pPr marL="158750" indent="0">
              <a:buNone/>
            </a:pPr>
            <a:r>
              <a:rPr lang="en-US" dirty="0">
                <a:latin typeface="Calibri"/>
                <a:cs typeface="Calibri"/>
              </a:rPr>
              <a:t>-not truly random but are generated by </a:t>
            </a:r>
            <a:r>
              <a:rPr lang="en-US" dirty="0" err="1">
                <a:latin typeface="Calibri"/>
                <a:cs typeface="Calibri"/>
              </a:rPr>
              <a:t>determinalistic</a:t>
            </a:r>
            <a:r>
              <a:rPr lang="en-US" dirty="0">
                <a:latin typeface="Calibri"/>
                <a:cs typeface="Calibri"/>
              </a:rPr>
              <a:t> algorithms </a:t>
            </a:r>
          </a:p>
          <a:p>
            <a:pPr marL="158750" indent="0">
              <a:buNone/>
            </a:pPr>
            <a:r>
              <a:rPr lang="en-US" dirty="0">
                <a:latin typeface="Calibri"/>
                <a:cs typeface="Calibri"/>
              </a:rPr>
              <a:t>-these algorithms use a starting value called a seed </a:t>
            </a:r>
          </a:p>
          <a:p>
            <a:pPr marL="158750" indent="0">
              <a:buNone/>
            </a:pPr>
            <a:r>
              <a:rPr lang="en-US" dirty="0">
                <a:latin typeface="Calibri"/>
                <a:cs typeface="Calibri"/>
              </a:rPr>
              <a:t>-produces a sequence of numbers that mimic randomness</a:t>
            </a:r>
          </a:p>
          <a:p>
            <a:pPr marL="158750" indent="0">
              <a:buNone/>
            </a:pPr>
            <a:r>
              <a:rPr lang="en-US" dirty="0">
                <a:latin typeface="Calibri"/>
                <a:cs typeface="Calibri"/>
              </a:rPr>
              <a:t>-pseudo-randomness is essential in many fields including cryptography, simulations, gaming, and statistical modeling</a:t>
            </a:r>
          </a:p>
          <a:p>
            <a:pPr marL="158750" indent="0">
              <a:buNone/>
            </a:pPr>
            <a:endParaRPr lang="en-US" dirty="0">
              <a:latin typeface="Calibri"/>
              <a:cs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r>
              <a:rPr lang="en-US" b="0" i="0" u="none" strike="noStrike" dirty="0">
                <a:solidFill>
                  <a:srgbClr val="000000"/>
                </a:solidFill>
                <a:effectLst/>
                <a:latin typeface="Calibri" panose="020F0502020204030204" pitchFamily="34" charset="0"/>
              </a:rPr>
              <a:t>PRNGs can be broadly classified into two main categories: hardware-based and software-based. Hardware-based PRNGs extract randomness from physical phenomena like radioactive decay, while software-based PRNGs utilize mathematical algorithms. </a:t>
            </a:r>
            <a:r>
              <a:rPr lang="en-US" b="0" i="0" dirty="0">
                <a:solidFill>
                  <a:srgbClr val="444444"/>
                </a:solidFill>
                <a:effectLst/>
                <a:latin typeface="Calibri" panose="020F0502020204030204" pitchFamily="34" charset="0"/>
              </a:rPr>
              <a:t>​​</a:t>
            </a:r>
          </a:p>
          <a:p>
            <a:pPr marL="171450" lvl="0" indent="-171450" algn="l" rtl="0">
              <a:spcBef>
                <a:spcPts val="0"/>
              </a:spcBef>
              <a:spcAft>
                <a:spcPts val="0"/>
              </a:spcAft>
            </a:pPr>
            <a:endParaRPr dirty="0"/>
          </a:p>
        </p:txBody>
      </p:sp>
    </p:spTree>
    <p:extLst>
      <p:ext uri="{BB962C8B-B14F-4D97-AF65-F5344CB8AC3E}">
        <p14:creationId xmlns:p14="http://schemas.microsoft.com/office/powerpoint/2010/main" val="3407156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2b756aac529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2b756aac529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r>
              <a:rPr lang="en-US" b="0" i="0" u="none" strike="noStrike">
                <a:solidFill>
                  <a:srgbClr val="000000"/>
                </a:solidFill>
                <a:effectLst/>
                <a:latin typeface="Calibri" panose="020F0502020204030204" pitchFamily="34" charset="0"/>
              </a:rPr>
              <a:t>Common types of PRNGs encompass Linear Congruential Generators (LCGs), one of the simplest algorithms in this domain, generating pseudo-random integers through linear recurrence equations.</a:t>
            </a:r>
            <a:r>
              <a:rPr lang="en-US" b="0" i="0">
                <a:solidFill>
                  <a:srgbClr val="444444"/>
                </a:solidFill>
                <a:effectLst/>
                <a:latin typeface="Calibri" panose="020F0502020204030204" pitchFamily="34" charset="0"/>
              </a:rPr>
              <a:t>​</a:t>
            </a:r>
          </a:p>
          <a:p>
            <a:pPr algn="l" rtl="0" fontAlgn="base"/>
            <a:r>
              <a:rPr lang="en-US" b="0" i="0" u="none" strike="noStrike">
                <a:solidFill>
                  <a:srgbClr val="000000"/>
                </a:solidFill>
                <a:effectLst/>
                <a:latin typeface="Calibri" panose="020F0502020204030204" pitchFamily="34" charset="0"/>
              </a:rPr>
              <a:t>Another method, the Middle-Square Method, involves squaring a number and extracting middle digits for subsequent numbers, albeit suffering from a short period length and randomness deficiencies.</a:t>
            </a:r>
            <a:r>
              <a:rPr lang="en-US" b="0" i="0">
                <a:solidFill>
                  <a:srgbClr val="444444"/>
                </a:solidFill>
                <a:effectLst/>
                <a:latin typeface="Calibri" panose="020F0502020204030204" pitchFamily="34" charset="0"/>
              </a:rPr>
              <a:t>​</a:t>
            </a:r>
          </a:p>
          <a:p>
            <a:pPr algn="l" rtl="0" fontAlgn="base"/>
            <a:r>
              <a:rPr lang="en-US" b="0" i="0" u="none" strike="noStrike">
                <a:solidFill>
                  <a:srgbClr val="000000"/>
                </a:solidFill>
                <a:effectLst/>
                <a:latin typeface="Calibri" panose="020F0502020204030204" pitchFamily="34" charset="0"/>
              </a:rPr>
              <a:t> Additionally, the Mersenne Twister stands out for its extensive period and high randomness quality, yet its predictability once several outputs are known renders it unsuitable for cryptographic usage.</a:t>
            </a:r>
            <a:r>
              <a:rPr lang="en-US" b="0" i="0">
                <a:solidFill>
                  <a:srgbClr val="444444"/>
                </a:solidFill>
                <a:effectLst/>
                <a:latin typeface="Calibri" panose="020F0502020204030204" pitchFamily="34" charset="0"/>
              </a:rPr>
              <a:t>​</a:t>
            </a: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2b756aac529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2b756aac529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r>
              <a:rPr lang="en-US" b="0" i="0" u="none" strike="noStrike">
                <a:solidFill>
                  <a:srgbClr val="000000"/>
                </a:solidFill>
                <a:effectLst/>
                <a:latin typeface="Calibri" panose="020F0502020204030204" pitchFamily="34" charset="0"/>
              </a:rPr>
              <a:t>Mid-Square method can be used as a hashing technique in which unique keys are generated. In this technique, a seed value is taken and it is squared. Then, some digits from the middle are extracted. These extracted digits form a number which is taken as the new seed. This technique can generate keys with high randomness if a big enough seed value is taken.</a:t>
            </a:r>
            <a:endParaRPr lang="en-US" b="0" i="0">
              <a:solidFill>
                <a:srgbClr val="444444"/>
              </a:solidFill>
              <a:effectLst/>
              <a:latin typeface="Calibri" panose="020F0502020204030204" pitchFamily="34"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16190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2b756aac529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2b756aac529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r>
              <a:rPr lang="en-US" b="0" i="0" u="none" strike="noStrike">
                <a:solidFill>
                  <a:srgbClr val="000000"/>
                </a:solidFill>
                <a:effectLst/>
                <a:latin typeface="Calibri" panose="020F0502020204030204" pitchFamily="34" charset="0"/>
              </a:rPr>
              <a:t>Mid-Square method can be used as a hashing technique in which unique keys are generated. In this technique, a seed value is taken and it is squared. Then, some digits from the middle are extracted. These extracted digits form a number which is taken as the new seed. This technique can generate keys with high randomness if a big enough seed value is taken.</a:t>
            </a:r>
            <a:endParaRPr lang="en-US" b="0" i="0">
              <a:solidFill>
                <a:srgbClr val="444444"/>
              </a:solidFill>
              <a:effectLst/>
              <a:latin typeface="Calibri" panose="020F0502020204030204" pitchFamily="34"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64950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2b756aac529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2b756aac529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r>
              <a:rPr lang="en-US" b="0" i="0" u="none" strike="noStrike">
                <a:solidFill>
                  <a:srgbClr val="000000"/>
                </a:solidFill>
                <a:effectLst/>
                <a:latin typeface="Calibri" panose="020F0502020204030204" pitchFamily="34" charset="0"/>
              </a:rPr>
              <a:t>Mid-Square method can be used as a hashing technique in which unique keys are generated. In this technique, a seed value is taken and it is squared. Then, some digits from the middle are extracted. These extracted digits form a number which is taken as the new seed. This technique can generate keys with high randomness if a big enough seed value is taken.</a:t>
            </a:r>
            <a:endParaRPr lang="en-US" b="0" i="0">
              <a:solidFill>
                <a:srgbClr val="444444"/>
              </a:solidFill>
              <a:effectLst/>
              <a:latin typeface="Calibri" panose="020F0502020204030204" pitchFamily="34"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022714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2b756aac529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2b756aac529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187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s://bit.ly/3A1uf1Q"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10" name="Google Shape;10;p2"/>
          <p:cNvPicPr preferRelativeResize="0"/>
          <p:nvPr/>
        </p:nvPicPr>
        <p:blipFill rotWithShape="1">
          <a:blip r:embed="rId3">
            <a:alphaModFix amt="60000"/>
          </a:blip>
          <a:srcRect b="1681"/>
          <a:stretch/>
        </p:blipFill>
        <p:spPr>
          <a:xfrm>
            <a:off x="0" y="0"/>
            <a:ext cx="2740951" cy="5143501"/>
          </a:xfrm>
          <a:prstGeom prst="rect">
            <a:avLst/>
          </a:prstGeom>
          <a:noFill/>
          <a:ln>
            <a:noFill/>
          </a:ln>
        </p:spPr>
      </p:pic>
      <p:grpSp>
        <p:nvGrpSpPr>
          <p:cNvPr id="11" name="Google Shape;11;p2"/>
          <p:cNvGrpSpPr/>
          <p:nvPr/>
        </p:nvGrpSpPr>
        <p:grpSpPr>
          <a:xfrm>
            <a:off x="0" y="3783713"/>
            <a:ext cx="2007199" cy="1963562"/>
            <a:chOff x="0" y="3783713"/>
            <a:chExt cx="2007199" cy="1963562"/>
          </a:xfrm>
        </p:grpSpPr>
        <p:pic>
          <p:nvPicPr>
            <p:cNvPr id="12" name="Google Shape;12;p2"/>
            <p:cNvPicPr preferRelativeResize="0"/>
            <p:nvPr/>
          </p:nvPicPr>
          <p:blipFill>
            <a:blip r:embed="rId4">
              <a:alphaModFix amt="50000"/>
            </a:blip>
            <a:stretch>
              <a:fillRect/>
            </a:stretch>
          </p:blipFill>
          <p:spPr>
            <a:xfrm>
              <a:off x="0" y="3783713"/>
              <a:ext cx="2007199" cy="1963562"/>
            </a:xfrm>
            <a:prstGeom prst="rect">
              <a:avLst/>
            </a:prstGeom>
            <a:noFill/>
            <a:ln>
              <a:noFill/>
            </a:ln>
          </p:spPr>
        </p:pic>
        <p:grpSp>
          <p:nvGrpSpPr>
            <p:cNvPr id="13" name="Google Shape;13;p2"/>
            <p:cNvGrpSpPr/>
            <p:nvPr/>
          </p:nvGrpSpPr>
          <p:grpSpPr>
            <a:xfrm>
              <a:off x="562824" y="4695290"/>
              <a:ext cx="356556" cy="357432"/>
              <a:chOff x="5157788" y="3706813"/>
              <a:chExt cx="1936749" cy="1941513"/>
            </a:xfrm>
          </p:grpSpPr>
          <p:sp>
            <p:nvSpPr>
              <p:cNvPr id="14" name="Google Shape;14;p2"/>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a:off x="827071" y="4086205"/>
              <a:ext cx="430958" cy="445524"/>
              <a:chOff x="2470150" y="803276"/>
              <a:chExt cx="1925637" cy="1990725"/>
            </a:xfrm>
          </p:grpSpPr>
          <p:sp>
            <p:nvSpPr>
              <p:cNvPr id="22" name="Google Shape;22;p2"/>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 name="Google Shape;25;p2"/>
          <p:cNvGrpSpPr/>
          <p:nvPr/>
        </p:nvGrpSpPr>
        <p:grpSpPr>
          <a:xfrm>
            <a:off x="-1712599" y="-2171462"/>
            <a:ext cx="12926190" cy="9305605"/>
            <a:chOff x="-1712599" y="-2171462"/>
            <a:chExt cx="12926190" cy="9305605"/>
          </a:xfrm>
        </p:grpSpPr>
        <p:pic>
          <p:nvPicPr>
            <p:cNvPr id="26" name="Google Shape;26;p2"/>
            <p:cNvPicPr preferRelativeResize="0"/>
            <p:nvPr/>
          </p:nvPicPr>
          <p:blipFill rotWithShape="1">
            <a:blip r:embed="rId5">
              <a:alphaModFix amt="50000"/>
            </a:blip>
            <a:srcRect/>
            <a:stretch/>
          </p:blipFill>
          <p:spPr>
            <a:xfrm rot="7507284">
              <a:off x="7162909" y="3111543"/>
              <a:ext cx="3410434" cy="3336289"/>
            </a:xfrm>
            <a:prstGeom prst="rect">
              <a:avLst/>
            </a:prstGeom>
            <a:noFill/>
            <a:ln>
              <a:noFill/>
            </a:ln>
          </p:spPr>
        </p:pic>
        <p:pic>
          <p:nvPicPr>
            <p:cNvPr id="27" name="Google Shape;27;p2"/>
            <p:cNvPicPr preferRelativeResize="0"/>
            <p:nvPr/>
          </p:nvPicPr>
          <p:blipFill rotWithShape="1">
            <a:blip r:embed="rId5">
              <a:alphaModFix amt="50000"/>
            </a:blip>
            <a:srcRect/>
            <a:stretch/>
          </p:blipFill>
          <p:spPr>
            <a:xfrm rot="3138392">
              <a:off x="-1029849" y="-1443288"/>
              <a:ext cx="3541899" cy="3464897"/>
            </a:xfrm>
            <a:prstGeom prst="rect">
              <a:avLst/>
            </a:prstGeom>
            <a:noFill/>
            <a:ln>
              <a:noFill/>
            </a:ln>
          </p:spPr>
        </p:pic>
      </p:grpSp>
      <p:sp>
        <p:nvSpPr>
          <p:cNvPr id="28" name="Google Shape;28;p2"/>
          <p:cNvSpPr txBox="1">
            <a:spLocks noGrp="1"/>
          </p:cNvSpPr>
          <p:nvPr>
            <p:ph type="ctrTitle"/>
          </p:nvPr>
        </p:nvSpPr>
        <p:spPr>
          <a:xfrm>
            <a:off x="2007750" y="1538050"/>
            <a:ext cx="6719700" cy="1497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9" name="Google Shape;29;p2"/>
          <p:cNvSpPr txBox="1">
            <a:spLocks noGrp="1"/>
          </p:cNvSpPr>
          <p:nvPr>
            <p:ph type="subTitle" idx="1"/>
          </p:nvPr>
        </p:nvSpPr>
        <p:spPr>
          <a:xfrm>
            <a:off x="2007750" y="3035238"/>
            <a:ext cx="53646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35"/>
        <p:cNvGrpSpPr/>
        <p:nvPr/>
      </p:nvGrpSpPr>
      <p:grpSpPr>
        <a:xfrm>
          <a:off x="0" y="0"/>
          <a:ext cx="0" cy="0"/>
          <a:chOff x="0" y="0"/>
          <a:chExt cx="0" cy="0"/>
        </a:xfrm>
      </p:grpSpPr>
      <p:pic>
        <p:nvPicPr>
          <p:cNvPr id="736" name="Google Shape;736;p23"/>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737" name="Google Shape;737;p23"/>
          <p:cNvPicPr preferRelativeResize="0"/>
          <p:nvPr/>
        </p:nvPicPr>
        <p:blipFill rotWithShape="1">
          <a:blip r:embed="rId3">
            <a:alphaModFix amt="60000"/>
          </a:blip>
          <a:srcRect b="1681"/>
          <a:stretch/>
        </p:blipFill>
        <p:spPr>
          <a:xfrm>
            <a:off x="0" y="0"/>
            <a:ext cx="2740951" cy="5143501"/>
          </a:xfrm>
          <a:prstGeom prst="rect">
            <a:avLst/>
          </a:prstGeom>
          <a:noFill/>
          <a:ln>
            <a:noFill/>
          </a:ln>
        </p:spPr>
      </p:pic>
      <p:grpSp>
        <p:nvGrpSpPr>
          <p:cNvPr id="738" name="Google Shape;738;p23"/>
          <p:cNvGrpSpPr/>
          <p:nvPr/>
        </p:nvGrpSpPr>
        <p:grpSpPr>
          <a:xfrm>
            <a:off x="-1317551" y="-1764187"/>
            <a:ext cx="12139827" cy="8644226"/>
            <a:chOff x="-1317551" y="-1764187"/>
            <a:chExt cx="12139827" cy="8644226"/>
          </a:xfrm>
        </p:grpSpPr>
        <p:pic>
          <p:nvPicPr>
            <p:cNvPr id="739" name="Google Shape;739;p23"/>
            <p:cNvPicPr preferRelativeResize="0"/>
            <p:nvPr/>
          </p:nvPicPr>
          <p:blipFill rotWithShape="1">
            <a:blip r:embed="rId4">
              <a:alphaModFix amt="50000"/>
            </a:blip>
            <a:srcRect/>
            <a:stretch/>
          </p:blipFill>
          <p:spPr>
            <a:xfrm rot="1120938">
              <a:off x="6818751" y="-1288200"/>
              <a:ext cx="3541899" cy="3464898"/>
            </a:xfrm>
            <a:prstGeom prst="rect">
              <a:avLst/>
            </a:prstGeom>
            <a:noFill/>
            <a:ln>
              <a:noFill/>
            </a:ln>
          </p:spPr>
        </p:pic>
        <p:pic>
          <p:nvPicPr>
            <p:cNvPr id="740" name="Google Shape;740;p23"/>
            <p:cNvPicPr preferRelativeResize="0"/>
            <p:nvPr/>
          </p:nvPicPr>
          <p:blipFill rotWithShape="1">
            <a:blip r:embed="rId4">
              <a:alphaModFix amt="50000"/>
            </a:blip>
            <a:srcRect/>
            <a:stretch/>
          </p:blipFill>
          <p:spPr>
            <a:xfrm rot="4680349">
              <a:off x="-1025849" y="3055277"/>
              <a:ext cx="3541900" cy="3464897"/>
            </a:xfrm>
            <a:prstGeom prst="rect">
              <a:avLst/>
            </a:prstGeom>
            <a:noFill/>
            <a:ln>
              <a:noFill/>
            </a:ln>
          </p:spPr>
        </p:pic>
      </p:grpSp>
      <p:grpSp>
        <p:nvGrpSpPr>
          <p:cNvPr id="741" name="Google Shape;741;p23"/>
          <p:cNvGrpSpPr/>
          <p:nvPr/>
        </p:nvGrpSpPr>
        <p:grpSpPr>
          <a:xfrm>
            <a:off x="-812831" y="-464094"/>
            <a:ext cx="10247205" cy="6233605"/>
            <a:chOff x="-812831" y="-464094"/>
            <a:chExt cx="10247205" cy="6233605"/>
          </a:xfrm>
        </p:grpSpPr>
        <p:grpSp>
          <p:nvGrpSpPr>
            <p:cNvPr id="742" name="Google Shape;742;p23"/>
            <p:cNvGrpSpPr/>
            <p:nvPr/>
          </p:nvGrpSpPr>
          <p:grpSpPr>
            <a:xfrm>
              <a:off x="-812831" y="-464094"/>
              <a:ext cx="1963562" cy="2007199"/>
              <a:chOff x="-812831" y="-464094"/>
              <a:chExt cx="1963562" cy="2007199"/>
            </a:xfrm>
          </p:grpSpPr>
          <p:pic>
            <p:nvPicPr>
              <p:cNvPr id="743" name="Google Shape;743;p23"/>
              <p:cNvPicPr preferRelativeResize="0"/>
              <p:nvPr/>
            </p:nvPicPr>
            <p:blipFill>
              <a:blip r:embed="rId5">
                <a:alphaModFix amt="50000"/>
              </a:blip>
              <a:stretch>
                <a:fillRect/>
              </a:stretch>
            </p:blipFill>
            <p:spPr>
              <a:xfrm rot="5400000">
                <a:off x="-834650" y="-442275"/>
                <a:ext cx="2007199" cy="1963562"/>
              </a:xfrm>
              <a:prstGeom prst="rect">
                <a:avLst/>
              </a:prstGeom>
              <a:noFill/>
              <a:ln>
                <a:noFill/>
              </a:ln>
            </p:spPr>
          </p:pic>
          <p:grpSp>
            <p:nvGrpSpPr>
              <p:cNvPr id="744" name="Google Shape;744;p23"/>
              <p:cNvGrpSpPr/>
              <p:nvPr/>
            </p:nvGrpSpPr>
            <p:grpSpPr>
              <a:xfrm>
                <a:off x="432509" y="425393"/>
                <a:ext cx="327048" cy="318787"/>
                <a:chOff x="7593013" y="858838"/>
                <a:chExt cx="2011362" cy="1960563"/>
              </a:xfrm>
            </p:grpSpPr>
            <p:sp>
              <p:nvSpPr>
                <p:cNvPr id="745" name="Google Shape;745;p23"/>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23"/>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23"/>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23"/>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23"/>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23"/>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23"/>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23"/>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23"/>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4" name="Google Shape;754;p23"/>
              <p:cNvGrpSpPr/>
              <p:nvPr/>
            </p:nvGrpSpPr>
            <p:grpSpPr>
              <a:xfrm>
                <a:off x="475773" y="1088819"/>
                <a:ext cx="268433" cy="269094"/>
                <a:chOff x="5157788" y="3706813"/>
                <a:chExt cx="1936749" cy="1941513"/>
              </a:xfrm>
            </p:grpSpPr>
            <p:sp>
              <p:nvSpPr>
                <p:cNvPr id="755" name="Google Shape;755;p23"/>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23"/>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23"/>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23"/>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23"/>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23"/>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23"/>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2" name="Google Shape;762;p23"/>
              <p:cNvGrpSpPr/>
              <p:nvPr/>
            </p:nvGrpSpPr>
            <p:grpSpPr>
              <a:xfrm>
                <a:off x="-163800" y="693721"/>
                <a:ext cx="399570" cy="413075"/>
                <a:chOff x="2470150" y="803276"/>
                <a:chExt cx="1925637" cy="1990725"/>
              </a:xfrm>
            </p:grpSpPr>
            <p:sp>
              <p:nvSpPr>
                <p:cNvPr id="763" name="Google Shape;763;p23"/>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23"/>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23"/>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66" name="Google Shape;766;p23"/>
            <p:cNvGrpSpPr/>
            <p:nvPr/>
          </p:nvGrpSpPr>
          <p:grpSpPr>
            <a:xfrm>
              <a:off x="7427175" y="3805950"/>
              <a:ext cx="2007199" cy="1963562"/>
              <a:chOff x="7427175" y="3805950"/>
              <a:chExt cx="2007199" cy="1963562"/>
            </a:xfrm>
          </p:grpSpPr>
          <p:pic>
            <p:nvPicPr>
              <p:cNvPr id="767" name="Google Shape;767;p23"/>
              <p:cNvPicPr preferRelativeResize="0"/>
              <p:nvPr/>
            </p:nvPicPr>
            <p:blipFill>
              <a:blip r:embed="rId5">
                <a:alphaModFix amt="50000"/>
              </a:blip>
              <a:stretch>
                <a:fillRect/>
              </a:stretch>
            </p:blipFill>
            <p:spPr>
              <a:xfrm>
                <a:off x="7427175" y="3805950"/>
                <a:ext cx="2007199" cy="1963562"/>
              </a:xfrm>
              <a:prstGeom prst="rect">
                <a:avLst/>
              </a:prstGeom>
              <a:noFill/>
              <a:ln>
                <a:noFill/>
              </a:ln>
            </p:spPr>
          </p:pic>
          <p:grpSp>
            <p:nvGrpSpPr>
              <p:cNvPr id="768" name="Google Shape;768;p23"/>
              <p:cNvGrpSpPr/>
              <p:nvPr/>
            </p:nvGrpSpPr>
            <p:grpSpPr>
              <a:xfrm>
                <a:off x="7684576" y="4187077"/>
                <a:ext cx="344666" cy="317481"/>
                <a:chOff x="7392988" y="4000501"/>
                <a:chExt cx="2193925" cy="2020888"/>
              </a:xfrm>
            </p:grpSpPr>
            <p:sp>
              <p:nvSpPr>
                <p:cNvPr id="769" name="Google Shape;769;p23"/>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23"/>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23"/>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23"/>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3" name="Google Shape;773;p23"/>
              <p:cNvGrpSpPr/>
              <p:nvPr/>
            </p:nvGrpSpPr>
            <p:grpSpPr>
              <a:xfrm>
                <a:off x="8322158" y="4188298"/>
                <a:ext cx="314775" cy="315031"/>
                <a:chOff x="2587625" y="3803651"/>
                <a:chExt cx="1947862" cy="1949451"/>
              </a:xfrm>
            </p:grpSpPr>
            <p:sp>
              <p:nvSpPr>
                <p:cNvPr id="774" name="Google Shape;774;p23"/>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23"/>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6" name="Google Shape;776;p23"/>
              <p:cNvGrpSpPr/>
              <p:nvPr/>
            </p:nvGrpSpPr>
            <p:grpSpPr>
              <a:xfrm>
                <a:off x="7958137" y="4710338"/>
                <a:ext cx="405749" cy="405417"/>
                <a:chOff x="5448300" y="858838"/>
                <a:chExt cx="1936750" cy="1935163"/>
              </a:xfrm>
            </p:grpSpPr>
            <p:sp>
              <p:nvSpPr>
                <p:cNvPr id="777" name="Google Shape;777;p23"/>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23"/>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23"/>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23"/>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23"/>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82"/>
        <p:cNvGrpSpPr/>
        <p:nvPr/>
      </p:nvGrpSpPr>
      <p:grpSpPr>
        <a:xfrm>
          <a:off x="0" y="0"/>
          <a:ext cx="0" cy="0"/>
          <a:chOff x="0" y="0"/>
          <a:chExt cx="0" cy="0"/>
        </a:xfrm>
      </p:grpSpPr>
      <p:pic>
        <p:nvPicPr>
          <p:cNvPr id="783" name="Google Shape;783;p24"/>
          <p:cNvPicPr preferRelativeResize="0"/>
          <p:nvPr/>
        </p:nvPicPr>
        <p:blipFill rotWithShape="1">
          <a:blip r:embed="rId2">
            <a:alphaModFix/>
          </a:blip>
          <a:srcRect t="1845" r="1845"/>
          <a:stretch/>
        </p:blipFill>
        <p:spPr>
          <a:xfrm rot="10800000">
            <a:off x="0" y="0"/>
            <a:ext cx="9144000" cy="5143500"/>
          </a:xfrm>
          <a:prstGeom prst="rect">
            <a:avLst/>
          </a:prstGeom>
          <a:noFill/>
          <a:ln>
            <a:noFill/>
          </a:ln>
        </p:spPr>
      </p:pic>
      <p:pic>
        <p:nvPicPr>
          <p:cNvPr id="784" name="Google Shape;784;p24"/>
          <p:cNvPicPr preferRelativeResize="0"/>
          <p:nvPr/>
        </p:nvPicPr>
        <p:blipFill rotWithShape="1">
          <a:blip r:embed="rId3">
            <a:alphaModFix/>
          </a:blip>
          <a:srcRect l="7206" r="48311" b="45438"/>
          <a:stretch/>
        </p:blipFill>
        <p:spPr>
          <a:xfrm rot="10800000">
            <a:off x="7924801" y="-76201"/>
            <a:ext cx="1219199" cy="2854326"/>
          </a:xfrm>
          <a:prstGeom prst="rect">
            <a:avLst/>
          </a:prstGeom>
          <a:noFill/>
          <a:ln>
            <a:noFill/>
          </a:ln>
        </p:spPr>
      </p:pic>
      <p:grpSp>
        <p:nvGrpSpPr>
          <p:cNvPr id="785" name="Google Shape;785;p24"/>
          <p:cNvGrpSpPr/>
          <p:nvPr/>
        </p:nvGrpSpPr>
        <p:grpSpPr>
          <a:xfrm>
            <a:off x="-1232550" y="-442275"/>
            <a:ext cx="2007199" cy="1963562"/>
            <a:chOff x="-1232550" y="-442275"/>
            <a:chExt cx="2007199" cy="1963562"/>
          </a:xfrm>
        </p:grpSpPr>
        <p:pic>
          <p:nvPicPr>
            <p:cNvPr id="786" name="Google Shape;786;p24"/>
            <p:cNvPicPr preferRelativeResize="0"/>
            <p:nvPr/>
          </p:nvPicPr>
          <p:blipFill>
            <a:blip r:embed="rId4">
              <a:alphaModFix amt="50000"/>
            </a:blip>
            <a:stretch>
              <a:fillRect/>
            </a:stretch>
          </p:blipFill>
          <p:spPr>
            <a:xfrm>
              <a:off x="-1232550" y="-442275"/>
              <a:ext cx="2007199" cy="1963562"/>
            </a:xfrm>
            <a:prstGeom prst="rect">
              <a:avLst/>
            </a:prstGeom>
            <a:noFill/>
            <a:ln>
              <a:noFill/>
            </a:ln>
          </p:spPr>
        </p:pic>
        <p:grpSp>
          <p:nvGrpSpPr>
            <p:cNvPr id="787" name="Google Shape;787;p24"/>
            <p:cNvGrpSpPr/>
            <p:nvPr/>
          </p:nvGrpSpPr>
          <p:grpSpPr>
            <a:xfrm>
              <a:off x="-111386" y="413143"/>
              <a:ext cx="489610" cy="489209"/>
              <a:chOff x="5448300" y="858838"/>
              <a:chExt cx="1936750" cy="1935163"/>
            </a:xfrm>
          </p:grpSpPr>
          <p:sp>
            <p:nvSpPr>
              <p:cNvPr id="788" name="Google Shape;788;p24"/>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24"/>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24"/>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24"/>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24"/>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24"/>
            <p:cNvGrpSpPr/>
            <p:nvPr/>
          </p:nvGrpSpPr>
          <p:grpSpPr>
            <a:xfrm>
              <a:off x="283076" y="-76198"/>
              <a:ext cx="344666" cy="317481"/>
              <a:chOff x="7392988" y="4000501"/>
              <a:chExt cx="2193925" cy="2020888"/>
            </a:xfrm>
          </p:grpSpPr>
          <p:sp>
            <p:nvSpPr>
              <p:cNvPr id="794" name="Google Shape;794;p24"/>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24"/>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24"/>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24"/>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798" name="Google Shape;798;p24"/>
          <p:cNvPicPr preferRelativeResize="0"/>
          <p:nvPr/>
        </p:nvPicPr>
        <p:blipFill rotWithShape="1">
          <a:blip r:embed="rId5">
            <a:alphaModFix amt="50000"/>
          </a:blip>
          <a:srcRect/>
          <a:stretch/>
        </p:blipFill>
        <p:spPr>
          <a:xfrm rot="5829584">
            <a:off x="-1656398" y="3238387"/>
            <a:ext cx="3541898" cy="346489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9"/>
        <p:cNvGrpSpPr/>
        <p:nvPr/>
      </p:nvGrpSpPr>
      <p:grpSpPr>
        <a:xfrm>
          <a:off x="0" y="0"/>
          <a:ext cx="0" cy="0"/>
          <a:chOff x="0" y="0"/>
          <a:chExt cx="0" cy="0"/>
        </a:xfrm>
      </p:grpSpPr>
      <p:pic>
        <p:nvPicPr>
          <p:cNvPr id="150" name="Google Shape;150;p6"/>
          <p:cNvPicPr preferRelativeResize="0"/>
          <p:nvPr/>
        </p:nvPicPr>
        <p:blipFill rotWithShape="1">
          <a:blip r:embed="rId2">
            <a:alphaModFix/>
          </a:blip>
          <a:srcRect t="1845" r="1845"/>
          <a:stretch/>
        </p:blipFill>
        <p:spPr>
          <a:xfrm rot="10800000">
            <a:off x="0" y="0"/>
            <a:ext cx="9144000" cy="5143500"/>
          </a:xfrm>
          <a:prstGeom prst="rect">
            <a:avLst/>
          </a:prstGeom>
          <a:noFill/>
          <a:ln>
            <a:noFill/>
          </a:ln>
        </p:spPr>
      </p:pic>
      <p:pic>
        <p:nvPicPr>
          <p:cNvPr id="151" name="Google Shape;151;p6"/>
          <p:cNvPicPr preferRelativeResize="0"/>
          <p:nvPr/>
        </p:nvPicPr>
        <p:blipFill rotWithShape="1">
          <a:blip r:embed="rId3">
            <a:alphaModFix/>
          </a:blip>
          <a:srcRect l="7206" r="48311" b="45438"/>
          <a:stretch/>
        </p:blipFill>
        <p:spPr>
          <a:xfrm rot="10800000">
            <a:off x="7924801" y="-76201"/>
            <a:ext cx="1219199" cy="2854326"/>
          </a:xfrm>
          <a:prstGeom prst="rect">
            <a:avLst/>
          </a:prstGeom>
          <a:noFill/>
          <a:ln>
            <a:noFill/>
          </a:ln>
        </p:spPr>
      </p:pic>
      <p:grpSp>
        <p:nvGrpSpPr>
          <p:cNvPr id="152" name="Google Shape;152;p6"/>
          <p:cNvGrpSpPr/>
          <p:nvPr/>
        </p:nvGrpSpPr>
        <p:grpSpPr>
          <a:xfrm>
            <a:off x="-1232550" y="-442275"/>
            <a:ext cx="2007199" cy="1963562"/>
            <a:chOff x="-1232550" y="-442275"/>
            <a:chExt cx="2007199" cy="1963562"/>
          </a:xfrm>
        </p:grpSpPr>
        <p:pic>
          <p:nvPicPr>
            <p:cNvPr id="153" name="Google Shape;153;p6"/>
            <p:cNvPicPr preferRelativeResize="0"/>
            <p:nvPr/>
          </p:nvPicPr>
          <p:blipFill>
            <a:blip r:embed="rId4">
              <a:alphaModFix amt="50000"/>
            </a:blip>
            <a:stretch>
              <a:fillRect/>
            </a:stretch>
          </p:blipFill>
          <p:spPr>
            <a:xfrm>
              <a:off x="-1232550" y="-442275"/>
              <a:ext cx="2007199" cy="1963562"/>
            </a:xfrm>
            <a:prstGeom prst="rect">
              <a:avLst/>
            </a:prstGeom>
            <a:noFill/>
            <a:ln>
              <a:noFill/>
            </a:ln>
          </p:spPr>
        </p:pic>
        <p:grpSp>
          <p:nvGrpSpPr>
            <p:cNvPr id="154" name="Google Shape;154;p6"/>
            <p:cNvGrpSpPr/>
            <p:nvPr/>
          </p:nvGrpSpPr>
          <p:grpSpPr>
            <a:xfrm>
              <a:off x="-111386" y="413143"/>
              <a:ext cx="489610" cy="489209"/>
              <a:chOff x="5448300" y="858838"/>
              <a:chExt cx="1936750" cy="1935163"/>
            </a:xfrm>
          </p:grpSpPr>
          <p:sp>
            <p:nvSpPr>
              <p:cNvPr id="155" name="Google Shape;155;p6"/>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6"/>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6"/>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6"/>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6"/>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0" name="Google Shape;160;p6"/>
            <p:cNvGrpSpPr/>
            <p:nvPr/>
          </p:nvGrpSpPr>
          <p:grpSpPr>
            <a:xfrm>
              <a:off x="283076" y="-76198"/>
              <a:ext cx="344666" cy="317481"/>
              <a:chOff x="7392988" y="4000501"/>
              <a:chExt cx="2193925" cy="2020888"/>
            </a:xfrm>
          </p:grpSpPr>
          <p:sp>
            <p:nvSpPr>
              <p:cNvPr id="161" name="Google Shape;161;p6"/>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6"/>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6"/>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6"/>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65" name="Google Shape;165;p6"/>
          <p:cNvPicPr preferRelativeResize="0"/>
          <p:nvPr/>
        </p:nvPicPr>
        <p:blipFill rotWithShape="1">
          <a:blip r:embed="rId5">
            <a:alphaModFix amt="50000"/>
          </a:blip>
          <a:srcRect/>
          <a:stretch/>
        </p:blipFill>
        <p:spPr>
          <a:xfrm rot="5829584">
            <a:off x="-1656398" y="3238387"/>
            <a:ext cx="3541898" cy="3464898"/>
          </a:xfrm>
          <a:prstGeom prst="rect">
            <a:avLst/>
          </a:prstGeom>
          <a:noFill/>
          <a:ln>
            <a:noFill/>
          </a:ln>
        </p:spPr>
      </p:pic>
      <p:sp>
        <p:nvSpPr>
          <p:cNvPr id="166" name="Google Shape;16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3"/>
        <p:cNvGrpSpPr/>
        <p:nvPr/>
      </p:nvGrpSpPr>
      <p:grpSpPr>
        <a:xfrm>
          <a:off x="0" y="0"/>
          <a:ext cx="0" cy="0"/>
          <a:chOff x="0" y="0"/>
          <a:chExt cx="0" cy="0"/>
        </a:xfrm>
      </p:grpSpPr>
      <p:pic>
        <p:nvPicPr>
          <p:cNvPr id="184" name="Google Shape;184;p8"/>
          <p:cNvPicPr preferRelativeResize="0"/>
          <p:nvPr/>
        </p:nvPicPr>
        <p:blipFill rotWithShape="1">
          <a:blip r:embed="rId2">
            <a:alphaModFix/>
          </a:blip>
          <a:srcRect t="1845" r="1845"/>
          <a:stretch/>
        </p:blipFill>
        <p:spPr>
          <a:xfrm flipH="1">
            <a:off x="0" y="0"/>
            <a:ext cx="9144000" cy="5143500"/>
          </a:xfrm>
          <a:prstGeom prst="rect">
            <a:avLst/>
          </a:prstGeom>
          <a:noFill/>
          <a:ln>
            <a:noFill/>
          </a:ln>
        </p:spPr>
      </p:pic>
      <p:pic>
        <p:nvPicPr>
          <p:cNvPr id="185" name="Google Shape;185;p8"/>
          <p:cNvPicPr preferRelativeResize="0"/>
          <p:nvPr/>
        </p:nvPicPr>
        <p:blipFill rotWithShape="1">
          <a:blip r:embed="rId3">
            <a:alphaModFix amt="60000"/>
          </a:blip>
          <a:srcRect b="1681"/>
          <a:stretch/>
        </p:blipFill>
        <p:spPr>
          <a:xfrm flipH="1">
            <a:off x="6488800" y="0"/>
            <a:ext cx="2740951" cy="5143501"/>
          </a:xfrm>
          <a:prstGeom prst="rect">
            <a:avLst/>
          </a:prstGeom>
          <a:noFill/>
          <a:ln>
            <a:noFill/>
          </a:ln>
        </p:spPr>
      </p:pic>
      <p:grpSp>
        <p:nvGrpSpPr>
          <p:cNvPr id="186" name="Google Shape;186;p8"/>
          <p:cNvGrpSpPr/>
          <p:nvPr/>
        </p:nvGrpSpPr>
        <p:grpSpPr>
          <a:xfrm flipH="1">
            <a:off x="-1880360" y="-2238539"/>
            <a:ext cx="12746263" cy="9194093"/>
            <a:chOff x="-1880360" y="-2238539"/>
            <a:chExt cx="12746263" cy="9194093"/>
          </a:xfrm>
        </p:grpSpPr>
        <p:pic>
          <p:nvPicPr>
            <p:cNvPr id="187" name="Google Shape;187;p8"/>
            <p:cNvPicPr preferRelativeResize="0"/>
            <p:nvPr/>
          </p:nvPicPr>
          <p:blipFill rotWithShape="1">
            <a:blip r:embed="rId4">
              <a:alphaModFix amt="50000"/>
            </a:blip>
            <a:srcRect/>
            <a:stretch/>
          </p:blipFill>
          <p:spPr>
            <a:xfrm rot="6621927">
              <a:off x="-1410850" y="2959950"/>
              <a:ext cx="3541900" cy="3464899"/>
            </a:xfrm>
            <a:prstGeom prst="rect">
              <a:avLst/>
            </a:prstGeom>
            <a:noFill/>
            <a:ln>
              <a:noFill/>
            </a:ln>
          </p:spPr>
        </p:pic>
        <p:pic>
          <p:nvPicPr>
            <p:cNvPr id="188" name="Google Shape;188;p8"/>
            <p:cNvPicPr preferRelativeResize="0"/>
            <p:nvPr/>
          </p:nvPicPr>
          <p:blipFill rotWithShape="1">
            <a:blip r:embed="rId4">
              <a:alphaModFix amt="50000"/>
            </a:blip>
            <a:srcRect/>
            <a:stretch/>
          </p:blipFill>
          <p:spPr>
            <a:xfrm rot="4680349">
              <a:off x="7032301" y="-1878673"/>
              <a:ext cx="3541900" cy="3464897"/>
            </a:xfrm>
            <a:prstGeom prst="rect">
              <a:avLst/>
            </a:prstGeom>
            <a:noFill/>
            <a:ln>
              <a:noFill/>
            </a:ln>
          </p:spPr>
        </p:pic>
      </p:grpSp>
      <p:grpSp>
        <p:nvGrpSpPr>
          <p:cNvPr id="189" name="Google Shape;189;p8"/>
          <p:cNvGrpSpPr/>
          <p:nvPr/>
        </p:nvGrpSpPr>
        <p:grpSpPr>
          <a:xfrm>
            <a:off x="7748444" y="-749981"/>
            <a:ext cx="1963562" cy="2058264"/>
            <a:chOff x="7748444" y="-749981"/>
            <a:chExt cx="1963562" cy="2058264"/>
          </a:xfrm>
        </p:grpSpPr>
        <p:pic>
          <p:nvPicPr>
            <p:cNvPr id="190" name="Google Shape;190;p8"/>
            <p:cNvPicPr preferRelativeResize="0"/>
            <p:nvPr/>
          </p:nvPicPr>
          <p:blipFill>
            <a:blip r:embed="rId5">
              <a:alphaModFix amt="50000"/>
            </a:blip>
            <a:stretch>
              <a:fillRect/>
            </a:stretch>
          </p:blipFill>
          <p:spPr>
            <a:xfrm rot="-5400000">
              <a:off x="7726625" y="-728163"/>
              <a:ext cx="2007199" cy="1963562"/>
            </a:xfrm>
            <a:prstGeom prst="rect">
              <a:avLst/>
            </a:prstGeom>
            <a:noFill/>
            <a:ln>
              <a:noFill/>
            </a:ln>
          </p:spPr>
        </p:pic>
        <p:grpSp>
          <p:nvGrpSpPr>
            <p:cNvPr id="191" name="Google Shape;191;p8"/>
            <p:cNvGrpSpPr/>
            <p:nvPr/>
          </p:nvGrpSpPr>
          <p:grpSpPr>
            <a:xfrm>
              <a:off x="8697039" y="990802"/>
              <a:ext cx="344666" cy="317481"/>
              <a:chOff x="7392988" y="4000501"/>
              <a:chExt cx="2193925" cy="2020888"/>
            </a:xfrm>
          </p:grpSpPr>
          <p:sp>
            <p:nvSpPr>
              <p:cNvPr id="192" name="Google Shape;192;p8"/>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 name="Google Shape;196;p8"/>
            <p:cNvGrpSpPr/>
            <p:nvPr/>
          </p:nvGrpSpPr>
          <p:grpSpPr>
            <a:xfrm>
              <a:off x="8691099" y="332490"/>
              <a:ext cx="356556" cy="357432"/>
              <a:chOff x="5157788" y="3706813"/>
              <a:chExt cx="1936749" cy="1941513"/>
            </a:xfrm>
          </p:grpSpPr>
          <p:sp>
            <p:nvSpPr>
              <p:cNvPr id="197" name="Google Shape;197;p8"/>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 name="Google Shape;204;p8"/>
            <p:cNvGrpSpPr/>
            <p:nvPr/>
          </p:nvGrpSpPr>
          <p:grpSpPr>
            <a:xfrm>
              <a:off x="8134700" y="650849"/>
              <a:ext cx="354895" cy="366891"/>
              <a:chOff x="2470150" y="803276"/>
              <a:chExt cx="1925637" cy="1990725"/>
            </a:xfrm>
          </p:grpSpPr>
          <p:sp>
            <p:nvSpPr>
              <p:cNvPr id="205" name="Google Shape;205;p8"/>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8"/>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8" name="Google Shape;20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9"/>
        <p:cNvGrpSpPr/>
        <p:nvPr/>
      </p:nvGrpSpPr>
      <p:grpSpPr>
        <a:xfrm>
          <a:off x="0" y="0"/>
          <a:ext cx="0" cy="0"/>
          <a:chOff x="0" y="0"/>
          <a:chExt cx="0" cy="0"/>
        </a:xfrm>
      </p:grpSpPr>
      <p:pic>
        <p:nvPicPr>
          <p:cNvPr id="210" name="Google Shape;210;p9"/>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211" name="Google Shape;211;p9"/>
          <p:cNvPicPr preferRelativeResize="0"/>
          <p:nvPr/>
        </p:nvPicPr>
        <p:blipFill rotWithShape="1">
          <a:blip r:embed="rId3">
            <a:alphaModFix amt="60000"/>
          </a:blip>
          <a:srcRect b="1681"/>
          <a:stretch/>
        </p:blipFill>
        <p:spPr>
          <a:xfrm>
            <a:off x="0" y="0"/>
            <a:ext cx="2740951" cy="5143501"/>
          </a:xfrm>
          <a:prstGeom prst="rect">
            <a:avLst/>
          </a:prstGeom>
          <a:noFill/>
          <a:ln>
            <a:noFill/>
          </a:ln>
        </p:spPr>
      </p:pic>
      <p:grpSp>
        <p:nvGrpSpPr>
          <p:cNvPr id="212" name="Google Shape;212;p9"/>
          <p:cNvGrpSpPr/>
          <p:nvPr/>
        </p:nvGrpSpPr>
        <p:grpSpPr>
          <a:xfrm>
            <a:off x="-440475" y="-271600"/>
            <a:ext cx="9706505" cy="5879205"/>
            <a:chOff x="-440475" y="-271600"/>
            <a:chExt cx="9706505" cy="5879205"/>
          </a:xfrm>
        </p:grpSpPr>
        <p:grpSp>
          <p:nvGrpSpPr>
            <p:cNvPr id="213" name="Google Shape;213;p9"/>
            <p:cNvGrpSpPr/>
            <p:nvPr/>
          </p:nvGrpSpPr>
          <p:grpSpPr>
            <a:xfrm>
              <a:off x="7302469" y="3600406"/>
              <a:ext cx="1963562" cy="2007199"/>
              <a:chOff x="-812831" y="-464094"/>
              <a:chExt cx="1963562" cy="2007199"/>
            </a:xfrm>
          </p:grpSpPr>
          <p:pic>
            <p:nvPicPr>
              <p:cNvPr id="214" name="Google Shape;214;p9"/>
              <p:cNvPicPr preferRelativeResize="0"/>
              <p:nvPr/>
            </p:nvPicPr>
            <p:blipFill>
              <a:blip r:embed="rId4">
                <a:alphaModFix amt="50000"/>
              </a:blip>
              <a:stretch>
                <a:fillRect/>
              </a:stretch>
            </p:blipFill>
            <p:spPr>
              <a:xfrm rot="5400000">
                <a:off x="-834650" y="-442275"/>
                <a:ext cx="2007199" cy="1963562"/>
              </a:xfrm>
              <a:prstGeom prst="rect">
                <a:avLst/>
              </a:prstGeom>
              <a:noFill/>
              <a:ln>
                <a:noFill/>
              </a:ln>
            </p:spPr>
          </p:pic>
          <p:grpSp>
            <p:nvGrpSpPr>
              <p:cNvPr id="215" name="Google Shape;215;p9"/>
              <p:cNvGrpSpPr/>
              <p:nvPr/>
            </p:nvGrpSpPr>
            <p:grpSpPr>
              <a:xfrm>
                <a:off x="432509" y="425393"/>
                <a:ext cx="327048" cy="318787"/>
                <a:chOff x="7593013" y="858838"/>
                <a:chExt cx="2011362" cy="1960563"/>
              </a:xfrm>
            </p:grpSpPr>
            <p:sp>
              <p:nvSpPr>
                <p:cNvPr id="216" name="Google Shape;216;p9"/>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9"/>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9"/>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5" name="Google Shape;225;p9"/>
              <p:cNvGrpSpPr/>
              <p:nvPr/>
            </p:nvGrpSpPr>
            <p:grpSpPr>
              <a:xfrm>
                <a:off x="475773" y="1088819"/>
                <a:ext cx="268433" cy="269094"/>
                <a:chOff x="5157788" y="3706813"/>
                <a:chExt cx="1936749" cy="1941513"/>
              </a:xfrm>
            </p:grpSpPr>
            <p:sp>
              <p:nvSpPr>
                <p:cNvPr id="226" name="Google Shape;226;p9"/>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9"/>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9"/>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9"/>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9"/>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9"/>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9"/>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9"/>
              <p:cNvGrpSpPr/>
              <p:nvPr/>
            </p:nvGrpSpPr>
            <p:grpSpPr>
              <a:xfrm>
                <a:off x="-163800" y="693721"/>
                <a:ext cx="399570" cy="413075"/>
                <a:chOff x="2470150" y="803276"/>
                <a:chExt cx="1925637" cy="1990725"/>
              </a:xfrm>
            </p:grpSpPr>
            <p:sp>
              <p:nvSpPr>
                <p:cNvPr id="234" name="Google Shape;234;p9"/>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9"/>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9"/>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7" name="Google Shape;237;p9"/>
            <p:cNvGrpSpPr/>
            <p:nvPr/>
          </p:nvGrpSpPr>
          <p:grpSpPr>
            <a:xfrm>
              <a:off x="-440475" y="-271600"/>
              <a:ext cx="2007199" cy="1963562"/>
              <a:chOff x="7427175" y="3805950"/>
              <a:chExt cx="2007199" cy="1963562"/>
            </a:xfrm>
          </p:grpSpPr>
          <p:pic>
            <p:nvPicPr>
              <p:cNvPr id="238" name="Google Shape;238;p9"/>
              <p:cNvPicPr preferRelativeResize="0"/>
              <p:nvPr/>
            </p:nvPicPr>
            <p:blipFill>
              <a:blip r:embed="rId4">
                <a:alphaModFix amt="50000"/>
              </a:blip>
              <a:stretch>
                <a:fillRect/>
              </a:stretch>
            </p:blipFill>
            <p:spPr>
              <a:xfrm>
                <a:off x="7427175" y="3805950"/>
                <a:ext cx="2007199" cy="1963562"/>
              </a:xfrm>
              <a:prstGeom prst="rect">
                <a:avLst/>
              </a:prstGeom>
              <a:noFill/>
              <a:ln>
                <a:noFill/>
              </a:ln>
            </p:spPr>
          </p:pic>
          <p:grpSp>
            <p:nvGrpSpPr>
              <p:cNvPr id="239" name="Google Shape;239;p9"/>
              <p:cNvGrpSpPr/>
              <p:nvPr/>
            </p:nvGrpSpPr>
            <p:grpSpPr>
              <a:xfrm>
                <a:off x="7684576" y="4187077"/>
                <a:ext cx="344666" cy="317481"/>
                <a:chOff x="7392988" y="4000501"/>
                <a:chExt cx="2193925" cy="2020888"/>
              </a:xfrm>
            </p:grpSpPr>
            <p:sp>
              <p:nvSpPr>
                <p:cNvPr id="240" name="Google Shape;240;p9"/>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9"/>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9"/>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9"/>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 name="Google Shape;244;p9"/>
              <p:cNvGrpSpPr/>
              <p:nvPr/>
            </p:nvGrpSpPr>
            <p:grpSpPr>
              <a:xfrm>
                <a:off x="8322158" y="4188298"/>
                <a:ext cx="314775" cy="315031"/>
                <a:chOff x="2587625" y="3803651"/>
                <a:chExt cx="1947862" cy="1949451"/>
              </a:xfrm>
            </p:grpSpPr>
            <p:sp>
              <p:nvSpPr>
                <p:cNvPr id="245" name="Google Shape;245;p9"/>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9"/>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 name="Google Shape;247;p9"/>
              <p:cNvGrpSpPr/>
              <p:nvPr/>
            </p:nvGrpSpPr>
            <p:grpSpPr>
              <a:xfrm>
                <a:off x="7958137" y="4710338"/>
                <a:ext cx="405749" cy="405417"/>
                <a:chOff x="5448300" y="858838"/>
                <a:chExt cx="1936750" cy="1935163"/>
              </a:xfrm>
            </p:grpSpPr>
            <p:sp>
              <p:nvSpPr>
                <p:cNvPr id="248" name="Google Shape;248;p9"/>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9"/>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9"/>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9"/>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9"/>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253" name="Google Shape;253;p9"/>
          <p:cNvGrpSpPr/>
          <p:nvPr/>
        </p:nvGrpSpPr>
        <p:grpSpPr>
          <a:xfrm rot="10800000">
            <a:off x="-1880360" y="-2238539"/>
            <a:ext cx="12746263" cy="9194093"/>
            <a:chOff x="-1880360" y="-2238539"/>
            <a:chExt cx="12746263" cy="9194093"/>
          </a:xfrm>
        </p:grpSpPr>
        <p:pic>
          <p:nvPicPr>
            <p:cNvPr id="254" name="Google Shape;254;p9"/>
            <p:cNvPicPr preferRelativeResize="0"/>
            <p:nvPr/>
          </p:nvPicPr>
          <p:blipFill rotWithShape="1">
            <a:blip r:embed="rId5">
              <a:alphaModFix amt="50000"/>
            </a:blip>
            <a:srcRect/>
            <a:stretch/>
          </p:blipFill>
          <p:spPr>
            <a:xfrm rot="6621927">
              <a:off x="-1410850" y="2959950"/>
              <a:ext cx="3541900" cy="3464899"/>
            </a:xfrm>
            <a:prstGeom prst="rect">
              <a:avLst/>
            </a:prstGeom>
            <a:noFill/>
            <a:ln>
              <a:noFill/>
            </a:ln>
          </p:spPr>
        </p:pic>
        <p:pic>
          <p:nvPicPr>
            <p:cNvPr id="255" name="Google Shape;255;p9"/>
            <p:cNvPicPr preferRelativeResize="0"/>
            <p:nvPr/>
          </p:nvPicPr>
          <p:blipFill rotWithShape="1">
            <a:blip r:embed="rId5">
              <a:alphaModFix amt="50000"/>
            </a:blip>
            <a:srcRect/>
            <a:stretch/>
          </p:blipFill>
          <p:spPr>
            <a:xfrm rot="4680349">
              <a:off x="7032301" y="-1878673"/>
              <a:ext cx="3541900" cy="3464897"/>
            </a:xfrm>
            <a:prstGeom prst="rect">
              <a:avLst/>
            </a:prstGeom>
            <a:noFill/>
            <a:ln>
              <a:noFill/>
            </a:ln>
          </p:spPr>
        </p:pic>
      </p:grpSp>
      <p:sp>
        <p:nvSpPr>
          <p:cNvPr id="256" name="Google Shape;256;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57" name="Google Shape;25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8"/>
        <p:cNvGrpSpPr/>
        <p:nvPr/>
      </p:nvGrpSpPr>
      <p:grpSpPr>
        <a:xfrm>
          <a:off x="0" y="0"/>
          <a:ext cx="0" cy="0"/>
          <a:chOff x="0" y="0"/>
          <a:chExt cx="0" cy="0"/>
        </a:xfrm>
      </p:grpSpPr>
      <p:sp>
        <p:nvSpPr>
          <p:cNvPr id="259" name="Google Shape;259;p10"/>
          <p:cNvSpPr>
            <a:spLocks noGrp="1"/>
          </p:cNvSpPr>
          <p:nvPr>
            <p:ph type="pic" idx="2"/>
          </p:nvPr>
        </p:nvSpPr>
        <p:spPr>
          <a:xfrm>
            <a:off x="0" y="0"/>
            <a:ext cx="9144000" cy="5143500"/>
          </a:xfrm>
          <a:prstGeom prst="rect">
            <a:avLst/>
          </a:prstGeom>
          <a:noFill/>
          <a:ln>
            <a:noFill/>
          </a:ln>
        </p:spPr>
      </p:sp>
      <p:sp>
        <p:nvSpPr>
          <p:cNvPr id="260" name="Google Shape;260;p10"/>
          <p:cNvSpPr txBox="1">
            <a:spLocks noGrp="1"/>
          </p:cNvSpPr>
          <p:nvPr>
            <p:ph type="title"/>
          </p:nvPr>
        </p:nvSpPr>
        <p:spPr>
          <a:xfrm>
            <a:off x="1948800" y="4014450"/>
            <a:ext cx="5246400" cy="4416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1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1"/>
        <p:cNvGrpSpPr/>
        <p:nvPr/>
      </p:nvGrpSpPr>
      <p:grpSpPr>
        <a:xfrm>
          <a:off x="0" y="0"/>
          <a:ext cx="0" cy="0"/>
          <a:chOff x="0" y="0"/>
          <a:chExt cx="0" cy="0"/>
        </a:xfrm>
      </p:grpSpPr>
      <p:pic>
        <p:nvPicPr>
          <p:cNvPr id="312" name="Google Shape;312;p13"/>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313" name="Google Shape;313;p13"/>
          <p:cNvPicPr preferRelativeResize="0"/>
          <p:nvPr/>
        </p:nvPicPr>
        <p:blipFill rotWithShape="1">
          <a:blip r:embed="rId3">
            <a:alphaModFix amt="60000"/>
          </a:blip>
          <a:srcRect b="1681"/>
          <a:stretch/>
        </p:blipFill>
        <p:spPr>
          <a:xfrm flipH="1">
            <a:off x="6488800" y="0"/>
            <a:ext cx="2740951" cy="5143501"/>
          </a:xfrm>
          <a:prstGeom prst="rect">
            <a:avLst/>
          </a:prstGeom>
          <a:noFill/>
          <a:ln>
            <a:noFill/>
          </a:ln>
        </p:spPr>
      </p:pic>
      <p:grpSp>
        <p:nvGrpSpPr>
          <p:cNvPr id="314" name="Google Shape;314;p13"/>
          <p:cNvGrpSpPr/>
          <p:nvPr/>
        </p:nvGrpSpPr>
        <p:grpSpPr>
          <a:xfrm>
            <a:off x="7427175" y="-528944"/>
            <a:ext cx="2592480" cy="5956880"/>
            <a:chOff x="7427175" y="-528944"/>
            <a:chExt cx="2592480" cy="5956880"/>
          </a:xfrm>
        </p:grpSpPr>
        <p:grpSp>
          <p:nvGrpSpPr>
            <p:cNvPr id="315" name="Google Shape;315;p13"/>
            <p:cNvGrpSpPr/>
            <p:nvPr/>
          </p:nvGrpSpPr>
          <p:grpSpPr>
            <a:xfrm>
              <a:off x="7427175" y="3464375"/>
              <a:ext cx="2007199" cy="1963562"/>
              <a:chOff x="7427175" y="3464375"/>
              <a:chExt cx="2007199" cy="1963562"/>
            </a:xfrm>
          </p:grpSpPr>
          <p:pic>
            <p:nvPicPr>
              <p:cNvPr id="316" name="Google Shape;316;p13"/>
              <p:cNvPicPr preferRelativeResize="0"/>
              <p:nvPr/>
            </p:nvPicPr>
            <p:blipFill>
              <a:blip r:embed="rId4">
                <a:alphaModFix amt="50000"/>
              </a:blip>
              <a:stretch>
                <a:fillRect/>
              </a:stretch>
            </p:blipFill>
            <p:spPr>
              <a:xfrm>
                <a:off x="7427175" y="3464375"/>
                <a:ext cx="2007199" cy="1963562"/>
              </a:xfrm>
              <a:prstGeom prst="rect">
                <a:avLst/>
              </a:prstGeom>
              <a:noFill/>
              <a:ln>
                <a:noFill/>
              </a:ln>
            </p:spPr>
          </p:pic>
          <p:grpSp>
            <p:nvGrpSpPr>
              <p:cNvPr id="317" name="Google Shape;317;p13"/>
              <p:cNvGrpSpPr/>
              <p:nvPr/>
            </p:nvGrpSpPr>
            <p:grpSpPr>
              <a:xfrm>
                <a:off x="8296126" y="3854502"/>
                <a:ext cx="344666" cy="317481"/>
                <a:chOff x="7392988" y="4000501"/>
                <a:chExt cx="2193925" cy="2020888"/>
              </a:xfrm>
            </p:grpSpPr>
            <p:sp>
              <p:nvSpPr>
                <p:cNvPr id="318" name="Google Shape;318;p13"/>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3"/>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3"/>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3"/>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2" name="Google Shape;322;p13"/>
              <p:cNvGrpSpPr/>
              <p:nvPr/>
            </p:nvGrpSpPr>
            <p:grpSpPr>
              <a:xfrm>
                <a:off x="7665358" y="3855723"/>
                <a:ext cx="314775" cy="315031"/>
                <a:chOff x="2587625" y="3803651"/>
                <a:chExt cx="1947862" cy="1949451"/>
              </a:xfrm>
            </p:grpSpPr>
            <p:sp>
              <p:nvSpPr>
                <p:cNvPr id="323" name="Google Shape;323;p13"/>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3"/>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5" name="Google Shape;325;p13"/>
              <p:cNvGrpSpPr/>
              <p:nvPr/>
            </p:nvGrpSpPr>
            <p:grpSpPr>
              <a:xfrm>
                <a:off x="7982674" y="4396565"/>
                <a:ext cx="356556" cy="357432"/>
                <a:chOff x="5157788" y="3706813"/>
                <a:chExt cx="1936749" cy="1941513"/>
              </a:xfrm>
            </p:grpSpPr>
            <p:sp>
              <p:nvSpPr>
                <p:cNvPr id="326" name="Google Shape;326;p13"/>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3"/>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3"/>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3"/>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13"/>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13"/>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3"/>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 name="Google Shape;333;p13"/>
              <p:cNvGrpSpPr/>
              <p:nvPr/>
            </p:nvGrpSpPr>
            <p:grpSpPr>
              <a:xfrm>
                <a:off x="8590475" y="4391836"/>
                <a:ext cx="354895" cy="366891"/>
                <a:chOff x="2470150" y="803276"/>
                <a:chExt cx="1925637" cy="1990725"/>
              </a:xfrm>
            </p:grpSpPr>
            <p:sp>
              <p:nvSpPr>
                <p:cNvPr id="334" name="Google Shape;334;p13"/>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3"/>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3"/>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7" name="Google Shape;337;p13"/>
              <p:cNvGrpSpPr/>
              <p:nvPr/>
            </p:nvGrpSpPr>
            <p:grpSpPr>
              <a:xfrm>
                <a:off x="8956809" y="3853843"/>
                <a:ext cx="327048" cy="318787"/>
                <a:chOff x="7593013" y="858838"/>
                <a:chExt cx="2011362" cy="1960563"/>
              </a:xfrm>
            </p:grpSpPr>
            <p:sp>
              <p:nvSpPr>
                <p:cNvPr id="338" name="Google Shape;338;p13"/>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3"/>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3"/>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13"/>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13"/>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13"/>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13"/>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13"/>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13"/>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7" name="Google Shape;347;p13"/>
            <p:cNvGrpSpPr/>
            <p:nvPr/>
          </p:nvGrpSpPr>
          <p:grpSpPr>
            <a:xfrm>
              <a:off x="8056094" y="-528944"/>
              <a:ext cx="1963562" cy="2007199"/>
              <a:chOff x="8056094" y="-528944"/>
              <a:chExt cx="1963562" cy="2007199"/>
            </a:xfrm>
          </p:grpSpPr>
          <p:pic>
            <p:nvPicPr>
              <p:cNvPr id="348" name="Google Shape;348;p13"/>
              <p:cNvPicPr preferRelativeResize="0"/>
              <p:nvPr/>
            </p:nvPicPr>
            <p:blipFill>
              <a:blip r:embed="rId4">
                <a:alphaModFix amt="50000"/>
              </a:blip>
              <a:stretch>
                <a:fillRect/>
              </a:stretch>
            </p:blipFill>
            <p:spPr>
              <a:xfrm rot="-5400000">
                <a:off x="8034275" y="-507125"/>
                <a:ext cx="2007199" cy="1963562"/>
              </a:xfrm>
              <a:prstGeom prst="rect">
                <a:avLst/>
              </a:prstGeom>
              <a:noFill/>
              <a:ln>
                <a:noFill/>
              </a:ln>
            </p:spPr>
          </p:pic>
          <p:grpSp>
            <p:nvGrpSpPr>
              <p:cNvPr id="349" name="Google Shape;349;p13"/>
              <p:cNvGrpSpPr/>
              <p:nvPr/>
            </p:nvGrpSpPr>
            <p:grpSpPr>
              <a:xfrm>
                <a:off x="8377369" y="836972"/>
                <a:ext cx="461140" cy="460762"/>
                <a:chOff x="5448300" y="858838"/>
                <a:chExt cx="1936750" cy="1935163"/>
              </a:xfrm>
            </p:grpSpPr>
            <p:sp>
              <p:nvSpPr>
                <p:cNvPr id="350" name="Google Shape;350;p13"/>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5" name="Google Shape;355;p13"/>
              <p:cNvGrpSpPr/>
              <p:nvPr/>
            </p:nvGrpSpPr>
            <p:grpSpPr>
              <a:xfrm>
                <a:off x="8408256" y="235790"/>
                <a:ext cx="399355" cy="400747"/>
                <a:chOff x="6075363" y="1400175"/>
                <a:chExt cx="4960937" cy="4972050"/>
              </a:xfrm>
            </p:grpSpPr>
            <p:sp>
              <p:nvSpPr>
                <p:cNvPr id="356" name="Google Shape;356;p13"/>
                <p:cNvSpPr/>
                <p:nvPr/>
              </p:nvSpPr>
              <p:spPr>
                <a:xfrm>
                  <a:off x="7993063" y="2382838"/>
                  <a:ext cx="1095375" cy="1322388"/>
                </a:xfrm>
                <a:custGeom>
                  <a:avLst/>
                  <a:gdLst/>
                  <a:ahLst/>
                  <a:cxnLst/>
                  <a:rect l="l" t="t" r="r" b="b"/>
                  <a:pathLst>
                    <a:path w="452" h="545" extrusionOk="0">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8166100" y="1400175"/>
                  <a:ext cx="782637" cy="660400"/>
                </a:xfrm>
                <a:custGeom>
                  <a:avLst/>
                  <a:gdLst/>
                  <a:ahLst/>
                  <a:cxnLst/>
                  <a:rect l="l" t="t" r="r" b="b"/>
                  <a:pathLst>
                    <a:path w="323" h="272" extrusionOk="0">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9317037" y="3398838"/>
                  <a:ext cx="180975" cy="546100"/>
                </a:xfrm>
                <a:custGeom>
                  <a:avLst/>
                  <a:gdLst/>
                  <a:ahLst/>
                  <a:cxnLst/>
                  <a:rect l="l" t="t" r="r" b="b"/>
                  <a:pathLst>
                    <a:path w="75" h="225" extrusionOk="0">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6075363" y="2046288"/>
                  <a:ext cx="1774826" cy="2184400"/>
                </a:xfrm>
                <a:custGeom>
                  <a:avLst/>
                  <a:gdLst/>
                  <a:ahLst/>
                  <a:cxnLst/>
                  <a:rect l="l" t="t" r="r" b="b"/>
                  <a:pathLst>
                    <a:path w="733" h="901" extrusionOk="0">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9263062" y="2046288"/>
                  <a:ext cx="1773237" cy="2178050"/>
                </a:xfrm>
                <a:custGeom>
                  <a:avLst/>
                  <a:gdLst/>
                  <a:ahLst/>
                  <a:cxnLst/>
                  <a:rect l="l" t="t" r="r" b="b"/>
                  <a:pathLst>
                    <a:path w="732" h="898" extrusionOk="0">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6075363" y="3849688"/>
                  <a:ext cx="1663699" cy="1566862"/>
                </a:xfrm>
                <a:custGeom>
                  <a:avLst/>
                  <a:gdLst/>
                  <a:ahLst/>
                  <a:cxnLst/>
                  <a:rect l="l" t="t" r="r" b="b"/>
                  <a:pathLst>
                    <a:path w="687" h="646" extrusionOk="0">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9350375" y="3895725"/>
                  <a:ext cx="1685924" cy="1520825"/>
                </a:xfrm>
                <a:custGeom>
                  <a:avLst/>
                  <a:gdLst/>
                  <a:ahLst/>
                  <a:cxnLst/>
                  <a:rect l="l" t="t" r="r" b="b"/>
                  <a:pathLst>
                    <a:path w="696" h="627" extrusionOk="0">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6527800" y="5741988"/>
                  <a:ext cx="4059237" cy="630237"/>
                </a:xfrm>
                <a:custGeom>
                  <a:avLst/>
                  <a:gdLst/>
                  <a:ahLst/>
                  <a:cxnLst/>
                  <a:rect l="l" t="t" r="r" b="b"/>
                  <a:pathLst>
                    <a:path w="1675" h="260" extrusionOk="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613650" y="3379788"/>
                  <a:ext cx="212725" cy="584200"/>
                </a:xfrm>
                <a:custGeom>
                  <a:avLst/>
                  <a:gdLst/>
                  <a:ahLst/>
                  <a:cxnLst/>
                  <a:rect l="l" t="t" r="r" b="b"/>
                  <a:pathLst>
                    <a:path w="88" h="241" extrusionOk="0">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507288" y="4027488"/>
                  <a:ext cx="2095499" cy="1389062"/>
                </a:xfrm>
                <a:custGeom>
                  <a:avLst/>
                  <a:gdLst/>
                  <a:ahLst/>
                  <a:cxnLst/>
                  <a:rect l="l" t="t" r="r" b="b"/>
                  <a:pathLst>
                    <a:path w="865" h="573" extrusionOk="0">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366;p13"/>
              <p:cNvGrpSpPr/>
              <p:nvPr/>
            </p:nvGrpSpPr>
            <p:grpSpPr>
              <a:xfrm>
                <a:off x="8993226" y="584664"/>
                <a:ext cx="344666" cy="317481"/>
                <a:chOff x="7392988" y="4000501"/>
                <a:chExt cx="2193925" cy="2020888"/>
              </a:xfrm>
            </p:grpSpPr>
            <p:sp>
              <p:nvSpPr>
                <p:cNvPr id="367" name="Google Shape;367;p13"/>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71" name="Google Shape;371;p13"/>
          <p:cNvGrpSpPr/>
          <p:nvPr/>
        </p:nvGrpSpPr>
        <p:grpSpPr>
          <a:xfrm>
            <a:off x="-3638240" y="-2808862"/>
            <a:ext cx="5890252" cy="9371823"/>
            <a:chOff x="-3638240" y="-2808862"/>
            <a:chExt cx="5890252" cy="9371823"/>
          </a:xfrm>
        </p:grpSpPr>
        <p:pic>
          <p:nvPicPr>
            <p:cNvPr id="372" name="Google Shape;372;p13"/>
            <p:cNvPicPr preferRelativeResize="0"/>
            <p:nvPr/>
          </p:nvPicPr>
          <p:blipFill rotWithShape="1">
            <a:blip r:embed="rId5">
              <a:alphaModFix amt="50000"/>
            </a:blip>
            <a:srcRect/>
            <a:stretch/>
          </p:blipFill>
          <p:spPr>
            <a:xfrm rot="3138392">
              <a:off x="-1972637" y="-2080688"/>
              <a:ext cx="3541899" cy="3464897"/>
            </a:xfrm>
            <a:prstGeom prst="rect">
              <a:avLst/>
            </a:prstGeom>
            <a:noFill/>
            <a:ln>
              <a:noFill/>
            </a:ln>
          </p:spPr>
        </p:pic>
        <p:pic>
          <p:nvPicPr>
            <p:cNvPr id="373" name="Google Shape;373;p13"/>
            <p:cNvPicPr preferRelativeResize="0"/>
            <p:nvPr/>
          </p:nvPicPr>
          <p:blipFill rotWithShape="1">
            <a:blip r:embed="rId5">
              <a:alphaModFix amt="50000"/>
            </a:blip>
            <a:srcRect/>
            <a:stretch/>
          </p:blipFill>
          <p:spPr>
            <a:xfrm rot="2023802">
              <a:off x="-2974361" y="2406325"/>
              <a:ext cx="3541900" cy="3464897"/>
            </a:xfrm>
            <a:prstGeom prst="rect">
              <a:avLst/>
            </a:prstGeom>
            <a:noFill/>
            <a:ln>
              <a:noFill/>
            </a:ln>
          </p:spPr>
        </p:pic>
      </p:grpSp>
      <p:sp>
        <p:nvSpPr>
          <p:cNvPr id="374" name="Google Shape;37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5" name="Google Shape;375;p13"/>
          <p:cNvSpPr txBox="1">
            <a:spLocks noGrp="1"/>
          </p:cNvSpPr>
          <p:nvPr>
            <p:ph type="title" idx="2" hasCustomPrompt="1"/>
          </p:nvPr>
        </p:nvSpPr>
        <p:spPr>
          <a:xfrm>
            <a:off x="720000" y="1355250"/>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6" name="Google Shape;376;p13"/>
          <p:cNvSpPr txBox="1">
            <a:spLocks noGrp="1"/>
          </p:cNvSpPr>
          <p:nvPr>
            <p:ph type="title" idx="3" hasCustomPrompt="1"/>
          </p:nvPr>
        </p:nvSpPr>
        <p:spPr>
          <a:xfrm>
            <a:off x="3958500" y="2492238"/>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7" name="Google Shape;377;p13"/>
          <p:cNvSpPr txBox="1">
            <a:spLocks noGrp="1"/>
          </p:cNvSpPr>
          <p:nvPr>
            <p:ph type="title" idx="4" hasCustomPrompt="1"/>
          </p:nvPr>
        </p:nvSpPr>
        <p:spPr>
          <a:xfrm>
            <a:off x="3958500" y="1355250"/>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8" name="Google Shape;378;p13"/>
          <p:cNvSpPr txBox="1">
            <a:spLocks noGrp="1"/>
          </p:cNvSpPr>
          <p:nvPr>
            <p:ph type="title" idx="5" hasCustomPrompt="1"/>
          </p:nvPr>
        </p:nvSpPr>
        <p:spPr>
          <a:xfrm>
            <a:off x="720003" y="3629288"/>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9" name="Google Shape;379;p13"/>
          <p:cNvSpPr txBox="1">
            <a:spLocks noGrp="1"/>
          </p:cNvSpPr>
          <p:nvPr>
            <p:ph type="title" idx="6" hasCustomPrompt="1"/>
          </p:nvPr>
        </p:nvSpPr>
        <p:spPr>
          <a:xfrm>
            <a:off x="720006" y="2492250"/>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0" name="Google Shape;380;p13"/>
          <p:cNvSpPr txBox="1">
            <a:spLocks noGrp="1"/>
          </p:cNvSpPr>
          <p:nvPr>
            <p:ph type="title" idx="7" hasCustomPrompt="1"/>
          </p:nvPr>
        </p:nvSpPr>
        <p:spPr>
          <a:xfrm>
            <a:off x="3958500" y="3629288"/>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1" name="Google Shape;381;p13"/>
          <p:cNvSpPr txBox="1">
            <a:spLocks noGrp="1"/>
          </p:cNvSpPr>
          <p:nvPr>
            <p:ph type="subTitle" idx="1"/>
          </p:nvPr>
        </p:nvSpPr>
        <p:spPr>
          <a:xfrm>
            <a:off x="720000" y="1757193"/>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2" name="Google Shape;382;p13"/>
          <p:cNvSpPr txBox="1">
            <a:spLocks noGrp="1"/>
          </p:cNvSpPr>
          <p:nvPr>
            <p:ph type="subTitle" idx="8"/>
          </p:nvPr>
        </p:nvSpPr>
        <p:spPr>
          <a:xfrm>
            <a:off x="3958500" y="1757193"/>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3" name="Google Shape;383;p13"/>
          <p:cNvSpPr txBox="1">
            <a:spLocks noGrp="1"/>
          </p:cNvSpPr>
          <p:nvPr>
            <p:ph type="subTitle" idx="9"/>
          </p:nvPr>
        </p:nvSpPr>
        <p:spPr>
          <a:xfrm>
            <a:off x="720006" y="2894193"/>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4" name="Google Shape;384;p13"/>
          <p:cNvSpPr txBox="1">
            <a:spLocks noGrp="1"/>
          </p:cNvSpPr>
          <p:nvPr>
            <p:ph type="subTitle" idx="13"/>
          </p:nvPr>
        </p:nvSpPr>
        <p:spPr>
          <a:xfrm>
            <a:off x="3958500" y="2894248"/>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5" name="Google Shape;385;p13"/>
          <p:cNvSpPr txBox="1">
            <a:spLocks noGrp="1"/>
          </p:cNvSpPr>
          <p:nvPr>
            <p:ph type="subTitle" idx="14"/>
          </p:nvPr>
        </p:nvSpPr>
        <p:spPr>
          <a:xfrm>
            <a:off x="720003" y="4031298"/>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6" name="Google Shape;386;p13"/>
          <p:cNvSpPr txBox="1">
            <a:spLocks noGrp="1"/>
          </p:cNvSpPr>
          <p:nvPr>
            <p:ph type="subTitle" idx="15"/>
          </p:nvPr>
        </p:nvSpPr>
        <p:spPr>
          <a:xfrm>
            <a:off x="3958500" y="4031298"/>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79"/>
        <p:cNvGrpSpPr/>
        <p:nvPr/>
      </p:nvGrpSpPr>
      <p:grpSpPr>
        <a:xfrm>
          <a:off x="0" y="0"/>
          <a:ext cx="0" cy="0"/>
          <a:chOff x="0" y="0"/>
          <a:chExt cx="0" cy="0"/>
        </a:xfrm>
      </p:grpSpPr>
      <p:pic>
        <p:nvPicPr>
          <p:cNvPr id="480" name="Google Shape;480;p17"/>
          <p:cNvPicPr preferRelativeResize="0"/>
          <p:nvPr/>
        </p:nvPicPr>
        <p:blipFill rotWithShape="1">
          <a:blip r:embed="rId2">
            <a:alphaModFix/>
          </a:blip>
          <a:srcRect t="1845" r="1845"/>
          <a:stretch/>
        </p:blipFill>
        <p:spPr>
          <a:xfrm rot="10800000" flipH="1">
            <a:off x="0" y="0"/>
            <a:ext cx="9144000" cy="5143500"/>
          </a:xfrm>
          <a:prstGeom prst="rect">
            <a:avLst/>
          </a:prstGeom>
          <a:noFill/>
          <a:ln>
            <a:noFill/>
          </a:ln>
        </p:spPr>
      </p:pic>
      <p:pic>
        <p:nvPicPr>
          <p:cNvPr id="481" name="Google Shape;481;p17"/>
          <p:cNvPicPr preferRelativeResize="0"/>
          <p:nvPr/>
        </p:nvPicPr>
        <p:blipFill rotWithShape="1">
          <a:blip r:embed="rId3">
            <a:alphaModFix/>
          </a:blip>
          <a:srcRect l="7206" r="48311" b="45438"/>
          <a:stretch/>
        </p:blipFill>
        <p:spPr>
          <a:xfrm rot="10800000">
            <a:off x="7924801" y="-1"/>
            <a:ext cx="1219199" cy="2854326"/>
          </a:xfrm>
          <a:prstGeom prst="rect">
            <a:avLst/>
          </a:prstGeom>
          <a:noFill/>
          <a:ln>
            <a:noFill/>
          </a:ln>
        </p:spPr>
      </p:pic>
      <p:grpSp>
        <p:nvGrpSpPr>
          <p:cNvPr id="482" name="Google Shape;482;p17"/>
          <p:cNvGrpSpPr/>
          <p:nvPr/>
        </p:nvGrpSpPr>
        <p:grpSpPr>
          <a:xfrm>
            <a:off x="-1747898" y="-2045733"/>
            <a:ext cx="13606207" cy="8901686"/>
            <a:chOff x="-1747898" y="-2045733"/>
            <a:chExt cx="13606207" cy="8901686"/>
          </a:xfrm>
        </p:grpSpPr>
        <p:pic>
          <p:nvPicPr>
            <p:cNvPr id="483" name="Google Shape;483;p17"/>
            <p:cNvPicPr preferRelativeResize="0"/>
            <p:nvPr/>
          </p:nvPicPr>
          <p:blipFill rotWithShape="1">
            <a:blip r:embed="rId4">
              <a:alphaModFix amt="50000"/>
            </a:blip>
            <a:srcRect/>
            <a:stretch/>
          </p:blipFill>
          <p:spPr>
            <a:xfrm rot="-1461866" flipH="1">
              <a:off x="7759426" y="-1469440"/>
              <a:ext cx="3541898" cy="3464899"/>
            </a:xfrm>
            <a:prstGeom prst="rect">
              <a:avLst/>
            </a:prstGeom>
            <a:noFill/>
            <a:ln>
              <a:noFill/>
            </a:ln>
          </p:spPr>
        </p:pic>
        <p:pic>
          <p:nvPicPr>
            <p:cNvPr id="484" name="Google Shape;484;p17"/>
            <p:cNvPicPr preferRelativeResize="0"/>
            <p:nvPr/>
          </p:nvPicPr>
          <p:blipFill rotWithShape="1">
            <a:blip r:embed="rId4">
              <a:alphaModFix amt="50000"/>
            </a:blip>
            <a:srcRect/>
            <a:stretch/>
          </p:blipFill>
          <p:spPr>
            <a:xfrm rot="157686" flipH="1">
              <a:off x="-1670324" y="3311673"/>
              <a:ext cx="3541899" cy="3464898"/>
            </a:xfrm>
            <a:prstGeom prst="rect">
              <a:avLst/>
            </a:prstGeom>
            <a:noFill/>
            <a:ln>
              <a:noFill/>
            </a:ln>
          </p:spPr>
        </p:pic>
      </p:grpSp>
      <p:grpSp>
        <p:nvGrpSpPr>
          <p:cNvPr id="485" name="Google Shape;485;p17"/>
          <p:cNvGrpSpPr/>
          <p:nvPr/>
        </p:nvGrpSpPr>
        <p:grpSpPr>
          <a:xfrm>
            <a:off x="8205644" y="3552919"/>
            <a:ext cx="1963562" cy="2058264"/>
            <a:chOff x="7748444" y="-749981"/>
            <a:chExt cx="1963562" cy="2058264"/>
          </a:xfrm>
        </p:grpSpPr>
        <p:pic>
          <p:nvPicPr>
            <p:cNvPr id="486" name="Google Shape;486;p17"/>
            <p:cNvPicPr preferRelativeResize="0"/>
            <p:nvPr/>
          </p:nvPicPr>
          <p:blipFill>
            <a:blip r:embed="rId5">
              <a:alphaModFix amt="50000"/>
            </a:blip>
            <a:stretch>
              <a:fillRect/>
            </a:stretch>
          </p:blipFill>
          <p:spPr>
            <a:xfrm rot="-5400000">
              <a:off x="7726625" y="-728163"/>
              <a:ext cx="2007199" cy="1963562"/>
            </a:xfrm>
            <a:prstGeom prst="rect">
              <a:avLst/>
            </a:prstGeom>
            <a:noFill/>
            <a:ln>
              <a:noFill/>
            </a:ln>
          </p:spPr>
        </p:pic>
        <p:grpSp>
          <p:nvGrpSpPr>
            <p:cNvPr id="487" name="Google Shape;487;p17"/>
            <p:cNvGrpSpPr/>
            <p:nvPr/>
          </p:nvGrpSpPr>
          <p:grpSpPr>
            <a:xfrm>
              <a:off x="8697039" y="990802"/>
              <a:ext cx="344666" cy="317481"/>
              <a:chOff x="7392988" y="4000501"/>
              <a:chExt cx="2193925" cy="2020888"/>
            </a:xfrm>
          </p:grpSpPr>
          <p:sp>
            <p:nvSpPr>
              <p:cNvPr id="488" name="Google Shape;488;p17"/>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7"/>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7"/>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7"/>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2" name="Google Shape;492;p17"/>
            <p:cNvGrpSpPr/>
            <p:nvPr/>
          </p:nvGrpSpPr>
          <p:grpSpPr>
            <a:xfrm>
              <a:off x="8711995" y="-283402"/>
              <a:ext cx="314775" cy="315031"/>
              <a:chOff x="2587625" y="3803651"/>
              <a:chExt cx="1947862" cy="1949451"/>
            </a:xfrm>
          </p:grpSpPr>
          <p:sp>
            <p:nvSpPr>
              <p:cNvPr id="493" name="Google Shape;493;p17"/>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7"/>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5" name="Google Shape;495;p17"/>
            <p:cNvGrpSpPr/>
            <p:nvPr/>
          </p:nvGrpSpPr>
          <p:grpSpPr>
            <a:xfrm>
              <a:off x="8691099" y="332490"/>
              <a:ext cx="356556" cy="357432"/>
              <a:chOff x="5157788" y="3706813"/>
              <a:chExt cx="1936749" cy="1941513"/>
            </a:xfrm>
          </p:grpSpPr>
          <p:sp>
            <p:nvSpPr>
              <p:cNvPr id="496" name="Google Shape;496;p17"/>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7"/>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7"/>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7"/>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17"/>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17"/>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7"/>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3" name="Google Shape;503;p17"/>
            <p:cNvGrpSpPr/>
            <p:nvPr/>
          </p:nvGrpSpPr>
          <p:grpSpPr>
            <a:xfrm>
              <a:off x="8134700" y="650849"/>
              <a:ext cx="354895" cy="366891"/>
              <a:chOff x="2470150" y="803276"/>
              <a:chExt cx="1925637" cy="1990725"/>
            </a:xfrm>
          </p:grpSpPr>
          <p:sp>
            <p:nvSpPr>
              <p:cNvPr id="504" name="Google Shape;504;p17"/>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7"/>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7"/>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7" name="Google Shape;507;p17"/>
            <p:cNvGrpSpPr/>
            <p:nvPr/>
          </p:nvGrpSpPr>
          <p:grpSpPr>
            <a:xfrm>
              <a:off x="8148634" y="33393"/>
              <a:ext cx="327048" cy="318787"/>
              <a:chOff x="7593013" y="858838"/>
              <a:chExt cx="2011362" cy="1960563"/>
            </a:xfrm>
          </p:grpSpPr>
          <p:sp>
            <p:nvSpPr>
              <p:cNvPr id="508" name="Google Shape;508;p17"/>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7"/>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7"/>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7"/>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7"/>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7"/>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17"/>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17"/>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17"/>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17" name="Google Shape;51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18" name="Google Shape;518;p17"/>
          <p:cNvSpPr txBox="1">
            <a:spLocks noGrp="1"/>
          </p:cNvSpPr>
          <p:nvPr>
            <p:ph type="subTitle" idx="1"/>
          </p:nvPr>
        </p:nvSpPr>
        <p:spPr>
          <a:xfrm>
            <a:off x="720000" y="1735625"/>
            <a:ext cx="36279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9" name="Google Shape;519;p17"/>
          <p:cNvSpPr txBox="1">
            <a:spLocks noGrp="1"/>
          </p:cNvSpPr>
          <p:nvPr>
            <p:ph type="subTitle" idx="2"/>
          </p:nvPr>
        </p:nvSpPr>
        <p:spPr>
          <a:xfrm>
            <a:off x="4802874" y="1735625"/>
            <a:ext cx="36279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0" name="Google Shape;520;p17"/>
          <p:cNvSpPr txBox="1">
            <a:spLocks noGrp="1"/>
          </p:cNvSpPr>
          <p:nvPr>
            <p:ph type="subTitle" idx="3"/>
          </p:nvPr>
        </p:nvSpPr>
        <p:spPr>
          <a:xfrm>
            <a:off x="720000" y="3396200"/>
            <a:ext cx="36279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1" name="Google Shape;521;p17"/>
          <p:cNvSpPr txBox="1">
            <a:spLocks noGrp="1"/>
          </p:cNvSpPr>
          <p:nvPr>
            <p:ph type="subTitle" idx="4"/>
          </p:nvPr>
        </p:nvSpPr>
        <p:spPr>
          <a:xfrm>
            <a:off x="4802874" y="3396200"/>
            <a:ext cx="36279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2" name="Google Shape;522;p17"/>
          <p:cNvSpPr txBox="1">
            <a:spLocks noGrp="1"/>
          </p:cNvSpPr>
          <p:nvPr>
            <p:ph type="subTitle" idx="5"/>
          </p:nvPr>
        </p:nvSpPr>
        <p:spPr>
          <a:xfrm>
            <a:off x="720001" y="1166575"/>
            <a:ext cx="3627900" cy="65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23" name="Google Shape;523;p17"/>
          <p:cNvSpPr txBox="1">
            <a:spLocks noGrp="1"/>
          </p:cNvSpPr>
          <p:nvPr>
            <p:ph type="subTitle" idx="6"/>
          </p:nvPr>
        </p:nvSpPr>
        <p:spPr>
          <a:xfrm>
            <a:off x="720001" y="2827275"/>
            <a:ext cx="3627900" cy="65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24" name="Google Shape;524;p17"/>
          <p:cNvSpPr txBox="1">
            <a:spLocks noGrp="1"/>
          </p:cNvSpPr>
          <p:nvPr>
            <p:ph type="subTitle" idx="7"/>
          </p:nvPr>
        </p:nvSpPr>
        <p:spPr>
          <a:xfrm>
            <a:off x="4802842" y="1166575"/>
            <a:ext cx="3627900" cy="65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25" name="Google Shape;525;p17"/>
          <p:cNvSpPr txBox="1">
            <a:spLocks noGrp="1"/>
          </p:cNvSpPr>
          <p:nvPr>
            <p:ph type="subTitle" idx="8"/>
          </p:nvPr>
        </p:nvSpPr>
        <p:spPr>
          <a:xfrm>
            <a:off x="4802842" y="2827275"/>
            <a:ext cx="3627900" cy="65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77"/>
        <p:cNvGrpSpPr/>
        <p:nvPr/>
      </p:nvGrpSpPr>
      <p:grpSpPr>
        <a:xfrm>
          <a:off x="0" y="0"/>
          <a:ext cx="0" cy="0"/>
          <a:chOff x="0" y="0"/>
          <a:chExt cx="0" cy="0"/>
        </a:xfrm>
      </p:grpSpPr>
      <p:pic>
        <p:nvPicPr>
          <p:cNvPr id="678" name="Google Shape;678;p22"/>
          <p:cNvPicPr preferRelativeResize="0"/>
          <p:nvPr/>
        </p:nvPicPr>
        <p:blipFill rotWithShape="1">
          <a:blip r:embed="rId2">
            <a:alphaModFix/>
          </a:blip>
          <a:srcRect t="1845" r="1845"/>
          <a:stretch/>
        </p:blipFill>
        <p:spPr>
          <a:xfrm flipH="1">
            <a:off x="0" y="0"/>
            <a:ext cx="9144000" cy="5143500"/>
          </a:xfrm>
          <a:prstGeom prst="rect">
            <a:avLst/>
          </a:prstGeom>
          <a:noFill/>
          <a:ln>
            <a:noFill/>
          </a:ln>
        </p:spPr>
      </p:pic>
      <p:pic>
        <p:nvPicPr>
          <p:cNvPr id="679" name="Google Shape;679;p22"/>
          <p:cNvPicPr preferRelativeResize="0"/>
          <p:nvPr/>
        </p:nvPicPr>
        <p:blipFill rotWithShape="1">
          <a:blip r:embed="rId3">
            <a:alphaModFix amt="60000"/>
          </a:blip>
          <a:srcRect b="1681"/>
          <a:stretch/>
        </p:blipFill>
        <p:spPr>
          <a:xfrm flipH="1">
            <a:off x="6488800" y="0"/>
            <a:ext cx="2740951" cy="5143501"/>
          </a:xfrm>
          <a:prstGeom prst="rect">
            <a:avLst/>
          </a:prstGeom>
          <a:noFill/>
          <a:ln>
            <a:noFill/>
          </a:ln>
        </p:spPr>
      </p:pic>
      <p:sp>
        <p:nvSpPr>
          <p:cNvPr id="680" name="Google Shape;680;p22"/>
          <p:cNvSpPr txBox="1"/>
          <p:nvPr/>
        </p:nvSpPr>
        <p:spPr>
          <a:xfrm>
            <a:off x="2099100" y="3618963"/>
            <a:ext cx="38424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Actor"/>
                <a:ea typeface="Actor"/>
                <a:cs typeface="Actor"/>
                <a:sym typeface="Actor"/>
              </a:rPr>
              <a:t>CREDITS:</a:t>
            </a:r>
            <a:r>
              <a:rPr lang="en" sz="1000">
                <a:solidFill>
                  <a:schemeClr val="dk1"/>
                </a:solidFill>
                <a:latin typeface="Actor"/>
                <a:ea typeface="Actor"/>
                <a:cs typeface="Actor"/>
                <a:sym typeface="Actor"/>
              </a:rPr>
              <a:t> This presentation template was created by </a:t>
            </a:r>
            <a:r>
              <a:rPr lang="en" sz="1000" b="1">
                <a:solidFill>
                  <a:schemeClr val="hlink"/>
                </a:solidFill>
                <a:uFill>
                  <a:noFill/>
                </a:uFill>
                <a:latin typeface="Actor"/>
                <a:ea typeface="Actor"/>
                <a:cs typeface="Actor"/>
                <a:sym typeface="Actor"/>
                <a:hlinkClick r:id="rId4"/>
              </a:rPr>
              <a:t>Slidesgo</a:t>
            </a:r>
            <a:r>
              <a:rPr lang="en" sz="1000">
                <a:solidFill>
                  <a:schemeClr val="dk1"/>
                </a:solidFill>
                <a:latin typeface="Actor"/>
                <a:ea typeface="Actor"/>
                <a:cs typeface="Actor"/>
                <a:sym typeface="Actor"/>
              </a:rPr>
              <a:t>, and includes icons by </a:t>
            </a:r>
            <a:r>
              <a:rPr lang="en" sz="1000" b="1">
                <a:solidFill>
                  <a:schemeClr val="dk1"/>
                </a:solidFill>
                <a:uFill>
                  <a:noFill/>
                </a:uFill>
                <a:latin typeface="Actor"/>
                <a:ea typeface="Actor"/>
                <a:cs typeface="Actor"/>
                <a:sym typeface="Actor"/>
                <a:hlinkClick r:id="rId5">
                  <a:extLst>
                    <a:ext uri="{A12FA001-AC4F-418D-AE19-62706E023703}">
                      <ahyp:hlinkClr xmlns:ahyp="http://schemas.microsoft.com/office/drawing/2018/hyperlinkcolor" val="tx"/>
                    </a:ext>
                  </a:extLst>
                </a:hlinkClick>
              </a:rPr>
              <a:t>Flaticon</a:t>
            </a:r>
            <a:r>
              <a:rPr lang="en" sz="1000">
                <a:solidFill>
                  <a:schemeClr val="dk1"/>
                </a:solidFill>
                <a:latin typeface="Actor"/>
                <a:ea typeface="Actor"/>
                <a:cs typeface="Actor"/>
                <a:sym typeface="Actor"/>
              </a:rPr>
              <a:t>, and infographics &amp; images by </a:t>
            </a:r>
            <a:r>
              <a:rPr lang="en" sz="1000" b="1">
                <a:solidFill>
                  <a:schemeClr val="dk1"/>
                </a:solidFill>
                <a:uFill>
                  <a:noFill/>
                </a:uFill>
                <a:latin typeface="Actor"/>
                <a:ea typeface="Actor"/>
                <a:cs typeface="Actor"/>
                <a:sym typeface="Actor"/>
                <a:hlinkClick r:id="rId6">
                  <a:extLst>
                    <a:ext uri="{A12FA001-AC4F-418D-AE19-62706E023703}">
                      <ahyp:hlinkClr xmlns:ahyp="http://schemas.microsoft.com/office/drawing/2018/hyperlinkcolor" val="tx"/>
                    </a:ext>
                  </a:extLst>
                </a:hlinkClick>
              </a:rPr>
              <a:t>Freepik</a:t>
            </a:r>
            <a:r>
              <a:rPr lang="en" sz="1000">
                <a:solidFill>
                  <a:schemeClr val="dk1"/>
                </a:solidFill>
                <a:latin typeface="Actor"/>
                <a:ea typeface="Actor"/>
                <a:cs typeface="Actor"/>
                <a:sym typeface="Actor"/>
              </a:rPr>
              <a:t> </a:t>
            </a:r>
            <a:endParaRPr sz="1000" b="1">
              <a:solidFill>
                <a:schemeClr val="dk1"/>
              </a:solidFill>
              <a:latin typeface="Actor"/>
              <a:ea typeface="Actor"/>
              <a:cs typeface="Actor"/>
              <a:sym typeface="Actor"/>
            </a:endParaRPr>
          </a:p>
        </p:txBody>
      </p:sp>
      <p:grpSp>
        <p:nvGrpSpPr>
          <p:cNvPr id="681" name="Google Shape;681;p22"/>
          <p:cNvGrpSpPr/>
          <p:nvPr/>
        </p:nvGrpSpPr>
        <p:grpSpPr>
          <a:xfrm>
            <a:off x="-2067609" y="2015876"/>
            <a:ext cx="13659864" cy="5645817"/>
            <a:chOff x="-2067609" y="2015876"/>
            <a:chExt cx="13659864" cy="5645817"/>
          </a:xfrm>
        </p:grpSpPr>
        <p:pic>
          <p:nvPicPr>
            <p:cNvPr id="682" name="Google Shape;682;p22"/>
            <p:cNvPicPr preferRelativeResize="0"/>
            <p:nvPr/>
          </p:nvPicPr>
          <p:blipFill rotWithShape="1">
            <a:blip r:embed="rId7">
              <a:alphaModFix amt="50000"/>
            </a:blip>
            <a:srcRect/>
            <a:stretch/>
          </p:blipFill>
          <p:spPr>
            <a:xfrm rot="2277521" flipH="1">
              <a:off x="7359376" y="3473986"/>
              <a:ext cx="3541899" cy="3464899"/>
            </a:xfrm>
            <a:prstGeom prst="rect">
              <a:avLst/>
            </a:prstGeom>
            <a:noFill/>
            <a:ln>
              <a:noFill/>
            </a:ln>
          </p:spPr>
        </p:pic>
        <p:pic>
          <p:nvPicPr>
            <p:cNvPr id="683" name="Google Shape;683;p22"/>
            <p:cNvPicPr preferRelativeResize="0"/>
            <p:nvPr/>
          </p:nvPicPr>
          <p:blipFill rotWithShape="1">
            <a:blip r:embed="rId7">
              <a:alphaModFix amt="50000"/>
            </a:blip>
            <a:srcRect/>
            <a:stretch/>
          </p:blipFill>
          <p:spPr>
            <a:xfrm rot="-7630549" flipH="1">
              <a:off x="-1388050" y="2741348"/>
              <a:ext cx="3541901" cy="3464901"/>
            </a:xfrm>
            <a:prstGeom prst="rect">
              <a:avLst/>
            </a:prstGeom>
            <a:noFill/>
            <a:ln>
              <a:noFill/>
            </a:ln>
          </p:spPr>
        </p:pic>
      </p:grpSp>
      <p:grpSp>
        <p:nvGrpSpPr>
          <p:cNvPr id="684" name="Google Shape;684;p22"/>
          <p:cNvGrpSpPr/>
          <p:nvPr/>
        </p:nvGrpSpPr>
        <p:grpSpPr>
          <a:xfrm>
            <a:off x="-440475" y="-460056"/>
            <a:ext cx="10005430" cy="2152018"/>
            <a:chOff x="-440475" y="-460056"/>
            <a:chExt cx="10005430" cy="2152018"/>
          </a:xfrm>
        </p:grpSpPr>
        <p:grpSp>
          <p:nvGrpSpPr>
            <p:cNvPr id="685" name="Google Shape;685;p22"/>
            <p:cNvGrpSpPr/>
            <p:nvPr/>
          </p:nvGrpSpPr>
          <p:grpSpPr>
            <a:xfrm>
              <a:off x="7601394" y="-460056"/>
              <a:ext cx="1963562" cy="2058264"/>
              <a:chOff x="7748444" y="-749981"/>
              <a:chExt cx="1963562" cy="2058264"/>
            </a:xfrm>
          </p:grpSpPr>
          <p:pic>
            <p:nvPicPr>
              <p:cNvPr id="686" name="Google Shape;686;p22"/>
              <p:cNvPicPr preferRelativeResize="0"/>
              <p:nvPr/>
            </p:nvPicPr>
            <p:blipFill>
              <a:blip r:embed="rId8">
                <a:alphaModFix amt="50000"/>
              </a:blip>
              <a:stretch>
                <a:fillRect/>
              </a:stretch>
            </p:blipFill>
            <p:spPr>
              <a:xfrm rot="-5400000">
                <a:off x="7726625" y="-728163"/>
                <a:ext cx="2007199" cy="1963562"/>
              </a:xfrm>
              <a:prstGeom prst="rect">
                <a:avLst/>
              </a:prstGeom>
              <a:noFill/>
              <a:ln>
                <a:noFill/>
              </a:ln>
            </p:spPr>
          </p:pic>
          <p:grpSp>
            <p:nvGrpSpPr>
              <p:cNvPr id="687" name="Google Shape;687;p22"/>
              <p:cNvGrpSpPr/>
              <p:nvPr/>
            </p:nvGrpSpPr>
            <p:grpSpPr>
              <a:xfrm>
                <a:off x="8697039" y="990802"/>
                <a:ext cx="344666" cy="317481"/>
                <a:chOff x="7392988" y="4000501"/>
                <a:chExt cx="2193925" cy="2020888"/>
              </a:xfrm>
            </p:grpSpPr>
            <p:sp>
              <p:nvSpPr>
                <p:cNvPr id="688" name="Google Shape;688;p22"/>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2"/>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2"/>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2"/>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22"/>
              <p:cNvGrpSpPr/>
              <p:nvPr/>
            </p:nvGrpSpPr>
            <p:grpSpPr>
              <a:xfrm>
                <a:off x="8711995" y="-283402"/>
                <a:ext cx="314775" cy="315031"/>
                <a:chOff x="2587625" y="3803651"/>
                <a:chExt cx="1947862" cy="1949451"/>
              </a:xfrm>
            </p:grpSpPr>
            <p:sp>
              <p:nvSpPr>
                <p:cNvPr id="693" name="Google Shape;693;p22"/>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2"/>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5" name="Google Shape;695;p22"/>
              <p:cNvGrpSpPr/>
              <p:nvPr/>
            </p:nvGrpSpPr>
            <p:grpSpPr>
              <a:xfrm>
                <a:off x="8691099" y="332490"/>
                <a:ext cx="356556" cy="357432"/>
                <a:chOff x="5157788" y="3706813"/>
                <a:chExt cx="1936749" cy="1941513"/>
              </a:xfrm>
            </p:grpSpPr>
            <p:sp>
              <p:nvSpPr>
                <p:cNvPr id="696" name="Google Shape;696;p22"/>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22"/>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2"/>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2"/>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2"/>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2"/>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2"/>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3" name="Google Shape;703;p22"/>
              <p:cNvGrpSpPr/>
              <p:nvPr/>
            </p:nvGrpSpPr>
            <p:grpSpPr>
              <a:xfrm>
                <a:off x="8134700" y="650849"/>
                <a:ext cx="354895" cy="366891"/>
                <a:chOff x="2470150" y="803276"/>
                <a:chExt cx="1925637" cy="1990725"/>
              </a:xfrm>
            </p:grpSpPr>
            <p:sp>
              <p:nvSpPr>
                <p:cNvPr id="704" name="Google Shape;704;p22"/>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2"/>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2"/>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7" name="Google Shape;707;p22"/>
              <p:cNvGrpSpPr/>
              <p:nvPr/>
            </p:nvGrpSpPr>
            <p:grpSpPr>
              <a:xfrm>
                <a:off x="8148634" y="33393"/>
                <a:ext cx="327048" cy="318787"/>
                <a:chOff x="7593013" y="858838"/>
                <a:chExt cx="2011362" cy="1960563"/>
              </a:xfrm>
            </p:grpSpPr>
            <p:sp>
              <p:nvSpPr>
                <p:cNvPr id="708" name="Google Shape;708;p22"/>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2"/>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22"/>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2"/>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22"/>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22"/>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2"/>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2"/>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2"/>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17" name="Google Shape;717;p22"/>
            <p:cNvGrpSpPr/>
            <p:nvPr/>
          </p:nvGrpSpPr>
          <p:grpSpPr>
            <a:xfrm>
              <a:off x="-440475" y="-271600"/>
              <a:ext cx="2007199" cy="1963562"/>
              <a:chOff x="7427175" y="3805950"/>
              <a:chExt cx="2007199" cy="1963562"/>
            </a:xfrm>
          </p:grpSpPr>
          <p:pic>
            <p:nvPicPr>
              <p:cNvPr id="718" name="Google Shape;718;p22"/>
              <p:cNvPicPr preferRelativeResize="0"/>
              <p:nvPr/>
            </p:nvPicPr>
            <p:blipFill>
              <a:blip r:embed="rId8">
                <a:alphaModFix amt="50000"/>
              </a:blip>
              <a:stretch>
                <a:fillRect/>
              </a:stretch>
            </p:blipFill>
            <p:spPr>
              <a:xfrm>
                <a:off x="7427175" y="3805950"/>
                <a:ext cx="2007199" cy="1963562"/>
              </a:xfrm>
              <a:prstGeom prst="rect">
                <a:avLst/>
              </a:prstGeom>
              <a:noFill/>
              <a:ln>
                <a:noFill/>
              </a:ln>
            </p:spPr>
          </p:pic>
          <p:grpSp>
            <p:nvGrpSpPr>
              <p:cNvPr id="719" name="Google Shape;719;p22"/>
              <p:cNvGrpSpPr/>
              <p:nvPr/>
            </p:nvGrpSpPr>
            <p:grpSpPr>
              <a:xfrm>
                <a:off x="7684576" y="4187077"/>
                <a:ext cx="344666" cy="317481"/>
                <a:chOff x="7392988" y="4000501"/>
                <a:chExt cx="2193925" cy="2020888"/>
              </a:xfrm>
            </p:grpSpPr>
            <p:sp>
              <p:nvSpPr>
                <p:cNvPr id="720" name="Google Shape;720;p22"/>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2"/>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2"/>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2"/>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4" name="Google Shape;724;p22"/>
              <p:cNvGrpSpPr/>
              <p:nvPr/>
            </p:nvGrpSpPr>
            <p:grpSpPr>
              <a:xfrm>
                <a:off x="8322158" y="4188298"/>
                <a:ext cx="314775" cy="315031"/>
                <a:chOff x="2587625" y="3803651"/>
                <a:chExt cx="1947862" cy="1949451"/>
              </a:xfrm>
            </p:grpSpPr>
            <p:sp>
              <p:nvSpPr>
                <p:cNvPr id="725" name="Google Shape;725;p22"/>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2"/>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7" name="Google Shape;727;p22"/>
              <p:cNvGrpSpPr/>
              <p:nvPr/>
            </p:nvGrpSpPr>
            <p:grpSpPr>
              <a:xfrm>
                <a:off x="7958137" y="4710338"/>
                <a:ext cx="405749" cy="405417"/>
                <a:chOff x="5448300" y="858838"/>
                <a:chExt cx="1936750" cy="1935163"/>
              </a:xfrm>
            </p:grpSpPr>
            <p:sp>
              <p:nvSpPr>
                <p:cNvPr id="728" name="Google Shape;728;p22"/>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2"/>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2"/>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2"/>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2"/>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733" name="Google Shape;733;p22"/>
          <p:cNvSpPr txBox="1">
            <a:spLocks noGrp="1"/>
          </p:cNvSpPr>
          <p:nvPr>
            <p:ph type="title"/>
          </p:nvPr>
        </p:nvSpPr>
        <p:spPr>
          <a:xfrm>
            <a:off x="2099100" y="539488"/>
            <a:ext cx="38424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4" name="Google Shape;734;p22"/>
          <p:cNvSpPr txBox="1">
            <a:spLocks noGrp="1"/>
          </p:cNvSpPr>
          <p:nvPr>
            <p:ph type="subTitle" idx="1"/>
          </p:nvPr>
        </p:nvSpPr>
        <p:spPr>
          <a:xfrm>
            <a:off x="2099100" y="1592097"/>
            <a:ext cx="38424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1pPr>
            <a:lvl2pPr marL="914400" lvl="1"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2pPr>
            <a:lvl3pPr marL="1371600" lvl="2"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3pPr>
            <a:lvl4pPr marL="1828800" lvl="3"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4pPr>
            <a:lvl5pPr marL="2286000" lvl="4"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5pPr>
            <a:lvl6pPr marL="2743200" lvl="5"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6pPr>
            <a:lvl7pPr marL="3200400" lvl="6"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7pPr>
            <a:lvl8pPr marL="3657600" lvl="7"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8pPr>
            <a:lvl9pPr marL="4114800" lvl="8"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6" r:id="rId5"/>
    <p:sldLayoutId id="2147483658" r:id="rId6"/>
    <p:sldLayoutId id="2147483659" r:id="rId7"/>
    <p:sldLayoutId id="2147483663" r:id="rId8"/>
    <p:sldLayoutId id="2147483668" r:id="rId9"/>
    <p:sldLayoutId id="2147483669" r:id="rId10"/>
    <p:sldLayoutId id="214748367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log.cloudflare.com/harnessing-office-chao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doi.org/10.1145/272991.272995" TargetMode="External"/><Relationship Id="rId4" Type="http://schemas.openxmlformats.org/officeDocument/2006/relationships/hyperlink" Target="https://doi.org/10.2307/2986798"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csrc.nist.gov/publications/detail/sp/800-22/rev-1a/fina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www.jstor.org/stable/1402472"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28"/>
          <p:cNvSpPr txBox="1">
            <a:spLocks noGrp="1"/>
          </p:cNvSpPr>
          <p:nvPr>
            <p:ph type="ctrTitle"/>
          </p:nvPr>
        </p:nvSpPr>
        <p:spPr>
          <a:xfrm>
            <a:off x="2007750" y="1538050"/>
            <a:ext cx="6719700" cy="149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a:solidFill>
                  <a:schemeClr val="bg1"/>
                </a:solidFill>
                <a:ea typeface="Calibri Light"/>
                <a:cs typeface="Calibri Light"/>
              </a:rPr>
              <a:t>Pseudo-Random Number Generators</a:t>
            </a:r>
            <a:endParaRPr b="0"/>
          </a:p>
        </p:txBody>
      </p:sp>
      <p:sp>
        <p:nvSpPr>
          <p:cNvPr id="810" name="Google Shape;810;p28"/>
          <p:cNvSpPr txBox="1">
            <a:spLocks noGrp="1"/>
          </p:cNvSpPr>
          <p:nvPr>
            <p:ph type="subTitle" idx="1"/>
          </p:nvPr>
        </p:nvSpPr>
        <p:spPr>
          <a:xfrm>
            <a:off x="2007750" y="3035238"/>
            <a:ext cx="5364600" cy="475800"/>
          </a:xfrm>
          <a:prstGeom prst="rect">
            <a:avLst/>
          </a:prstGeom>
        </p:spPr>
        <p:txBody>
          <a:bodyPr spcFirstLastPara="1" wrap="square" lIns="91425" tIns="91425" rIns="91425" bIns="91425" anchor="t" anchorCtr="0">
            <a:noAutofit/>
          </a:bodyPr>
          <a:lstStyle/>
          <a:p>
            <a:r>
              <a:rPr lang="en-US">
                <a:solidFill>
                  <a:schemeClr val="bg1"/>
                </a:solidFill>
                <a:ea typeface="Calibri"/>
                <a:cs typeface="Calibri"/>
              </a:rPr>
              <a:t>Sophia Lederer</a:t>
            </a:r>
            <a:endParaRPr lang="en-US">
              <a:solidFill>
                <a:schemeClr val="bg1"/>
              </a:solidFill>
            </a:endParaRPr>
          </a:p>
        </p:txBody>
      </p:sp>
      <p:cxnSp>
        <p:nvCxnSpPr>
          <p:cNvPr id="811" name="Google Shape;811;p28"/>
          <p:cNvCxnSpPr/>
          <p:nvPr/>
        </p:nvCxnSpPr>
        <p:spPr>
          <a:xfrm>
            <a:off x="2104775" y="3035250"/>
            <a:ext cx="6063900" cy="0"/>
          </a:xfrm>
          <a:prstGeom prst="straightConnector1">
            <a:avLst/>
          </a:prstGeom>
          <a:noFill/>
          <a:ln w="9525" cap="flat" cmpd="sng">
            <a:solidFill>
              <a:schemeClr val="dk1"/>
            </a:solidFill>
            <a:prstDash val="solid"/>
            <a:round/>
            <a:headEnd type="none" w="med" len="med"/>
            <a:tailEnd type="none" w="med" len="med"/>
          </a:ln>
        </p:spPr>
      </p:cxnSp>
      <p:grpSp>
        <p:nvGrpSpPr>
          <p:cNvPr id="812" name="Google Shape;812;p28"/>
          <p:cNvGrpSpPr/>
          <p:nvPr/>
        </p:nvGrpSpPr>
        <p:grpSpPr>
          <a:xfrm>
            <a:off x="7427175" y="-524725"/>
            <a:ext cx="2007199" cy="1963562"/>
            <a:chOff x="7427175" y="-524725"/>
            <a:chExt cx="2007199" cy="1963562"/>
          </a:xfrm>
        </p:grpSpPr>
        <p:pic>
          <p:nvPicPr>
            <p:cNvPr id="813" name="Google Shape;813;p28"/>
            <p:cNvPicPr preferRelativeResize="0"/>
            <p:nvPr/>
          </p:nvPicPr>
          <p:blipFill>
            <a:blip r:embed="rId3">
              <a:alphaModFix amt="50000"/>
            </a:blip>
            <a:stretch>
              <a:fillRect/>
            </a:stretch>
          </p:blipFill>
          <p:spPr>
            <a:xfrm>
              <a:off x="7427175" y="-524725"/>
              <a:ext cx="2007199" cy="1963562"/>
            </a:xfrm>
            <a:prstGeom prst="rect">
              <a:avLst/>
            </a:prstGeom>
            <a:noFill/>
            <a:ln>
              <a:noFill/>
            </a:ln>
          </p:spPr>
        </p:pic>
        <p:grpSp>
          <p:nvGrpSpPr>
            <p:cNvPr id="814" name="Google Shape;814;p28"/>
            <p:cNvGrpSpPr/>
            <p:nvPr/>
          </p:nvGrpSpPr>
          <p:grpSpPr>
            <a:xfrm>
              <a:off x="8307201" y="993777"/>
              <a:ext cx="344666" cy="317481"/>
              <a:chOff x="7392988" y="4000501"/>
              <a:chExt cx="2193925" cy="2020888"/>
            </a:xfrm>
          </p:grpSpPr>
          <p:sp>
            <p:nvSpPr>
              <p:cNvPr id="815" name="Google Shape;815;p28"/>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8"/>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28"/>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28"/>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9" name="Google Shape;819;p28"/>
            <p:cNvGrpSpPr/>
            <p:nvPr/>
          </p:nvGrpSpPr>
          <p:grpSpPr>
            <a:xfrm>
              <a:off x="7651833" y="-116002"/>
              <a:ext cx="314775" cy="315031"/>
              <a:chOff x="2587625" y="3803651"/>
              <a:chExt cx="1947862" cy="1949451"/>
            </a:xfrm>
          </p:grpSpPr>
          <p:sp>
            <p:nvSpPr>
              <p:cNvPr id="820" name="Google Shape;820;p28"/>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28"/>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2" name="Google Shape;822;p28"/>
            <p:cNvGrpSpPr/>
            <p:nvPr/>
          </p:nvGrpSpPr>
          <p:grpSpPr>
            <a:xfrm>
              <a:off x="7985984" y="411843"/>
              <a:ext cx="327048" cy="318787"/>
              <a:chOff x="7593013" y="858838"/>
              <a:chExt cx="2011362" cy="1960563"/>
            </a:xfrm>
          </p:grpSpPr>
          <p:sp>
            <p:nvSpPr>
              <p:cNvPr id="823" name="Google Shape;823;p28"/>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28"/>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28"/>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28"/>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28"/>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8"/>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28"/>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28"/>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28"/>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6" name="Google Shape;122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solidFill>
                  <a:schemeClr val="accent6"/>
                </a:solidFill>
                <a:ea typeface="+mj-lt"/>
                <a:cs typeface="+mj-lt"/>
              </a:rPr>
              <a:t>Common Types of PRNGs</a:t>
            </a:r>
            <a:endParaRPr>
              <a:solidFill>
                <a:schemeClr val="accent6"/>
              </a:solidFill>
            </a:endParaRPr>
          </a:p>
        </p:txBody>
      </p:sp>
      <p:sp>
        <p:nvSpPr>
          <p:cNvPr id="1228" name="Google Shape;1228;p35"/>
          <p:cNvSpPr txBox="1">
            <a:spLocks noGrp="1"/>
          </p:cNvSpPr>
          <p:nvPr>
            <p:ph type="subTitle" idx="2"/>
          </p:nvPr>
        </p:nvSpPr>
        <p:spPr>
          <a:xfrm>
            <a:off x="2257643" y="2294692"/>
            <a:ext cx="4628713"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a:t>Stands out for its extensive period and high randomness quality, yet its predictability once several outputs are known renders it unsuitable for cryptographic usage. </a:t>
            </a:r>
          </a:p>
        </p:txBody>
      </p:sp>
      <p:sp>
        <p:nvSpPr>
          <p:cNvPr id="1232" name="Google Shape;1232;p35"/>
          <p:cNvSpPr txBox="1">
            <a:spLocks noGrp="1"/>
          </p:cNvSpPr>
          <p:nvPr>
            <p:ph type="subTitle" idx="7"/>
          </p:nvPr>
        </p:nvSpPr>
        <p:spPr>
          <a:xfrm>
            <a:off x="2475777" y="1641892"/>
            <a:ext cx="3968753"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a:t>Mersenne Twister</a:t>
            </a:r>
          </a:p>
        </p:txBody>
      </p:sp>
    </p:spTree>
    <p:extLst>
      <p:ext uri="{BB962C8B-B14F-4D97-AF65-F5344CB8AC3E}">
        <p14:creationId xmlns:p14="http://schemas.microsoft.com/office/powerpoint/2010/main" val="3318330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5"/>
          <p:cNvSpPr txBox="1">
            <a:spLocks noGrp="1"/>
          </p:cNvSpPr>
          <p:nvPr>
            <p:ph type="subTitle" idx="6"/>
          </p:nvPr>
        </p:nvSpPr>
        <p:spPr>
          <a:xfrm>
            <a:off x="720001" y="2827275"/>
            <a:ext cx="3627900"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Mersenne Twister</a:t>
            </a:r>
            <a:endParaRPr/>
          </a:p>
        </p:txBody>
      </p:sp>
      <p:sp>
        <p:nvSpPr>
          <p:cNvPr id="1226" name="Google Shape;122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solidFill>
                  <a:schemeClr val="accent6"/>
                </a:solidFill>
                <a:ea typeface="+mj-lt"/>
                <a:cs typeface="+mj-lt"/>
              </a:rPr>
              <a:t>Common Types of PRNGs</a:t>
            </a:r>
            <a:endParaRPr>
              <a:solidFill>
                <a:schemeClr val="accent6"/>
              </a:solidFill>
            </a:endParaRPr>
          </a:p>
        </p:txBody>
      </p:sp>
      <p:sp>
        <p:nvSpPr>
          <p:cNvPr id="1227" name="Google Shape;1227;p35"/>
          <p:cNvSpPr txBox="1">
            <a:spLocks noGrp="1"/>
          </p:cNvSpPr>
          <p:nvPr>
            <p:ph type="subTitle" idx="1"/>
          </p:nvPr>
        </p:nvSpPr>
        <p:spPr>
          <a:xfrm>
            <a:off x="720000" y="1735625"/>
            <a:ext cx="362790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One of the simplest algorithms in this domain, generating pseudo-random integers through linear recurrence equations. </a:t>
            </a:r>
          </a:p>
        </p:txBody>
      </p:sp>
      <p:sp>
        <p:nvSpPr>
          <p:cNvPr id="1228" name="Google Shape;1228;p35"/>
          <p:cNvSpPr txBox="1">
            <a:spLocks noGrp="1"/>
          </p:cNvSpPr>
          <p:nvPr>
            <p:ph type="subTitle" idx="2"/>
          </p:nvPr>
        </p:nvSpPr>
        <p:spPr>
          <a:xfrm>
            <a:off x="4802874" y="1735625"/>
            <a:ext cx="362790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Involves squaring a number and extracting middle digits for subsequent numbers.</a:t>
            </a:r>
            <a:endParaRPr/>
          </a:p>
        </p:txBody>
      </p:sp>
      <p:sp>
        <p:nvSpPr>
          <p:cNvPr id="1229" name="Google Shape;1229;p35"/>
          <p:cNvSpPr txBox="1">
            <a:spLocks noGrp="1"/>
          </p:cNvSpPr>
          <p:nvPr>
            <p:ph type="subTitle" idx="3"/>
          </p:nvPr>
        </p:nvSpPr>
        <p:spPr>
          <a:xfrm>
            <a:off x="720000" y="3396200"/>
            <a:ext cx="362790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Stands out for its extensive period and high randomness quality, yet its predictability once several outputs are known renders it unsuitable for cryptographic usage. </a:t>
            </a:r>
            <a:endParaRPr/>
          </a:p>
        </p:txBody>
      </p:sp>
      <p:sp>
        <p:nvSpPr>
          <p:cNvPr id="1231" name="Google Shape;1231;p35"/>
          <p:cNvSpPr txBox="1">
            <a:spLocks noGrp="1"/>
          </p:cNvSpPr>
          <p:nvPr>
            <p:ph type="subTitle" idx="5"/>
          </p:nvPr>
        </p:nvSpPr>
        <p:spPr>
          <a:xfrm>
            <a:off x="485030" y="1166575"/>
            <a:ext cx="4086970" cy="652800"/>
          </a:xfrm>
          <a:prstGeom prst="rect">
            <a:avLst/>
          </a:prstGeom>
        </p:spPr>
        <p:txBody>
          <a:bodyPr spcFirstLastPara="1" wrap="square" lIns="91425" tIns="91425" rIns="91425" bIns="91425" anchor="b" anchorCtr="0">
            <a:noAutofit/>
          </a:bodyPr>
          <a:lstStyle/>
          <a:p>
            <a:pPr marL="152400" indent="0" algn="l"/>
            <a:r>
              <a:rPr lang="en-US">
                <a:solidFill>
                  <a:schemeClr val="accent6"/>
                </a:solidFill>
                <a:latin typeface="Arial"/>
                <a:cs typeface="Calibri"/>
              </a:rPr>
              <a:t>Linear Congruential Generators</a:t>
            </a:r>
          </a:p>
        </p:txBody>
      </p:sp>
      <p:sp>
        <p:nvSpPr>
          <p:cNvPr id="1232" name="Google Shape;1232;p35"/>
          <p:cNvSpPr txBox="1">
            <a:spLocks noGrp="1"/>
          </p:cNvSpPr>
          <p:nvPr>
            <p:ph type="subTitle" idx="7"/>
          </p:nvPr>
        </p:nvSpPr>
        <p:spPr>
          <a:xfrm>
            <a:off x="4802842" y="1166575"/>
            <a:ext cx="3627900"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Middle Square Method</a:t>
            </a:r>
            <a:endParaRPr/>
          </a:p>
        </p:txBody>
      </p:sp>
    </p:spTree>
    <p:extLst>
      <p:ext uri="{BB962C8B-B14F-4D97-AF65-F5344CB8AC3E}">
        <p14:creationId xmlns:p14="http://schemas.microsoft.com/office/powerpoint/2010/main" val="1272047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6" name="Google Shape;122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solidFill>
                  <a:schemeClr val="accent6"/>
                </a:solidFill>
                <a:ea typeface="+mj-lt"/>
                <a:cs typeface="+mj-lt"/>
              </a:rPr>
              <a:t>Common Types of PRNGs</a:t>
            </a:r>
            <a:endParaRPr>
              <a:solidFill>
                <a:schemeClr val="accent6"/>
              </a:solidFill>
            </a:endParaRPr>
          </a:p>
        </p:txBody>
      </p:sp>
      <p:sp>
        <p:nvSpPr>
          <p:cNvPr id="1228" name="Google Shape;1228;p35"/>
          <p:cNvSpPr txBox="1">
            <a:spLocks noGrp="1"/>
          </p:cNvSpPr>
          <p:nvPr>
            <p:ph type="subTitle" idx="2"/>
          </p:nvPr>
        </p:nvSpPr>
        <p:spPr>
          <a:xfrm>
            <a:off x="2238890" y="2350351"/>
            <a:ext cx="4666218" cy="1018800"/>
          </a:xfrm>
          <a:prstGeom prst="rect">
            <a:avLst/>
          </a:prstGeom>
        </p:spPr>
        <p:txBody>
          <a:bodyPr spcFirstLastPara="1" wrap="square" lIns="91425" tIns="91425" rIns="91425" bIns="91425" anchor="t" anchorCtr="0">
            <a:noAutofit/>
          </a:bodyPr>
          <a:lstStyle/>
          <a:p>
            <a:pPr marL="0" indent="0"/>
            <a:r>
              <a:rPr lang="en-US" sz="1600" dirty="0"/>
              <a:t>One of the simplest algorithms in this domain, generating pseudo-random integers through linear recurrence equations. </a:t>
            </a:r>
            <a:endParaRPr lang="en-US" sz="1600" dirty="0">
              <a:latin typeface="Arial"/>
            </a:endParaRPr>
          </a:p>
        </p:txBody>
      </p:sp>
      <p:sp>
        <p:nvSpPr>
          <p:cNvPr id="1232" name="Google Shape;1232;p35"/>
          <p:cNvSpPr txBox="1">
            <a:spLocks noGrp="1"/>
          </p:cNvSpPr>
          <p:nvPr>
            <p:ph type="subTitle" idx="7"/>
          </p:nvPr>
        </p:nvSpPr>
        <p:spPr>
          <a:xfrm>
            <a:off x="2045209" y="1697551"/>
            <a:ext cx="5053580" cy="652800"/>
          </a:xfrm>
          <a:prstGeom prst="rect">
            <a:avLst/>
          </a:prstGeom>
        </p:spPr>
        <p:txBody>
          <a:bodyPr spcFirstLastPara="1" wrap="square" lIns="91425" tIns="91425" rIns="91425" bIns="91425" anchor="b" anchorCtr="0">
            <a:noAutofit/>
          </a:bodyPr>
          <a:lstStyle/>
          <a:p>
            <a:pPr marL="152400" indent="0" algn="l"/>
            <a:r>
              <a:rPr lang="en-US" sz="2400">
                <a:solidFill>
                  <a:schemeClr val="accent6"/>
                </a:solidFill>
                <a:latin typeface="Arial"/>
                <a:cs typeface="Calibri"/>
              </a:rPr>
              <a:t>Linear Congruential Generators</a:t>
            </a:r>
          </a:p>
        </p:txBody>
      </p:sp>
      <p:sp>
        <p:nvSpPr>
          <p:cNvPr id="2" name="TextBox 1">
            <a:extLst>
              <a:ext uri="{FF2B5EF4-FFF2-40B4-BE49-F238E27FC236}">
                <a16:creationId xmlns:a16="http://schemas.microsoft.com/office/drawing/2014/main" id="{11631D7B-C536-1E9D-2A2F-7BF73DFDD2BE}"/>
              </a:ext>
            </a:extLst>
          </p:cNvPr>
          <p:cNvSpPr txBox="1"/>
          <p:nvPr/>
        </p:nvSpPr>
        <p:spPr>
          <a:xfrm>
            <a:off x="2238375" y="36242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FFFFFF"/>
                </a:solidFill>
                <a:cs typeface="Segoe UI"/>
              </a:rPr>
              <a:t>​</a:t>
            </a:r>
            <a:r>
              <a:rPr lang="en-US" sz="1800" dirty="0">
                <a:solidFill>
                  <a:srgbClr val="FFFFFF"/>
                </a:solidFill>
                <a:cs typeface="Segoe UI"/>
              </a:rPr>
              <a:t>X</a:t>
            </a:r>
            <a:r>
              <a:rPr lang="en-US" sz="1800" dirty="0">
                <a:solidFill>
                  <a:srgbClr val="FFFFFF"/>
                </a:solidFill>
              </a:rPr>
              <a:t>₍ₙ₊₁₎</a:t>
            </a:r>
            <a:r>
              <a:rPr lang="en-US" sz="1800" dirty="0">
                <a:solidFill>
                  <a:srgbClr val="FFFFFF"/>
                </a:solidFill>
                <a:cs typeface="Segoe UI"/>
              </a:rPr>
              <a:t>  = (</a:t>
            </a:r>
            <a:r>
              <a:rPr lang="en-US" sz="1800" i="1" dirty="0">
                <a:solidFill>
                  <a:srgbClr val="FFFFFF"/>
                </a:solidFill>
                <a:cs typeface="Segoe UI"/>
              </a:rPr>
              <a:t>a</a:t>
            </a:r>
            <a:r>
              <a:rPr lang="en-US" sz="1800" dirty="0">
                <a:solidFill>
                  <a:srgbClr val="FFFFFF"/>
                </a:solidFill>
                <a:cs typeface="Segoe UI"/>
              </a:rPr>
              <a:t>xₙ +</a:t>
            </a:r>
            <a:r>
              <a:rPr lang="en-US" sz="1800" i="1" dirty="0">
                <a:solidFill>
                  <a:srgbClr val="FFFFFF"/>
                </a:solidFill>
                <a:cs typeface="Segoe UI"/>
              </a:rPr>
              <a:t> c</a:t>
            </a:r>
            <a:r>
              <a:rPr lang="en-US" sz="1800" dirty="0">
                <a:solidFill>
                  <a:srgbClr val="FFFFFF"/>
                </a:solidFill>
                <a:cs typeface="Segoe UI"/>
              </a:rPr>
              <a:t>) </a:t>
            </a:r>
            <a:r>
              <a:rPr lang="en-US" sz="1800" b="1" dirty="0">
                <a:solidFill>
                  <a:srgbClr val="FFFFFF"/>
                </a:solidFill>
                <a:cs typeface="Segoe UI"/>
              </a:rPr>
              <a:t>mod</a:t>
            </a:r>
            <a:r>
              <a:rPr lang="en-US" sz="1800" dirty="0">
                <a:solidFill>
                  <a:srgbClr val="FFFFFF"/>
                </a:solidFill>
                <a:cs typeface="Segoe UI"/>
              </a:rPr>
              <a:t> </a:t>
            </a:r>
            <a:r>
              <a:rPr lang="en-US" sz="1800" i="1" dirty="0">
                <a:solidFill>
                  <a:srgbClr val="FFFFFF"/>
                </a:solidFill>
                <a:cs typeface="Segoe UI"/>
              </a:rPr>
              <a:t>m</a:t>
            </a:r>
            <a:r>
              <a:rPr lang="en-US" sz="1800" dirty="0">
                <a:solidFill>
                  <a:srgbClr val="FFFFFF"/>
                </a:solidFill>
                <a:cs typeface="Segoe UI"/>
              </a:rPr>
              <a:t>​</a:t>
            </a:r>
            <a:endParaRPr lang="en-US"/>
          </a:p>
        </p:txBody>
      </p:sp>
    </p:spTree>
    <p:extLst>
      <p:ext uri="{BB962C8B-B14F-4D97-AF65-F5344CB8AC3E}">
        <p14:creationId xmlns:p14="http://schemas.microsoft.com/office/powerpoint/2010/main" val="1927218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Importance of Prime Numbers in LCGs</a:t>
            </a:r>
            <a:endParaRPr/>
          </a:p>
        </p:txBody>
      </p:sp>
      <p:grpSp>
        <p:nvGrpSpPr>
          <p:cNvPr id="5" name="Google Shape;5927;p61">
            <a:extLst>
              <a:ext uri="{FF2B5EF4-FFF2-40B4-BE49-F238E27FC236}">
                <a16:creationId xmlns:a16="http://schemas.microsoft.com/office/drawing/2014/main" id="{EA11CAEB-AFCA-5306-0503-C404F91B0B63}"/>
              </a:ext>
            </a:extLst>
          </p:cNvPr>
          <p:cNvGrpSpPr/>
          <p:nvPr/>
        </p:nvGrpSpPr>
        <p:grpSpPr>
          <a:xfrm>
            <a:off x="6612984" y="2700803"/>
            <a:ext cx="1992866" cy="2093820"/>
            <a:chOff x="3854700" y="249750"/>
            <a:chExt cx="500425" cy="481125"/>
          </a:xfrm>
        </p:grpSpPr>
        <p:sp>
          <p:nvSpPr>
            <p:cNvPr id="6" name="Google Shape;5928;p61">
              <a:extLst>
                <a:ext uri="{FF2B5EF4-FFF2-40B4-BE49-F238E27FC236}">
                  <a16:creationId xmlns:a16="http://schemas.microsoft.com/office/drawing/2014/main" id="{40279967-BB08-43BA-1D46-2D94F0C612DE}"/>
                </a:ext>
              </a:extLst>
            </p:cNvPr>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5929;p61">
              <a:extLst>
                <a:ext uri="{FF2B5EF4-FFF2-40B4-BE49-F238E27FC236}">
                  <a16:creationId xmlns:a16="http://schemas.microsoft.com/office/drawing/2014/main" id="{AFDBF8C7-7867-1B79-D7F4-985A5EBBBE6E}"/>
                </a:ext>
              </a:extLst>
            </p:cNvPr>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5930;p61">
              <a:extLst>
                <a:ext uri="{FF2B5EF4-FFF2-40B4-BE49-F238E27FC236}">
                  <a16:creationId xmlns:a16="http://schemas.microsoft.com/office/drawing/2014/main" id="{F535F183-9D28-6EEE-5ACF-4104C31256B1}"/>
                </a:ext>
              </a:extLst>
            </p:cNvPr>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5931;p61">
              <a:extLst>
                <a:ext uri="{FF2B5EF4-FFF2-40B4-BE49-F238E27FC236}">
                  <a16:creationId xmlns:a16="http://schemas.microsoft.com/office/drawing/2014/main" id="{8EF00201-E2DA-9581-083C-71C974175378}"/>
                </a:ext>
              </a:extLst>
            </p:cNvPr>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5932;p61">
              <a:extLst>
                <a:ext uri="{FF2B5EF4-FFF2-40B4-BE49-F238E27FC236}">
                  <a16:creationId xmlns:a16="http://schemas.microsoft.com/office/drawing/2014/main" id="{34571A81-0A9E-E30D-079E-96089D5F63DB}"/>
                </a:ext>
              </a:extLst>
            </p:cNvPr>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5933;p61">
              <a:extLst>
                <a:ext uri="{FF2B5EF4-FFF2-40B4-BE49-F238E27FC236}">
                  <a16:creationId xmlns:a16="http://schemas.microsoft.com/office/drawing/2014/main" id="{12430E72-47E0-DA9E-8580-4DFDA6FC0A6B}"/>
                </a:ext>
              </a:extLst>
            </p:cNvPr>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934;p61">
              <a:extLst>
                <a:ext uri="{FF2B5EF4-FFF2-40B4-BE49-F238E27FC236}">
                  <a16:creationId xmlns:a16="http://schemas.microsoft.com/office/drawing/2014/main" id="{DA4A1E57-4B7C-4912-B3CF-0FD704B9A6AD}"/>
                </a:ext>
              </a:extLst>
            </p:cNvPr>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935;p61">
              <a:extLst>
                <a:ext uri="{FF2B5EF4-FFF2-40B4-BE49-F238E27FC236}">
                  <a16:creationId xmlns:a16="http://schemas.microsoft.com/office/drawing/2014/main" id="{AC0B00FF-3671-96D5-4966-E584D048342D}"/>
                </a:ext>
              </a:extLst>
            </p:cNvPr>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TextBox 2">
            <a:extLst>
              <a:ext uri="{FF2B5EF4-FFF2-40B4-BE49-F238E27FC236}">
                <a16:creationId xmlns:a16="http://schemas.microsoft.com/office/drawing/2014/main" id="{3EDE49CD-421F-FD48-78A3-95ED84D0366E}"/>
              </a:ext>
            </a:extLst>
          </p:cNvPr>
          <p:cNvSpPr txBox="1"/>
          <p:nvPr/>
        </p:nvSpPr>
        <p:spPr>
          <a:xfrm>
            <a:off x="720573" y="1857525"/>
            <a:ext cx="638552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58750"/>
            <a:r>
              <a:rPr lang="en-US" sz="1800" b="1">
                <a:solidFill>
                  <a:schemeClr val="tx1"/>
                </a:solidFill>
                <a:latin typeface="Actor"/>
              </a:rPr>
              <a:t>-Influence period length and randomness quality </a:t>
            </a:r>
            <a:endParaRPr lang="en-US">
              <a:solidFill>
                <a:schemeClr val="tx1"/>
              </a:solidFill>
            </a:endParaRPr>
          </a:p>
          <a:p>
            <a:pPr marL="158750"/>
            <a:endParaRPr lang="en-US" sz="1800" b="1" dirty="0">
              <a:solidFill>
                <a:schemeClr val="tx1"/>
              </a:solidFill>
              <a:latin typeface="Actor"/>
            </a:endParaRPr>
          </a:p>
          <a:p>
            <a:pPr marL="158750"/>
            <a:r>
              <a:rPr lang="en-US" sz="1800" b="1" dirty="0">
                <a:solidFill>
                  <a:schemeClr val="tx1"/>
                </a:solidFill>
                <a:latin typeface="Actor"/>
              </a:rPr>
              <a:t>-Helps avoid  undesirable congruencies</a:t>
            </a:r>
          </a:p>
        </p:txBody>
      </p:sp>
    </p:spTree>
    <p:extLst>
      <p:ext uri="{BB962C8B-B14F-4D97-AF65-F5344CB8AC3E}">
        <p14:creationId xmlns:p14="http://schemas.microsoft.com/office/powerpoint/2010/main" val="2850221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Significance of 2³² in LCGs</a:t>
            </a:r>
            <a:endParaRPr/>
          </a:p>
        </p:txBody>
      </p:sp>
      <p:grpSp>
        <p:nvGrpSpPr>
          <p:cNvPr id="5" name="Google Shape;6365;p62">
            <a:extLst>
              <a:ext uri="{FF2B5EF4-FFF2-40B4-BE49-F238E27FC236}">
                <a16:creationId xmlns:a16="http://schemas.microsoft.com/office/drawing/2014/main" id="{EEF287B9-7AE5-57CA-A464-C6DA72E6DDB2}"/>
              </a:ext>
            </a:extLst>
          </p:cNvPr>
          <p:cNvGrpSpPr/>
          <p:nvPr/>
        </p:nvGrpSpPr>
        <p:grpSpPr>
          <a:xfrm>
            <a:off x="6849244" y="2856906"/>
            <a:ext cx="1789875" cy="1843160"/>
            <a:chOff x="-42617300" y="3587775"/>
            <a:chExt cx="306950" cy="310875"/>
          </a:xfrm>
        </p:grpSpPr>
        <p:sp>
          <p:nvSpPr>
            <p:cNvPr id="6" name="Google Shape;6366;p62">
              <a:extLst>
                <a:ext uri="{FF2B5EF4-FFF2-40B4-BE49-F238E27FC236}">
                  <a16:creationId xmlns:a16="http://schemas.microsoft.com/office/drawing/2014/main" id="{8557D190-C378-3E9C-044B-15C195CD254A}"/>
                </a:ext>
              </a:extLst>
            </p:cNvPr>
            <p:cNvSpPr/>
            <p:nvPr/>
          </p:nvSpPr>
          <p:spPr>
            <a:xfrm>
              <a:off x="-42617300" y="3587775"/>
              <a:ext cx="306950" cy="310875"/>
            </a:xfrm>
            <a:custGeom>
              <a:avLst/>
              <a:gdLst/>
              <a:ahLst/>
              <a:cxnLst/>
              <a:rect l="l" t="t" r="r" b="b"/>
              <a:pathLst>
                <a:path w="12278" h="12435" extrusionOk="0">
                  <a:moveTo>
                    <a:pt x="5905" y="860"/>
                  </a:moveTo>
                  <a:cubicBezTo>
                    <a:pt x="6421" y="860"/>
                    <a:pt x="6926" y="1412"/>
                    <a:pt x="7341" y="2467"/>
                  </a:cubicBezTo>
                  <a:cubicBezTo>
                    <a:pt x="6837" y="2593"/>
                    <a:pt x="6365" y="2782"/>
                    <a:pt x="5892" y="3003"/>
                  </a:cubicBezTo>
                  <a:cubicBezTo>
                    <a:pt x="5419" y="2782"/>
                    <a:pt x="4947" y="2593"/>
                    <a:pt x="4443" y="2467"/>
                  </a:cubicBezTo>
                  <a:cubicBezTo>
                    <a:pt x="4893" y="1381"/>
                    <a:pt x="5404" y="860"/>
                    <a:pt x="5905" y="860"/>
                  </a:cubicBezTo>
                  <a:close/>
                  <a:moveTo>
                    <a:pt x="4191" y="3255"/>
                  </a:moveTo>
                  <a:cubicBezTo>
                    <a:pt x="4443" y="3349"/>
                    <a:pt x="4632" y="3381"/>
                    <a:pt x="4884" y="3475"/>
                  </a:cubicBezTo>
                  <a:cubicBezTo>
                    <a:pt x="4726" y="3538"/>
                    <a:pt x="4600" y="3601"/>
                    <a:pt x="4443" y="3696"/>
                  </a:cubicBezTo>
                  <a:cubicBezTo>
                    <a:pt x="4285" y="3790"/>
                    <a:pt x="4159" y="3853"/>
                    <a:pt x="4002" y="3948"/>
                  </a:cubicBezTo>
                  <a:cubicBezTo>
                    <a:pt x="4096" y="3727"/>
                    <a:pt x="4159" y="3507"/>
                    <a:pt x="4191" y="3255"/>
                  </a:cubicBezTo>
                  <a:close/>
                  <a:moveTo>
                    <a:pt x="7625" y="3318"/>
                  </a:moveTo>
                  <a:cubicBezTo>
                    <a:pt x="7688" y="3507"/>
                    <a:pt x="7751" y="3727"/>
                    <a:pt x="7782" y="3979"/>
                  </a:cubicBezTo>
                  <a:cubicBezTo>
                    <a:pt x="7499" y="3790"/>
                    <a:pt x="7247" y="3633"/>
                    <a:pt x="6963" y="3507"/>
                  </a:cubicBezTo>
                  <a:cubicBezTo>
                    <a:pt x="7184" y="3412"/>
                    <a:pt x="7404" y="3349"/>
                    <a:pt x="7625" y="3318"/>
                  </a:cubicBezTo>
                  <a:close/>
                  <a:moveTo>
                    <a:pt x="2611" y="3034"/>
                  </a:moveTo>
                  <a:cubicBezTo>
                    <a:pt x="2846" y="3034"/>
                    <a:pt x="3110" y="3054"/>
                    <a:pt x="3403" y="3097"/>
                  </a:cubicBezTo>
                  <a:cubicBezTo>
                    <a:pt x="3309" y="3570"/>
                    <a:pt x="3183" y="4042"/>
                    <a:pt x="3151" y="4609"/>
                  </a:cubicBezTo>
                  <a:cubicBezTo>
                    <a:pt x="2742" y="4924"/>
                    <a:pt x="2363" y="5240"/>
                    <a:pt x="1954" y="5586"/>
                  </a:cubicBezTo>
                  <a:cubicBezTo>
                    <a:pt x="712" y="4068"/>
                    <a:pt x="945" y="3034"/>
                    <a:pt x="2611" y="3034"/>
                  </a:cubicBezTo>
                  <a:close/>
                  <a:moveTo>
                    <a:pt x="9301" y="3075"/>
                  </a:moveTo>
                  <a:cubicBezTo>
                    <a:pt x="10879" y="3075"/>
                    <a:pt x="11079" y="4102"/>
                    <a:pt x="9862" y="5618"/>
                  </a:cubicBezTo>
                  <a:cubicBezTo>
                    <a:pt x="9515" y="5271"/>
                    <a:pt x="9137" y="4924"/>
                    <a:pt x="8696" y="4641"/>
                  </a:cubicBezTo>
                  <a:cubicBezTo>
                    <a:pt x="8601" y="4137"/>
                    <a:pt x="8538" y="3601"/>
                    <a:pt x="8412" y="3160"/>
                  </a:cubicBezTo>
                  <a:cubicBezTo>
                    <a:pt x="8746" y="3102"/>
                    <a:pt x="9042" y="3075"/>
                    <a:pt x="9301" y="3075"/>
                  </a:cubicBezTo>
                  <a:close/>
                  <a:moveTo>
                    <a:pt x="8822" y="5744"/>
                  </a:moveTo>
                  <a:cubicBezTo>
                    <a:pt x="9011" y="5901"/>
                    <a:pt x="9169" y="6059"/>
                    <a:pt x="9326" y="6216"/>
                  </a:cubicBezTo>
                  <a:cubicBezTo>
                    <a:pt x="9169" y="6374"/>
                    <a:pt x="8980" y="6531"/>
                    <a:pt x="8822" y="6689"/>
                  </a:cubicBezTo>
                  <a:lnTo>
                    <a:pt x="8822" y="5744"/>
                  </a:lnTo>
                  <a:close/>
                  <a:moveTo>
                    <a:pt x="3025" y="5775"/>
                  </a:moveTo>
                  <a:lnTo>
                    <a:pt x="3025" y="6720"/>
                  </a:lnTo>
                  <a:cubicBezTo>
                    <a:pt x="2836" y="6563"/>
                    <a:pt x="2679" y="6405"/>
                    <a:pt x="2521" y="6248"/>
                  </a:cubicBezTo>
                  <a:cubicBezTo>
                    <a:pt x="2679" y="6090"/>
                    <a:pt x="2868" y="5933"/>
                    <a:pt x="3025" y="5775"/>
                  </a:cubicBezTo>
                  <a:close/>
                  <a:moveTo>
                    <a:pt x="5892" y="3885"/>
                  </a:moveTo>
                  <a:cubicBezTo>
                    <a:pt x="6617" y="4200"/>
                    <a:pt x="7278" y="4609"/>
                    <a:pt x="7908" y="5082"/>
                  </a:cubicBezTo>
                  <a:cubicBezTo>
                    <a:pt x="8003" y="5838"/>
                    <a:pt x="8003" y="6626"/>
                    <a:pt x="7908" y="7413"/>
                  </a:cubicBezTo>
                  <a:cubicBezTo>
                    <a:pt x="7278" y="7823"/>
                    <a:pt x="6585" y="8232"/>
                    <a:pt x="5892" y="8579"/>
                  </a:cubicBezTo>
                  <a:cubicBezTo>
                    <a:pt x="5545" y="8421"/>
                    <a:pt x="5230" y="8232"/>
                    <a:pt x="4884" y="8043"/>
                  </a:cubicBezTo>
                  <a:cubicBezTo>
                    <a:pt x="4537" y="7823"/>
                    <a:pt x="4191" y="7634"/>
                    <a:pt x="3876" y="7413"/>
                  </a:cubicBezTo>
                  <a:cubicBezTo>
                    <a:pt x="3844" y="6657"/>
                    <a:pt x="3844" y="5870"/>
                    <a:pt x="3876" y="5082"/>
                  </a:cubicBezTo>
                  <a:cubicBezTo>
                    <a:pt x="4191" y="4830"/>
                    <a:pt x="4537" y="4641"/>
                    <a:pt x="4884" y="4452"/>
                  </a:cubicBezTo>
                  <a:cubicBezTo>
                    <a:pt x="5230" y="4263"/>
                    <a:pt x="5577" y="4042"/>
                    <a:pt x="5892" y="3885"/>
                  </a:cubicBezTo>
                  <a:close/>
                  <a:moveTo>
                    <a:pt x="4033" y="8516"/>
                  </a:moveTo>
                  <a:cubicBezTo>
                    <a:pt x="4159" y="8579"/>
                    <a:pt x="4317" y="8674"/>
                    <a:pt x="4474" y="8737"/>
                  </a:cubicBezTo>
                  <a:cubicBezTo>
                    <a:pt x="4632" y="8831"/>
                    <a:pt x="4758" y="8894"/>
                    <a:pt x="4915" y="8989"/>
                  </a:cubicBezTo>
                  <a:cubicBezTo>
                    <a:pt x="4663" y="9052"/>
                    <a:pt x="4474" y="9146"/>
                    <a:pt x="4254" y="9178"/>
                  </a:cubicBezTo>
                  <a:cubicBezTo>
                    <a:pt x="4159" y="8926"/>
                    <a:pt x="4096" y="8737"/>
                    <a:pt x="4033" y="8516"/>
                  </a:cubicBezTo>
                  <a:close/>
                  <a:moveTo>
                    <a:pt x="7782" y="8516"/>
                  </a:moveTo>
                  <a:cubicBezTo>
                    <a:pt x="7751" y="8737"/>
                    <a:pt x="7688" y="8989"/>
                    <a:pt x="7625" y="9178"/>
                  </a:cubicBezTo>
                  <a:cubicBezTo>
                    <a:pt x="7404" y="9083"/>
                    <a:pt x="7184" y="9052"/>
                    <a:pt x="6963" y="8989"/>
                  </a:cubicBezTo>
                  <a:cubicBezTo>
                    <a:pt x="7278" y="8831"/>
                    <a:pt x="7499" y="8674"/>
                    <a:pt x="7782" y="8516"/>
                  </a:cubicBezTo>
                  <a:close/>
                  <a:moveTo>
                    <a:pt x="1954" y="6846"/>
                  </a:moveTo>
                  <a:cubicBezTo>
                    <a:pt x="2300" y="7193"/>
                    <a:pt x="2710" y="7571"/>
                    <a:pt x="3151" y="7823"/>
                  </a:cubicBezTo>
                  <a:cubicBezTo>
                    <a:pt x="3214" y="8358"/>
                    <a:pt x="3309" y="8863"/>
                    <a:pt x="3403" y="9335"/>
                  </a:cubicBezTo>
                  <a:cubicBezTo>
                    <a:pt x="3090" y="9388"/>
                    <a:pt x="2806" y="9414"/>
                    <a:pt x="2555" y="9414"/>
                  </a:cubicBezTo>
                  <a:cubicBezTo>
                    <a:pt x="1015" y="9414"/>
                    <a:pt x="681" y="8445"/>
                    <a:pt x="1954" y="6846"/>
                  </a:cubicBezTo>
                  <a:close/>
                  <a:moveTo>
                    <a:pt x="9925" y="6846"/>
                  </a:moveTo>
                  <a:lnTo>
                    <a:pt x="9925" y="6846"/>
                  </a:lnTo>
                  <a:cubicBezTo>
                    <a:pt x="11167" y="8392"/>
                    <a:pt x="10934" y="9430"/>
                    <a:pt x="9267" y="9430"/>
                  </a:cubicBezTo>
                  <a:cubicBezTo>
                    <a:pt x="9032" y="9430"/>
                    <a:pt x="8768" y="9410"/>
                    <a:pt x="8475" y="9367"/>
                  </a:cubicBezTo>
                  <a:cubicBezTo>
                    <a:pt x="8538" y="8894"/>
                    <a:pt x="8664" y="8390"/>
                    <a:pt x="8727" y="7823"/>
                  </a:cubicBezTo>
                  <a:cubicBezTo>
                    <a:pt x="9137" y="7508"/>
                    <a:pt x="9515" y="7193"/>
                    <a:pt x="9925" y="6846"/>
                  </a:cubicBezTo>
                  <a:close/>
                  <a:moveTo>
                    <a:pt x="5924" y="9461"/>
                  </a:moveTo>
                  <a:cubicBezTo>
                    <a:pt x="6396" y="9650"/>
                    <a:pt x="6869" y="9839"/>
                    <a:pt x="7404" y="9965"/>
                  </a:cubicBezTo>
                  <a:cubicBezTo>
                    <a:pt x="6962" y="11056"/>
                    <a:pt x="6440" y="11607"/>
                    <a:pt x="5922" y="11607"/>
                  </a:cubicBezTo>
                  <a:cubicBezTo>
                    <a:pt x="5408" y="11607"/>
                    <a:pt x="4898" y="11064"/>
                    <a:pt x="4474" y="9965"/>
                  </a:cubicBezTo>
                  <a:cubicBezTo>
                    <a:pt x="4978" y="9839"/>
                    <a:pt x="5451" y="9650"/>
                    <a:pt x="5924" y="9461"/>
                  </a:cubicBezTo>
                  <a:close/>
                  <a:moveTo>
                    <a:pt x="5931" y="1"/>
                  </a:moveTo>
                  <a:cubicBezTo>
                    <a:pt x="5817" y="1"/>
                    <a:pt x="5699" y="14"/>
                    <a:pt x="5577" y="41"/>
                  </a:cubicBezTo>
                  <a:cubicBezTo>
                    <a:pt x="4632" y="262"/>
                    <a:pt x="4002" y="1333"/>
                    <a:pt x="3655" y="2278"/>
                  </a:cubicBezTo>
                  <a:cubicBezTo>
                    <a:pt x="3326" y="2223"/>
                    <a:pt x="2973" y="2187"/>
                    <a:pt x="2624" y="2187"/>
                  </a:cubicBezTo>
                  <a:cubicBezTo>
                    <a:pt x="1770" y="2187"/>
                    <a:pt x="939" y="2404"/>
                    <a:pt x="536" y="3097"/>
                  </a:cubicBezTo>
                  <a:cubicBezTo>
                    <a:pt x="1" y="4074"/>
                    <a:pt x="662" y="5334"/>
                    <a:pt x="1387" y="6216"/>
                  </a:cubicBezTo>
                  <a:cubicBezTo>
                    <a:pt x="788" y="6972"/>
                    <a:pt x="158" y="8043"/>
                    <a:pt x="379" y="8926"/>
                  </a:cubicBezTo>
                  <a:cubicBezTo>
                    <a:pt x="599" y="9650"/>
                    <a:pt x="1166" y="10028"/>
                    <a:pt x="1922" y="10186"/>
                  </a:cubicBezTo>
                  <a:cubicBezTo>
                    <a:pt x="2157" y="10241"/>
                    <a:pt x="2410" y="10266"/>
                    <a:pt x="2668" y="10266"/>
                  </a:cubicBezTo>
                  <a:cubicBezTo>
                    <a:pt x="2998" y="10266"/>
                    <a:pt x="3337" y="10225"/>
                    <a:pt x="3655" y="10154"/>
                  </a:cubicBezTo>
                  <a:cubicBezTo>
                    <a:pt x="4221" y="11678"/>
                    <a:pt x="5076" y="12434"/>
                    <a:pt x="5929" y="12434"/>
                  </a:cubicBezTo>
                  <a:cubicBezTo>
                    <a:pt x="6786" y="12434"/>
                    <a:pt x="7639" y="11670"/>
                    <a:pt x="8192" y="10154"/>
                  </a:cubicBezTo>
                  <a:cubicBezTo>
                    <a:pt x="8550" y="10215"/>
                    <a:pt x="8882" y="10243"/>
                    <a:pt x="9186" y="10243"/>
                  </a:cubicBezTo>
                  <a:cubicBezTo>
                    <a:pt x="11589" y="10243"/>
                    <a:pt x="12278" y="8453"/>
                    <a:pt x="10460" y="6216"/>
                  </a:cubicBezTo>
                  <a:cubicBezTo>
                    <a:pt x="12272" y="4014"/>
                    <a:pt x="11618" y="2182"/>
                    <a:pt x="9217" y="2182"/>
                  </a:cubicBezTo>
                  <a:cubicBezTo>
                    <a:pt x="8904" y="2182"/>
                    <a:pt x="8562" y="2213"/>
                    <a:pt x="8192" y="2278"/>
                  </a:cubicBezTo>
                  <a:cubicBezTo>
                    <a:pt x="7765" y="1139"/>
                    <a:pt x="7004" y="1"/>
                    <a:pt x="5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367;p62">
              <a:extLst>
                <a:ext uri="{FF2B5EF4-FFF2-40B4-BE49-F238E27FC236}">
                  <a16:creationId xmlns:a16="http://schemas.microsoft.com/office/drawing/2014/main" id="{2A1FA423-E5B5-0694-0A43-619B6B92490F}"/>
                </a:ext>
              </a:extLst>
            </p:cNvPr>
            <p:cNvSpPr/>
            <p:nvPr/>
          </p:nvSpPr>
          <p:spPr>
            <a:xfrm>
              <a:off x="-42500725" y="3712425"/>
              <a:ext cx="63025" cy="62275"/>
            </a:xfrm>
            <a:custGeom>
              <a:avLst/>
              <a:gdLst/>
              <a:ahLst/>
              <a:cxnLst/>
              <a:rect l="l" t="t" r="r" b="b"/>
              <a:pathLst>
                <a:path w="2521" h="2491" extrusionOk="0">
                  <a:moveTo>
                    <a:pt x="1313" y="0"/>
                  </a:moveTo>
                  <a:cubicBezTo>
                    <a:pt x="1295" y="0"/>
                    <a:pt x="1278" y="1"/>
                    <a:pt x="1261" y="1"/>
                  </a:cubicBezTo>
                  <a:cubicBezTo>
                    <a:pt x="599" y="1"/>
                    <a:pt x="0" y="569"/>
                    <a:pt x="63" y="1230"/>
                  </a:cubicBezTo>
                  <a:cubicBezTo>
                    <a:pt x="0" y="1955"/>
                    <a:pt x="567" y="2490"/>
                    <a:pt x="1261" y="2490"/>
                  </a:cubicBezTo>
                  <a:cubicBezTo>
                    <a:pt x="1954" y="2490"/>
                    <a:pt x="2521" y="1955"/>
                    <a:pt x="2489" y="1230"/>
                  </a:cubicBezTo>
                  <a:cubicBezTo>
                    <a:pt x="2489" y="585"/>
                    <a:pt x="1980" y="0"/>
                    <a:pt x="1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CC74E4D0-1DDA-0D3E-E087-448EA70D4888}"/>
              </a:ext>
            </a:extLst>
          </p:cNvPr>
          <p:cNvSpPr txBox="1"/>
          <p:nvPr/>
        </p:nvSpPr>
        <p:spPr>
          <a:xfrm>
            <a:off x="720573" y="1338186"/>
            <a:ext cx="662229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58750"/>
            <a:r>
              <a:rPr lang="en-US" sz="1800" b="1" dirty="0">
                <a:solidFill>
                  <a:schemeClr val="tx1"/>
                </a:solidFill>
                <a:latin typeface="Actor"/>
              </a:rPr>
              <a:t>2</a:t>
            </a:r>
            <a:r>
              <a:rPr lang="en-US" sz="1800" dirty="0">
                <a:solidFill>
                  <a:schemeClr val="tx1"/>
                </a:solidFill>
                <a:latin typeface="Actor"/>
              </a:rPr>
              <a:t>³² corresponds to the maximum period length achievable with a 32-bit integer representation</a:t>
            </a:r>
            <a:endParaRPr lang="en-US" sz="1800" b="1" dirty="0">
              <a:solidFill>
                <a:schemeClr val="tx1"/>
              </a:solidFill>
              <a:latin typeface="Actor"/>
            </a:endParaRPr>
          </a:p>
          <a:p>
            <a:pPr marL="158750"/>
            <a:endParaRPr lang="en-US" sz="1800" dirty="0">
              <a:solidFill>
                <a:schemeClr val="tx1"/>
              </a:solidFill>
              <a:latin typeface="Actor"/>
            </a:endParaRPr>
          </a:p>
          <a:p>
            <a:pPr marL="158750"/>
            <a:r>
              <a:rPr lang="en-US" sz="1800" dirty="0">
                <a:solidFill>
                  <a:schemeClr val="tx1"/>
                </a:solidFill>
                <a:latin typeface="Actor"/>
              </a:rPr>
              <a:t>(</a:t>
            </a:r>
            <a:r>
              <a:rPr lang="en-US" sz="1800" b="1" dirty="0">
                <a:solidFill>
                  <a:schemeClr val="tx1"/>
                </a:solidFill>
              </a:rPr>
              <a:t>2</a:t>
            </a:r>
            <a:r>
              <a:rPr lang="en-US" sz="1800" dirty="0">
                <a:solidFill>
                  <a:schemeClr val="tx1"/>
                </a:solidFill>
              </a:rPr>
              <a:t>³² - 1) = the largest number that can fit within 32 bits</a:t>
            </a:r>
          </a:p>
          <a:p>
            <a:pPr marL="158750"/>
            <a:endParaRPr lang="en-US" sz="1800" dirty="0">
              <a:solidFill>
                <a:schemeClr val="tx1"/>
              </a:solidFill>
            </a:endParaRPr>
          </a:p>
          <a:p>
            <a:pPr marL="158750"/>
            <a:r>
              <a:rPr lang="en-US" sz="1800" b="1" dirty="0">
                <a:solidFill>
                  <a:schemeClr val="tx1"/>
                </a:solidFill>
              </a:rPr>
              <a:t>2</a:t>
            </a:r>
            <a:r>
              <a:rPr lang="en-US" sz="1800" dirty="0">
                <a:solidFill>
                  <a:schemeClr val="tx1"/>
                </a:solidFill>
              </a:rPr>
              <a:t>³² distinct pseudo-random numbers before repeating</a:t>
            </a:r>
            <a:endParaRPr lang="en-US" dirty="0">
              <a:solidFill>
                <a:schemeClr val="tx1"/>
              </a:solidFill>
            </a:endParaRPr>
          </a:p>
        </p:txBody>
      </p:sp>
    </p:spTree>
    <p:extLst>
      <p:ext uri="{BB962C8B-B14F-4D97-AF65-F5344CB8AC3E}">
        <p14:creationId xmlns:p14="http://schemas.microsoft.com/office/powerpoint/2010/main" val="1578052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5"/>
          <p:cNvSpPr txBox="1">
            <a:spLocks noGrp="1"/>
          </p:cNvSpPr>
          <p:nvPr>
            <p:ph type="subTitle" idx="6"/>
          </p:nvPr>
        </p:nvSpPr>
        <p:spPr>
          <a:xfrm>
            <a:off x="720001" y="2827275"/>
            <a:ext cx="3627900"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Spectral Tests</a:t>
            </a:r>
            <a:endParaRPr/>
          </a:p>
        </p:txBody>
      </p:sp>
      <p:sp>
        <p:nvSpPr>
          <p:cNvPr id="1226" name="Google Shape;122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a:solidFill>
                  <a:schemeClr val="accent6"/>
                </a:solidFill>
                <a:ea typeface="+mj-lt"/>
                <a:cs typeface="+mj-lt"/>
              </a:rPr>
              <a:t>Evaluating Pseudorandom Sequences</a:t>
            </a:r>
            <a:endParaRPr sz="2800">
              <a:solidFill>
                <a:schemeClr val="accent6"/>
              </a:solidFill>
            </a:endParaRPr>
          </a:p>
        </p:txBody>
      </p:sp>
      <p:sp>
        <p:nvSpPr>
          <p:cNvPr id="1227" name="Google Shape;1227;p35"/>
          <p:cNvSpPr txBox="1">
            <a:spLocks noGrp="1"/>
          </p:cNvSpPr>
          <p:nvPr>
            <p:ph type="subTitle" idx="1"/>
          </p:nvPr>
        </p:nvSpPr>
        <p:spPr>
          <a:xfrm>
            <a:off x="720000" y="1735625"/>
            <a:ext cx="362790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 chi-square test is a statistical test used to determine whether there is a significant association between categorical variables by comparing observed frequencies with expected frequencies.</a:t>
            </a:r>
          </a:p>
        </p:txBody>
      </p:sp>
      <p:sp>
        <p:nvSpPr>
          <p:cNvPr id="1228" name="Google Shape;1228;p35"/>
          <p:cNvSpPr txBox="1">
            <a:spLocks noGrp="1"/>
          </p:cNvSpPr>
          <p:nvPr>
            <p:ph type="subTitle" idx="2"/>
          </p:nvPr>
        </p:nvSpPr>
        <p:spPr>
          <a:xfrm>
            <a:off x="4802874" y="1735625"/>
            <a:ext cx="362790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 autocorrelation test is a statistical method used to assess the degree of correlation between a sequence of values and a delayed version of itself, aiming to detect patterns or dependencies within the data.</a:t>
            </a:r>
            <a:endParaRPr/>
          </a:p>
        </p:txBody>
      </p:sp>
      <p:sp>
        <p:nvSpPr>
          <p:cNvPr id="1229" name="Google Shape;1229;p35"/>
          <p:cNvSpPr txBox="1">
            <a:spLocks noGrp="1"/>
          </p:cNvSpPr>
          <p:nvPr>
            <p:ph type="subTitle" idx="3"/>
          </p:nvPr>
        </p:nvSpPr>
        <p:spPr>
          <a:xfrm>
            <a:off x="720000" y="3396200"/>
            <a:ext cx="362790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 spectral test is a statistical analysis technique used to examine the presence of periodic patterns or cyclic components within a dataset by analyzing its frequency domain representation through methods like Fourier analysis.</a:t>
            </a:r>
            <a:endParaRPr/>
          </a:p>
        </p:txBody>
      </p:sp>
      <p:sp>
        <p:nvSpPr>
          <p:cNvPr id="1231" name="Google Shape;1231;p35"/>
          <p:cNvSpPr txBox="1">
            <a:spLocks noGrp="1"/>
          </p:cNvSpPr>
          <p:nvPr>
            <p:ph type="subTitle" idx="5"/>
          </p:nvPr>
        </p:nvSpPr>
        <p:spPr>
          <a:xfrm>
            <a:off x="485030" y="1166575"/>
            <a:ext cx="4086970" cy="652800"/>
          </a:xfrm>
          <a:prstGeom prst="rect">
            <a:avLst/>
          </a:prstGeom>
        </p:spPr>
        <p:txBody>
          <a:bodyPr spcFirstLastPara="1" wrap="square" lIns="91425" tIns="91425" rIns="91425" bIns="91425" anchor="b" anchorCtr="0">
            <a:noAutofit/>
          </a:bodyPr>
          <a:lstStyle/>
          <a:p>
            <a:pPr marL="152400" indent="0" algn="l"/>
            <a:r>
              <a:rPr lang="en-US">
                <a:solidFill>
                  <a:schemeClr val="accent6"/>
                </a:solidFill>
                <a:latin typeface="Arial"/>
                <a:cs typeface="Calibri"/>
              </a:rPr>
              <a:t>Chi-Square</a:t>
            </a:r>
          </a:p>
        </p:txBody>
      </p:sp>
      <p:sp>
        <p:nvSpPr>
          <p:cNvPr id="1232" name="Google Shape;1232;p35"/>
          <p:cNvSpPr txBox="1">
            <a:spLocks noGrp="1"/>
          </p:cNvSpPr>
          <p:nvPr>
            <p:ph type="subTitle" idx="7"/>
          </p:nvPr>
        </p:nvSpPr>
        <p:spPr>
          <a:xfrm>
            <a:off x="4802842" y="1166575"/>
            <a:ext cx="3627900"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Autocorrelation</a:t>
            </a:r>
            <a:endParaRPr/>
          </a:p>
        </p:txBody>
      </p:sp>
      <p:grpSp>
        <p:nvGrpSpPr>
          <p:cNvPr id="2" name="Google Shape;5729;p60">
            <a:extLst>
              <a:ext uri="{FF2B5EF4-FFF2-40B4-BE49-F238E27FC236}">
                <a16:creationId xmlns:a16="http://schemas.microsoft.com/office/drawing/2014/main" id="{3B0FE3EB-13DD-1172-EB43-312EA42DB4E7}"/>
              </a:ext>
            </a:extLst>
          </p:cNvPr>
          <p:cNvGrpSpPr/>
          <p:nvPr/>
        </p:nvGrpSpPr>
        <p:grpSpPr>
          <a:xfrm>
            <a:off x="4899571" y="3323475"/>
            <a:ext cx="2670070" cy="1335882"/>
            <a:chOff x="5159450" y="1919950"/>
            <a:chExt cx="1541050" cy="862500"/>
          </a:xfrm>
        </p:grpSpPr>
        <p:sp>
          <p:nvSpPr>
            <p:cNvPr id="3" name="Google Shape;5730;p60">
              <a:extLst>
                <a:ext uri="{FF2B5EF4-FFF2-40B4-BE49-F238E27FC236}">
                  <a16:creationId xmlns:a16="http://schemas.microsoft.com/office/drawing/2014/main" id="{D64D98D8-81D6-31AF-367B-81DD75522378}"/>
                </a:ext>
              </a:extLst>
            </p:cNvPr>
            <p:cNvSpPr/>
            <p:nvPr/>
          </p:nvSpPr>
          <p:spPr>
            <a:xfrm>
              <a:off x="5216413"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p:spPr>
          <p:txBody>
            <a:bodyPr/>
            <a:lstStyle/>
            <a:p>
              <a:endParaRPr lang="en-US"/>
            </a:p>
          </p:txBody>
        </p:sp>
        <p:grpSp>
          <p:nvGrpSpPr>
            <p:cNvPr id="4" name="Google Shape;5731;p60">
              <a:extLst>
                <a:ext uri="{FF2B5EF4-FFF2-40B4-BE49-F238E27FC236}">
                  <a16:creationId xmlns:a16="http://schemas.microsoft.com/office/drawing/2014/main" id="{AA7D48A1-ED44-3D3B-0AF8-05D8507D5ADE}"/>
                </a:ext>
              </a:extLst>
            </p:cNvPr>
            <p:cNvGrpSpPr/>
            <p:nvPr/>
          </p:nvGrpSpPr>
          <p:grpSpPr>
            <a:xfrm>
              <a:off x="5159450" y="1919950"/>
              <a:ext cx="1541050" cy="862500"/>
              <a:chOff x="5159450" y="1919950"/>
              <a:chExt cx="1541050" cy="862500"/>
            </a:xfrm>
          </p:grpSpPr>
          <p:cxnSp>
            <p:nvCxnSpPr>
              <p:cNvPr id="5" name="Google Shape;5732;p60">
                <a:extLst>
                  <a:ext uri="{FF2B5EF4-FFF2-40B4-BE49-F238E27FC236}">
                    <a16:creationId xmlns:a16="http://schemas.microsoft.com/office/drawing/2014/main" id="{31309AD9-E79D-74D3-8CC7-3D27F8134D59}"/>
                  </a:ext>
                </a:extLst>
              </p:cNvPr>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6" name="Google Shape;5733;p60">
                <a:extLst>
                  <a:ext uri="{FF2B5EF4-FFF2-40B4-BE49-F238E27FC236}">
                    <a16:creationId xmlns:a16="http://schemas.microsoft.com/office/drawing/2014/main" id="{74FD52DE-5FC7-1629-7B9F-FFFD8F25A0A6}"/>
                  </a:ext>
                </a:extLst>
              </p:cNvPr>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spTree>
    <p:extLst>
      <p:ext uri="{BB962C8B-B14F-4D97-AF65-F5344CB8AC3E}">
        <p14:creationId xmlns:p14="http://schemas.microsoft.com/office/powerpoint/2010/main" val="920483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5"/>
          <p:cNvSpPr txBox="1">
            <a:spLocks noGrp="1"/>
          </p:cNvSpPr>
          <p:nvPr>
            <p:ph type="subTitle" idx="6"/>
          </p:nvPr>
        </p:nvSpPr>
        <p:spPr>
          <a:xfrm>
            <a:off x="720001" y="2827275"/>
            <a:ext cx="3627900"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CryptGenRandom</a:t>
            </a:r>
            <a:endParaRPr/>
          </a:p>
        </p:txBody>
      </p:sp>
      <p:sp>
        <p:nvSpPr>
          <p:cNvPr id="1226" name="Google Shape;122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Cryptographically Secure PRNGs </a:t>
            </a:r>
            <a:endParaRPr sz="2800">
              <a:solidFill>
                <a:schemeClr val="accent6"/>
              </a:solidFill>
            </a:endParaRPr>
          </a:p>
        </p:txBody>
      </p:sp>
      <p:sp>
        <p:nvSpPr>
          <p:cNvPr id="1227" name="Google Shape;1227;p35"/>
          <p:cNvSpPr txBox="1">
            <a:spLocks noGrp="1"/>
          </p:cNvSpPr>
          <p:nvPr>
            <p:ph type="subTitle" idx="1"/>
          </p:nvPr>
        </p:nvSpPr>
        <p:spPr>
          <a:xfrm>
            <a:off x="720000" y="1735625"/>
            <a:ext cx="362790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Fortuna is a cryptographically secure pseudorandom number generator (CSPRNG) designed to withstand various cryptographic attacks, employing a reseeding mechanism based on entropy sources to enhance randomness.</a:t>
            </a:r>
          </a:p>
        </p:txBody>
      </p:sp>
      <p:sp>
        <p:nvSpPr>
          <p:cNvPr id="1228" name="Google Shape;1228;p35"/>
          <p:cNvSpPr txBox="1">
            <a:spLocks noGrp="1"/>
          </p:cNvSpPr>
          <p:nvPr>
            <p:ph type="subTitle" idx="2"/>
          </p:nvPr>
        </p:nvSpPr>
        <p:spPr>
          <a:xfrm>
            <a:off x="4802874" y="1735625"/>
            <a:ext cx="362790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Yarrow is a cryptographically secure pseudorandom number generator (CSPRNG) designed to provide high-quality randomness for cryptographic applications by continuously updating its internal state based on environmental noise sources.</a:t>
            </a:r>
            <a:endParaRPr/>
          </a:p>
        </p:txBody>
      </p:sp>
      <p:sp>
        <p:nvSpPr>
          <p:cNvPr id="1229" name="Google Shape;1229;p35"/>
          <p:cNvSpPr txBox="1">
            <a:spLocks noGrp="1"/>
          </p:cNvSpPr>
          <p:nvPr>
            <p:ph type="subTitle" idx="3"/>
          </p:nvPr>
        </p:nvSpPr>
        <p:spPr>
          <a:xfrm>
            <a:off x="720000" y="3396200"/>
            <a:ext cx="362790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CryptGenRandom is a cryptographic API function in Windows operating systems used to generate cryptographically secure pseudo-random numbers for various cryptographic purposes, ensuring high-quality randomness.</a:t>
            </a:r>
            <a:endParaRPr/>
          </a:p>
        </p:txBody>
      </p:sp>
      <p:sp>
        <p:nvSpPr>
          <p:cNvPr id="1231" name="Google Shape;1231;p35"/>
          <p:cNvSpPr txBox="1">
            <a:spLocks noGrp="1"/>
          </p:cNvSpPr>
          <p:nvPr>
            <p:ph type="subTitle" idx="5"/>
          </p:nvPr>
        </p:nvSpPr>
        <p:spPr>
          <a:xfrm>
            <a:off x="590309" y="1166575"/>
            <a:ext cx="3985046" cy="652800"/>
          </a:xfrm>
          <a:prstGeom prst="rect">
            <a:avLst/>
          </a:prstGeom>
        </p:spPr>
        <p:txBody>
          <a:bodyPr spcFirstLastPara="1" wrap="square" lIns="91425" tIns="91425" rIns="91425" bIns="91425" anchor="b" anchorCtr="0">
            <a:noAutofit/>
          </a:bodyPr>
          <a:lstStyle/>
          <a:p>
            <a:pPr marL="152400" indent="0" algn="l"/>
            <a:r>
              <a:rPr lang="en-US">
                <a:solidFill>
                  <a:schemeClr val="accent6"/>
                </a:solidFill>
                <a:latin typeface="Arial"/>
                <a:cs typeface="Calibri"/>
              </a:rPr>
              <a:t>Fortuna</a:t>
            </a:r>
          </a:p>
        </p:txBody>
      </p:sp>
      <p:sp>
        <p:nvSpPr>
          <p:cNvPr id="1232" name="Google Shape;1232;p35"/>
          <p:cNvSpPr txBox="1">
            <a:spLocks noGrp="1"/>
          </p:cNvSpPr>
          <p:nvPr>
            <p:ph type="subTitle" idx="7"/>
          </p:nvPr>
        </p:nvSpPr>
        <p:spPr>
          <a:xfrm>
            <a:off x="4802842" y="1166575"/>
            <a:ext cx="3627900"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Yara</a:t>
            </a:r>
            <a:endParaRPr/>
          </a:p>
        </p:txBody>
      </p:sp>
      <p:grpSp>
        <p:nvGrpSpPr>
          <p:cNvPr id="7" name="Google Shape;8775;p67">
            <a:extLst>
              <a:ext uri="{FF2B5EF4-FFF2-40B4-BE49-F238E27FC236}">
                <a16:creationId xmlns:a16="http://schemas.microsoft.com/office/drawing/2014/main" id="{11EDCB95-0944-131E-4984-07E7C4C89E65}"/>
              </a:ext>
            </a:extLst>
          </p:cNvPr>
          <p:cNvGrpSpPr/>
          <p:nvPr/>
        </p:nvGrpSpPr>
        <p:grpSpPr>
          <a:xfrm>
            <a:off x="6396470" y="3480075"/>
            <a:ext cx="1242819" cy="1339563"/>
            <a:chOff x="-3031325" y="3597450"/>
            <a:chExt cx="293825" cy="292250"/>
          </a:xfrm>
        </p:grpSpPr>
        <p:sp>
          <p:nvSpPr>
            <p:cNvPr id="8" name="Google Shape;8776;p67">
              <a:extLst>
                <a:ext uri="{FF2B5EF4-FFF2-40B4-BE49-F238E27FC236}">
                  <a16:creationId xmlns:a16="http://schemas.microsoft.com/office/drawing/2014/main" id="{C01C9CF6-25C1-2CC5-6499-20A64495038A}"/>
                </a:ext>
              </a:extLst>
            </p:cNvPr>
            <p:cNvSpPr/>
            <p:nvPr/>
          </p:nvSpPr>
          <p:spPr>
            <a:xfrm>
              <a:off x="-3029750" y="3597450"/>
              <a:ext cx="292250" cy="67775"/>
            </a:xfrm>
            <a:custGeom>
              <a:avLst/>
              <a:gdLst/>
              <a:ahLst/>
              <a:cxnLst/>
              <a:rect l="l" t="t" r="r" b="b"/>
              <a:pathLst>
                <a:path w="11690" h="2711" extrusionOk="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777;p67">
              <a:extLst>
                <a:ext uri="{FF2B5EF4-FFF2-40B4-BE49-F238E27FC236}">
                  <a16:creationId xmlns:a16="http://schemas.microsoft.com/office/drawing/2014/main" id="{4A16B9C7-C197-350A-8C7A-0CE537697D90}"/>
                </a:ext>
              </a:extLst>
            </p:cNvPr>
            <p:cNvSpPr/>
            <p:nvPr/>
          </p:nvSpPr>
          <p:spPr>
            <a:xfrm>
              <a:off x="-3031325" y="3687250"/>
              <a:ext cx="292250" cy="153600"/>
            </a:xfrm>
            <a:custGeom>
              <a:avLst/>
              <a:gdLst/>
              <a:ahLst/>
              <a:cxnLst/>
              <a:rect l="l" t="t" r="r" b="b"/>
              <a:pathLst>
                <a:path w="11690" h="6144" extrusionOk="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778;p67">
              <a:extLst>
                <a:ext uri="{FF2B5EF4-FFF2-40B4-BE49-F238E27FC236}">
                  <a16:creationId xmlns:a16="http://schemas.microsoft.com/office/drawing/2014/main" id="{E6829F42-BBA5-1038-E37B-CCB92471D59E}"/>
                </a:ext>
              </a:extLst>
            </p:cNvPr>
            <p:cNvSpPr/>
            <p:nvPr/>
          </p:nvSpPr>
          <p:spPr>
            <a:xfrm>
              <a:off x="-2908450" y="3724275"/>
              <a:ext cx="59900" cy="164625"/>
            </a:xfrm>
            <a:custGeom>
              <a:avLst/>
              <a:gdLst/>
              <a:ahLst/>
              <a:cxnLst/>
              <a:rect l="l" t="t" r="r" b="b"/>
              <a:pathLst>
                <a:path w="2396" h="6585" extrusionOk="0">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779;p67">
              <a:extLst>
                <a:ext uri="{FF2B5EF4-FFF2-40B4-BE49-F238E27FC236}">
                  <a16:creationId xmlns:a16="http://schemas.microsoft.com/office/drawing/2014/main" id="{7B440BA1-70AD-4296-1BDA-4F0B381B1A47}"/>
                </a:ext>
              </a:extLst>
            </p:cNvPr>
            <p:cNvSpPr/>
            <p:nvPr/>
          </p:nvSpPr>
          <p:spPr>
            <a:xfrm>
              <a:off x="-2831250" y="3725850"/>
              <a:ext cx="59875" cy="163850"/>
            </a:xfrm>
            <a:custGeom>
              <a:avLst/>
              <a:gdLst/>
              <a:ahLst/>
              <a:cxnLst/>
              <a:rect l="l" t="t" r="r" b="b"/>
              <a:pathLst>
                <a:path w="2395" h="6554" extrusionOk="0">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7239;p64">
            <a:extLst>
              <a:ext uri="{FF2B5EF4-FFF2-40B4-BE49-F238E27FC236}">
                <a16:creationId xmlns:a16="http://schemas.microsoft.com/office/drawing/2014/main" id="{C3B9D8A3-7D2B-F47F-08C6-A9BED8ADD5D8}"/>
              </a:ext>
            </a:extLst>
          </p:cNvPr>
          <p:cNvSpPr/>
          <p:nvPr/>
        </p:nvSpPr>
        <p:spPr>
          <a:xfrm>
            <a:off x="4867636" y="3037073"/>
            <a:ext cx="1213226" cy="1118238"/>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561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Traditional PRNGs vs CSPRNGs</a:t>
            </a:r>
            <a:endParaRPr/>
          </a:p>
        </p:txBody>
      </p:sp>
      <p:grpSp>
        <p:nvGrpSpPr>
          <p:cNvPr id="2" name="Google Shape;6338;p62">
            <a:extLst>
              <a:ext uri="{FF2B5EF4-FFF2-40B4-BE49-F238E27FC236}">
                <a16:creationId xmlns:a16="http://schemas.microsoft.com/office/drawing/2014/main" id="{670ECA1D-E250-4C72-AA0D-946D6CDE195A}"/>
              </a:ext>
            </a:extLst>
          </p:cNvPr>
          <p:cNvGrpSpPr/>
          <p:nvPr/>
        </p:nvGrpSpPr>
        <p:grpSpPr>
          <a:xfrm>
            <a:off x="6614523" y="2943939"/>
            <a:ext cx="2053288" cy="1755194"/>
            <a:chOff x="-42994575" y="3950300"/>
            <a:chExt cx="319025" cy="317450"/>
          </a:xfrm>
        </p:grpSpPr>
        <p:sp>
          <p:nvSpPr>
            <p:cNvPr id="3" name="Google Shape;6339;p62">
              <a:extLst>
                <a:ext uri="{FF2B5EF4-FFF2-40B4-BE49-F238E27FC236}">
                  <a16:creationId xmlns:a16="http://schemas.microsoft.com/office/drawing/2014/main" id="{C25B8C81-15C9-B3F6-AB91-D623CE53557E}"/>
                </a:ext>
              </a:extLst>
            </p:cNvPr>
            <p:cNvSpPr/>
            <p:nvPr/>
          </p:nvSpPr>
          <p:spPr>
            <a:xfrm>
              <a:off x="-42930775" y="4225200"/>
              <a:ext cx="191425" cy="42550"/>
            </a:xfrm>
            <a:custGeom>
              <a:avLst/>
              <a:gdLst/>
              <a:ahLst/>
              <a:cxnLst/>
              <a:rect l="l" t="t" r="r" b="b"/>
              <a:pathLst>
                <a:path w="7657" h="1702" extrusionOk="0">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340;p62">
              <a:extLst>
                <a:ext uri="{FF2B5EF4-FFF2-40B4-BE49-F238E27FC236}">
                  <a16:creationId xmlns:a16="http://schemas.microsoft.com/office/drawing/2014/main" id="{1994BDFC-CD61-D8BA-27C0-1FBD34776CD5}"/>
                </a:ext>
              </a:extLst>
            </p:cNvPr>
            <p:cNvSpPr/>
            <p:nvPr/>
          </p:nvSpPr>
          <p:spPr>
            <a:xfrm>
              <a:off x="-42908725" y="4163750"/>
              <a:ext cx="148900" cy="42550"/>
            </a:xfrm>
            <a:custGeom>
              <a:avLst/>
              <a:gdLst/>
              <a:ahLst/>
              <a:cxnLst/>
              <a:rect l="l" t="t" r="r" b="b"/>
              <a:pathLst>
                <a:path w="5956" h="1702" extrusionOk="0">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41;p62">
              <a:extLst>
                <a:ext uri="{FF2B5EF4-FFF2-40B4-BE49-F238E27FC236}">
                  <a16:creationId xmlns:a16="http://schemas.microsoft.com/office/drawing/2014/main" id="{CC73480C-27A4-8846-EA93-397914ECB666}"/>
                </a:ext>
              </a:extLst>
            </p:cNvPr>
            <p:cNvSpPr/>
            <p:nvPr/>
          </p:nvSpPr>
          <p:spPr>
            <a:xfrm>
              <a:off x="-42994575" y="3950300"/>
              <a:ext cx="319025" cy="211125"/>
            </a:xfrm>
            <a:custGeom>
              <a:avLst/>
              <a:gdLst/>
              <a:ahLst/>
              <a:cxnLst/>
              <a:rect l="l" t="t" r="r" b="b"/>
              <a:pathLst>
                <a:path w="12761" h="8445" extrusionOk="0">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0C58D4B9-C929-A51F-DC81-0F3E8F3C21ED}"/>
              </a:ext>
            </a:extLst>
          </p:cNvPr>
          <p:cNvSpPr txBox="1"/>
          <p:nvPr/>
        </p:nvSpPr>
        <p:spPr>
          <a:xfrm>
            <a:off x="718608" y="1337733"/>
            <a:ext cx="793976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solidFill>
                  <a:srgbClr val="FFFFFF"/>
                </a:solidFill>
                <a:latin typeface="Actor"/>
              </a:rPr>
              <a:t>-Traditional PRNGs lack cryptographic strength required for secure communication and data protection</a:t>
            </a:r>
          </a:p>
          <a:p>
            <a:endParaRPr lang="en-US" sz="1800" b="1" dirty="0">
              <a:solidFill>
                <a:srgbClr val="FFFFFF"/>
              </a:solidFill>
              <a:latin typeface="Actor"/>
            </a:endParaRPr>
          </a:p>
          <a:p>
            <a:r>
              <a:rPr lang="en-US" sz="1800" b="1" dirty="0">
                <a:solidFill>
                  <a:srgbClr val="FFFFFF"/>
                </a:solidFill>
                <a:latin typeface="Actor"/>
              </a:rPr>
              <a:t>-Cryptographically secure PRNGs are designed to withstand cryptographic attacks</a:t>
            </a:r>
          </a:p>
        </p:txBody>
      </p:sp>
    </p:spTree>
    <p:extLst>
      <p:ext uri="{BB962C8B-B14F-4D97-AF65-F5344CB8AC3E}">
        <p14:creationId xmlns:p14="http://schemas.microsoft.com/office/powerpoint/2010/main" val="470692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Application of PRNGs</a:t>
            </a:r>
            <a:endParaRPr/>
          </a:p>
        </p:txBody>
      </p:sp>
      <p:grpSp>
        <p:nvGrpSpPr>
          <p:cNvPr id="2" name="Google Shape;8128;p65">
            <a:extLst>
              <a:ext uri="{FF2B5EF4-FFF2-40B4-BE49-F238E27FC236}">
                <a16:creationId xmlns:a16="http://schemas.microsoft.com/office/drawing/2014/main" id="{9425FCB4-FDBA-072E-E2E9-AC417E274AFE}"/>
              </a:ext>
            </a:extLst>
          </p:cNvPr>
          <p:cNvGrpSpPr/>
          <p:nvPr/>
        </p:nvGrpSpPr>
        <p:grpSpPr>
          <a:xfrm>
            <a:off x="7273235" y="3059694"/>
            <a:ext cx="1088171" cy="1232143"/>
            <a:chOff x="-45286550" y="3200500"/>
            <a:chExt cx="263875" cy="299325"/>
          </a:xfrm>
        </p:grpSpPr>
        <p:sp>
          <p:nvSpPr>
            <p:cNvPr id="3" name="Google Shape;8129;p65">
              <a:extLst>
                <a:ext uri="{FF2B5EF4-FFF2-40B4-BE49-F238E27FC236}">
                  <a16:creationId xmlns:a16="http://schemas.microsoft.com/office/drawing/2014/main" id="{CF761201-DB5F-E463-63A9-40EDAFC89CDC}"/>
                </a:ext>
              </a:extLst>
            </p:cNvPr>
            <p:cNvSpPr/>
            <p:nvPr/>
          </p:nvSpPr>
          <p:spPr>
            <a:xfrm>
              <a:off x="-45233000" y="3200500"/>
              <a:ext cx="210325" cy="247325"/>
            </a:xfrm>
            <a:custGeom>
              <a:avLst/>
              <a:gdLst/>
              <a:ahLst/>
              <a:cxnLst/>
              <a:rect l="l" t="t" r="r" b="b"/>
              <a:pathLst>
                <a:path w="8413" h="9893" extrusionOk="0">
                  <a:moveTo>
                    <a:pt x="3151" y="0"/>
                  </a:moveTo>
                  <a:cubicBezTo>
                    <a:pt x="1891" y="0"/>
                    <a:pt x="851" y="945"/>
                    <a:pt x="694" y="2174"/>
                  </a:cubicBezTo>
                  <a:cubicBezTo>
                    <a:pt x="347" y="2300"/>
                    <a:pt x="64" y="2615"/>
                    <a:pt x="1" y="2962"/>
                  </a:cubicBezTo>
                  <a:cubicBezTo>
                    <a:pt x="316" y="2899"/>
                    <a:pt x="662" y="2804"/>
                    <a:pt x="1009" y="2804"/>
                  </a:cubicBezTo>
                  <a:cubicBezTo>
                    <a:pt x="1355" y="2804"/>
                    <a:pt x="1733" y="2836"/>
                    <a:pt x="2048" y="2962"/>
                  </a:cubicBezTo>
                  <a:cubicBezTo>
                    <a:pt x="1954" y="2615"/>
                    <a:pt x="1733" y="2332"/>
                    <a:pt x="1355" y="2174"/>
                  </a:cubicBezTo>
                  <a:cubicBezTo>
                    <a:pt x="1481" y="1355"/>
                    <a:pt x="2237" y="693"/>
                    <a:pt x="3088" y="693"/>
                  </a:cubicBezTo>
                  <a:cubicBezTo>
                    <a:pt x="4096" y="693"/>
                    <a:pt x="4884" y="1481"/>
                    <a:pt x="4884" y="2458"/>
                  </a:cubicBezTo>
                  <a:lnTo>
                    <a:pt x="4884" y="8475"/>
                  </a:lnTo>
                  <a:cubicBezTo>
                    <a:pt x="4884" y="9263"/>
                    <a:pt x="5514" y="9893"/>
                    <a:pt x="6302" y="9893"/>
                  </a:cubicBezTo>
                  <a:cubicBezTo>
                    <a:pt x="7089" y="9893"/>
                    <a:pt x="7719" y="9263"/>
                    <a:pt x="7719" y="8475"/>
                  </a:cubicBezTo>
                  <a:lnTo>
                    <a:pt x="7719" y="6270"/>
                  </a:lnTo>
                  <a:cubicBezTo>
                    <a:pt x="8097" y="6112"/>
                    <a:pt x="8412" y="5766"/>
                    <a:pt x="8412" y="5293"/>
                  </a:cubicBezTo>
                  <a:lnTo>
                    <a:pt x="8412" y="3875"/>
                  </a:lnTo>
                  <a:cubicBezTo>
                    <a:pt x="8412" y="3686"/>
                    <a:pt x="8255" y="3529"/>
                    <a:pt x="8066" y="3529"/>
                  </a:cubicBezTo>
                  <a:lnTo>
                    <a:pt x="7688" y="3529"/>
                  </a:lnTo>
                  <a:lnTo>
                    <a:pt x="7688" y="2458"/>
                  </a:lnTo>
                  <a:cubicBezTo>
                    <a:pt x="7688" y="2269"/>
                    <a:pt x="7562" y="2111"/>
                    <a:pt x="7341" y="2111"/>
                  </a:cubicBezTo>
                  <a:cubicBezTo>
                    <a:pt x="7152" y="2111"/>
                    <a:pt x="6995" y="2269"/>
                    <a:pt x="6995" y="2458"/>
                  </a:cubicBezTo>
                  <a:lnTo>
                    <a:pt x="6995" y="3529"/>
                  </a:lnTo>
                  <a:lnTo>
                    <a:pt x="6648" y="3529"/>
                  </a:lnTo>
                  <a:cubicBezTo>
                    <a:pt x="6459" y="3529"/>
                    <a:pt x="6302" y="3686"/>
                    <a:pt x="6302" y="3875"/>
                  </a:cubicBezTo>
                  <a:lnTo>
                    <a:pt x="6302" y="5293"/>
                  </a:lnTo>
                  <a:cubicBezTo>
                    <a:pt x="6302" y="5766"/>
                    <a:pt x="6554" y="6112"/>
                    <a:pt x="6995" y="6270"/>
                  </a:cubicBezTo>
                  <a:lnTo>
                    <a:pt x="6995" y="8475"/>
                  </a:lnTo>
                  <a:cubicBezTo>
                    <a:pt x="6995" y="8885"/>
                    <a:pt x="6680" y="9200"/>
                    <a:pt x="6302" y="9200"/>
                  </a:cubicBezTo>
                  <a:cubicBezTo>
                    <a:pt x="5892" y="9200"/>
                    <a:pt x="5577" y="8885"/>
                    <a:pt x="5577" y="8475"/>
                  </a:cubicBezTo>
                  <a:lnTo>
                    <a:pt x="5577" y="2458"/>
                  </a:lnTo>
                  <a:cubicBezTo>
                    <a:pt x="5577" y="1103"/>
                    <a:pt x="4474"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130;p65">
              <a:extLst>
                <a:ext uri="{FF2B5EF4-FFF2-40B4-BE49-F238E27FC236}">
                  <a16:creationId xmlns:a16="http://schemas.microsoft.com/office/drawing/2014/main" id="{72E4584D-83BA-5C29-E8F9-7CE3C1C87E8F}"/>
                </a:ext>
              </a:extLst>
            </p:cNvPr>
            <p:cNvSpPr/>
            <p:nvPr/>
          </p:nvSpPr>
          <p:spPr>
            <a:xfrm>
              <a:off x="-45216450" y="33407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131;p65">
              <a:extLst>
                <a:ext uri="{FF2B5EF4-FFF2-40B4-BE49-F238E27FC236}">
                  <a16:creationId xmlns:a16="http://schemas.microsoft.com/office/drawing/2014/main" id="{78AD98CC-87BB-EE6A-5941-77FAB0603913}"/>
                </a:ext>
              </a:extLst>
            </p:cNvPr>
            <p:cNvSpPr/>
            <p:nvPr/>
          </p:nvSpPr>
          <p:spPr>
            <a:xfrm>
              <a:off x="-45286550" y="3289500"/>
              <a:ext cx="158325" cy="210325"/>
            </a:xfrm>
            <a:custGeom>
              <a:avLst/>
              <a:gdLst/>
              <a:ahLst/>
              <a:cxnLst/>
              <a:rect l="l" t="t" r="r" b="b"/>
              <a:pathLst>
                <a:path w="6333" h="8413" extrusionOk="0">
                  <a:moveTo>
                    <a:pt x="2804" y="0"/>
                  </a:moveTo>
                  <a:cubicBezTo>
                    <a:pt x="1229" y="189"/>
                    <a:pt x="0" y="1481"/>
                    <a:pt x="0" y="3119"/>
                  </a:cubicBezTo>
                  <a:lnTo>
                    <a:pt x="0" y="5262"/>
                  </a:lnTo>
                  <a:cubicBezTo>
                    <a:pt x="0" y="6994"/>
                    <a:pt x="1418" y="8412"/>
                    <a:pt x="3151" y="8412"/>
                  </a:cubicBezTo>
                  <a:cubicBezTo>
                    <a:pt x="4884" y="8412"/>
                    <a:pt x="6301" y="6994"/>
                    <a:pt x="6301" y="5262"/>
                  </a:cubicBezTo>
                  <a:lnTo>
                    <a:pt x="6301" y="3119"/>
                  </a:lnTo>
                  <a:cubicBezTo>
                    <a:pt x="6333" y="1481"/>
                    <a:pt x="5073" y="158"/>
                    <a:pt x="3497" y="0"/>
                  </a:cubicBezTo>
                  <a:lnTo>
                    <a:pt x="3497" y="1418"/>
                  </a:lnTo>
                  <a:cubicBezTo>
                    <a:pt x="3907" y="1576"/>
                    <a:pt x="4222" y="1954"/>
                    <a:pt x="4222" y="2395"/>
                  </a:cubicBezTo>
                  <a:cubicBezTo>
                    <a:pt x="4222" y="2836"/>
                    <a:pt x="3938" y="3214"/>
                    <a:pt x="3497" y="3371"/>
                  </a:cubicBezTo>
                  <a:lnTo>
                    <a:pt x="3497" y="3844"/>
                  </a:lnTo>
                  <a:cubicBezTo>
                    <a:pt x="3497" y="4065"/>
                    <a:pt x="3340" y="4191"/>
                    <a:pt x="3151" y="4191"/>
                  </a:cubicBezTo>
                  <a:cubicBezTo>
                    <a:pt x="2962" y="4191"/>
                    <a:pt x="2804" y="4065"/>
                    <a:pt x="2804" y="3844"/>
                  </a:cubicBezTo>
                  <a:lnTo>
                    <a:pt x="2804" y="3371"/>
                  </a:lnTo>
                  <a:cubicBezTo>
                    <a:pt x="2395" y="3214"/>
                    <a:pt x="2080" y="2836"/>
                    <a:pt x="2080" y="2395"/>
                  </a:cubicBezTo>
                  <a:cubicBezTo>
                    <a:pt x="2080" y="1954"/>
                    <a:pt x="2363" y="1576"/>
                    <a:pt x="2804" y="1418"/>
                  </a:cubicBezTo>
                  <a:lnTo>
                    <a:pt x="28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8139;p65">
            <a:extLst>
              <a:ext uri="{FF2B5EF4-FFF2-40B4-BE49-F238E27FC236}">
                <a16:creationId xmlns:a16="http://schemas.microsoft.com/office/drawing/2014/main" id="{6BBE2516-1CB6-3AED-7C3D-0CC129CCA0F6}"/>
              </a:ext>
            </a:extLst>
          </p:cNvPr>
          <p:cNvGrpSpPr/>
          <p:nvPr/>
        </p:nvGrpSpPr>
        <p:grpSpPr>
          <a:xfrm>
            <a:off x="7002940" y="934302"/>
            <a:ext cx="969117" cy="1227561"/>
            <a:chOff x="-45277900" y="3938500"/>
            <a:chExt cx="244975" cy="300100"/>
          </a:xfrm>
        </p:grpSpPr>
        <p:sp>
          <p:nvSpPr>
            <p:cNvPr id="7" name="Google Shape;8140;p65">
              <a:extLst>
                <a:ext uri="{FF2B5EF4-FFF2-40B4-BE49-F238E27FC236}">
                  <a16:creationId xmlns:a16="http://schemas.microsoft.com/office/drawing/2014/main" id="{C744008F-8A45-3179-E41D-ACDDD4CB81B5}"/>
                </a:ext>
              </a:extLst>
            </p:cNvPr>
            <p:cNvSpPr/>
            <p:nvPr/>
          </p:nvSpPr>
          <p:spPr>
            <a:xfrm>
              <a:off x="-45210950" y="4107825"/>
              <a:ext cx="23650" cy="24450"/>
            </a:xfrm>
            <a:custGeom>
              <a:avLst/>
              <a:gdLst/>
              <a:ahLst/>
              <a:cxnLst/>
              <a:rect l="l" t="t" r="r" b="b"/>
              <a:pathLst>
                <a:path w="946" h="978" extrusionOk="0">
                  <a:moveTo>
                    <a:pt x="473" y="1"/>
                  </a:moveTo>
                  <a:lnTo>
                    <a:pt x="1" y="978"/>
                  </a:lnTo>
                  <a:lnTo>
                    <a:pt x="946" y="978"/>
                  </a:lnTo>
                  <a:lnTo>
                    <a:pt x="4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41;p65">
              <a:extLst>
                <a:ext uri="{FF2B5EF4-FFF2-40B4-BE49-F238E27FC236}">
                  <a16:creationId xmlns:a16="http://schemas.microsoft.com/office/drawing/2014/main" id="{0F3BFDAF-E50B-5A6F-3DC1-8D1691F4ABBB}"/>
                </a:ext>
              </a:extLst>
            </p:cNvPr>
            <p:cNvSpPr/>
            <p:nvPr/>
          </p:nvSpPr>
          <p:spPr>
            <a:xfrm>
              <a:off x="-45084925" y="3943225"/>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42;p65">
              <a:extLst>
                <a:ext uri="{FF2B5EF4-FFF2-40B4-BE49-F238E27FC236}">
                  <a16:creationId xmlns:a16="http://schemas.microsoft.com/office/drawing/2014/main" id="{511DB6D9-734F-C87A-F2BF-EF893319E354}"/>
                </a:ext>
              </a:extLst>
            </p:cNvPr>
            <p:cNvSpPr/>
            <p:nvPr/>
          </p:nvSpPr>
          <p:spPr>
            <a:xfrm>
              <a:off x="-45260575" y="3938500"/>
              <a:ext cx="227650" cy="300100"/>
            </a:xfrm>
            <a:custGeom>
              <a:avLst/>
              <a:gdLst/>
              <a:ahLst/>
              <a:cxnLst/>
              <a:rect l="l" t="t" r="r" b="b"/>
              <a:pathLst>
                <a:path w="9106" h="12004" extrusionOk="0">
                  <a:moveTo>
                    <a:pt x="348" y="0"/>
                  </a:moveTo>
                  <a:cubicBezTo>
                    <a:pt x="158" y="0"/>
                    <a:pt x="1" y="158"/>
                    <a:pt x="1" y="347"/>
                  </a:cubicBezTo>
                  <a:lnTo>
                    <a:pt x="1" y="4222"/>
                  </a:lnTo>
                  <a:lnTo>
                    <a:pt x="7342" y="4222"/>
                  </a:lnTo>
                  <a:cubicBezTo>
                    <a:pt x="7562" y="4222"/>
                    <a:pt x="7720" y="4380"/>
                    <a:pt x="7720" y="4600"/>
                  </a:cubicBezTo>
                  <a:lnTo>
                    <a:pt x="7720" y="10208"/>
                  </a:lnTo>
                  <a:cubicBezTo>
                    <a:pt x="7720" y="10428"/>
                    <a:pt x="7562" y="10586"/>
                    <a:pt x="7342" y="10586"/>
                  </a:cubicBezTo>
                  <a:lnTo>
                    <a:pt x="1" y="10586"/>
                  </a:lnTo>
                  <a:lnTo>
                    <a:pt x="1" y="11626"/>
                  </a:lnTo>
                  <a:cubicBezTo>
                    <a:pt x="1" y="11846"/>
                    <a:pt x="158" y="12004"/>
                    <a:pt x="348" y="12004"/>
                  </a:cubicBezTo>
                  <a:lnTo>
                    <a:pt x="8759" y="12004"/>
                  </a:lnTo>
                  <a:cubicBezTo>
                    <a:pt x="8980" y="12004"/>
                    <a:pt x="9106" y="11846"/>
                    <a:pt x="9106" y="11626"/>
                  </a:cubicBezTo>
                  <a:lnTo>
                    <a:pt x="9106" y="2804"/>
                  </a:lnTo>
                  <a:lnTo>
                    <a:pt x="6680" y="2804"/>
                  </a:lnTo>
                  <a:lnTo>
                    <a:pt x="6680" y="2773"/>
                  </a:lnTo>
                  <a:cubicBezTo>
                    <a:pt x="6491" y="2773"/>
                    <a:pt x="6333" y="2615"/>
                    <a:pt x="6333" y="2426"/>
                  </a:cubicBezTo>
                  <a:lnTo>
                    <a:pt x="6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43;p65">
              <a:extLst>
                <a:ext uri="{FF2B5EF4-FFF2-40B4-BE49-F238E27FC236}">
                  <a16:creationId xmlns:a16="http://schemas.microsoft.com/office/drawing/2014/main" id="{70AE8C2D-8DF4-9DC5-247D-06B6558BC369}"/>
                </a:ext>
              </a:extLst>
            </p:cNvPr>
            <p:cNvSpPr/>
            <p:nvPr/>
          </p:nvSpPr>
          <p:spPr>
            <a:xfrm>
              <a:off x="-45277900" y="4061375"/>
              <a:ext cx="193000" cy="122875"/>
            </a:xfrm>
            <a:custGeom>
              <a:avLst/>
              <a:gdLst/>
              <a:ahLst/>
              <a:cxnLst/>
              <a:rect l="l" t="t" r="r" b="b"/>
              <a:pathLst>
                <a:path w="7720" h="4915" extrusionOk="0">
                  <a:moveTo>
                    <a:pt x="5987" y="693"/>
                  </a:moveTo>
                  <a:cubicBezTo>
                    <a:pt x="6207" y="693"/>
                    <a:pt x="6333" y="851"/>
                    <a:pt x="6333" y="1071"/>
                  </a:cubicBezTo>
                  <a:cubicBezTo>
                    <a:pt x="6302" y="1260"/>
                    <a:pt x="6144" y="1418"/>
                    <a:pt x="5987" y="1418"/>
                  </a:cubicBezTo>
                  <a:cubicBezTo>
                    <a:pt x="5798" y="1418"/>
                    <a:pt x="5640" y="1260"/>
                    <a:pt x="5640" y="1071"/>
                  </a:cubicBezTo>
                  <a:cubicBezTo>
                    <a:pt x="5640" y="851"/>
                    <a:pt x="5798" y="693"/>
                    <a:pt x="5987" y="693"/>
                  </a:cubicBezTo>
                  <a:close/>
                  <a:moveTo>
                    <a:pt x="3246" y="701"/>
                  </a:moveTo>
                  <a:cubicBezTo>
                    <a:pt x="3372" y="701"/>
                    <a:pt x="3498" y="772"/>
                    <a:pt x="3561" y="914"/>
                  </a:cubicBezTo>
                  <a:lnTo>
                    <a:pt x="4979" y="3686"/>
                  </a:lnTo>
                  <a:cubicBezTo>
                    <a:pt x="4979" y="3907"/>
                    <a:pt x="4884" y="4096"/>
                    <a:pt x="4727" y="4159"/>
                  </a:cubicBezTo>
                  <a:cubicBezTo>
                    <a:pt x="4695" y="4222"/>
                    <a:pt x="4601" y="4222"/>
                    <a:pt x="4569" y="4222"/>
                  </a:cubicBezTo>
                  <a:cubicBezTo>
                    <a:pt x="4443" y="4222"/>
                    <a:pt x="4349" y="4127"/>
                    <a:pt x="4254" y="4001"/>
                  </a:cubicBezTo>
                  <a:lnTo>
                    <a:pt x="4033" y="3497"/>
                  </a:lnTo>
                  <a:lnTo>
                    <a:pt x="2364" y="3497"/>
                  </a:lnTo>
                  <a:lnTo>
                    <a:pt x="2143" y="4001"/>
                  </a:lnTo>
                  <a:cubicBezTo>
                    <a:pt x="2075" y="4115"/>
                    <a:pt x="1940" y="4196"/>
                    <a:pt x="1811" y="4196"/>
                  </a:cubicBezTo>
                  <a:cubicBezTo>
                    <a:pt x="1762" y="4196"/>
                    <a:pt x="1714" y="4185"/>
                    <a:pt x="1671" y="4159"/>
                  </a:cubicBezTo>
                  <a:cubicBezTo>
                    <a:pt x="1513" y="4096"/>
                    <a:pt x="1419" y="3844"/>
                    <a:pt x="1513" y="3686"/>
                  </a:cubicBezTo>
                  <a:lnTo>
                    <a:pt x="2931" y="914"/>
                  </a:lnTo>
                  <a:cubicBezTo>
                    <a:pt x="2994" y="772"/>
                    <a:pt x="3120" y="701"/>
                    <a:pt x="3246" y="701"/>
                  </a:cubicBezTo>
                  <a:close/>
                  <a:moveTo>
                    <a:pt x="5955" y="2079"/>
                  </a:moveTo>
                  <a:cubicBezTo>
                    <a:pt x="6144" y="2079"/>
                    <a:pt x="6302" y="2237"/>
                    <a:pt x="6302" y="2426"/>
                  </a:cubicBezTo>
                  <a:lnTo>
                    <a:pt x="6302" y="3844"/>
                  </a:lnTo>
                  <a:cubicBezTo>
                    <a:pt x="6302" y="4064"/>
                    <a:pt x="6144" y="4222"/>
                    <a:pt x="5955" y="4222"/>
                  </a:cubicBezTo>
                  <a:cubicBezTo>
                    <a:pt x="5766" y="4222"/>
                    <a:pt x="5609" y="4064"/>
                    <a:pt x="5609" y="3844"/>
                  </a:cubicBezTo>
                  <a:lnTo>
                    <a:pt x="5609" y="2426"/>
                  </a:lnTo>
                  <a:cubicBezTo>
                    <a:pt x="5609" y="2237"/>
                    <a:pt x="5766" y="2079"/>
                    <a:pt x="5955" y="2079"/>
                  </a:cubicBezTo>
                  <a:close/>
                  <a:moveTo>
                    <a:pt x="347" y="0"/>
                  </a:moveTo>
                  <a:cubicBezTo>
                    <a:pt x="158" y="0"/>
                    <a:pt x="1" y="158"/>
                    <a:pt x="1" y="347"/>
                  </a:cubicBezTo>
                  <a:lnTo>
                    <a:pt x="1" y="4568"/>
                  </a:lnTo>
                  <a:cubicBezTo>
                    <a:pt x="1" y="4757"/>
                    <a:pt x="158" y="4915"/>
                    <a:pt x="347" y="4915"/>
                  </a:cubicBezTo>
                  <a:lnTo>
                    <a:pt x="7720" y="4915"/>
                  </a:lnTo>
                  <a:lnTo>
                    <a:pt x="77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7239;p64">
            <a:extLst>
              <a:ext uri="{FF2B5EF4-FFF2-40B4-BE49-F238E27FC236}">
                <a16:creationId xmlns:a16="http://schemas.microsoft.com/office/drawing/2014/main" id="{8E38F683-933C-30A5-33AE-8C35AABF2662}"/>
              </a:ext>
            </a:extLst>
          </p:cNvPr>
          <p:cNvSpPr/>
          <p:nvPr/>
        </p:nvSpPr>
        <p:spPr>
          <a:xfrm>
            <a:off x="5639260" y="1982028"/>
            <a:ext cx="996878" cy="1079394"/>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extBox 12">
            <a:extLst>
              <a:ext uri="{FF2B5EF4-FFF2-40B4-BE49-F238E27FC236}">
                <a16:creationId xmlns:a16="http://schemas.microsoft.com/office/drawing/2014/main" id="{ED0D565D-E99F-A7B9-E049-6D1316E60388}"/>
              </a:ext>
            </a:extLst>
          </p:cNvPr>
          <p:cNvSpPr txBox="1"/>
          <p:nvPr/>
        </p:nvSpPr>
        <p:spPr>
          <a:xfrm>
            <a:off x="718457" y="1489982"/>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solidFill>
                  <a:srgbClr val="FFFFFF"/>
                </a:solidFill>
                <a:latin typeface="Actor"/>
              </a:rPr>
              <a:t>-Gaming</a:t>
            </a:r>
          </a:p>
          <a:p>
            <a:endParaRPr lang="en-US" sz="1800" b="1" dirty="0">
              <a:solidFill>
                <a:srgbClr val="FFFFFF"/>
              </a:solidFill>
              <a:latin typeface="Actor"/>
            </a:endParaRPr>
          </a:p>
          <a:p>
            <a:r>
              <a:rPr lang="en-US" sz="1800" b="1" dirty="0">
                <a:solidFill>
                  <a:srgbClr val="FFFFFF"/>
                </a:solidFill>
                <a:latin typeface="Actor"/>
              </a:rPr>
              <a:t>-Cryptographic Keys</a:t>
            </a:r>
          </a:p>
          <a:p>
            <a:endParaRPr lang="en-US" sz="1800" b="1" dirty="0">
              <a:solidFill>
                <a:srgbClr val="FFFFFF"/>
              </a:solidFill>
              <a:latin typeface="Actor"/>
            </a:endParaRPr>
          </a:p>
          <a:p>
            <a:r>
              <a:rPr lang="en-US" sz="1800" b="1" dirty="0">
                <a:solidFill>
                  <a:srgbClr val="FFFFFF"/>
                </a:solidFill>
                <a:latin typeface="Actor"/>
              </a:rPr>
              <a:t>-Secure communication</a:t>
            </a:r>
          </a:p>
        </p:txBody>
      </p:sp>
    </p:spTree>
    <p:extLst>
      <p:ext uri="{BB962C8B-B14F-4D97-AF65-F5344CB8AC3E}">
        <p14:creationId xmlns:p14="http://schemas.microsoft.com/office/powerpoint/2010/main" val="1469877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Cloudflare</a:t>
            </a:r>
          </a:p>
        </p:txBody>
      </p:sp>
      <p:pic>
        <p:nvPicPr>
          <p:cNvPr id="8" name="Picture 7" descr="How Cloudflare Uses Lava Lamps to Guard Against Hackers | WIRED">
            <a:extLst>
              <a:ext uri="{FF2B5EF4-FFF2-40B4-BE49-F238E27FC236}">
                <a16:creationId xmlns:a16="http://schemas.microsoft.com/office/drawing/2014/main" id="{7442D03A-9455-D259-4C59-919AC14F3BD3}"/>
              </a:ext>
            </a:extLst>
          </p:cNvPr>
          <p:cNvPicPr>
            <a:picLocks noChangeAspect="1"/>
          </p:cNvPicPr>
          <p:nvPr/>
        </p:nvPicPr>
        <p:blipFill rotWithShape="1">
          <a:blip r:embed="rId3"/>
          <a:srcRect r="20248" b="130"/>
          <a:stretch/>
        </p:blipFill>
        <p:spPr>
          <a:xfrm>
            <a:off x="195859" y="1174365"/>
            <a:ext cx="5217072" cy="3664972"/>
          </a:xfrm>
          <a:prstGeom prst="rect">
            <a:avLst/>
          </a:prstGeom>
        </p:spPr>
      </p:pic>
      <p:pic>
        <p:nvPicPr>
          <p:cNvPr id="2" name="Picture 1" descr="Hanging rainbow mobiles in Cloudflare’s Austin office.">
            <a:extLst>
              <a:ext uri="{FF2B5EF4-FFF2-40B4-BE49-F238E27FC236}">
                <a16:creationId xmlns:a16="http://schemas.microsoft.com/office/drawing/2014/main" id="{4D4707A9-D4AF-54DA-9DFE-5E736D23BEF7}"/>
              </a:ext>
            </a:extLst>
          </p:cNvPr>
          <p:cNvPicPr>
            <a:picLocks noChangeAspect="1"/>
          </p:cNvPicPr>
          <p:nvPr/>
        </p:nvPicPr>
        <p:blipFill rotWithShape="1">
          <a:blip r:embed="rId4"/>
          <a:srcRect l="10638" t="1190" r="11277" b="45454"/>
          <a:stretch/>
        </p:blipFill>
        <p:spPr>
          <a:xfrm>
            <a:off x="5460159" y="361958"/>
            <a:ext cx="3496560" cy="2348808"/>
          </a:xfrm>
          <a:prstGeom prst="rect">
            <a:avLst/>
          </a:prstGeom>
        </p:spPr>
      </p:pic>
      <p:pic>
        <p:nvPicPr>
          <p:cNvPr id="3" name="Picture 2" descr="Close-up of double pendulum display in Cloudflare’s London office.">
            <a:extLst>
              <a:ext uri="{FF2B5EF4-FFF2-40B4-BE49-F238E27FC236}">
                <a16:creationId xmlns:a16="http://schemas.microsoft.com/office/drawing/2014/main" id="{26B5FB22-9CA3-BC36-E99F-687B5198712B}"/>
              </a:ext>
            </a:extLst>
          </p:cNvPr>
          <p:cNvPicPr>
            <a:picLocks noChangeAspect="1"/>
          </p:cNvPicPr>
          <p:nvPr/>
        </p:nvPicPr>
        <p:blipFill>
          <a:blip r:embed="rId5"/>
          <a:stretch>
            <a:fillRect/>
          </a:stretch>
        </p:blipFill>
        <p:spPr>
          <a:xfrm>
            <a:off x="5461131" y="2707937"/>
            <a:ext cx="3489648" cy="2328534"/>
          </a:xfrm>
          <a:prstGeom prst="rect">
            <a:avLst/>
          </a:prstGeom>
        </p:spPr>
      </p:pic>
    </p:spTree>
    <p:extLst>
      <p:ext uri="{BB962C8B-B14F-4D97-AF65-F5344CB8AC3E}">
        <p14:creationId xmlns:p14="http://schemas.microsoft.com/office/powerpoint/2010/main" val="962366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846" name="Google Shape;846;p30"/>
          <p:cNvSpPr txBox="1">
            <a:spLocks noGrp="1"/>
          </p:cNvSpPr>
          <p:nvPr>
            <p:ph type="title" idx="2"/>
          </p:nvPr>
        </p:nvSpPr>
        <p:spPr>
          <a:xfrm>
            <a:off x="720000" y="1355250"/>
            <a:ext cx="823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847" name="Google Shape;847;p30"/>
          <p:cNvSpPr txBox="1">
            <a:spLocks noGrp="1"/>
          </p:cNvSpPr>
          <p:nvPr>
            <p:ph type="title" idx="3"/>
          </p:nvPr>
        </p:nvSpPr>
        <p:spPr>
          <a:xfrm>
            <a:off x="3958500" y="2492238"/>
            <a:ext cx="823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848" name="Google Shape;848;p30"/>
          <p:cNvSpPr txBox="1">
            <a:spLocks noGrp="1"/>
          </p:cNvSpPr>
          <p:nvPr>
            <p:ph type="title" idx="4"/>
          </p:nvPr>
        </p:nvSpPr>
        <p:spPr>
          <a:xfrm>
            <a:off x="3958500" y="1355250"/>
            <a:ext cx="823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849" name="Google Shape;849;p30"/>
          <p:cNvSpPr txBox="1">
            <a:spLocks noGrp="1"/>
          </p:cNvSpPr>
          <p:nvPr>
            <p:ph type="title" idx="5"/>
          </p:nvPr>
        </p:nvSpPr>
        <p:spPr>
          <a:xfrm>
            <a:off x="720003" y="3629288"/>
            <a:ext cx="823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850" name="Google Shape;850;p30"/>
          <p:cNvSpPr txBox="1">
            <a:spLocks noGrp="1"/>
          </p:cNvSpPr>
          <p:nvPr>
            <p:ph type="title" idx="6"/>
          </p:nvPr>
        </p:nvSpPr>
        <p:spPr>
          <a:xfrm>
            <a:off x="720006" y="2492250"/>
            <a:ext cx="823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851" name="Google Shape;851;p30"/>
          <p:cNvSpPr txBox="1">
            <a:spLocks noGrp="1"/>
          </p:cNvSpPr>
          <p:nvPr>
            <p:ph type="title" idx="7"/>
          </p:nvPr>
        </p:nvSpPr>
        <p:spPr>
          <a:xfrm>
            <a:off x="3958500" y="3629288"/>
            <a:ext cx="823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852" name="Google Shape;852;p30"/>
          <p:cNvSpPr txBox="1">
            <a:spLocks noGrp="1"/>
          </p:cNvSpPr>
          <p:nvPr>
            <p:ph type="subTitle" idx="1"/>
          </p:nvPr>
        </p:nvSpPr>
        <p:spPr>
          <a:xfrm>
            <a:off x="720000" y="1757193"/>
            <a:ext cx="283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Fundamentals of PRNGs</a:t>
            </a:r>
            <a:endParaRPr/>
          </a:p>
        </p:txBody>
      </p:sp>
      <p:sp>
        <p:nvSpPr>
          <p:cNvPr id="853" name="Google Shape;853;p30"/>
          <p:cNvSpPr txBox="1">
            <a:spLocks noGrp="1"/>
          </p:cNvSpPr>
          <p:nvPr>
            <p:ph type="subTitle" idx="8"/>
          </p:nvPr>
        </p:nvSpPr>
        <p:spPr>
          <a:xfrm>
            <a:off x="3958500" y="1757193"/>
            <a:ext cx="283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Common Types of PRNGs</a:t>
            </a:r>
            <a:endParaRPr/>
          </a:p>
        </p:txBody>
      </p:sp>
      <p:sp>
        <p:nvSpPr>
          <p:cNvPr id="854" name="Google Shape;854;p30"/>
          <p:cNvSpPr txBox="1">
            <a:spLocks noGrp="1"/>
          </p:cNvSpPr>
          <p:nvPr>
            <p:ph type="subTitle" idx="9"/>
          </p:nvPr>
        </p:nvSpPr>
        <p:spPr>
          <a:xfrm>
            <a:off x="720005" y="2894193"/>
            <a:ext cx="306481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Cryptographically Secure PRNGs</a:t>
            </a:r>
            <a:endParaRPr/>
          </a:p>
        </p:txBody>
      </p:sp>
      <p:sp>
        <p:nvSpPr>
          <p:cNvPr id="855" name="Google Shape;855;p30"/>
          <p:cNvSpPr txBox="1">
            <a:spLocks noGrp="1"/>
          </p:cNvSpPr>
          <p:nvPr>
            <p:ph type="subTitle" idx="13"/>
          </p:nvPr>
        </p:nvSpPr>
        <p:spPr>
          <a:xfrm>
            <a:off x="3958499" y="2894248"/>
            <a:ext cx="338850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t>Evaluating Pseudorandom Sequences</a:t>
            </a:r>
          </a:p>
        </p:txBody>
      </p:sp>
      <p:sp>
        <p:nvSpPr>
          <p:cNvPr id="856" name="Google Shape;856;p30"/>
          <p:cNvSpPr txBox="1">
            <a:spLocks noGrp="1"/>
          </p:cNvSpPr>
          <p:nvPr>
            <p:ph type="subTitle" idx="14"/>
          </p:nvPr>
        </p:nvSpPr>
        <p:spPr>
          <a:xfrm>
            <a:off x="720003" y="4031298"/>
            <a:ext cx="283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 PRNG vs CSPRNG</a:t>
            </a:r>
            <a:endParaRPr/>
          </a:p>
        </p:txBody>
      </p:sp>
      <p:sp>
        <p:nvSpPr>
          <p:cNvPr id="857" name="Google Shape;857;p30"/>
          <p:cNvSpPr txBox="1">
            <a:spLocks noGrp="1"/>
          </p:cNvSpPr>
          <p:nvPr>
            <p:ph type="subTitle" idx="15"/>
          </p:nvPr>
        </p:nvSpPr>
        <p:spPr>
          <a:xfrm>
            <a:off x="3958500" y="4031298"/>
            <a:ext cx="283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Applications of PRNGs</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How does it work?</a:t>
            </a:r>
          </a:p>
        </p:txBody>
      </p:sp>
      <p:pic>
        <p:nvPicPr>
          <p:cNvPr id="2" name="Picture 1" descr="Process of converting physical entropy displays into random byte strings.">
            <a:extLst>
              <a:ext uri="{FF2B5EF4-FFF2-40B4-BE49-F238E27FC236}">
                <a16:creationId xmlns:a16="http://schemas.microsoft.com/office/drawing/2014/main" id="{53CFACB3-83A8-7D3D-3F5F-9157AC377835}"/>
              </a:ext>
            </a:extLst>
          </p:cNvPr>
          <p:cNvPicPr>
            <a:picLocks noChangeAspect="1"/>
          </p:cNvPicPr>
          <p:nvPr/>
        </p:nvPicPr>
        <p:blipFill>
          <a:blip r:embed="rId3"/>
          <a:stretch>
            <a:fillRect/>
          </a:stretch>
        </p:blipFill>
        <p:spPr>
          <a:xfrm>
            <a:off x="138794" y="1538976"/>
            <a:ext cx="8872243" cy="2380455"/>
          </a:xfrm>
          <a:prstGeom prst="rect">
            <a:avLst/>
          </a:prstGeom>
        </p:spPr>
      </p:pic>
    </p:spTree>
    <p:extLst>
      <p:ext uri="{BB962C8B-B14F-4D97-AF65-F5344CB8AC3E}">
        <p14:creationId xmlns:p14="http://schemas.microsoft.com/office/powerpoint/2010/main" val="3360810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Conclusion</a:t>
            </a:r>
            <a:endParaRPr/>
          </a:p>
        </p:txBody>
      </p:sp>
      <p:grpSp>
        <p:nvGrpSpPr>
          <p:cNvPr id="24" name="Google Shape;2005;p55">
            <a:extLst>
              <a:ext uri="{FF2B5EF4-FFF2-40B4-BE49-F238E27FC236}">
                <a16:creationId xmlns:a16="http://schemas.microsoft.com/office/drawing/2014/main" id="{98779771-9952-26B0-0CA8-6931D11103E4}"/>
              </a:ext>
            </a:extLst>
          </p:cNvPr>
          <p:cNvGrpSpPr/>
          <p:nvPr/>
        </p:nvGrpSpPr>
        <p:grpSpPr>
          <a:xfrm>
            <a:off x="3152732" y="1418696"/>
            <a:ext cx="2838536" cy="2306107"/>
            <a:chOff x="4902475" y="1418875"/>
            <a:chExt cx="74500" cy="63775"/>
          </a:xfrm>
        </p:grpSpPr>
        <p:sp>
          <p:nvSpPr>
            <p:cNvPr id="25" name="Google Shape;2006;p55">
              <a:extLst>
                <a:ext uri="{FF2B5EF4-FFF2-40B4-BE49-F238E27FC236}">
                  <a16:creationId xmlns:a16="http://schemas.microsoft.com/office/drawing/2014/main" id="{874E22FF-170E-1F49-2A06-74D1A5E38EAB}"/>
                </a:ext>
              </a:extLst>
            </p:cNvPr>
            <p:cNvSpPr/>
            <p:nvPr/>
          </p:nvSpPr>
          <p:spPr>
            <a:xfrm>
              <a:off x="4902475" y="1418875"/>
              <a:ext cx="74500" cy="63775"/>
            </a:xfrm>
            <a:custGeom>
              <a:avLst/>
              <a:gdLst/>
              <a:ahLst/>
              <a:cxnLst/>
              <a:rect l="l" t="t" r="r" b="b"/>
              <a:pathLst>
                <a:path w="2980" h="2551" extrusionOk="0">
                  <a:moveTo>
                    <a:pt x="1703" y="444"/>
                  </a:moveTo>
                  <a:cubicBezTo>
                    <a:pt x="2164" y="444"/>
                    <a:pt x="2539" y="819"/>
                    <a:pt x="2539" y="1281"/>
                  </a:cubicBezTo>
                  <a:cubicBezTo>
                    <a:pt x="2539" y="1784"/>
                    <a:pt x="2126" y="2118"/>
                    <a:pt x="1695" y="2118"/>
                  </a:cubicBezTo>
                  <a:cubicBezTo>
                    <a:pt x="1490" y="2118"/>
                    <a:pt x="1281" y="2042"/>
                    <a:pt x="1111" y="1872"/>
                  </a:cubicBezTo>
                  <a:cubicBezTo>
                    <a:pt x="585" y="1346"/>
                    <a:pt x="960" y="444"/>
                    <a:pt x="1703" y="444"/>
                  </a:cubicBezTo>
                  <a:close/>
                  <a:moveTo>
                    <a:pt x="1697" y="0"/>
                  </a:moveTo>
                  <a:cubicBezTo>
                    <a:pt x="1383" y="0"/>
                    <a:pt x="1063" y="118"/>
                    <a:pt x="801" y="379"/>
                  </a:cubicBezTo>
                  <a:cubicBezTo>
                    <a:pt x="0" y="1180"/>
                    <a:pt x="570" y="2550"/>
                    <a:pt x="1703" y="2550"/>
                  </a:cubicBezTo>
                  <a:cubicBezTo>
                    <a:pt x="2409" y="2550"/>
                    <a:pt x="2979" y="1980"/>
                    <a:pt x="2979" y="1281"/>
                  </a:cubicBezTo>
                  <a:cubicBezTo>
                    <a:pt x="2979" y="510"/>
                    <a:pt x="2353" y="0"/>
                    <a:pt x="1697"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07;p55">
              <a:extLst>
                <a:ext uri="{FF2B5EF4-FFF2-40B4-BE49-F238E27FC236}">
                  <a16:creationId xmlns:a16="http://schemas.microsoft.com/office/drawing/2014/main" id="{2D796253-A5C7-34D6-379F-B0B69FC605E0}"/>
                </a:ext>
              </a:extLst>
            </p:cNvPr>
            <p:cNvSpPr/>
            <p:nvPr/>
          </p:nvSpPr>
          <p:spPr>
            <a:xfrm>
              <a:off x="4916811" y="1418975"/>
              <a:ext cx="59725" cy="63675"/>
            </a:xfrm>
            <a:custGeom>
              <a:avLst/>
              <a:gdLst/>
              <a:ahLst/>
              <a:cxnLst/>
              <a:rect l="l" t="t" r="r" b="b"/>
              <a:pathLst>
                <a:path w="2389" h="2547" extrusionOk="0">
                  <a:moveTo>
                    <a:pt x="1148" y="0"/>
                  </a:moveTo>
                  <a:cubicBezTo>
                    <a:pt x="765" y="0"/>
                    <a:pt x="397" y="173"/>
                    <a:pt x="159" y="476"/>
                  </a:cubicBezTo>
                  <a:lnTo>
                    <a:pt x="1" y="354"/>
                  </a:lnTo>
                  <a:lnTo>
                    <a:pt x="116" y="967"/>
                  </a:lnTo>
                  <a:lnTo>
                    <a:pt x="700" y="909"/>
                  </a:lnTo>
                  <a:lnTo>
                    <a:pt x="498" y="750"/>
                  </a:lnTo>
                  <a:cubicBezTo>
                    <a:pt x="669" y="541"/>
                    <a:pt x="910" y="441"/>
                    <a:pt x="1149" y="441"/>
                  </a:cubicBezTo>
                  <a:cubicBezTo>
                    <a:pt x="1454" y="441"/>
                    <a:pt x="1755" y="605"/>
                    <a:pt x="1905" y="916"/>
                  </a:cubicBezTo>
                  <a:cubicBezTo>
                    <a:pt x="2165" y="1472"/>
                    <a:pt x="1768" y="2106"/>
                    <a:pt x="1148" y="2106"/>
                  </a:cubicBezTo>
                  <a:lnTo>
                    <a:pt x="1148" y="2546"/>
                  </a:lnTo>
                  <a:cubicBezTo>
                    <a:pt x="1840" y="2532"/>
                    <a:pt x="2388" y="1962"/>
                    <a:pt x="2388" y="1277"/>
                  </a:cubicBezTo>
                  <a:cubicBezTo>
                    <a:pt x="2388" y="584"/>
                    <a:pt x="1840" y="22"/>
                    <a:pt x="1148"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552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Resources</a:t>
            </a:r>
            <a:endParaRPr/>
          </a:p>
        </p:txBody>
      </p:sp>
      <p:sp>
        <p:nvSpPr>
          <p:cNvPr id="2" name="TextBox 1">
            <a:extLst>
              <a:ext uri="{FF2B5EF4-FFF2-40B4-BE49-F238E27FC236}">
                <a16:creationId xmlns:a16="http://schemas.microsoft.com/office/drawing/2014/main" id="{08BE5CF7-C892-DB63-2BF4-3BD5DDF44406}"/>
              </a:ext>
            </a:extLst>
          </p:cNvPr>
          <p:cNvSpPr txBox="1"/>
          <p:nvPr/>
        </p:nvSpPr>
        <p:spPr>
          <a:xfrm>
            <a:off x="719801" y="1019416"/>
            <a:ext cx="6933235" cy="3508653"/>
          </a:xfrm>
          <a:prstGeom prst="rect">
            <a:avLst/>
          </a:prstGeom>
          <a:noFill/>
        </p:spPr>
        <p:txBody>
          <a:bodyPr wrap="square" lIns="91440" tIns="45720" rIns="91440" bIns="45720" rtlCol="0" anchor="t">
            <a:spAutoFit/>
          </a:bodyPr>
          <a:lstStyle/>
          <a:p>
            <a:r>
              <a:rPr lang="en-US" sz="1100" dirty="0">
                <a:solidFill>
                  <a:schemeClr val="tx1"/>
                </a:solidFill>
              </a:rPr>
              <a:t>Cloudflare. (2024, March 30). Harnessing office chaos [Blog post]. Retrieved from </a:t>
            </a:r>
            <a:r>
              <a:rPr lang="en-US" sz="1100" dirty="0">
                <a:solidFill>
                  <a:schemeClr val="tx1"/>
                </a:solidFill>
                <a:hlinkClick r:id="rId3">
                  <a:extLst>
                    <a:ext uri="{A12FA001-AC4F-418D-AE19-62706E023703}">
                      <ahyp:hlinkClr xmlns:ahyp="http://schemas.microsoft.com/office/drawing/2018/hyperlinkcolor" val="tx"/>
                    </a:ext>
                  </a:extLst>
                </a:hlinkClick>
              </a:rPr>
              <a:t>https://blog.cloudflare.com/harnessing-office-chaos</a:t>
            </a:r>
          </a:p>
          <a:p>
            <a:endParaRPr lang="en-US" sz="1100" dirty="0">
              <a:solidFill>
                <a:schemeClr val="tx1"/>
              </a:solidFill>
            </a:endParaRPr>
          </a:p>
          <a:p>
            <a:pPr algn="l"/>
            <a:r>
              <a:rPr lang="en-US" sz="1100" b="0" i="0" u="none" strike="noStrike" dirty="0">
                <a:solidFill>
                  <a:schemeClr val="tx1"/>
                </a:solidFill>
                <a:effectLst/>
              </a:rPr>
              <a:t>Craddock, J. M., &amp; Farmer, S. A. (1971). Two Robust Methods of Random Number Generation. </a:t>
            </a:r>
            <a:r>
              <a:rPr lang="en-US" sz="1100" b="0" i="1" u="none" strike="noStrike" dirty="0">
                <a:solidFill>
                  <a:schemeClr val="tx1"/>
                </a:solidFill>
                <a:effectLst/>
              </a:rPr>
              <a:t>Journal of the Royal Statistical Society. Series D (The Statistician)</a:t>
            </a:r>
            <a:r>
              <a:rPr lang="en-US" sz="1100" b="0" i="0" u="none" strike="noStrike" dirty="0">
                <a:solidFill>
                  <a:schemeClr val="tx1"/>
                </a:solidFill>
                <a:effectLst/>
              </a:rPr>
              <a:t>, </a:t>
            </a:r>
            <a:r>
              <a:rPr lang="en-US" sz="1100" b="0" i="1" u="none" strike="noStrike" dirty="0">
                <a:solidFill>
                  <a:schemeClr val="tx1"/>
                </a:solidFill>
                <a:effectLst/>
              </a:rPr>
              <a:t>20</a:t>
            </a:r>
            <a:r>
              <a:rPr lang="en-US" sz="1100" b="0" i="0" u="none" strike="noStrike" dirty="0">
                <a:solidFill>
                  <a:schemeClr val="tx1"/>
                </a:solidFill>
                <a:effectLst/>
              </a:rPr>
              <a:t>(3), 55–66. </a:t>
            </a:r>
            <a:r>
              <a:rPr lang="en-US" sz="1100" b="0" i="0" u="sng" strike="noStrike" dirty="0">
                <a:solidFill>
                  <a:schemeClr val="tx1"/>
                </a:solidFill>
                <a:effectLst/>
                <a:hlinkClick r:id="rId4">
                  <a:extLst>
                    <a:ext uri="{A12FA001-AC4F-418D-AE19-62706E023703}">
                      <ahyp:hlinkClr xmlns:ahyp="http://schemas.microsoft.com/office/drawing/2018/hyperlinkcolor" val="tx"/>
                    </a:ext>
                  </a:extLst>
                </a:hlinkClick>
              </a:rPr>
              <a:t>https://doi.org/10.2307/2986798</a:t>
            </a:r>
            <a:r>
              <a:rPr lang="en-US" sz="1100" b="0" i="0" dirty="0">
                <a:solidFill>
                  <a:schemeClr val="tx1"/>
                </a:solidFill>
                <a:effectLst/>
              </a:rPr>
              <a:t>​</a:t>
            </a:r>
            <a:endParaRPr lang="en-US" sz="1100" dirty="0">
              <a:solidFill>
                <a:schemeClr val="tx1"/>
              </a:solidFill>
            </a:endParaRPr>
          </a:p>
          <a:p>
            <a:pPr algn="ctr" rtl="0" fontAlgn="base"/>
            <a:r>
              <a:rPr lang="en-US" sz="1100" b="0" i="0" dirty="0">
                <a:solidFill>
                  <a:schemeClr val="tx1"/>
                </a:solidFill>
                <a:effectLst/>
              </a:rPr>
              <a:t>​</a:t>
            </a:r>
          </a:p>
          <a:p>
            <a:pPr algn="l" rtl="0" fontAlgn="base"/>
            <a:r>
              <a:rPr lang="en-US" sz="1100" b="0" i="0" u="none" strike="noStrike" dirty="0">
                <a:solidFill>
                  <a:schemeClr val="tx1"/>
                </a:solidFill>
                <a:effectLst/>
              </a:rPr>
              <a:t>Juels, A., &amp; Paar, C. (2007). The Blum </a:t>
            </a:r>
            <a:r>
              <a:rPr lang="en-US" sz="1100" b="0" i="0" u="none" strike="noStrike" err="1">
                <a:solidFill>
                  <a:schemeClr val="tx1"/>
                </a:solidFill>
                <a:effectLst/>
              </a:rPr>
              <a:t>Blum</a:t>
            </a:r>
            <a:r>
              <a:rPr lang="en-US" sz="1100" b="0" i="0" u="none" strike="noStrike" dirty="0">
                <a:solidFill>
                  <a:schemeClr val="tx1"/>
                </a:solidFill>
                <a:effectLst/>
              </a:rPr>
              <a:t> Shub pseudorandom generator. Dr. Dobb's Journal, 32(10), 108-109. </a:t>
            </a:r>
            <a:r>
              <a:rPr lang="en-US" sz="1100" b="0" i="0" dirty="0">
                <a:solidFill>
                  <a:schemeClr val="tx1"/>
                </a:solidFill>
                <a:effectLst/>
              </a:rPr>
              <a:t>​</a:t>
            </a:r>
            <a:endParaRPr lang="en-US" sz="1100" b="0" i="0">
              <a:solidFill>
                <a:schemeClr val="tx1"/>
              </a:solidFill>
              <a:effectLst/>
            </a:endParaRPr>
          </a:p>
          <a:p>
            <a:pPr algn="l" rtl="0" fontAlgn="base"/>
            <a:r>
              <a:rPr lang="en-US" sz="1100" b="0" i="0" dirty="0">
                <a:solidFill>
                  <a:schemeClr val="tx1"/>
                </a:solidFill>
                <a:effectLst/>
              </a:rPr>
              <a:t>​</a:t>
            </a:r>
          </a:p>
          <a:p>
            <a:pPr algn="l" rtl="0" fontAlgn="base"/>
            <a:r>
              <a:rPr lang="en-US" sz="1100" b="0" i="0" u="none" strike="noStrike" dirty="0">
                <a:solidFill>
                  <a:schemeClr val="tx1"/>
                </a:solidFill>
                <a:effectLst/>
              </a:rPr>
              <a:t>Knuth, D. E. (1997). The art of computer programming: Semi numerical algorithms (Vol. 2). Boston: Addison-Wesley.</a:t>
            </a:r>
            <a:r>
              <a:rPr lang="en-US" sz="1100" b="0" i="0" dirty="0">
                <a:solidFill>
                  <a:schemeClr val="tx1"/>
                </a:solidFill>
                <a:effectLst/>
              </a:rPr>
              <a:t>​</a:t>
            </a:r>
            <a:endParaRPr lang="en-US" sz="1100" b="0" i="0">
              <a:solidFill>
                <a:schemeClr val="tx1"/>
              </a:solidFill>
              <a:effectLst/>
            </a:endParaRPr>
          </a:p>
          <a:p>
            <a:pPr algn="l" rtl="0" fontAlgn="base"/>
            <a:r>
              <a:rPr lang="en-US" sz="1100" b="0" i="0" dirty="0">
                <a:solidFill>
                  <a:schemeClr val="tx1"/>
                </a:solidFill>
                <a:effectLst/>
              </a:rPr>
              <a:t>​</a:t>
            </a:r>
          </a:p>
          <a:p>
            <a:pPr algn="l" rtl="0" fontAlgn="base"/>
            <a:r>
              <a:rPr lang="en-US" sz="1100" b="0" i="0" u="none" strike="noStrike" err="1">
                <a:solidFill>
                  <a:schemeClr val="tx1"/>
                </a:solidFill>
                <a:effectLst/>
              </a:rPr>
              <a:t>L'Ecuyer</a:t>
            </a:r>
            <a:r>
              <a:rPr lang="en-US" sz="1100" b="0" i="0" u="none" strike="noStrike" dirty="0">
                <a:solidFill>
                  <a:schemeClr val="tx1"/>
                </a:solidFill>
                <a:effectLst/>
              </a:rPr>
              <a:t>, P., &amp; Simard, R. (2007). TestU01: A C library for empirical testing of random number generators. ACM Transactions on Mathematical Software (TOMS), 33(4), 22.</a:t>
            </a:r>
            <a:r>
              <a:rPr lang="en-US" sz="1100" b="0" i="0" dirty="0">
                <a:solidFill>
                  <a:schemeClr val="tx1"/>
                </a:solidFill>
                <a:effectLst/>
              </a:rPr>
              <a:t>​</a:t>
            </a:r>
            <a:endParaRPr lang="en-US" sz="1100" b="0" i="0">
              <a:solidFill>
                <a:schemeClr val="tx1"/>
              </a:solidFill>
              <a:effectLst/>
            </a:endParaRPr>
          </a:p>
          <a:p>
            <a:pPr algn="l" rtl="0" fontAlgn="base"/>
            <a:r>
              <a:rPr lang="en-US" sz="1100" b="0" i="0" dirty="0">
                <a:solidFill>
                  <a:schemeClr val="tx1"/>
                </a:solidFill>
                <a:effectLst/>
              </a:rPr>
              <a:t>​</a:t>
            </a:r>
            <a:br>
              <a:rPr lang="en-US" sz="1100" b="0" i="0" dirty="0">
                <a:effectLst/>
                <a:latin typeface="Arial" panose="020B0604020202020204" pitchFamily="34" charset="0"/>
              </a:rPr>
            </a:br>
            <a:r>
              <a:rPr lang="en-US" sz="1100" b="0" i="0" u="none" strike="noStrike" dirty="0">
                <a:solidFill>
                  <a:schemeClr val="tx1"/>
                </a:solidFill>
                <a:effectLst/>
              </a:rPr>
              <a:t>Matsumoto, M., &amp; Nishimura, T. (1998). Mersenne twister: A 623-dimensionally </a:t>
            </a:r>
            <a:r>
              <a:rPr lang="en-US" sz="1100" b="0" i="0" u="none" strike="noStrike" err="1">
                <a:solidFill>
                  <a:schemeClr val="tx1"/>
                </a:solidFill>
                <a:effectLst/>
              </a:rPr>
              <a:t>equi</a:t>
            </a:r>
            <a:r>
              <a:rPr lang="en-US" sz="1100" b="0" i="0" u="none" strike="noStrike" dirty="0">
                <a:solidFill>
                  <a:schemeClr val="tx1"/>
                </a:solidFill>
                <a:effectLst/>
              </a:rPr>
              <a:t>-distributed uniform pseudo-random number generator. ACM Transactions on Modeling and Computer Simulation, 8(1), 3–30. </a:t>
            </a:r>
            <a:r>
              <a:rPr lang="en-US" sz="1100" b="0" i="0" u="sng" strike="noStrike" dirty="0">
                <a:solidFill>
                  <a:schemeClr val="tx1"/>
                </a:solidFill>
                <a:effectLst/>
                <a:hlinkClick r:id="rId5">
                  <a:extLst>
                    <a:ext uri="{A12FA001-AC4F-418D-AE19-62706E023703}">
                      <ahyp:hlinkClr xmlns:ahyp="http://schemas.microsoft.com/office/drawing/2018/hyperlinkcolor" val="tx"/>
                    </a:ext>
                  </a:extLst>
                </a:hlinkClick>
              </a:rPr>
              <a:t>https://doi.org/10.1145/272991.272995</a:t>
            </a:r>
            <a:r>
              <a:rPr lang="en-US" sz="1100" b="0" i="0" dirty="0">
                <a:solidFill>
                  <a:schemeClr val="tx1"/>
                </a:solidFill>
                <a:effectLst/>
              </a:rPr>
              <a:t>​</a:t>
            </a:r>
          </a:p>
          <a:p>
            <a:pPr algn="l" rtl="0" fontAlgn="base"/>
            <a:endParaRPr lang="en-US" sz="1100" b="0" i="0" dirty="0">
              <a:solidFill>
                <a:schemeClr val="tx1"/>
              </a:solidFill>
              <a:effectLst/>
            </a:endParaRPr>
          </a:p>
          <a:p>
            <a:endParaRPr lang="en-US" sz="1100" dirty="0">
              <a:solidFill>
                <a:schemeClr val="tx1"/>
              </a:solidFill>
            </a:endParaRPr>
          </a:p>
        </p:txBody>
      </p:sp>
    </p:spTree>
    <p:extLst>
      <p:ext uri="{BB962C8B-B14F-4D97-AF65-F5344CB8AC3E}">
        <p14:creationId xmlns:p14="http://schemas.microsoft.com/office/powerpoint/2010/main" val="3045820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Resources</a:t>
            </a:r>
            <a:endParaRPr/>
          </a:p>
        </p:txBody>
      </p:sp>
      <p:sp>
        <p:nvSpPr>
          <p:cNvPr id="2" name="TextBox 1">
            <a:extLst>
              <a:ext uri="{FF2B5EF4-FFF2-40B4-BE49-F238E27FC236}">
                <a16:creationId xmlns:a16="http://schemas.microsoft.com/office/drawing/2014/main" id="{08BE5CF7-C892-DB63-2BF4-3BD5DDF44406}"/>
              </a:ext>
            </a:extLst>
          </p:cNvPr>
          <p:cNvSpPr txBox="1"/>
          <p:nvPr/>
        </p:nvSpPr>
        <p:spPr>
          <a:xfrm>
            <a:off x="719801" y="1019416"/>
            <a:ext cx="6933235" cy="2462213"/>
          </a:xfrm>
          <a:prstGeom prst="rect">
            <a:avLst/>
          </a:prstGeom>
          <a:noFill/>
        </p:spPr>
        <p:txBody>
          <a:bodyPr wrap="square" lIns="91440" tIns="45720" rIns="91440" bIns="45720" rtlCol="0" anchor="t">
            <a:spAutoFit/>
          </a:bodyPr>
          <a:lstStyle/>
          <a:p>
            <a:r>
              <a:rPr lang="en-US" sz="1100" dirty="0">
                <a:solidFill>
                  <a:schemeClr val="tx1"/>
                </a:solidFill>
              </a:rPr>
              <a:t>Park, S. K., &amp; Miller, K. W. (1988). Random number generators: Good ones are hard to find. Communications of the ACM, 31(10), 1192-1201. </a:t>
            </a:r>
            <a:r>
              <a:rPr lang="en-US" sz="1100" dirty="0" err="1">
                <a:solidFill>
                  <a:schemeClr val="tx1"/>
                </a:solidFill>
              </a:rPr>
              <a:t>doi</a:t>
            </a:r>
            <a:r>
              <a:rPr lang="en-US" sz="1100" dirty="0">
                <a:solidFill>
                  <a:schemeClr val="tx1"/>
                </a:solidFill>
              </a:rPr>
              <a:t>: 10.1145/63039.63042 </a:t>
            </a:r>
          </a:p>
          <a:p>
            <a:endParaRPr lang="en-US" sz="1100" dirty="0">
              <a:solidFill>
                <a:srgbClr val="FFFFFF"/>
              </a:solidFill>
            </a:endParaRPr>
          </a:p>
          <a:p>
            <a:pPr algn="l"/>
            <a:r>
              <a:rPr lang="en-US" sz="1100" b="0" i="0" u="none" strike="noStrike" dirty="0">
                <a:solidFill>
                  <a:srgbClr val="FFFFFF"/>
                </a:solidFill>
                <a:effectLst/>
              </a:rPr>
              <a:t>Rosen, K. H. (2007). Discrete mathematics and its applications (7th ed.). New York, NY: McGraw-Hill. </a:t>
            </a:r>
            <a:r>
              <a:rPr lang="en-US" sz="1100" b="0" i="0" dirty="0">
                <a:solidFill>
                  <a:srgbClr val="000000"/>
                </a:solidFill>
                <a:effectLst/>
              </a:rPr>
              <a:t>​</a:t>
            </a:r>
            <a:endParaRPr lang="en-US" sz="1100" b="0" i="0">
              <a:solidFill>
                <a:srgbClr val="000000"/>
              </a:solidFill>
              <a:effectLst/>
              <a:latin typeface="Segoe UI"/>
            </a:endParaRPr>
          </a:p>
          <a:p>
            <a:pPr algn="l" rtl="0" fontAlgn="base"/>
            <a:r>
              <a:rPr lang="en-US" sz="1100" b="0" i="0" u="none" strike="noStrike" dirty="0" err="1">
                <a:solidFill>
                  <a:srgbClr val="FFFFFF"/>
                </a:solidFill>
                <a:effectLst/>
                <a:latin typeface="Arial" panose="020B0604020202020204" pitchFamily="34" charset="0"/>
              </a:rPr>
              <a:t>Rukhin</a:t>
            </a:r>
            <a:r>
              <a:rPr lang="en-US" sz="1100" b="0" i="0" u="none" strike="noStrike" dirty="0">
                <a:solidFill>
                  <a:srgbClr val="FFFFFF"/>
                </a:solidFill>
                <a:effectLst/>
                <a:latin typeface="Arial" panose="020B0604020202020204" pitchFamily="34" charset="0"/>
              </a:rPr>
              <a:t>, A., Soto, J., Nechvatal, J., Smid, M., Barker, E., Leigh, S., Levenson, M., Vangel, M., Banks, D., Heckert, A., Dray, J., &amp; Vo, S. (2010). A statistical test suite for random and pseudorandom number generators for cryptographic applications. NIST special publication, 800-22rev1a. Retrieved from </a:t>
            </a:r>
            <a:r>
              <a:rPr lang="en-US" sz="1100" b="0" i="0" u="sng" strike="noStrike" dirty="0">
                <a:solidFill>
                  <a:srgbClr val="FFFFFF"/>
                </a:solidFill>
                <a:effectLst/>
                <a:latin typeface="Arial" panose="020B0604020202020204" pitchFamily="34" charset="0"/>
                <a:hlinkClick r:id="rId3"/>
              </a:rPr>
              <a:t>https://csrc.nist.gov/publications/detail/sp/800-22/rev-1a/final</a:t>
            </a:r>
            <a:r>
              <a:rPr lang="en-US" sz="1100" b="0" i="0" dirty="0">
                <a:solidFill>
                  <a:srgbClr val="000000"/>
                </a:solidFill>
                <a:effectLst/>
                <a:latin typeface="Arial" panose="020B0604020202020204" pitchFamily="34" charset="0"/>
              </a:rPr>
              <a:t>​</a:t>
            </a:r>
            <a:endParaRPr lang="en-US" sz="1100" b="0" i="0" dirty="0">
              <a:solidFill>
                <a:srgbClr val="000000"/>
              </a:solidFill>
              <a:effectLst/>
              <a:latin typeface="Segoe UI" panose="020B0502040204020203" pitchFamily="34" charset="0"/>
            </a:endParaRPr>
          </a:p>
          <a:p>
            <a:pPr algn="l" rtl="0" fontAlgn="base"/>
            <a:r>
              <a:rPr lang="en-US" sz="1100" b="0" i="0" dirty="0">
                <a:solidFill>
                  <a:srgbClr val="000000"/>
                </a:solidFill>
                <a:effectLst/>
                <a:latin typeface="Arial" panose="020B0604020202020204" pitchFamily="34" charset="0"/>
              </a:rPr>
              <a:t>​</a:t>
            </a:r>
            <a:endParaRPr lang="en-US" sz="1100" b="0" i="0" dirty="0">
              <a:solidFill>
                <a:srgbClr val="000000"/>
              </a:solidFill>
              <a:effectLst/>
              <a:latin typeface="Segoe UI" panose="020B0502040204020203" pitchFamily="34" charset="0"/>
            </a:endParaRPr>
          </a:p>
          <a:p>
            <a:pPr algn="l" rtl="0" fontAlgn="base"/>
            <a:r>
              <a:rPr lang="en-US" sz="1100" b="0" i="0" u="none" strike="noStrike" dirty="0" err="1">
                <a:solidFill>
                  <a:srgbClr val="FFFFFF"/>
                </a:solidFill>
                <a:effectLst/>
                <a:latin typeface="Arial" panose="020B0604020202020204" pitchFamily="34" charset="0"/>
              </a:rPr>
              <a:t>Sowey</a:t>
            </a:r>
            <a:r>
              <a:rPr lang="en-US" sz="1100" b="0" i="0" u="none" strike="noStrike" dirty="0">
                <a:solidFill>
                  <a:srgbClr val="FFFFFF"/>
                </a:solidFill>
                <a:effectLst/>
                <a:latin typeface="Arial" panose="020B0604020202020204" pitchFamily="34" charset="0"/>
              </a:rPr>
              <a:t>, E. R. (1972). A Chronological and Classified Bibliography on Random Number Generation and Testing. </a:t>
            </a:r>
            <a:r>
              <a:rPr lang="en-US" sz="1100" b="0" i="1" u="none" strike="noStrike" dirty="0">
                <a:solidFill>
                  <a:srgbClr val="FFFFFF"/>
                </a:solidFill>
                <a:effectLst/>
                <a:latin typeface="Arial" panose="020B0604020202020204" pitchFamily="34" charset="0"/>
              </a:rPr>
              <a:t>International Statistical Review / Revue </a:t>
            </a:r>
            <a:r>
              <a:rPr lang="en-US" sz="1100" b="0" i="1" u="none" strike="noStrike" dirty="0" err="1">
                <a:solidFill>
                  <a:srgbClr val="FFFFFF"/>
                </a:solidFill>
                <a:effectLst/>
                <a:latin typeface="Arial" panose="020B0604020202020204" pitchFamily="34" charset="0"/>
              </a:rPr>
              <a:t>Internationale</a:t>
            </a:r>
            <a:r>
              <a:rPr lang="en-US" sz="1100" b="0" i="1" u="none" strike="noStrike" dirty="0">
                <a:solidFill>
                  <a:srgbClr val="FFFFFF"/>
                </a:solidFill>
                <a:effectLst/>
                <a:latin typeface="Arial" panose="020B0604020202020204" pitchFamily="34" charset="0"/>
              </a:rPr>
              <a:t> de </a:t>
            </a:r>
            <a:r>
              <a:rPr lang="en-US" sz="1100" b="0" i="1" u="none" strike="noStrike" dirty="0" err="1">
                <a:solidFill>
                  <a:srgbClr val="FFFFFF"/>
                </a:solidFill>
                <a:effectLst/>
                <a:latin typeface="Arial" panose="020B0604020202020204" pitchFamily="34" charset="0"/>
              </a:rPr>
              <a:t>Statistique</a:t>
            </a:r>
            <a:r>
              <a:rPr lang="en-US" sz="1100" b="0" i="0" u="none" strike="noStrike" dirty="0">
                <a:solidFill>
                  <a:srgbClr val="FFFFFF"/>
                </a:solidFill>
                <a:effectLst/>
                <a:latin typeface="Arial" panose="020B0604020202020204" pitchFamily="34" charset="0"/>
              </a:rPr>
              <a:t>, </a:t>
            </a:r>
            <a:r>
              <a:rPr lang="en-US" sz="1100" b="0" i="1" u="none" strike="noStrike" dirty="0">
                <a:solidFill>
                  <a:srgbClr val="FFFFFF"/>
                </a:solidFill>
                <a:effectLst/>
                <a:latin typeface="Arial" panose="020B0604020202020204" pitchFamily="34" charset="0"/>
              </a:rPr>
              <a:t>40</a:t>
            </a:r>
            <a:r>
              <a:rPr lang="en-US" sz="1100" b="0" i="0" u="none" strike="noStrike" dirty="0">
                <a:solidFill>
                  <a:srgbClr val="FFFFFF"/>
                </a:solidFill>
                <a:effectLst/>
                <a:latin typeface="Arial" panose="020B0604020202020204" pitchFamily="34" charset="0"/>
              </a:rPr>
              <a:t>(3), 355–371. </a:t>
            </a:r>
            <a:r>
              <a:rPr lang="en-US" sz="1100" b="0" i="0" u="sng" strike="noStrike" dirty="0">
                <a:solidFill>
                  <a:srgbClr val="FFFFFF"/>
                </a:solidFill>
                <a:effectLst/>
                <a:latin typeface="Arial" panose="020B0604020202020204" pitchFamily="34" charset="0"/>
                <a:hlinkClick r:id="rId4"/>
              </a:rPr>
              <a:t>http://www.jstor.org/stable/1402472</a:t>
            </a:r>
            <a:r>
              <a:rPr lang="en-US" sz="1100" b="0" i="0" dirty="0">
                <a:solidFill>
                  <a:srgbClr val="000000"/>
                </a:solidFill>
                <a:effectLst/>
                <a:latin typeface="Arial" panose="020B0604020202020204" pitchFamily="34" charset="0"/>
              </a:rPr>
              <a:t>​</a:t>
            </a:r>
            <a:endParaRPr lang="en-US" sz="1100" b="0" i="0" dirty="0">
              <a:solidFill>
                <a:srgbClr val="000000"/>
              </a:solidFill>
              <a:effectLst/>
              <a:latin typeface="Segoe UI" panose="020B0502040204020203" pitchFamily="34" charset="0"/>
            </a:endParaRPr>
          </a:p>
          <a:p>
            <a:pPr algn="l" rtl="0" fontAlgn="base"/>
            <a:r>
              <a:rPr lang="en-US" sz="1100" b="0" i="0" dirty="0">
                <a:solidFill>
                  <a:srgbClr val="000000"/>
                </a:solidFill>
                <a:effectLst/>
                <a:latin typeface="Arial" panose="020B0604020202020204" pitchFamily="34" charset="0"/>
              </a:rPr>
              <a:t>​</a:t>
            </a:r>
            <a:endParaRPr lang="en-US" sz="1100" b="0" i="0" dirty="0">
              <a:solidFill>
                <a:srgbClr val="000000"/>
              </a:solidFill>
              <a:effectLst/>
              <a:latin typeface="Segoe UI" panose="020B0502040204020203" pitchFamily="34" charset="0"/>
            </a:endParaRPr>
          </a:p>
          <a:p>
            <a:endParaRPr lang="en-US" sz="1100"/>
          </a:p>
        </p:txBody>
      </p:sp>
    </p:spTree>
    <p:extLst>
      <p:ext uri="{BB962C8B-B14F-4D97-AF65-F5344CB8AC3E}">
        <p14:creationId xmlns:p14="http://schemas.microsoft.com/office/powerpoint/2010/main" val="3050749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7" name="Google Shape;1367;p47"/>
          <p:cNvSpPr txBox="1">
            <a:spLocks noGrp="1"/>
          </p:cNvSpPr>
          <p:nvPr>
            <p:ph type="title"/>
          </p:nvPr>
        </p:nvSpPr>
        <p:spPr>
          <a:xfrm>
            <a:off x="2099100" y="539488"/>
            <a:ext cx="3842400" cy="10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1368" name="Google Shape;1368;p47"/>
          <p:cNvSpPr txBox="1">
            <a:spLocks noGrp="1"/>
          </p:cNvSpPr>
          <p:nvPr>
            <p:ph type="subTitle" idx="1"/>
          </p:nvPr>
        </p:nvSpPr>
        <p:spPr>
          <a:xfrm>
            <a:off x="2099100" y="1592097"/>
            <a:ext cx="38424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Do you have any questions?</a:t>
            </a:r>
            <a:endParaRPr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solidFill>
                  <a:schemeClr val="accent6"/>
                </a:solidFill>
                <a:ea typeface="+mj-lt"/>
                <a:cs typeface="+mj-lt"/>
              </a:rPr>
              <a:t>Fundamentals of PRNGs</a:t>
            </a:r>
            <a:endParaRPr>
              <a:solidFill>
                <a:schemeClr val="accent6"/>
              </a:solidFill>
            </a:endParaRPr>
          </a:p>
        </p:txBody>
      </p:sp>
      <p:grpSp>
        <p:nvGrpSpPr>
          <p:cNvPr id="2" name="Google Shape;6074;p61">
            <a:extLst>
              <a:ext uri="{FF2B5EF4-FFF2-40B4-BE49-F238E27FC236}">
                <a16:creationId xmlns:a16="http://schemas.microsoft.com/office/drawing/2014/main" id="{E96C4596-913A-B040-BA90-01FB5F6DB43C}"/>
              </a:ext>
            </a:extLst>
          </p:cNvPr>
          <p:cNvGrpSpPr/>
          <p:nvPr/>
        </p:nvGrpSpPr>
        <p:grpSpPr>
          <a:xfrm>
            <a:off x="6661033" y="1752232"/>
            <a:ext cx="2209658" cy="2082838"/>
            <a:chOff x="5049725" y="2027900"/>
            <a:chExt cx="481750" cy="481850"/>
          </a:xfrm>
        </p:grpSpPr>
        <p:sp>
          <p:nvSpPr>
            <p:cNvPr id="3" name="Google Shape;6075;p61">
              <a:extLst>
                <a:ext uri="{FF2B5EF4-FFF2-40B4-BE49-F238E27FC236}">
                  <a16:creationId xmlns:a16="http://schemas.microsoft.com/office/drawing/2014/main" id="{1170B7AD-DCD9-70DB-9AAE-064169CA6571}"/>
                </a:ext>
              </a:extLst>
            </p:cNvPr>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 name="Google Shape;6076;p61">
              <a:extLst>
                <a:ext uri="{FF2B5EF4-FFF2-40B4-BE49-F238E27FC236}">
                  <a16:creationId xmlns:a16="http://schemas.microsoft.com/office/drawing/2014/main" id="{6AA65902-35F0-5BDB-F34D-C76F0E79833F}"/>
                </a:ext>
              </a:extLst>
            </p:cNvPr>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6077;p61">
              <a:extLst>
                <a:ext uri="{FF2B5EF4-FFF2-40B4-BE49-F238E27FC236}">
                  <a16:creationId xmlns:a16="http://schemas.microsoft.com/office/drawing/2014/main" id="{FE980B13-D658-D1BF-BD8F-52B25E642C3E}"/>
                </a:ext>
              </a:extLst>
            </p:cNvPr>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6078;p61">
              <a:extLst>
                <a:ext uri="{FF2B5EF4-FFF2-40B4-BE49-F238E27FC236}">
                  <a16:creationId xmlns:a16="http://schemas.microsoft.com/office/drawing/2014/main" id="{EC7990B0-8CA5-D4BD-58B6-64A6CED17012}"/>
                </a:ext>
              </a:extLst>
            </p:cNvPr>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6079;p61">
              <a:extLst>
                <a:ext uri="{FF2B5EF4-FFF2-40B4-BE49-F238E27FC236}">
                  <a16:creationId xmlns:a16="http://schemas.microsoft.com/office/drawing/2014/main" id="{8F34B89C-F295-0A0B-B66B-94D00C6F5B01}"/>
                </a:ext>
              </a:extLst>
            </p:cNvPr>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6080;p61">
              <a:extLst>
                <a:ext uri="{FF2B5EF4-FFF2-40B4-BE49-F238E27FC236}">
                  <a16:creationId xmlns:a16="http://schemas.microsoft.com/office/drawing/2014/main" id="{889133D4-5D3A-C0CE-0568-E9C330528628}"/>
                </a:ext>
              </a:extLst>
            </p:cNvPr>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6081;p61">
              <a:extLst>
                <a:ext uri="{FF2B5EF4-FFF2-40B4-BE49-F238E27FC236}">
                  <a16:creationId xmlns:a16="http://schemas.microsoft.com/office/drawing/2014/main" id="{3A710391-B030-2AA0-2070-57E0AC936B03}"/>
                </a:ext>
              </a:extLst>
            </p:cNvPr>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6082;p61">
              <a:extLst>
                <a:ext uri="{FF2B5EF4-FFF2-40B4-BE49-F238E27FC236}">
                  <a16:creationId xmlns:a16="http://schemas.microsoft.com/office/drawing/2014/main" id="{56FAA7D2-EBF5-7905-90DD-4443DB416BC3}"/>
                </a:ext>
              </a:extLst>
            </p:cNvPr>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 name="TextBox 10">
            <a:extLst>
              <a:ext uri="{FF2B5EF4-FFF2-40B4-BE49-F238E27FC236}">
                <a16:creationId xmlns:a16="http://schemas.microsoft.com/office/drawing/2014/main" id="{72F499FF-CDC4-B4DA-E1E8-7D9712E18DA6}"/>
              </a:ext>
            </a:extLst>
          </p:cNvPr>
          <p:cNvSpPr txBox="1"/>
          <p:nvPr/>
        </p:nvSpPr>
        <p:spPr>
          <a:xfrm>
            <a:off x="720573" y="1286025"/>
            <a:ext cx="638552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58750"/>
            <a:r>
              <a:rPr lang="en-US" sz="1800" b="1" dirty="0">
                <a:solidFill>
                  <a:schemeClr val="tx1"/>
                </a:solidFill>
                <a:latin typeface="Actor"/>
              </a:rPr>
              <a:t>-A random number generator (RNG) is an algorithm or device designed to produce a sequence of numbers that exhibit characteristics of randomness</a:t>
            </a:r>
            <a:endParaRPr lang="en-US">
              <a:solidFill>
                <a:schemeClr val="tx1"/>
              </a:solidFill>
            </a:endParaRPr>
          </a:p>
          <a:p>
            <a:pPr marL="158750"/>
            <a:endParaRPr lang="en-US" sz="1800" b="1" dirty="0">
              <a:solidFill>
                <a:schemeClr val="tx1"/>
              </a:solidFill>
              <a:latin typeface="Actor"/>
            </a:endParaRPr>
          </a:p>
          <a:p>
            <a:pPr marL="158750"/>
            <a:r>
              <a:rPr lang="en-US" sz="1800" b="1" dirty="0">
                <a:solidFill>
                  <a:schemeClr val="tx1"/>
                </a:solidFill>
                <a:latin typeface="Actor"/>
              </a:rPr>
              <a:t>-True randomness is hard to achieve </a:t>
            </a:r>
          </a:p>
          <a:p>
            <a:pPr marL="158750"/>
            <a:endParaRPr lang="en-US" sz="1800" b="1" dirty="0">
              <a:solidFill>
                <a:schemeClr val="tx1"/>
              </a:solidFill>
              <a:latin typeface="Actor"/>
            </a:endParaRPr>
          </a:p>
          <a:p>
            <a:pPr marL="158750"/>
            <a:r>
              <a:rPr lang="en-US" sz="1800" b="1" dirty="0">
                <a:solidFill>
                  <a:schemeClr val="tx1"/>
                </a:solidFill>
                <a:latin typeface="Actor"/>
              </a:rPr>
              <a:t>-RNGs typically generate pseudo-random numbers</a:t>
            </a:r>
            <a:endParaRPr lang="en-US" dirty="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solidFill>
                  <a:srgbClr val="FFFFFF"/>
                </a:solidFill>
                <a:ea typeface="+mj-lt"/>
                <a:cs typeface="+mj-lt"/>
              </a:rPr>
              <a:t>Classes of PRNGs:</a:t>
            </a:r>
            <a:br>
              <a:rPr lang="en-US" sz="3200" b="1">
                <a:solidFill>
                  <a:srgbClr val="FFFFFF"/>
                </a:solidFill>
                <a:ea typeface="+mj-lt"/>
                <a:cs typeface="+mj-lt"/>
              </a:rPr>
            </a:br>
            <a:r>
              <a:rPr lang="en-US" sz="3200" b="1">
                <a:solidFill>
                  <a:srgbClr val="FFFFFF"/>
                </a:solidFill>
                <a:ea typeface="+mj-lt"/>
                <a:cs typeface="+mj-lt"/>
              </a:rPr>
              <a:t> Hardware vs. Software</a:t>
            </a:r>
            <a:endParaRPr/>
          </a:p>
        </p:txBody>
      </p:sp>
      <p:grpSp>
        <p:nvGrpSpPr>
          <p:cNvPr id="2" name="Google Shape;6128;p61">
            <a:extLst>
              <a:ext uri="{FF2B5EF4-FFF2-40B4-BE49-F238E27FC236}">
                <a16:creationId xmlns:a16="http://schemas.microsoft.com/office/drawing/2014/main" id="{B7AAD0C7-D14C-1D01-EF0C-482FA53A47E5}"/>
              </a:ext>
            </a:extLst>
          </p:cNvPr>
          <p:cNvGrpSpPr/>
          <p:nvPr/>
        </p:nvGrpSpPr>
        <p:grpSpPr>
          <a:xfrm>
            <a:off x="3985962" y="3001099"/>
            <a:ext cx="1741437" cy="1559380"/>
            <a:chOff x="5049725" y="2635825"/>
            <a:chExt cx="481825" cy="451700"/>
          </a:xfrm>
        </p:grpSpPr>
        <p:sp>
          <p:nvSpPr>
            <p:cNvPr id="3" name="Google Shape;6129;p61">
              <a:extLst>
                <a:ext uri="{FF2B5EF4-FFF2-40B4-BE49-F238E27FC236}">
                  <a16:creationId xmlns:a16="http://schemas.microsoft.com/office/drawing/2014/main" id="{CB6A7D0C-C567-8093-874D-351EE1651E05}"/>
                </a:ext>
              </a:extLst>
            </p:cNvPr>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 name="Google Shape;6130;p61">
              <a:extLst>
                <a:ext uri="{FF2B5EF4-FFF2-40B4-BE49-F238E27FC236}">
                  <a16:creationId xmlns:a16="http://schemas.microsoft.com/office/drawing/2014/main" id="{2B53BFEF-9D81-7747-9EA8-C3166E899DA3}"/>
                </a:ext>
              </a:extLst>
            </p:cNvPr>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6131;p61">
              <a:extLst>
                <a:ext uri="{FF2B5EF4-FFF2-40B4-BE49-F238E27FC236}">
                  <a16:creationId xmlns:a16="http://schemas.microsoft.com/office/drawing/2014/main" id="{031BA556-F818-0B8C-BD68-CF775F5C8C5A}"/>
                </a:ext>
              </a:extLst>
            </p:cNvPr>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 name="Google Shape;8082;p65">
            <a:extLst>
              <a:ext uri="{FF2B5EF4-FFF2-40B4-BE49-F238E27FC236}">
                <a16:creationId xmlns:a16="http://schemas.microsoft.com/office/drawing/2014/main" id="{D4D1569D-F471-D315-2998-4AE9E63E3907}"/>
              </a:ext>
            </a:extLst>
          </p:cNvPr>
          <p:cNvGrpSpPr/>
          <p:nvPr/>
        </p:nvGrpSpPr>
        <p:grpSpPr>
          <a:xfrm>
            <a:off x="6743518" y="3000493"/>
            <a:ext cx="1593862" cy="1559381"/>
            <a:chOff x="-44512325" y="3176075"/>
            <a:chExt cx="300900" cy="300900"/>
          </a:xfrm>
        </p:grpSpPr>
        <p:sp>
          <p:nvSpPr>
            <p:cNvPr id="7" name="Google Shape;8083;p65">
              <a:extLst>
                <a:ext uri="{FF2B5EF4-FFF2-40B4-BE49-F238E27FC236}">
                  <a16:creationId xmlns:a16="http://schemas.microsoft.com/office/drawing/2014/main" id="{34E49C2B-19A4-B398-D2AF-1FF38334AE2C}"/>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084;p65">
              <a:extLst>
                <a:ext uri="{FF2B5EF4-FFF2-40B4-BE49-F238E27FC236}">
                  <a16:creationId xmlns:a16="http://schemas.microsoft.com/office/drawing/2014/main" id="{AF07446C-0DEC-593B-552D-314C1027D9E7}"/>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085;p65">
              <a:extLst>
                <a:ext uri="{FF2B5EF4-FFF2-40B4-BE49-F238E27FC236}">
                  <a16:creationId xmlns:a16="http://schemas.microsoft.com/office/drawing/2014/main" id="{B6446960-F837-60E9-3F29-36BA30DB9AC6}"/>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0A10B002-542B-6457-319E-4E9B5C9F6B46}"/>
              </a:ext>
            </a:extLst>
          </p:cNvPr>
          <p:cNvSpPr txBox="1"/>
          <p:nvPr/>
        </p:nvSpPr>
        <p:spPr>
          <a:xfrm>
            <a:off x="719212" y="1725233"/>
            <a:ext cx="556910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58750"/>
            <a:r>
              <a:rPr lang="en-US" sz="1800" b="1" dirty="0">
                <a:solidFill>
                  <a:schemeClr val="tx1"/>
                </a:solidFill>
                <a:latin typeface="Actor"/>
              </a:rPr>
              <a:t>-Hardware-based: physical phenomena </a:t>
            </a:r>
          </a:p>
          <a:p>
            <a:pPr marL="158750"/>
            <a:endParaRPr lang="en-US" sz="1800" b="1" dirty="0">
              <a:solidFill>
                <a:schemeClr val="tx1"/>
              </a:solidFill>
              <a:latin typeface="Actor"/>
            </a:endParaRPr>
          </a:p>
          <a:p>
            <a:pPr marL="158750"/>
            <a:r>
              <a:rPr lang="en-US" sz="1800" b="1" dirty="0">
                <a:solidFill>
                  <a:schemeClr val="tx1"/>
                </a:solidFill>
                <a:latin typeface="Actor"/>
              </a:rPr>
              <a:t>-Software-based: mathematical algorithms</a:t>
            </a:r>
          </a:p>
        </p:txBody>
      </p:sp>
    </p:spTree>
    <p:extLst>
      <p:ext uri="{BB962C8B-B14F-4D97-AF65-F5344CB8AC3E}">
        <p14:creationId xmlns:p14="http://schemas.microsoft.com/office/powerpoint/2010/main" val="2570807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5"/>
          <p:cNvSpPr txBox="1">
            <a:spLocks noGrp="1"/>
          </p:cNvSpPr>
          <p:nvPr>
            <p:ph type="subTitle" idx="6"/>
          </p:nvPr>
        </p:nvSpPr>
        <p:spPr>
          <a:xfrm>
            <a:off x="720001" y="2827275"/>
            <a:ext cx="3627900"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Mersenne Twister</a:t>
            </a:r>
            <a:endParaRPr/>
          </a:p>
        </p:txBody>
      </p:sp>
      <p:sp>
        <p:nvSpPr>
          <p:cNvPr id="1226" name="Google Shape;122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solidFill>
                  <a:schemeClr val="accent6"/>
                </a:solidFill>
                <a:ea typeface="+mj-lt"/>
                <a:cs typeface="+mj-lt"/>
              </a:rPr>
              <a:t>Common Types of PRNGs</a:t>
            </a:r>
            <a:endParaRPr>
              <a:solidFill>
                <a:schemeClr val="accent6"/>
              </a:solidFill>
            </a:endParaRPr>
          </a:p>
        </p:txBody>
      </p:sp>
      <p:sp>
        <p:nvSpPr>
          <p:cNvPr id="1227" name="Google Shape;1227;p35"/>
          <p:cNvSpPr txBox="1">
            <a:spLocks noGrp="1"/>
          </p:cNvSpPr>
          <p:nvPr>
            <p:ph type="subTitle" idx="1"/>
          </p:nvPr>
        </p:nvSpPr>
        <p:spPr>
          <a:xfrm>
            <a:off x="720000" y="1735625"/>
            <a:ext cx="362790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One of the simplest algorithms in this domain, generating pseudo-random integers through linear recurrence equations. </a:t>
            </a:r>
          </a:p>
        </p:txBody>
      </p:sp>
      <p:sp>
        <p:nvSpPr>
          <p:cNvPr id="1228" name="Google Shape;1228;p35"/>
          <p:cNvSpPr txBox="1">
            <a:spLocks noGrp="1"/>
          </p:cNvSpPr>
          <p:nvPr>
            <p:ph type="subTitle" idx="2"/>
          </p:nvPr>
        </p:nvSpPr>
        <p:spPr>
          <a:xfrm>
            <a:off x="4802874" y="1735625"/>
            <a:ext cx="362790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Involves squaring a number and extracting middle digits for subsequent numbers.</a:t>
            </a:r>
            <a:endParaRPr/>
          </a:p>
        </p:txBody>
      </p:sp>
      <p:sp>
        <p:nvSpPr>
          <p:cNvPr id="1229" name="Google Shape;1229;p35"/>
          <p:cNvSpPr txBox="1">
            <a:spLocks noGrp="1"/>
          </p:cNvSpPr>
          <p:nvPr>
            <p:ph type="subTitle" idx="3"/>
          </p:nvPr>
        </p:nvSpPr>
        <p:spPr>
          <a:xfrm>
            <a:off x="720000" y="3396200"/>
            <a:ext cx="362790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Stands out for its extensive period and high randomness quality, yet its predictability once several outputs are known renders it unsuitable for cryptographic usage. </a:t>
            </a:r>
            <a:endParaRPr/>
          </a:p>
        </p:txBody>
      </p:sp>
      <p:sp>
        <p:nvSpPr>
          <p:cNvPr id="1231" name="Google Shape;1231;p35"/>
          <p:cNvSpPr txBox="1">
            <a:spLocks noGrp="1"/>
          </p:cNvSpPr>
          <p:nvPr>
            <p:ph type="subTitle" idx="5"/>
          </p:nvPr>
        </p:nvSpPr>
        <p:spPr>
          <a:xfrm>
            <a:off x="485030" y="1166575"/>
            <a:ext cx="4086970" cy="652800"/>
          </a:xfrm>
          <a:prstGeom prst="rect">
            <a:avLst/>
          </a:prstGeom>
        </p:spPr>
        <p:txBody>
          <a:bodyPr spcFirstLastPara="1" wrap="square" lIns="91425" tIns="91425" rIns="91425" bIns="91425" anchor="b" anchorCtr="0">
            <a:noAutofit/>
          </a:bodyPr>
          <a:lstStyle/>
          <a:p>
            <a:pPr marL="152400" indent="0" algn="l"/>
            <a:r>
              <a:rPr lang="en-US">
                <a:solidFill>
                  <a:schemeClr val="accent6"/>
                </a:solidFill>
                <a:latin typeface="Arial"/>
                <a:cs typeface="Calibri"/>
              </a:rPr>
              <a:t>Linear Congruential Generators</a:t>
            </a:r>
          </a:p>
        </p:txBody>
      </p:sp>
      <p:sp>
        <p:nvSpPr>
          <p:cNvPr id="1232" name="Google Shape;1232;p35"/>
          <p:cNvSpPr txBox="1">
            <a:spLocks noGrp="1"/>
          </p:cNvSpPr>
          <p:nvPr>
            <p:ph type="subTitle" idx="7"/>
          </p:nvPr>
        </p:nvSpPr>
        <p:spPr>
          <a:xfrm>
            <a:off x="4802842" y="1166575"/>
            <a:ext cx="3627900"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Middle Square Method</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6" name="Google Shape;122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solidFill>
                  <a:schemeClr val="accent6"/>
                </a:solidFill>
                <a:ea typeface="+mj-lt"/>
                <a:cs typeface="+mj-lt"/>
              </a:rPr>
              <a:t>Common Types of PRNGs</a:t>
            </a:r>
            <a:endParaRPr>
              <a:solidFill>
                <a:schemeClr val="accent6"/>
              </a:solidFill>
            </a:endParaRPr>
          </a:p>
        </p:txBody>
      </p:sp>
      <p:sp>
        <p:nvSpPr>
          <p:cNvPr id="1228" name="Google Shape;1228;p35"/>
          <p:cNvSpPr txBox="1">
            <a:spLocks noGrp="1"/>
          </p:cNvSpPr>
          <p:nvPr>
            <p:ph type="subTitle" idx="2"/>
          </p:nvPr>
        </p:nvSpPr>
        <p:spPr>
          <a:xfrm>
            <a:off x="2146323" y="2342400"/>
            <a:ext cx="485135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Involves squaring a number and extracting middle digits for subsequent numbers.</a:t>
            </a:r>
          </a:p>
          <a:p>
            <a:pPr marL="0" indent="0"/>
            <a:endParaRPr lang="en" sz="1600" dirty="0"/>
          </a:p>
          <a:p>
            <a:pPr marL="0" indent="0"/>
            <a:endParaRPr lang="en" sz="1600" dirty="0"/>
          </a:p>
          <a:p>
            <a:pPr marL="0" indent="0"/>
            <a:endParaRPr lang="en" sz="1600" dirty="0"/>
          </a:p>
          <a:p>
            <a:pPr marL="0" indent="0"/>
            <a:endParaRPr lang="en" sz="1600" dirty="0"/>
          </a:p>
        </p:txBody>
      </p:sp>
      <p:sp>
        <p:nvSpPr>
          <p:cNvPr id="1232" name="Google Shape;1232;p35"/>
          <p:cNvSpPr txBox="1">
            <a:spLocks noGrp="1"/>
          </p:cNvSpPr>
          <p:nvPr>
            <p:ph type="subTitle" idx="7"/>
          </p:nvPr>
        </p:nvSpPr>
        <p:spPr>
          <a:xfrm>
            <a:off x="2587622" y="1689600"/>
            <a:ext cx="3968753"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Middle Square Method</a:t>
            </a:r>
            <a:endParaRPr sz="2400"/>
          </a:p>
        </p:txBody>
      </p:sp>
      <p:sp>
        <p:nvSpPr>
          <p:cNvPr id="2" name="TextBox 1">
            <a:extLst>
              <a:ext uri="{FF2B5EF4-FFF2-40B4-BE49-F238E27FC236}">
                <a16:creationId xmlns:a16="http://schemas.microsoft.com/office/drawing/2014/main" id="{171BED18-3CB7-A10E-EAFA-6D434D7DD82A}"/>
              </a:ext>
            </a:extLst>
          </p:cNvPr>
          <p:cNvSpPr txBox="1"/>
          <p:nvPr/>
        </p:nvSpPr>
        <p:spPr>
          <a:xfrm>
            <a:off x="2588374" y="3005955"/>
            <a:ext cx="2413000"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dirty="0">
                <a:solidFill>
                  <a:schemeClr val="tx1"/>
                </a:solidFill>
                <a:latin typeface="Actor"/>
              </a:rPr>
              <a:t>Example:</a:t>
            </a:r>
          </a:p>
          <a:p>
            <a:pPr algn="ctr"/>
            <a:endParaRPr lang="en-US" sz="1800" dirty="0">
              <a:solidFill>
                <a:schemeClr val="tx1"/>
              </a:solidFill>
              <a:latin typeface="Actor"/>
            </a:endParaRPr>
          </a:p>
          <a:p>
            <a:pPr algn="ctr"/>
            <a:r>
              <a:rPr lang="en-US" sz="1800" dirty="0">
                <a:solidFill>
                  <a:schemeClr val="tx1"/>
                </a:solidFill>
              </a:rPr>
              <a:t>675248 </a:t>
            </a:r>
          </a:p>
          <a:p>
            <a:pPr algn="ctr"/>
            <a:r>
              <a:rPr lang="en-US" sz="1800" dirty="0">
                <a:solidFill>
                  <a:schemeClr val="accent2">
                    <a:lumMod val="75000"/>
                  </a:schemeClr>
                </a:solidFill>
              </a:rPr>
              <a:t>seed</a:t>
            </a:r>
          </a:p>
          <a:p>
            <a:pPr algn="ctr"/>
            <a:endParaRPr lang="en-US" dirty="0">
              <a:solidFill>
                <a:srgbClr val="FFFFFF"/>
              </a:solidFill>
            </a:endParaRPr>
          </a:p>
          <a:p>
            <a:pPr algn="ct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latin typeface="Actor"/>
            </a:endParaRPr>
          </a:p>
          <a:p>
            <a:endParaRPr lang="en-US" dirty="0">
              <a:solidFill>
                <a:schemeClr val="tx1"/>
              </a:solidFill>
              <a:latin typeface="Actor"/>
            </a:endParaRPr>
          </a:p>
          <a:p>
            <a:endParaRPr lang="en-US" dirty="0">
              <a:solidFill>
                <a:schemeClr val="tx1"/>
              </a:solidFill>
              <a:latin typeface="Actor"/>
            </a:endParaRPr>
          </a:p>
          <a:p>
            <a:endParaRPr lang="en-US" dirty="0">
              <a:solidFill>
                <a:schemeClr val="tx1"/>
              </a:solidFill>
              <a:latin typeface="Actor"/>
            </a:endParaRPr>
          </a:p>
        </p:txBody>
      </p:sp>
    </p:spTree>
    <p:extLst>
      <p:ext uri="{BB962C8B-B14F-4D97-AF65-F5344CB8AC3E}">
        <p14:creationId xmlns:p14="http://schemas.microsoft.com/office/powerpoint/2010/main" val="3152730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6" name="Google Shape;122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solidFill>
                  <a:schemeClr val="accent6"/>
                </a:solidFill>
                <a:ea typeface="+mj-lt"/>
                <a:cs typeface="+mj-lt"/>
              </a:rPr>
              <a:t>Common Types of PRNGs</a:t>
            </a:r>
            <a:endParaRPr>
              <a:solidFill>
                <a:schemeClr val="accent6"/>
              </a:solidFill>
            </a:endParaRPr>
          </a:p>
        </p:txBody>
      </p:sp>
      <p:sp>
        <p:nvSpPr>
          <p:cNvPr id="1228" name="Google Shape;1228;p35"/>
          <p:cNvSpPr txBox="1">
            <a:spLocks noGrp="1"/>
          </p:cNvSpPr>
          <p:nvPr>
            <p:ph type="subTitle" idx="2"/>
          </p:nvPr>
        </p:nvSpPr>
        <p:spPr>
          <a:xfrm>
            <a:off x="2146323" y="2342400"/>
            <a:ext cx="485135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Involves squaring a number and extracting middle digits for subsequent numbers.</a:t>
            </a:r>
          </a:p>
          <a:p>
            <a:pPr marL="0" indent="0"/>
            <a:endParaRPr lang="en" sz="1600" dirty="0"/>
          </a:p>
          <a:p>
            <a:pPr marL="0" indent="0"/>
            <a:endParaRPr lang="en" sz="1600" dirty="0"/>
          </a:p>
          <a:p>
            <a:pPr marL="0" indent="0"/>
            <a:endParaRPr lang="en" sz="1600" dirty="0"/>
          </a:p>
          <a:p>
            <a:pPr marL="0" indent="0"/>
            <a:endParaRPr lang="en" sz="1600" dirty="0"/>
          </a:p>
        </p:txBody>
      </p:sp>
      <p:sp>
        <p:nvSpPr>
          <p:cNvPr id="1232" name="Google Shape;1232;p35"/>
          <p:cNvSpPr txBox="1">
            <a:spLocks noGrp="1"/>
          </p:cNvSpPr>
          <p:nvPr>
            <p:ph type="subTitle" idx="7"/>
          </p:nvPr>
        </p:nvSpPr>
        <p:spPr>
          <a:xfrm>
            <a:off x="2587622" y="1689600"/>
            <a:ext cx="3968753"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Middle Square Method</a:t>
            </a:r>
            <a:endParaRPr sz="2400"/>
          </a:p>
        </p:txBody>
      </p:sp>
      <p:sp>
        <p:nvSpPr>
          <p:cNvPr id="2" name="TextBox 1">
            <a:extLst>
              <a:ext uri="{FF2B5EF4-FFF2-40B4-BE49-F238E27FC236}">
                <a16:creationId xmlns:a16="http://schemas.microsoft.com/office/drawing/2014/main" id="{171BED18-3CB7-A10E-EAFA-6D434D7DD82A}"/>
              </a:ext>
            </a:extLst>
          </p:cNvPr>
          <p:cNvSpPr txBox="1"/>
          <p:nvPr/>
        </p:nvSpPr>
        <p:spPr>
          <a:xfrm>
            <a:off x="2588374" y="3005955"/>
            <a:ext cx="24130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dirty="0">
                <a:solidFill>
                  <a:schemeClr val="tx1"/>
                </a:solidFill>
              </a:rPr>
              <a:t>Example:</a:t>
            </a:r>
          </a:p>
          <a:p>
            <a:pPr algn="ctr"/>
            <a:endParaRPr lang="en-US" sz="1800" dirty="0">
              <a:solidFill>
                <a:schemeClr val="tx1"/>
              </a:solidFill>
            </a:endParaRPr>
          </a:p>
          <a:p>
            <a:pPr algn="ctr"/>
            <a:r>
              <a:rPr lang="en-US" sz="1800" dirty="0">
                <a:solidFill>
                  <a:schemeClr val="tx1"/>
                </a:solidFill>
              </a:rPr>
              <a:t>   455            504</a:t>
            </a:r>
          </a:p>
          <a:p>
            <a:pPr algn="ctr"/>
            <a:endParaRPr lang="en-US" sz="1800" dirty="0">
              <a:solidFill>
                <a:schemeClr val="accent2">
                  <a:lumMod val="75000"/>
                </a:schemeClr>
              </a:solidFill>
            </a:endParaRPr>
          </a:p>
        </p:txBody>
      </p:sp>
      <p:sp>
        <p:nvSpPr>
          <p:cNvPr id="3" name="TextBox 2">
            <a:extLst>
              <a:ext uri="{FF2B5EF4-FFF2-40B4-BE49-F238E27FC236}">
                <a16:creationId xmlns:a16="http://schemas.microsoft.com/office/drawing/2014/main" id="{95434DE6-A497-766F-24D9-FA82ECCBC88C}"/>
              </a:ext>
            </a:extLst>
          </p:cNvPr>
          <p:cNvSpPr txBox="1"/>
          <p:nvPr/>
        </p:nvSpPr>
        <p:spPr>
          <a:xfrm>
            <a:off x="3420836" y="4073978"/>
            <a:ext cx="11103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solidFill>
                  <a:schemeClr val="tx1">
                    <a:lumMod val="75000"/>
                  </a:schemeClr>
                </a:solidFill>
              </a:rPr>
              <a:t>seed²</a:t>
            </a:r>
            <a:endParaRPr lang="en-US" dirty="0">
              <a:solidFill>
                <a:schemeClr val="tx1">
                  <a:lumMod val="75000"/>
                </a:schemeClr>
              </a:solidFill>
            </a:endParaRPr>
          </a:p>
        </p:txBody>
      </p:sp>
      <p:sp>
        <p:nvSpPr>
          <p:cNvPr id="4" name="TextBox 3">
            <a:extLst>
              <a:ext uri="{FF2B5EF4-FFF2-40B4-BE49-F238E27FC236}">
                <a16:creationId xmlns:a16="http://schemas.microsoft.com/office/drawing/2014/main" id="{77F17448-A5D8-9E80-CD0A-8DF117608ECB}"/>
              </a:ext>
            </a:extLst>
          </p:cNvPr>
          <p:cNvSpPr txBox="1"/>
          <p:nvPr/>
        </p:nvSpPr>
        <p:spPr>
          <a:xfrm>
            <a:off x="3420836" y="35637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solidFill>
                  <a:srgbClr val="FFFFFF"/>
                </a:solidFill>
              </a:rPr>
              <a:t>959861</a:t>
            </a:r>
            <a:endParaRPr lang="en-US" dirty="0"/>
          </a:p>
        </p:txBody>
      </p:sp>
    </p:spTree>
    <p:extLst>
      <p:ext uri="{BB962C8B-B14F-4D97-AF65-F5344CB8AC3E}">
        <p14:creationId xmlns:p14="http://schemas.microsoft.com/office/powerpoint/2010/main" val="1912467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6" name="Google Shape;122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solidFill>
                  <a:schemeClr val="accent6"/>
                </a:solidFill>
                <a:ea typeface="+mj-lt"/>
                <a:cs typeface="+mj-lt"/>
              </a:rPr>
              <a:t>Common Types of PRNGs</a:t>
            </a:r>
            <a:endParaRPr>
              <a:solidFill>
                <a:schemeClr val="accent6"/>
              </a:solidFill>
            </a:endParaRPr>
          </a:p>
        </p:txBody>
      </p:sp>
      <p:sp>
        <p:nvSpPr>
          <p:cNvPr id="1228" name="Google Shape;1228;p35"/>
          <p:cNvSpPr txBox="1">
            <a:spLocks noGrp="1"/>
          </p:cNvSpPr>
          <p:nvPr>
            <p:ph type="subTitle" idx="2"/>
          </p:nvPr>
        </p:nvSpPr>
        <p:spPr>
          <a:xfrm>
            <a:off x="2146323" y="2342400"/>
            <a:ext cx="485135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Involves squaring a number and extracting middle digits for subsequent numbers.</a:t>
            </a:r>
          </a:p>
          <a:p>
            <a:pPr marL="0" indent="0"/>
            <a:endParaRPr lang="en" sz="1600" dirty="0"/>
          </a:p>
          <a:p>
            <a:pPr marL="0" indent="0"/>
            <a:endParaRPr lang="en" sz="1600" dirty="0"/>
          </a:p>
          <a:p>
            <a:pPr marL="0" indent="0"/>
            <a:endParaRPr lang="en" sz="1600" dirty="0"/>
          </a:p>
          <a:p>
            <a:pPr marL="0" indent="0"/>
            <a:endParaRPr lang="en" sz="1600" dirty="0"/>
          </a:p>
        </p:txBody>
      </p:sp>
      <p:sp>
        <p:nvSpPr>
          <p:cNvPr id="1232" name="Google Shape;1232;p35"/>
          <p:cNvSpPr txBox="1">
            <a:spLocks noGrp="1"/>
          </p:cNvSpPr>
          <p:nvPr>
            <p:ph type="subTitle" idx="7"/>
          </p:nvPr>
        </p:nvSpPr>
        <p:spPr>
          <a:xfrm>
            <a:off x="2587622" y="1689600"/>
            <a:ext cx="3968753"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Middle Square Method</a:t>
            </a:r>
            <a:endParaRPr sz="2400"/>
          </a:p>
        </p:txBody>
      </p:sp>
      <p:sp>
        <p:nvSpPr>
          <p:cNvPr id="2" name="TextBox 1">
            <a:extLst>
              <a:ext uri="{FF2B5EF4-FFF2-40B4-BE49-F238E27FC236}">
                <a16:creationId xmlns:a16="http://schemas.microsoft.com/office/drawing/2014/main" id="{171BED18-3CB7-A10E-EAFA-6D434D7DD82A}"/>
              </a:ext>
            </a:extLst>
          </p:cNvPr>
          <p:cNvSpPr txBox="1"/>
          <p:nvPr/>
        </p:nvSpPr>
        <p:spPr>
          <a:xfrm>
            <a:off x="2588374" y="3005955"/>
            <a:ext cx="24130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dirty="0">
                <a:solidFill>
                  <a:schemeClr val="tx1"/>
                </a:solidFill>
              </a:rPr>
              <a:t>Example:</a:t>
            </a:r>
          </a:p>
          <a:p>
            <a:pPr algn="ctr"/>
            <a:endParaRPr lang="en-US" sz="1800" dirty="0">
              <a:solidFill>
                <a:schemeClr val="tx1"/>
              </a:solidFill>
            </a:endParaRPr>
          </a:p>
          <a:p>
            <a:pPr algn="ctr"/>
            <a:r>
              <a:rPr lang="en-US" sz="1800">
                <a:solidFill>
                  <a:schemeClr val="tx1"/>
                </a:solidFill>
              </a:rPr>
              <a:t>   455            504</a:t>
            </a:r>
            <a:endParaRPr lang="en-US" sz="1800" dirty="0">
              <a:solidFill>
                <a:schemeClr val="tx1"/>
              </a:solidFill>
            </a:endParaRPr>
          </a:p>
          <a:p>
            <a:pPr algn="ctr"/>
            <a:endParaRPr lang="en-US" sz="1800" dirty="0">
              <a:solidFill>
                <a:schemeClr val="tx1"/>
              </a:solidFill>
            </a:endParaRPr>
          </a:p>
          <a:p>
            <a:endParaRPr lang="en-US" sz="1800" dirty="0">
              <a:solidFill>
                <a:schemeClr val="tx1"/>
              </a:solidFill>
              <a:latin typeface="Actor"/>
            </a:endParaRPr>
          </a:p>
        </p:txBody>
      </p:sp>
      <p:sp>
        <p:nvSpPr>
          <p:cNvPr id="3" name="TextBox 2">
            <a:extLst>
              <a:ext uri="{FF2B5EF4-FFF2-40B4-BE49-F238E27FC236}">
                <a16:creationId xmlns:a16="http://schemas.microsoft.com/office/drawing/2014/main" id="{89B95940-B9F0-8D92-063C-F680AFFF66E6}"/>
              </a:ext>
            </a:extLst>
          </p:cNvPr>
          <p:cNvSpPr txBox="1"/>
          <p:nvPr/>
        </p:nvSpPr>
        <p:spPr>
          <a:xfrm>
            <a:off x="3499758" y="4297136"/>
            <a:ext cx="10042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rgbClr val="BFBFBF"/>
                </a:solidFill>
              </a:rPr>
              <a:t>output </a:t>
            </a:r>
            <a:endParaRPr lang="en-US"/>
          </a:p>
        </p:txBody>
      </p:sp>
      <p:sp>
        <p:nvSpPr>
          <p:cNvPr id="4" name="TextBox 3">
            <a:extLst>
              <a:ext uri="{FF2B5EF4-FFF2-40B4-BE49-F238E27FC236}">
                <a16:creationId xmlns:a16="http://schemas.microsoft.com/office/drawing/2014/main" id="{8EA888ED-1D45-2BB0-7111-F7A9CD6B1164}"/>
              </a:ext>
            </a:extLst>
          </p:cNvPr>
          <p:cNvSpPr txBox="1"/>
          <p:nvPr/>
        </p:nvSpPr>
        <p:spPr>
          <a:xfrm>
            <a:off x="3433082" y="400322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rgbClr val="FFFFFF"/>
                </a:solidFill>
              </a:rPr>
              <a:t>959861</a:t>
            </a:r>
            <a:endParaRPr lang="en-US"/>
          </a:p>
        </p:txBody>
      </p:sp>
    </p:spTree>
    <p:extLst>
      <p:ext uri="{BB962C8B-B14F-4D97-AF65-F5344CB8AC3E}">
        <p14:creationId xmlns:p14="http://schemas.microsoft.com/office/powerpoint/2010/main" val="2815610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5"/>
          <p:cNvSpPr txBox="1">
            <a:spLocks noGrp="1"/>
          </p:cNvSpPr>
          <p:nvPr>
            <p:ph type="subTitle" idx="6"/>
          </p:nvPr>
        </p:nvSpPr>
        <p:spPr>
          <a:xfrm>
            <a:off x="720001" y="2827275"/>
            <a:ext cx="3627900"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Mersenne Twister</a:t>
            </a:r>
            <a:endParaRPr/>
          </a:p>
        </p:txBody>
      </p:sp>
      <p:sp>
        <p:nvSpPr>
          <p:cNvPr id="1226" name="Google Shape;122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solidFill>
                  <a:schemeClr val="accent6"/>
                </a:solidFill>
                <a:ea typeface="+mj-lt"/>
                <a:cs typeface="+mj-lt"/>
              </a:rPr>
              <a:t>Common Types of PRNGs</a:t>
            </a:r>
            <a:endParaRPr>
              <a:solidFill>
                <a:schemeClr val="accent6"/>
              </a:solidFill>
            </a:endParaRPr>
          </a:p>
        </p:txBody>
      </p:sp>
      <p:sp>
        <p:nvSpPr>
          <p:cNvPr id="1227" name="Google Shape;1227;p35"/>
          <p:cNvSpPr txBox="1">
            <a:spLocks noGrp="1"/>
          </p:cNvSpPr>
          <p:nvPr>
            <p:ph type="subTitle" idx="1"/>
          </p:nvPr>
        </p:nvSpPr>
        <p:spPr>
          <a:xfrm>
            <a:off x="720000" y="1735625"/>
            <a:ext cx="362790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One of the simplest algorithms in this domain, generating pseudo-random integers through linear recurrence equations. </a:t>
            </a:r>
          </a:p>
        </p:txBody>
      </p:sp>
      <p:sp>
        <p:nvSpPr>
          <p:cNvPr id="1228" name="Google Shape;1228;p35"/>
          <p:cNvSpPr txBox="1">
            <a:spLocks noGrp="1"/>
          </p:cNvSpPr>
          <p:nvPr>
            <p:ph type="subTitle" idx="2"/>
          </p:nvPr>
        </p:nvSpPr>
        <p:spPr>
          <a:xfrm>
            <a:off x="4802874" y="1735625"/>
            <a:ext cx="362790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Involves squaring a number and extracting middle digits for subsequent numbers.</a:t>
            </a:r>
            <a:endParaRPr/>
          </a:p>
        </p:txBody>
      </p:sp>
      <p:sp>
        <p:nvSpPr>
          <p:cNvPr id="1229" name="Google Shape;1229;p35"/>
          <p:cNvSpPr txBox="1">
            <a:spLocks noGrp="1"/>
          </p:cNvSpPr>
          <p:nvPr>
            <p:ph type="subTitle" idx="3"/>
          </p:nvPr>
        </p:nvSpPr>
        <p:spPr>
          <a:xfrm>
            <a:off x="720000" y="3396200"/>
            <a:ext cx="362790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Stands out for its extensive period and high randomness quality, yet its predictability once several outputs are known renders it unsuitable for cryptographic usage. </a:t>
            </a:r>
            <a:endParaRPr/>
          </a:p>
        </p:txBody>
      </p:sp>
      <p:sp>
        <p:nvSpPr>
          <p:cNvPr id="1231" name="Google Shape;1231;p35"/>
          <p:cNvSpPr txBox="1">
            <a:spLocks noGrp="1"/>
          </p:cNvSpPr>
          <p:nvPr>
            <p:ph type="subTitle" idx="5"/>
          </p:nvPr>
        </p:nvSpPr>
        <p:spPr>
          <a:xfrm>
            <a:off x="485030" y="1166575"/>
            <a:ext cx="4086970" cy="652800"/>
          </a:xfrm>
          <a:prstGeom prst="rect">
            <a:avLst/>
          </a:prstGeom>
        </p:spPr>
        <p:txBody>
          <a:bodyPr spcFirstLastPara="1" wrap="square" lIns="91425" tIns="91425" rIns="91425" bIns="91425" anchor="b" anchorCtr="0">
            <a:noAutofit/>
          </a:bodyPr>
          <a:lstStyle/>
          <a:p>
            <a:pPr marL="152400" indent="0" algn="l"/>
            <a:r>
              <a:rPr lang="en-US">
                <a:solidFill>
                  <a:schemeClr val="accent6"/>
                </a:solidFill>
                <a:latin typeface="Arial"/>
                <a:cs typeface="Calibri"/>
              </a:rPr>
              <a:t>Linear Congruential Generators</a:t>
            </a:r>
          </a:p>
        </p:txBody>
      </p:sp>
      <p:sp>
        <p:nvSpPr>
          <p:cNvPr id="1232" name="Google Shape;1232;p35"/>
          <p:cNvSpPr txBox="1">
            <a:spLocks noGrp="1"/>
          </p:cNvSpPr>
          <p:nvPr>
            <p:ph type="subTitle" idx="7"/>
          </p:nvPr>
        </p:nvSpPr>
        <p:spPr>
          <a:xfrm>
            <a:off x="4802842" y="1166575"/>
            <a:ext cx="3627900"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Middle Square Method</a:t>
            </a:r>
            <a:endParaRPr/>
          </a:p>
        </p:txBody>
      </p:sp>
    </p:spTree>
    <p:extLst>
      <p:ext uri="{BB962C8B-B14F-4D97-AF65-F5344CB8AC3E}">
        <p14:creationId xmlns:p14="http://schemas.microsoft.com/office/powerpoint/2010/main" val="1583646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496b6d7d-089e-4318-89ef-d9fdf760aafd}" enabled="0" method="" siteId="{496b6d7d-089e-4318-89ef-d9fdf760aafd}" removed="1"/>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24</Slides>
  <Notes>24</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Artificial Intelligence in Finance Project Proposal by Slidesgo</vt:lpstr>
      <vt:lpstr>Pseudo-Random Number Generators</vt:lpstr>
      <vt:lpstr>Table of contents</vt:lpstr>
      <vt:lpstr>Fundamentals of PRNGs</vt:lpstr>
      <vt:lpstr>Classes of PRNGs:  Hardware vs. Software</vt:lpstr>
      <vt:lpstr>Common Types of PRNGs</vt:lpstr>
      <vt:lpstr>Common Types of PRNGs</vt:lpstr>
      <vt:lpstr>Common Types of PRNGs</vt:lpstr>
      <vt:lpstr>Common Types of PRNGs</vt:lpstr>
      <vt:lpstr>Common Types of PRNGs</vt:lpstr>
      <vt:lpstr>Common Types of PRNGs</vt:lpstr>
      <vt:lpstr>Common Types of PRNGs</vt:lpstr>
      <vt:lpstr>Common Types of PRNGs</vt:lpstr>
      <vt:lpstr>Importance of Prime Numbers in LCGs</vt:lpstr>
      <vt:lpstr>Significance of 2³² in LCGs</vt:lpstr>
      <vt:lpstr>Evaluating Pseudorandom Sequences</vt:lpstr>
      <vt:lpstr>Cryptographically Secure PRNGs </vt:lpstr>
      <vt:lpstr>Traditional PRNGs vs CSPRNGs</vt:lpstr>
      <vt:lpstr>Application of PRNGs</vt:lpstr>
      <vt:lpstr>Cloudflare</vt:lpstr>
      <vt:lpstr>How does it work?</vt:lpstr>
      <vt:lpstr>Conclusion</vt:lpstr>
      <vt:lpstr>Resources</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Pseudo-Random Number Generators</dc:title>
  <cp:lastModifiedBy>Lederer, Sophia</cp:lastModifiedBy>
  <cp:revision>542</cp:revision>
  <dcterms:modified xsi:type="dcterms:W3CDTF">2024-04-09T22:06:57Z</dcterms:modified>
</cp:coreProperties>
</file>