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4" r:id="rId6"/>
    <p:sldId id="261" r:id="rId7"/>
    <p:sldId id="262" r:id="rId8"/>
    <p:sldId id="263" r:id="rId9"/>
    <p:sldId id="268" r:id="rId10"/>
    <p:sldId id="265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1"/>
  </p:normalViewPr>
  <p:slideViewPr>
    <p:cSldViewPr snapToGrid="0">
      <p:cViewPr varScale="1">
        <p:scale>
          <a:sx n="81" d="100"/>
          <a:sy n="81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95ABC-817C-4168-ADAA-C74FDF7C4DD7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A82BD-FC6E-4599-8415-41C64F2DB3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1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A82BD-FC6E-4599-8415-41C64F2DB38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9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96BC7-9A05-4CEF-9F92-680E06A0B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61F527-552A-4C94-AF90-FF6F4D172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B0DF26-0E84-4EA3-8B18-550B8EA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4A45-08E0-41B0-B2A7-BF2B91BE6795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15E10D-5F26-4A4F-84A2-F5AD4F1A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8CE15-C787-4FE0-957F-0C65AAD6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54F-2A12-4C3A-80E8-BAF6C73C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8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20299-C507-4C82-B364-2CE7C3AB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5B08C0-B68D-483B-9CEF-D8CFADBD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F2EFA6-523B-4C66-BA89-8CD06044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4A45-08E0-41B0-B2A7-BF2B91BE6795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21977F-B42C-4D11-85A4-61E6A1AD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AFF8C5-174D-4197-B682-A0D75697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54F-2A12-4C3A-80E8-BAF6C73C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00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76707E-8D54-4A70-AE91-66941ED62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4E5133-A03A-4DB3-BD51-D518BB7C1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45DA3-2311-4C20-AC65-AA6903DF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4A45-08E0-41B0-B2A7-BF2B91BE6795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DA6374-11E6-4B68-BD9A-8B37C6CB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6A477-9CAB-426B-8FC6-2437F2B7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54F-2A12-4C3A-80E8-BAF6C73C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45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29DDB-A80D-484C-9152-AE2E6CA4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F8B610-8691-491B-9188-ECC17F93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CB5342-4188-4E9E-8B81-AA82F3B5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4A45-08E0-41B0-B2A7-BF2B91BE6795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A24EE4-BED7-4E7A-8BD9-FEB5CB8C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4D5B88-495F-48A2-B04D-2EE544B3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54F-2A12-4C3A-80E8-BAF6C73C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60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DAB25-FB4F-4A27-9292-BC2FC5D2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4FE369-3D6E-4C62-BE88-49B759BD3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2E6EB-AB98-441F-86F6-472CCF31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4A45-08E0-41B0-B2A7-BF2B91BE6795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08A11-D65F-45B9-BB28-312783B8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743EC5-DB87-4637-8143-16C2DF19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54F-2A12-4C3A-80E8-BAF6C73C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8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C3D44-83A5-4CDA-A44F-88F89427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4F8D71-D9F9-437C-B00E-93D82231D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025AD0-5BBD-4DA9-A381-BF9C3DD2B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D8C362-7553-4595-8082-2C04AF5B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4A45-08E0-41B0-B2A7-BF2B91BE6795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27C87C-C79D-41D1-AD1B-032158B0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DE7363-ED56-4A77-B163-B6907B5B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54F-2A12-4C3A-80E8-BAF6C73C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38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4C8E4E-7E42-42C1-9CA5-E87E626F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B1E414-8E5A-4CB9-B8C6-1A3D1642A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8F8578-F937-4206-9FA1-9E0D32FF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7A2914-89A9-4C27-B5C6-E5B45D2F7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028B03-F532-40AC-88F0-04B453DE5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FD1CA8-15AE-4D60-AFAF-5595655D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4A45-08E0-41B0-B2A7-BF2B91BE6795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6007DB-6578-4073-BA5B-DB2D8C70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E2D5FE-D88B-4B79-8C6C-8D63A6E8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54F-2A12-4C3A-80E8-BAF6C73C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46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15573C-2548-4087-9E75-C344B71D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846319-F2DB-447B-8BAD-E2B29C94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4A45-08E0-41B0-B2A7-BF2B91BE6795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73C50D-D020-440F-BBC3-A69CD7DF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9EECE3-1B03-42FA-AA6D-6BE32583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54F-2A12-4C3A-80E8-BAF6C73C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64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050254-EF1A-4A7D-8C8E-A40C6DBB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4A45-08E0-41B0-B2A7-BF2B91BE6795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6AE8DA-4C0E-4EB3-9A05-BC5819D1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FF18BC-4CF5-4CB0-B14F-F91742DC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54F-2A12-4C3A-80E8-BAF6C73C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79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5C171-070D-4F03-B742-045D41EA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9AF1B0-148C-4B6C-A299-032067DC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BAB738-D3DF-488C-9DD3-05292582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A8EC8C-8A1C-4EEB-803C-4507AE78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4A45-08E0-41B0-B2A7-BF2B91BE6795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048A8A-7816-43AE-8F37-CAF43F6F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F343EB-5612-4C5F-B4D3-87F7D4C9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54F-2A12-4C3A-80E8-BAF6C73C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42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CB5EA-6804-41E5-847D-FEEC51E3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BD8C66-9FD9-48B5-9B80-7B10ECB0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4552C4-71B5-417A-804A-CFE15DDE4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D7D8F0-CE36-47BE-9955-E8529B8B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4A45-08E0-41B0-B2A7-BF2B91BE6795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9715CD-23B4-4916-B516-6C3EA67E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1A1F3-F507-45A3-B21B-735F9ED8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154F-2A12-4C3A-80E8-BAF6C73C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64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FFD3A9-333C-4CDE-94E5-8DD3FBBA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6A10B-6110-44E9-A5F1-12F96FB7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AC743-F039-42C4-946C-165C45649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C4A45-08E0-41B0-B2A7-BF2B91BE6795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2846CC-864F-4093-A1CA-AE2F38564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DF0D09-D9E6-43A1-8E73-FD4862986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1154F-2A12-4C3A-80E8-BAF6C73C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36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E33334-CCDD-4DDF-B9DD-9A6928258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250" y="1933396"/>
            <a:ext cx="11344459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お風呂族のための快適入浴グッズの提案</a:t>
            </a:r>
            <a:br>
              <a:rPr kumimoji="1" lang="en-US" altLang="ja-JP" sz="4000" dirty="0"/>
            </a:br>
            <a:r>
              <a:rPr lang="ja-JP" altLang="en-US" sz="5400" dirty="0"/>
              <a:t>カビ対策機能付き</a:t>
            </a:r>
            <a:r>
              <a:rPr lang="ja-JP" altLang="en-US" dirty="0"/>
              <a:t>バスタブトレー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8F825E-A0D1-4794-8FB6-802942E5C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63762"/>
            <a:ext cx="9144000" cy="725557"/>
          </a:xfrm>
        </p:spPr>
        <p:txBody>
          <a:bodyPr anchor="b">
            <a:normAutofit/>
          </a:bodyPr>
          <a:lstStyle/>
          <a:p>
            <a:r>
              <a:rPr kumimoji="1" lang="en-US" altLang="ja-JP" sz="3600" dirty="0"/>
              <a:t>Team</a:t>
            </a:r>
            <a:r>
              <a:rPr kumimoji="1" lang="ja-JP" altLang="en-US" sz="3600"/>
              <a:t> </a:t>
            </a:r>
            <a:r>
              <a:rPr kumimoji="1" lang="en-US" altLang="ja-JP" sz="3600" dirty="0"/>
              <a:t>:</a:t>
            </a:r>
            <a:r>
              <a:rPr lang="ja-JP" altLang="en-US" sz="3600"/>
              <a:t> </a:t>
            </a:r>
            <a:r>
              <a:rPr lang="en-US" altLang="ja-JP" sz="3600" dirty="0"/>
              <a:t>DELUXE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5410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783B9-D3F7-47C3-8FED-0FB5596A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8000" dirty="0"/>
              <a:t>Demonstration</a:t>
            </a:r>
            <a:endParaRPr kumimoji="1" lang="ja-JP" altLang="en-US" sz="8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BD3E3C-D424-42FD-85DD-6EAC71E1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Mode</a:t>
            </a:r>
            <a:r>
              <a:rPr lang="ja-JP" altLang="en-US" sz="4400" dirty="0"/>
              <a:t>：</a:t>
            </a:r>
            <a:r>
              <a:rPr lang="en-US" altLang="ja-JP" sz="4400" dirty="0"/>
              <a:t>	 Real </a:t>
            </a:r>
            <a:endParaRPr lang="ja-JP" altLang="en-US" sz="4400" dirty="0"/>
          </a:p>
          <a:p>
            <a:r>
              <a:rPr lang="en-US" altLang="ja-JP" sz="4400" dirty="0"/>
              <a:t>Mode</a:t>
            </a:r>
            <a:r>
              <a:rPr lang="ja-JP" altLang="en-US" sz="4400" dirty="0"/>
              <a:t>：</a:t>
            </a:r>
            <a:r>
              <a:rPr lang="en-US" altLang="ja-JP" sz="4400" dirty="0"/>
              <a:t>	 Debug 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24316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9C32-2BF3-44CD-BF0D-1E985B95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C6E078-8CB9-4B57-B98F-FCABB710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tabLst>
                <a:tab pos="5108575" algn="l"/>
              </a:tabLst>
            </a:pPr>
            <a:r>
              <a:rPr lang="ja-JP" altLang="en-US" sz="3600" dirty="0"/>
              <a:t>各要因のカビ指数の算出</a:t>
            </a:r>
            <a:r>
              <a:rPr lang="en-US" altLang="ja-JP" sz="3600" dirty="0"/>
              <a:t>	</a:t>
            </a:r>
            <a:r>
              <a:rPr lang="ja-JP" altLang="en-US" sz="3600" dirty="0"/>
              <a:t> → 総合カビ指数により危険度を提示。</a:t>
            </a:r>
            <a:endParaRPr lang="en-US" altLang="ja-JP" sz="3600" dirty="0"/>
          </a:p>
          <a:p>
            <a:pPr>
              <a:lnSpc>
                <a:spcPct val="160000"/>
              </a:lnSpc>
              <a:tabLst>
                <a:tab pos="5108575" algn="l"/>
              </a:tabLst>
            </a:pPr>
            <a:r>
              <a:rPr lang="ja-JP" altLang="en-US" sz="3600" dirty="0"/>
              <a:t>取得したセンサー値（温度・湿度）</a:t>
            </a:r>
            <a:r>
              <a:rPr lang="en-US" altLang="ja-JP" sz="3600" dirty="0"/>
              <a:t>	</a:t>
            </a:r>
            <a:r>
              <a:rPr lang="ja-JP" altLang="en-US" sz="3600" dirty="0"/>
              <a:t> → カビ発生リスクをイラスト可視化。</a:t>
            </a:r>
            <a:endParaRPr lang="en-US" altLang="ja-JP" sz="3600" dirty="0"/>
          </a:p>
          <a:p>
            <a:pPr>
              <a:lnSpc>
                <a:spcPct val="160000"/>
              </a:lnSpc>
              <a:tabLst>
                <a:tab pos="5108575" algn="l"/>
              </a:tabLst>
            </a:pPr>
            <a:r>
              <a:rPr lang="ja-JP" altLang="en-US" sz="3600" dirty="0"/>
              <a:t>取得したセンサー値（温度・湿度）</a:t>
            </a:r>
            <a:r>
              <a:rPr lang="en-US" altLang="ja-JP" sz="3600" dirty="0"/>
              <a:t>	</a:t>
            </a:r>
            <a:r>
              <a:rPr lang="ja-JP" altLang="en-US" sz="3600" dirty="0"/>
              <a:t> → 時系列の変化をグラフ化。</a:t>
            </a:r>
            <a:endParaRPr lang="en-US" altLang="ja-JP" sz="3600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ja-JP" altLang="en-US" sz="5800" b="1" dirty="0"/>
              <a:t>快適なお風呂生活グッズの提供へ向けて、</a:t>
            </a:r>
            <a:endParaRPr lang="en-US" altLang="ja-JP" sz="58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ja-JP" altLang="en-US" sz="5800" b="1" dirty="0"/>
              <a:t>ほんのちょっとだけ近づいた！</a:t>
            </a:r>
            <a:endParaRPr lang="en-US" altLang="ja-JP" sz="5800" b="1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  <a:tabLst>
                <a:tab pos="3314700" algn="r"/>
              </a:tabLst>
            </a:pPr>
            <a:r>
              <a:rPr lang="ja-JP" altLang="en-US" b="1" dirty="0">
                <a:solidFill>
                  <a:schemeClr val="accent1"/>
                </a:solidFill>
              </a:rPr>
              <a:t>メインプログラム：</a:t>
            </a:r>
            <a:r>
              <a:rPr lang="en-US" altLang="ja-JP" b="1" dirty="0">
                <a:solidFill>
                  <a:schemeClr val="accent1"/>
                </a:solidFill>
              </a:rPr>
              <a:t>	</a:t>
            </a:r>
            <a:r>
              <a:rPr lang="ja-JP" altLang="en-US" b="1" dirty="0">
                <a:solidFill>
                  <a:schemeClr val="accent1"/>
                </a:solidFill>
              </a:rPr>
              <a:t>馬場 </a:t>
            </a:r>
            <a:r>
              <a:rPr lang="en-US" altLang="ja-JP" b="1" dirty="0">
                <a:solidFill>
                  <a:schemeClr val="accent1"/>
                </a:solidFill>
              </a:rPr>
              <a:t>/ </a:t>
            </a:r>
            <a:r>
              <a:rPr lang="ja-JP" altLang="en-US" b="1" dirty="0">
                <a:solidFill>
                  <a:schemeClr val="accent1"/>
                </a:solidFill>
              </a:rPr>
              <a:t>グラフ＋サブプログラム：李 </a:t>
            </a:r>
            <a:r>
              <a:rPr lang="en-US" altLang="ja-JP" b="1" dirty="0">
                <a:solidFill>
                  <a:schemeClr val="accent1"/>
                </a:solidFill>
              </a:rPr>
              <a:t>/ </a:t>
            </a:r>
            <a:r>
              <a:rPr lang="ja-JP" altLang="en-US" b="1" dirty="0">
                <a:solidFill>
                  <a:schemeClr val="accent1"/>
                </a:solidFill>
              </a:rPr>
              <a:t>プレゼン資料作成など：復本</a:t>
            </a:r>
            <a:endParaRPr lang="en-US" altLang="ja-JP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86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A445B-74E2-43E1-9B04-FD05CE14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/>
              <a:t>現代人にとっての入浴ライフ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E99A98-93C2-4786-BD92-8D3391D8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13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5100" dirty="0">
                <a:solidFill>
                  <a:schemeClr val="accent1"/>
                </a:solidFill>
              </a:rPr>
              <a:t>古来：浴室で長時間すごす人々が、一定数存在</a:t>
            </a:r>
            <a:endParaRPr lang="en-US" altLang="ja-JP" sz="5100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3600" dirty="0"/>
              <a:t>読む（本・雑誌）</a:t>
            </a:r>
            <a:r>
              <a:rPr lang="en-US" altLang="ja-JP" sz="3600" dirty="0"/>
              <a:t>/</a:t>
            </a:r>
            <a:r>
              <a:rPr lang="ja-JP" altLang="en-US" sz="3600" dirty="0"/>
              <a:t>聞く（音楽・ラジオ）</a:t>
            </a:r>
            <a:r>
              <a:rPr lang="en-US" altLang="ja-JP" sz="3600" dirty="0"/>
              <a:t>/</a:t>
            </a:r>
            <a:r>
              <a:rPr lang="ja-JP" altLang="en-US" sz="3600" dirty="0"/>
              <a:t>見る（テレビ）</a:t>
            </a:r>
            <a:r>
              <a:rPr lang="en-US" altLang="ja-JP" sz="3600" dirty="0"/>
              <a:t>/</a:t>
            </a:r>
            <a:r>
              <a:rPr lang="ja-JP" altLang="en-US" sz="3600" dirty="0"/>
              <a:t>歌う（鼻歌・カラオケ）</a:t>
            </a:r>
            <a:r>
              <a:rPr lang="en-US" altLang="ja-JP" sz="3600" dirty="0"/>
              <a:t>/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3600" dirty="0"/>
              <a:t>痩せる（半身浴・簡易サウナ）</a:t>
            </a:r>
            <a:r>
              <a:rPr lang="en-US" altLang="ja-JP" sz="3600" dirty="0"/>
              <a:t>/</a:t>
            </a:r>
            <a:r>
              <a:rPr lang="ja-JP" altLang="en-US" sz="3600" dirty="0"/>
              <a:t>食べる（菓子・おつまみ）</a:t>
            </a:r>
            <a:r>
              <a:rPr lang="en-US" altLang="ja-JP" sz="3600" dirty="0"/>
              <a:t>/</a:t>
            </a:r>
            <a:r>
              <a:rPr lang="ja-JP" altLang="en-US" sz="3600" dirty="0"/>
              <a:t>飲む（水・お酒）</a:t>
            </a:r>
            <a:r>
              <a:rPr lang="en-US" altLang="ja-JP" sz="3600" dirty="0"/>
              <a:t>/</a:t>
            </a:r>
            <a:r>
              <a:rPr lang="ja-JP" altLang="en-US" sz="3600" dirty="0"/>
              <a:t>寝る（うたた寝）</a:t>
            </a:r>
            <a:r>
              <a:rPr lang="en-US" altLang="ja-JP" sz="3600" dirty="0"/>
              <a:t>/</a:t>
            </a:r>
            <a:r>
              <a:rPr lang="ja-JP" altLang="en-US" sz="3600" dirty="0"/>
              <a:t> </a:t>
            </a:r>
            <a:r>
              <a:rPr lang="en-US" altLang="ja-JP" sz="3600" dirty="0"/>
              <a:t>etc.</a:t>
            </a:r>
            <a:br>
              <a:rPr lang="en-US" altLang="ja-JP" sz="3600" dirty="0"/>
            </a:br>
            <a:endParaRPr lang="en-US" altLang="ja-JP" sz="5100" dirty="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5100" dirty="0">
                <a:solidFill>
                  <a:schemeClr val="accent1"/>
                </a:solidFill>
              </a:rPr>
              <a:t>現代：スマホ・タブレットの防水化</a:t>
            </a:r>
            <a:br>
              <a:rPr lang="en-US" altLang="ja-JP" sz="5100" dirty="0">
                <a:solidFill>
                  <a:schemeClr val="accent1"/>
                </a:solidFill>
              </a:rPr>
            </a:br>
            <a:r>
              <a:rPr lang="en-US" altLang="ja-JP" sz="5100" dirty="0">
                <a:solidFill>
                  <a:schemeClr val="accent1"/>
                </a:solidFill>
              </a:rPr>
              <a:t>	</a:t>
            </a:r>
            <a:r>
              <a:rPr lang="ja-JP" altLang="en-US" sz="5100" dirty="0">
                <a:solidFill>
                  <a:schemeClr val="accent1"/>
                </a:solidFill>
              </a:rPr>
              <a:t>→ 浴室で入浴以外も行う人口は、いっそう増加の傾向</a:t>
            </a:r>
            <a:endParaRPr kumimoji="1" lang="en-US" altLang="ja-JP" sz="5100" dirty="0">
              <a:solidFill>
                <a:schemeClr val="accent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kumimoji="1" lang="en-US" altLang="ja-JP" sz="58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5000" b="1" dirty="0"/>
              <a:t>入浴ライフを楽しむ人は、快適で清潔な環境を望むこと間違いなし。</a:t>
            </a:r>
            <a:endParaRPr kumimoji="1" lang="en-US" altLang="ja-JP" sz="50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5000" b="1" dirty="0"/>
              <a:t>浴室にカビなんてもってのほか！でも油断するとカビがー </a:t>
            </a:r>
            <a:r>
              <a:rPr kumimoji="1" lang="en-US" altLang="ja-JP" sz="5000" b="1" dirty="0"/>
              <a:t>(&gt;_&lt;)</a:t>
            </a:r>
          </a:p>
        </p:txBody>
      </p:sp>
    </p:spTree>
    <p:extLst>
      <p:ext uri="{BB962C8B-B14F-4D97-AF65-F5344CB8AC3E}">
        <p14:creationId xmlns:p14="http://schemas.microsoft.com/office/powerpoint/2010/main" val="91143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D3D74-6C8F-460B-929C-49676A62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21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提案グッズ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9F8CFA-0EC4-4AE2-8BFB-FE290D55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6852"/>
            <a:ext cx="11060799" cy="53035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センサーで浴室の環境をモニター</a:t>
            </a:r>
            <a:br>
              <a:rPr kumimoji="1" lang="en-US" altLang="ja-JP" sz="4000" dirty="0"/>
            </a:br>
            <a:r>
              <a:rPr kumimoji="1" lang="ja-JP" altLang="en-US" sz="4000" dirty="0"/>
              <a:t>→ カビの発生のリスクを可視化・通知</a:t>
            </a:r>
            <a:endParaRPr kumimoji="1" lang="en-US" altLang="ja-JP" sz="40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40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4000" dirty="0"/>
          </a:p>
          <a:p>
            <a:pPr marL="0" indent="0" algn="r">
              <a:lnSpc>
                <a:spcPct val="100000"/>
              </a:lnSpc>
              <a:buNone/>
            </a:pPr>
            <a:r>
              <a:rPr kumimoji="1" lang="ja-JP" altLang="en-US" sz="4400" u="sng" dirty="0"/>
              <a:t>これでカビ知らず！</a:t>
            </a:r>
            <a:endParaRPr kumimoji="1" lang="en-US" altLang="ja-JP" sz="4400" u="sng" dirty="0"/>
          </a:p>
          <a:p>
            <a:pPr marL="0" indent="0" algn="r">
              <a:lnSpc>
                <a:spcPct val="100000"/>
              </a:lnSpc>
              <a:buNone/>
            </a:pPr>
            <a:r>
              <a:rPr kumimoji="1" lang="ja-JP" altLang="en-US" sz="4400" u="sng" dirty="0"/>
              <a:t>快適な入浴ライフ間違いなし！</a:t>
            </a:r>
          </a:p>
        </p:txBody>
      </p:sp>
      <p:pic>
        <p:nvPicPr>
          <p:cNvPr id="1026" name="Picture 2" descr="https://slack-imgs.com/?c=1&amp;url=https%3A%2F%2Fimages-fe.ssl-images-amazon.com%2Fimages%2FI%2F211tnAMhfzL._SR600%252c315_PIWhiteStrip%252cBottomLeft%252c0%252c35_PIAmznPrime%252cBottomLeft%252c0%252c-5_PIStarRatingFOUR%252cBottomLeft%252c360%252c-6_SR600%252c315_ZA(10%2520Reviews)%252c445%252c286%252c400%252c400%252carial%252c12%252c4%252c0%252c0%252c5_SCLZZZZZZZ_.jpg">
            <a:extLst>
              <a:ext uri="{FF2B5EF4-FFF2-40B4-BE49-F238E27FC236}">
                <a16:creationId xmlns:a16="http://schemas.microsoft.com/office/drawing/2014/main" id="{5D3A7625-347E-45A4-9F75-37982E089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75" b="76278" l="10000" r="90000">
                        <a14:foregroundMark x1="20667" y1="22540" x2="20667" y2="22540"/>
                        <a14:foregroundMark x1="31667" y1="20952" x2="31667" y2="20952"/>
                        <a14:foregroundMark x1="32667" y1="21905" x2="32667" y2="219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06" r="8391" b="15247"/>
          <a:stretch/>
        </p:blipFill>
        <p:spPr bwMode="auto">
          <a:xfrm>
            <a:off x="7067427" y="2794943"/>
            <a:ext cx="4760780" cy="254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.rakuten.co.jp/westream/cabinet/01873314/05671221/05958361/035467601.jpg">
            <a:extLst>
              <a:ext uri="{FF2B5EF4-FFF2-40B4-BE49-F238E27FC236}">
                <a16:creationId xmlns:a16="http://schemas.microsoft.com/office/drawing/2014/main" id="{B67E1BCC-F3E3-4C59-A21D-D721929EAB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2"/>
          <a:stretch/>
        </p:blipFill>
        <p:spPr bwMode="auto">
          <a:xfrm>
            <a:off x="572235" y="3291083"/>
            <a:ext cx="4818171" cy="28081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501FF51-6B1A-4C31-8424-901E8FDC138B}"/>
              </a:ext>
            </a:extLst>
          </p:cNvPr>
          <p:cNvCxnSpPr>
            <a:cxnSpLocks/>
          </p:cNvCxnSpPr>
          <p:nvPr/>
        </p:nvCxnSpPr>
        <p:spPr>
          <a:xfrm flipV="1">
            <a:off x="7698658" y="4117751"/>
            <a:ext cx="1651820" cy="577411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4F9F07-932D-4008-A3C8-1225FF60EDA9}"/>
              </a:ext>
            </a:extLst>
          </p:cNvPr>
          <p:cNvSpPr txBox="1"/>
          <p:nvPr/>
        </p:nvSpPr>
        <p:spPr>
          <a:xfrm>
            <a:off x="5580790" y="4764850"/>
            <a:ext cx="400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底部付近に</a:t>
            </a:r>
            <a:r>
              <a:rPr kumimoji="1" lang="en-US" altLang="ja-JP" sz="2800" dirty="0">
                <a:solidFill>
                  <a:srgbClr val="FF0000"/>
                </a:solidFill>
              </a:rPr>
              <a:t>IOT</a:t>
            </a:r>
            <a:r>
              <a:rPr kumimoji="1" lang="ja-JP" altLang="en-US" sz="2800" dirty="0">
                <a:solidFill>
                  <a:srgbClr val="FF0000"/>
                </a:solidFill>
              </a:rPr>
              <a:t>センサー</a:t>
            </a:r>
          </a:p>
        </p:txBody>
      </p:sp>
    </p:spTree>
    <p:extLst>
      <p:ext uri="{BB962C8B-B14F-4D97-AF65-F5344CB8AC3E}">
        <p14:creationId xmlns:p14="http://schemas.microsoft.com/office/powerpoint/2010/main" val="76392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B8AD3-BD7E-470B-9BBF-D591C8B1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/>
              <a:t>カビの発生条件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6625BA-1E95-4297-A18A-1D1F8725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/>
              <a:t>すべての３条件を満たすとカビが発生！</a:t>
            </a:r>
            <a:endParaRPr lang="en-US" altLang="ja-JP" sz="32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温度：</a:t>
            </a:r>
            <a:r>
              <a:rPr lang="en-US" altLang="ja-JP" sz="3200" dirty="0"/>
              <a:t>	20</a:t>
            </a:r>
            <a:r>
              <a:rPr lang="ja-JP" altLang="en-US" sz="3200" dirty="0"/>
              <a:t>度以上</a:t>
            </a:r>
            <a:r>
              <a:rPr lang="en-US" altLang="ja-JP" sz="3200" dirty="0"/>
              <a:t>30</a:t>
            </a:r>
            <a:r>
              <a:rPr lang="ja-JP" altLang="en-US" sz="3200" dirty="0"/>
              <a:t>未満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湿度：</a:t>
            </a:r>
            <a:r>
              <a:rPr lang="en-US" altLang="ja-JP" sz="3200" dirty="0"/>
              <a:t>	70</a:t>
            </a:r>
            <a:r>
              <a:rPr lang="ja-JP" altLang="en-US" sz="3200" dirty="0"/>
              <a:t>％以上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/>
              <a:t>栄養：</a:t>
            </a:r>
            <a:r>
              <a:rPr lang="en-US" altLang="ja-JP" sz="3200" dirty="0"/>
              <a:t>	</a:t>
            </a:r>
            <a:r>
              <a:rPr lang="ja-JP" altLang="en-US" sz="3200" dirty="0"/>
              <a:t>養分（垢や皮脂、石鹸カス）</a:t>
            </a:r>
          </a:p>
        </p:txBody>
      </p:sp>
    </p:spTree>
    <p:extLst>
      <p:ext uri="{BB962C8B-B14F-4D97-AF65-F5344CB8AC3E}">
        <p14:creationId xmlns:p14="http://schemas.microsoft.com/office/powerpoint/2010/main" val="251825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742E0F-FE1A-4E2F-B474-CAF5F6A7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モニターする項目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F0CDC-CAC5-4495-850F-959CC458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tabLst>
                <a:tab pos="2419350" algn="l"/>
                <a:tab pos="8518525" algn="l"/>
              </a:tabLst>
            </a:pPr>
            <a:r>
              <a:rPr lang="ja-JP" altLang="en-US" sz="3600" b="1" dirty="0">
                <a:solidFill>
                  <a:schemeClr val="accent1"/>
                </a:solidFill>
              </a:rPr>
              <a:t>温度：</a:t>
            </a:r>
            <a:r>
              <a:rPr lang="en-US" altLang="ja-JP" sz="3600" b="1" dirty="0">
                <a:solidFill>
                  <a:schemeClr val="accent1"/>
                </a:solidFill>
              </a:rPr>
              <a:t>	</a:t>
            </a:r>
            <a:r>
              <a:rPr lang="ja-JP" altLang="en-US" sz="3600" b="1" dirty="0">
                <a:solidFill>
                  <a:schemeClr val="accent1"/>
                </a:solidFill>
              </a:rPr>
              <a:t>温度センサ</a:t>
            </a:r>
            <a:r>
              <a:rPr lang="en-US" altLang="ja-JP" sz="3600" b="1" dirty="0">
                <a:solidFill>
                  <a:schemeClr val="accent1"/>
                </a:solidFill>
              </a:rPr>
              <a:t>	【</a:t>
            </a:r>
            <a:r>
              <a:rPr lang="ja-JP" altLang="en-US" sz="3600" b="1" dirty="0">
                <a:solidFill>
                  <a:schemeClr val="accent1"/>
                </a:solidFill>
              </a:rPr>
              <a:t>実装済</a:t>
            </a:r>
            <a:r>
              <a:rPr lang="en-US" altLang="ja-JP" sz="3600" b="1" dirty="0">
                <a:solidFill>
                  <a:schemeClr val="accent1"/>
                </a:solidFill>
              </a:rPr>
              <a:t>】</a:t>
            </a:r>
            <a:endParaRPr lang="ja-JP" altLang="en-US" sz="3600" b="1" dirty="0">
              <a:solidFill>
                <a:schemeClr val="accent1"/>
              </a:solidFill>
            </a:endParaRPr>
          </a:p>
          <a:p>
            <a:pPr>
              <a:lnSpc>
                <a:spcPct val="170000"/>
              </a:lnSpc>
              <a:tabLst>
                <a:tab pos="2419350" algn="l"/>
                <a:tab pos="8518525" algn="l"/>
              </a:tabLst>
            </a:pPr>
            <a:r>
              <a:rPr lang="ja-JP" altLang="en-US" sz="3600" b="1" dirty="0">
                <a:solidFill>
                  <a:schemeClr val="accent1"/>
                </a:solidFill>
              </a:rPr>
              <a:t>湿度：</a:t>
            </a:r>
            <a:r>
              <a:rPr lang="en-US" altLang="ja-JP" sz="3600" b="1" dirty="0">
                <a:solidFill>
                  <a:schemeClr val="accent1"/>
                </a:solidFill>
              </a:rPr>
              <a:t>	</a:t>
            </a:r>
            <a:r>
              <a:rPr lang="ja-JP" altLang="en-US" sz="3600" b="1" dirty="0">
                <a:solidFill>
                  <a:schemeClr val="accent1"/>
                </a:solidFill>
              </a:rPr>
              <a:t>湿度センサ</a:t>
            </a:r>
            <a:r>
              <a:rPr lang="en-US" altLang="ja-JP" sz="3600" b="1" dirty="0">
                <a:solidFill>
                  <a:schemeClr val="accent1"/>
                </a:solidFill>
              </a:rPr>
              <a:t>	【</a:t>
            </a:r>
            <a:r>
              <a:rPr lang="ja-JP" altLang="en-US" sz="3600" b="1" dirty="0">
                <a:solidFill>
                  <a:schemeClr val="accent1"/>
                </a:solidFill>
              </a:rPr>
              <a:t>実装済</a:t>
            </a:r>
            <a:r>
              <a:rPr lang="en-US" altLang="ja-JP" sz="3600" b="1" dirty="0">
                <a:solidFill>
                  <a:schemeClr val="accent1"/>
                </a:solidFill>
              </a:rPr>
              <a:t>】</a:t>
            </a:r>
          </a:p>
          <a:p>
            <a:pPr>
              <a:lnSpc>
                <a:spcPct val="170000"/>
              </a:lnSpc>
              <a:tabLst>
                <a:tab pos="2419350" algn="l"/>
                <a:tab pos="8518525" algn="l"/>
              </a:tabLst>
            </a:pPr>
            <a:r>
              <a:rPr lang="ja-JP" altLang="en-US" sz="3600" dirty="0"/>
              <a:t>栄養：</a:t>
            </a:r>
            <a:r>
              <a:rPr lang="en-US" altLang="ja-JP" sz="3600" dirty="0"/>
              <a:t>	</a:t>
            </a:r>
            <a:r>
              <a:rPr lang="ja-JP" altLang="en-US" sz="3600" dirty="0"/>
              <a:t>傾きセンサ（掃除の状況）</a:t>
            </a:r>
            <a:endParaRPr lang="en-US" altLang="ja-JP" sz="3600" dirty="0"/>
          </a:p>
          <a:p>
            <a:pPr marL="0" indent="0" algn="r">
              <a:lnSpc>
                <a:spcPct val="170000"/>
              </a:lnSpc>
              <a:buNone/>
              <a:tabLst>
                <a:tab pos="2419350" algn="l"/>
                <a:tab pos="8518525" algn="l"/>
              </a:tabLst>
            </a:pPr>
            <a:r>
              <a:rPr lang="en-US" altLang="ja-JP" sz="3600" dirty="0"/>
              <a:t>	</a:t>
            </a:r>
            <a:r>
              <a:rPr lang="en-US" altLang="ja-JP" sz="3600" dirty="0">
                <a:solidFill>
                  <a:srgbClr val="00B050"/>
                </a:solidFill>
              </a:rPr>
              <a:t>※</a:t>
            </a:r>
            <a:r>
              <a:rPr lang="ja-JP" altLang="en-US" sz="3600" dirty="0">
                <a:solidFill>
                  <a:srgbClr val="00B050"/>
                </a:solidFill>
              </a:rPr>
              <a:t>本プロトタイプでは手動で入力</a:t>
            </a:r>
            <a:endParaRPr lang="en-US" altLang="ja-JP" sz="3600" dirty="0">
              <a:solidFill>
                <a:srgbClr val="00B050"/>
              </a:solidFill>
            </a:endParaRPr>
          </a:p>
          <a:p>
            <a:pPr>
              <a:lnSpc>
                <a:spcPct val="170000"/>
              </a:lnSpc>
              <a:tabLst>
                <a:tab pos="2419350" algn="l"/>
                <a:tab pos="8518525" algn="l"/>
              </a:tabLst>
            </a:pPr>
            <a:r>
              <a:rPr lang="ja-JP" altLang="en-US" sz="3600" dirty="0"/>
              <a:t>入浴状況：</a:t>
            </a:r>
            <a:r>
              <a:rPr lang="en-US" altLang="ja-JP" sz="3600" dirty="0"/>
              <a:t>	</a:t>
            </a:r>
            <a:r>
              <a:rPr lang="ja-JP" altLang="en-US" sz="3600" dirty="0"/>
              <a:t>赤外線温度センサ</a:t>
            </a:r>
          </a:p>
          <a:p>
            <a:pPr marL="0" indent="0">
              <a:lnSpc>
                <a:spcPct val="170000"/>
              </a:lnSpc>
              <a:buNone/>
            </a:pPr>
            <a:endParaRPr lang="ja-JP" altLang="en-US" sz="3600" dirty="0"/>
          </a:p>
          <a:p>
            <a:pPr>
              <a:lnSpc>
                <a:spcPct val="170000"/>
              </a:lnSpc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770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3B4A7-2168-4B44-9DB9-32BBE6FA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可視化・通知する手段の候補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FD672-F9D6-42D1-AB08-0F4AC301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2241550" algn="l"/>
              </a:tabLst>
            </a:pPr>
            <a:r>
              <a:rPr kumimoji="1" lang="ja-JP" altLang="en-US" sz="2400" dirty="0"/>
              <a:t>アプリ</a:t>
            </a:r>
            <a:endParaRPr kumimoji="1" lang="en-US" altLang="ja-JP" sz="2400" dirty="0"/>
          </a:p>
          <a:p>
            <a:pPr lvl="1">
              <a:lnSpc>
                <a:spcPct val="150000"/>
              </a:lnSpc>
              <a:tabLst>
                <a:tab pos="2241550" algn="l"/>
                <a:tab pos="8518525" algn="l"/>
              </a:tabLst>
            </a:pPr>
            <a:r>
              <a:rPr kumimoji="1" lang="ja-JP" altLang="en-US" b="1" dirty="0">
                <a:solidFill>
                  <a:srgbClr val="0070C0"/>
                </a:solidFill>
              </a:rPr>
              <a:t>イラスト</a:t>
            </a:r>
            <a:r>
              <a:rPr kumimoji="1" lang="en-US" altLang="ja-JP" b="1" dirty="0">
                <a:solidFill>
                  <a:srgbClr val="0070C0"/>
                </a:solidFill>
              </a:rPr>
              <a:t>	</a:t>
            </a:r>
            <a:r>
              <a:rPr kumimoji="1" lang="ja-JP" altLang="en-US" b="1" dirty="0">
                <a:solidFill>
                  <a:srgbClr val="0070C0"/>
                </a:solidFill>
              </a:rPr>
              <a:t>カビ発生の危険度を画像で表現</a:t>
            </a:r>
            <a:r>
              <a:rPr kumimoji="1" lang="en-US" altLang="ja-JP" b="1" dirty="0">
                <a:solidFill>
                  <a:srgbClr val="0070C0"/>
                </a:solidFill>
              </a:rPr>
              <a:t>	【</a:t>
            </a:r>
            <a:r>
              <a:rPr kumimoji="1" lang="ja-JP" altLang="en-US" b="1" dirty="0">
                <a:solidFill>
                  <a:srgbClr val="0070C0"/>
                </a:solidFill>
              </a:rPr>
              <a:t>実装済</a:t>
            </a:r>
            <a:r>
              <a:rPr kumimoji="1" lang="en-US" altLang="ja-JP" b="1" dirty="0">
                <a:solidFill>
                  <a:srgbClr val="0070C0"/>
                </a:solidFill>
              </a:rPr>
              <a:t>】</a:t>
            </a:r>
          </a:p>
          <a:p>
            <a:pPr lvl="1">
              <a:lnSpc>
                <a:spcPct val="150000"/>
              </a:lnSpc>
              <a:tabLst>
                <a:tab pos="2241550" algn="l"/>
                <a:tab pos="8518525" algn="l"/>
              </a:tabLst>
            </a:pPr>
            <a:r>
              <a:rPr kumimoji="1" lang="ja-JP" altLang="en-US" b="1" dirty="0">
                <a:solidFill>
                  <a:schemeClr val="accent1"/>
                </a:solidFill>
              </a:rPr>
              <a:t>グラフ</a:t>
            </a:r>
            <a:r>
              <a:rPr kumimoji="1" lang="en-US" altLang="ja-JP" b="1" dirty="0">
                <a:solidFill>
                  <a:schemeClr val="accent1"/>
                </a:solidFill>
              </a:rPr>
              <a:t>	</a:t>
            </a:r>
            <a:r>
              <a:rPr kumimoji="1" lang="ja-JP" altLang="en-US" b="1" dirty="0">
                <a:solidFill>
                  <a:schemeClr val="accent1"/>
                </a:solidFill>
              </a:rPr>
              <a:t>温度と湿度の変化</a:t>
            </a:r>
            <a:r>
              <a:rPr kumimoji="1" lang="en-US" altLang="ja-JP" dirty="0"/>
              <a:t>	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実装済</a:t>
            </a:r>
            <a:r>
              <a:rPr lang="en-US" altLang="ja-JP" b="1" dirty="0">
                <a:solidFill>
                  <a:srgbClr val="0070C0"/>
                </a:solidFill>
              </a:rPr>
              <a:t>】</a:t>
            </a:r>
            <a:endParaRPr kumimoji="1" lang="en-US" altLang="ja-JP" dirty="0"/>
          </a:p>
          <a:p>
            <a:pPr lvl="1">
              <a:lnSpc>
                <a:spcPct val="150000"/>
              </a:lnSpc>
              <a:tabLst>
                <a:tab pos="2241550" algn="l"/>
              </a:tabLst>
            </a:pPr>
            <a:r>
              <a:rPr kumimoji="1" lang="ja-JP" altLang="en-US" dirty="0"/>
              <a:t>警告</a:t>
            </a:r>
            <a:r>
              <a:rPr kumimoji="1" lang="en-US" altLang="ja-JP" dirty="0"/>
              <a:t>	</a:t>
            </a:r>
            <a:r>
              <a:rPr kumimoji="1" lang="ja-JP" altLang="en-US" dirty="0"/>
              <a:t>条件を満たすと画面（文字・画像・ポップアップ）＆音</a:t>
            </a:r>
            <a:endParaRPr kumimoji="1" lang="en-US" altLang="ja-JP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  <a:tabLst>
                <a:tab pos="2241550" algn="l"/>
              </a:tabLst>
            </a:pPr>
            <a:r>
              <a:rPr kumimoji="1" lang="ja-JP" altLang="en-US" sz="2400" dirty="0"/>
              <a:t>センサー</a:t>
            </a:r>
            <a:endParaRPr kumimoji="1" lang="en-US" altLang="ja-JP" sz="2400" dirty="0"/>
          </a:p>
          <a:p>
            <a:pPr lvl="1">
              <a:lnSpc>
                <a:spcPct val="150000"/>
              </a:lnSpc>
              <a:tabLst>
                <a:tab pos="2241550" algn="l"/>
              </a:tabLst>
            </a:pPr>
            <a:r>
              <a:rPr kumimoji="1" lang="en-US" altLang="ja-JP" dirty="0"/>
              <a:t>LED	</a:t>
            </a:r>
            <a:r>
              <a:rPr kumimoji="1" lang="ja-JP" altLang="en-US" dirty="0"/>
              <a:t>赤と緑でリスクを通知</a:t>
            </a:r>
            <a:endParaRPr kumimoji="1" lang="en-US" altLang="ja-JP" dirty="0"/>
          </a:p>
          <a:p>
            <a:pPr lvl="1">
              <a:lnSpc>
                <a:spcPct val="150000"/>
              </a:lnSpc>
              <a:tabLst>
                <a:tab pos="2241550" algn="l"/>
              </a:tabLst>
            </a:pPr>
            <a:r>
              <a:rPr kumimoji="1" lang="ja-JP" altLang="en-US" dirty="0"/>
              <a:t>ブザー</a:t>
            </a:r>
            <a:r>
              <a:rPr kumimoji="1" lang="en-US" altLang="ja-JP" dirty="0"/>
              <a:t>	</a:t>
            </a:r>
            <a:r>
              <a:rPr kumimoji="1" lang="ja-JP" altLang="en-US" dirty="0"/>
              <a:t>高リスクの場合は、音の大きな音で通知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256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F8B2F-279E-4BBE-B7A2-F6FBCAF0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" y="176346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提案時のアプリ画面イメージ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6042568-3992-4274-91C7-B90E7A383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3" b="4258"/>
          <a:stretch/>
        </p:blipFill>
        <p:spPr>
          <a:xfrm flipH="1" flipV="1">
            <a:off x="2051009" y="1109078"/>
            <a:ext cx="8234957" cy="56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5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CE07AFDE-51EC-419B-B242-447DBE3A7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3" y="93400"/>
            <a:ext cx="4159970" cy="6655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D2BC2306-84B1-4A8D-A300-475DA41A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267" y="108647"/>
            <a:ext cx="10515600" cy="1325563"/>
          </a:xfrm>
        </p:spPr>
        <p:txBody>
          <a:bodyPr/>
          <a:lstStyle/>
          <a:p>
            <a:pPr algn="r"/>
            <a:r>
              <a:rPr kumimoji="1" lang="ja-JP" altLang="en-US" dirty="0"/>
              <a:t>プロトタイプの特徴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FB9F1D4-D94F-4984-AEDF-B05F00E5B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804" y="1191670"/>
            <a:ext cx="6209607" cy="553184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 dirty="0"/>
              <a:t>総合カビ指数の算出・表示</a:t>
            </a:r>
            <a:br>
              <a:rPr lang="en-US" altLang="ja-JP" sz="2000" dirty="0"/>
            </a:br>
            <a:r>
              <a:rPr lang="en-US" altLang="ja-JP" sz="2000" dirty="0">
                <a:solidFill>
                  <a:srgbClr val="00B050"/>
                </a:solidFill>
              </a:rPr>
              <a:t>※</a:t>
            </a:r>
            <a:r>
              <a:rPr lang="ja-JP" altLang="en-US" sz="2000" dirty="0">
                <a:solidFill>
                  <a:srgbClr val="00B050"/>
                </a:solidFill>
              </a:rPr>
              <a:t> 安全（黒）← 文字色 → （赤）危険</a:t>
            </a:r>
            <a:endParaRPr kumimoji="1" lang="en-US" altLang="ja-JP" sz="2000" dirty="0">
              <a:solidFill>
                <a:srgbClr val="00B05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センサー取得値（温度・湿度）の表示</a:t>
            </a:r>
            <a:endParaRPr kumimoji="1" lang="en-US" altLang="ja-JP" sz="2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経過時間の算出・表示</a:t>
            </a:r>
            <a:endParaRPr kumimoji="1" lang="en-US" altLang="ja-JP" sz="2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各要因のカビ指数を算出・表示</a:t>
            </a:r>
            <a:endParaRPr kumimoji="1" lang="en-US" altLang="ja-JP" sz="2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カビ発生危険度のイラスト可視化</a:t>
            </a:r>
            <a:br>
              <a:rPr kumimoji="1" lang="en-US" altLang="ja-JP" sz="2000" dirty="0"/>
            </a:br>
            <a:r>
              <a:rPr kumimoji="1" lang="en-US" altLang="ja-JP" sz="2000" dirty="0">
                <a:solidFill>
                  <a:srgbClr val="00B050"/>
                </a:solidFill>
              </a:rPr>
              <a:t>※</a:t>
            </a:r>
            <a:r>
              <a:rPr kumimoji="1" lang="ja-JP" altLang="en-US" sz="2000" dirty="0">
                <a:solidFill>
                  <a:srgbClr val="00B050"/>
                </a:solidFill>
              </a:rPr>
              <a:t> 小 ← 表示画像サイズ→ 大</a:t>
            </a:r>
            <a:endParaRPr kumimoji="1" lang="en-US" altLang="ja-JP" sz="2000" dirty="0">
              <a:solidFill>
                <a:srgbClr val="00B05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 dirty="0"/>
              <a:t>センサー値のグラフ化</a:t>
            </a:r>
            <a:endParaRPr lang="en-US" altLang="ja-JP" sz="2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 dirty="0"/>
              <a:t>動作確認</a:t>
            </a:r>
            <a:r>
              <a:rPr kumimoji="1" lang="ja-JP" altLang="en-US" sz="2000" dirty="0"/>
              <a:t>ボタン（デバッグ用）</a:t>
            </a:r>
            <a:endParaRPr kumimoji="1" lang="en-US" altLang="ja-JP" sz="2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 dirty="0"/>
              <a:t>掃除完了ボタン（栄養カビ指数のリセット）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378CC98-671B-4DE3-8FEB-D1AB459EACE0}"/>
              </a:ext>
            </a:extLst>
          </p:cNvPr>
          <p:cNvSpPr txBox="1"/>
          <p:nvPr/>
        </p:nvSpPr>
        <p:spPr>
          <a:xfrm>
            <a:off x="368478" y="915067"/>
            <a:ext cx="547163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0B2C30-CA65-45AA-A004-C86954E3955F}"/>
              </a:ext>
            </a:extLst>
          </p:cNvPr>
          <p:cNvSpPr txBox="1"/>
          <p:nvPr/>
        </p:nvSpPr>
        <p:spPr>
          <a:xfrm>
            <a:off x="32489" y="1700044"/>
            <a:ext cx="547163" cy="461665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8A150C-4993-4F1E-8E72-F58E3EEF3DBF}"/>
              </a:ext>
            </a:extLst>
          </p:cNvPr>
          <p:cNvSpPr txBox="1"/>
          <p:nvPr/>
        </p:nvSpPr>
        <p:spPr>
          <a:xfrm>
            <a:off x="-123904" y="2888115"/>
            <a:ext cx="547163" cy="461665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946736-C683-40AE-B6B3-80ED4B91344D}"/>
              </a:ext>
            </a:extLst>
          </p:cNvPr>
          <p:cNvSpPr txBox="1"/>
          <p:nvPr/>
        </p:nvSpPr>
        <p:spPr>
          <a:xfrm>
            <a:off x="1442485" y="1778811"/>
            <a:ext cx="547163" cy="461665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A232E2-69EF-492E-A310-1BACA2AAD390}"/>
              </a:ext>
            </a:extLst>
          </p:cNvPr>
          <p:cNvSpPr txBox="1"/>
          <p:nvPr/>
        </p:nvSpPr>
        <p:spPr>
          <a:xfrm>
            <a:off x="2383105" y="1822138"/>
            <a:ext cx="547163" cy="461665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9BCC7E4-8DF9-4140-8AE4-77A54E49D087}"/>
              </a:ext>
            </a:extLst>
          </p:cNvPr>
          <p:cNvSpPr txBox="1"/>
          <p:nvPr/>
        </p:nvSpPr>
        <p:spPr>
          <a:xfrm>
            <a:off x="3959843" y="5585117"/>
            <a:ext cx="547163" cy="461665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95661B-0EE0-4A08-A010-EEDD9BAC908D}"/>
              </a:ext>
            </a:extLst>
          </p:cNvPr>
          <p:cNvSpPr txBox="1"/>
          <p:nvPr/>
        </p:nvSpPr>
        <p:spPr>
          <a:xfrm>
            <a:off x="4284670" y="5981899"/>
            <a:ext cx="547163" cy="461665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39D6171-2EED-4F3D-91D0-9183ECF23002}"/>
              </a:ext>
            </a:extLst>
          </p:cNvPr>
          <p:cNvSpPr/>
          <p:nvPr/>
        </p:nvSpPr>
        <p:spPr>
          <a:xfrm>
            <a:off x="151852" y="5997077"/>
            <a:ext cx="4205170" cy="43131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7936E6B-3DAE-445B-B551-7F233E7D13CD}"/>
              </a:ext>
            </a:extLst>
          </p:cNvPr>
          <p:cNvSpPr/>
          <p:nvPr/>
        </p:nvSpPr>
        <p:spPr>
          <a:xfrm>
            <a:off x="149678" y="5641535"/>
            <a:ext cx="3773393" cy="355542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BD3F5BB-DCB0-4528-81CD-B5EE15708899}"/>
              </a:ext>
            </a:extLst>
          </p:cNvPr>
          <p:cNvSpPr/>
          <p:nvPr/>
        </p:nvSpPr>
        <p:spPr>
          <a:xfrm>
            <a:off x="2124409" y="2052972"/>
            <a:ext cx="440652" cy="1213287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257BD854-D12C-4980-8A7C-C6D12A8CE726}"/>
              </a:ext>
            </a:extLst>
          </p:cNvPr>
          <p:cNvSpPr/>
          <p:nvPr/>
        </p:nvSpPr>
        <p:spPr>
          <a:xfrm>
            <a:off x="838200" y="899666"/>
            <a:ext cx="3004454" cy="43131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B660815-B26E-49B5-B8E5-80E5C150E320}"/>
              </a:ext>
            </a:extLst>
          </p:cNvPr>
          <p:cNvSpPr/>
          <p:nvPr/>
        </p:nvSpPr>
        <p:spPr>
          <a:xfrm>
            <a:off x="329504" y="2052971"/>
            <a:ext cx="1279563" cy="876627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3AED969-E366-440C-A71E-E536E6B53994}"/>
              </a:ext>
            </a:extLst>
          </p:cNvPr>
          <p:cNvSpPr/>
          <p:nvPr/>
        </p:nvSpPr>
        <p:spPr>
          <a:xfrm>
            <a:off x="182474" y="3333009"/>
            <a:ext cx="4159970" cy="225936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122FF66-3B98-4490-99EC-996D96EDC940}"/>
              </a:ext>
            </a:extLst>
          </p:cNvPr>
          <p:cNvSpPr/>
          <p:nvPr/>
        </p:nvSpPr>
        <p:spPr>
          <a:xfrm>
            <a:off x="1629823" y="2052971"/>
            <a:ext cx="481033" cy="1213287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B104854-D80B-49C4-B95C-B4FCD3E4FCFA}"/>
              </a:ext>
            </a:extLst>
          </p:cNvPr>
          <p:cNvSpPr/>
          <p:nvPr/>
        </p:nvSpPr>
        <p:spPr>
          <a:xfrm>
            <a:off x="329504" y="2929599"/>
            <a:ext cx="1279563" cy="33666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DE1210-5C74-45FF-9928-7E064C6F680C}"/>
              </a:ext>
            </a:extLst>
          </p:cNvPr>
          <p:cNvSpPr txBox="1"/>
          <p:nvPr/>
        </p:nvSpPr>
        <p:spPr>
          <a:xfrm>
            <a:off x="3917300" y="2959426"/>
            <a:ext cx="547163" cy="461665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35343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C8E42-BAFF-4BFF-9702-3DB2850F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グラフの表示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050E1D6-5394-40D4-B4A1-4C7657B9D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05"/>
          <a:stretch/>
        </p:blipFill>
        <p:spPr>
          <a:xfrm>
            <a:off x="5202824" y="189264"/>
            <a:ext cx="6333449" cy="6563668"/>
          </a:xfrm>
          <a:ln>
            <a:solidFill>
              <a:schemeClr val="tx1"/>
            </a:solidFill>
          </a:ln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04D6DB3-161F-47D6-9631-D5D28B1A22B9}"/>
              </a:ext>
            </a:extLst>
          </p:cNvPr>
          <p:cNvGrpSpPr/>
          <p:nvPr/>
        </p:nvGrpSpPr>
        <p:grpSpPr>
          <a:xfrm>
            <a:off x="1055985" y="1690688"/>
            <a:ext cx="3132557" cy="4602453"/>
            <a:chOff x="790514" y="1890421"/>
            <a:chExt cx="3132557" cy="4602453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F83E2A03-D590-42A8-8971-B4508D9A0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987" y="1890421"/>
              <a:ext cx="2756446" cy="44103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F2D06FE6-89B1-4923-963F-A2946875530F}"/>
                </a:ext>
              </a:extLst>
            </p:cNvPr>
            <p:cNvSpPr/>
            <p:nvPr/>
          </p:nvSpPr>
          <p:spPr>
            <a:xfrm>
              <a:off x="790514" y="3946667"/>
              <a:ext cx="3132557" cy="25462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229940-B144-4BC9-AD92-C7A8E1884696}"/>
              </a:ext>
            </a:extLst>
          </p:cNvPr>
          <p:cNvSpPr/>
          <p:nvPr/>
        </p:nvSpPr>
        <p:spPr>
          <a:xfrm>
            <a:off x="5946550" y="2412836"/>
            <a:ext cx="5407250" cy="1016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D0CBFC5-92B8-458B-A2CD-E15B4A239C43}"/>
              </a:ext>
            </a:extLst>
          </p:cNvPr>
          <p:cNvSpPr/>
          <p:nvPr/>
        </p:nvSpPr>
        <p:spPr>
          <a:xfrm>
            <a:off x="5455920" y="2577035"/>
            <a:ext cx="640080" cy="1016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4DA0946-AFAD-4033-8846-0C1E148E55DE}"/>
              </a:ext>
            </a:extLst>
          </p:cNvPr>
          <p:cNvSpPr/>
          <p:nvPr/>
        </p:nvSpPr>
        <p:spPr>
          <a:xfrm>
            <a:off x="6026522" y="6205016"/>
            <a:ext cx="5407250" cy="46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ストライプ 14">
            <a:extLst>
              <a:ext uri="{FF2B5EF4-FFF2-40B4-BE49-F238E27FC236}">
                <a16:creationId xmlns:a16="http://schemas.microsoft.com/office/drawing/2014/main" id="{D80B0189-7BEA-4AF6-9387-FEBBF8E95C53}"/>
              </a:ext>
            </a:extLst>
          </p:cNvPr>
          <p:cNvSpPr/>
          <p:nvPr/>
        </p:nvSpPr>
        <p:spPr>
          <a:xfrm rot="19800000">
            <a:off x="3748694" y="3679764"/>
            <a:ext cx="1759503" cy="737419"/>
          </a:xfrm>
          <a:prstGeom prst="stripedRightArrow">
            <a:avLst>
              <a:gd name="adj1" fmla="val 40400"/>
              <a:gd name="adj2" fmla="val 694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96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169</Words>
  <Application>Microsoft Office PowerPoint</Application>
  <PresentationFormat>ワイド画面</PresentationFormat>
  <Paragraphs>68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Wingdings</vt:lpstr>
      <vt:lpstr>Office テーマ</vt:lpstr>
      <vt:lpstr>お風呂族のための快適入浴グッズの提案 カビ対策機能付きバスタブトレー</vt:lpstr>
      <vt:lpstr>現代人にとっての入浴ライフ</vt:lpstr>
      <vt:lpstr>提案グッズ</vt:lpstr>
      <vt:lpstr>カビの発生条件</vt:lpstr>
      <vt:lpstr>モニターする項目</vt:lpstr>
      <vt:lpstr>可視化・通知する手段の候補</vt:lpstr>
      <vt:lpstr>提案時のアプリ画面イメージ</vt:lpstr>
      <vt:lpstr>プロトタイプの特徴</vt:lpstr>
      <vt:lpstr>グラフの表示</vt:lpstr>
      <vt:lpstr>Demonstration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お風呂のカビ対策</dc:title>
  <dc:creator>Toranosuke FUKUMOTO</dc:creator>
  <cp:lastModifiedBy>FUKUMOTO Toranosuke</cp:lastModifiedBy>
  <cp:revision>91</cp:revision>
  <dcterms:created xsi:type="dcterms:W3CDTF">2018-09-15T06:31:04Z</dcterms:created>
  <dcterms:modified xsi:type="dcterms:W3CDTF">2019-02-02T06:46:48Z</dcterms:modified>
</cp:coreProperties>
</file>