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9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ocl.us/Geospatial_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ocl.us/Geospatial_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i.foursquare.com/v2/venues/explo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900" b="1" dirty="0" smtClean="0"/>
              <a:t>Which Neighborhood to Live in Toronto?</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sz="2800" b="1" dirty="0"/>
              <a:t>Stacey Lee</a:t>
            </a:r>
            <a:endParaRPr lang="en-US" sz="2800" dirty="0"/>
          </a:p>
          <a:p>
            <a:r>
              <a:rPr lang="en-US" sz="2800" b="1" dirty="0"/>
              <a:t>Feb 14, 2020</a:t>
            </a:r>
            <a:endParaRPr lang="en-US" sz="2800" dirty="0"/>
          </a:p>
          <a:p>
            <a:endParaRPr lang="en-US" dirty="0"/>
          </a:p>
        </p:txBody>
      </p:sp>
    </p:spTree>
    <p:extLst>
      <p:ext uri="{BB962C8B-B14F-4D97-AF65-F5344CB8AC3E}">
        <p14:creationId xmlns:p14="http://schemas.microsoft.com/office/powerpoint/2010/main" val="4113712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524000"/>
          </a:xfrm>
        </p:spPr>
        <p:txBody>
          <a:bodyPr>
            <a:normAutofit/>
          </a:bodyPr>
          <a:lstStyle/>
          <a:p>
            <a:r>
              <a:rPr lang="en-US" b="1" dirty="0"/>
              <a:t>Methodology</a:t>
            </a:r>
            <a:r>
              <a:rPr lang="en-US" dirty="0"/>
              <a:t> - </a:t>
            </a:r>
            <a:br>
              <a:rPr lang="en-US" dirty="0"/>
            </a:br>
            <a:r>
              <a:rPr lang="en-US" sz="3200" b="1" dirty="0" smtClean="0"/>
              <a:t>Machine Learning – one-hot encoding</a:t>
            </a:r>
            <a:endParaRPr lang="en-US" sz="3200" b="1" dirty="0"/>
          </a:p>
        </p:txBody>
      </p:sp>
      <p:sp>
        <p:nvSpPr>
          <p:cNvPr id="3" name="Content Placeholder 2"/>
          <p:cNvSpPr>
            <a:spLocks noGrp="1"/>
          </p:cNvSpPr>
          <p:nvPr>
            <p:ph idx="1"/>
          </p:nvPr>
        </p:nvSpPr>
        <p:spPr>
          <a:xfrm>
            <a:off x="152401" y="1828800"/>
            <a:ext cx="8839200" cy="5004661"/>
          </a:xfrm>
        </p:spPr>
        <p:txBody>
          <a:bodyPr/>
          <a:lstStyle/>
          <a:p>
            <a:r>
              <a:rPr lang="en-US" sz="2400" dirty="0"/>
              <a:t>C</a:t>
            </a:r>
            <a:r>
              <a:rPr lang="en-US" sz="2400" dirty="0" smtClean="0"/>
              <a:t>ategorical </a:t>
            </a:r>
            <a:r>
              <a:rPr lang="en-US" sz="2400" dirty="0"/>
              <a:t>venue data has no ordinal </a:t>
            </a:r>
            <a:r>
              <a:rPr lang="en-US" sz="2400" dirty="0" smtClean="0"/>
              <a:t>relationship but machine learning requires all input and output variables to be numeric,  </a:t>
            </a:r>
            <a:r>
              <a:rPr lang="en-US" sz="2400" dirty="0"/>
              <a:t>I use one-hot encoding to apply the integer representation</a:t>
            </a:r>
            <a:r>
              <a:rPr lang="en-US" sz="2400" dirty="0" smtClean="0"/>
              <a:t>. Here are some outputs:</a:t>
            </a:r>
          </a:p>
          <a:p>
            <a:pPr marL="0" indent="0">
              <a:buNone/>
            </a:pPr>
            <a:endParaRPr lang="en-US" sz="2400" dirty="0" smtClean="0"/>
          </a:p>
          <a:p>
            <a:pPr marL="0" indent="0">
              <a:buNone/>
            </a:pPr>
            <a:endParaRPr lang="en-US" dirty="0"/>
          </a:p>
          <a:p>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578819"/>
            <a:ext cx="8229600" cy="2871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621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9" y="152400"/>
            <a:ext cx="8229600" cy="1143000"/>
          </a:xfrm>
        </p:spPr>
        <p:txBody>
          <a:bodyPr>
            <a:normAutofit fontScale="90000"/>
          </a:bodyPr>
          <a:lstStyle/>
          <a:p>
            <a:r>
              <a:rPr lang="en-US" b="1" dirty="0"/>
              <a:t>Methodology</a:t>
            </a:r>
            <a:r>
              <a:rPr lang="en-US" dirty="0"/>
              <a:t> - </a:t>
            </a:r>
            <a:r>
              <a:rPr lang="en-US" b="1" dirty="0"/>
              <a:t/>
            </a:r>
            <a:br>
              <a:rPr lang="en-US" b="1" dirty="0"/>
            </a:br>
            <a:r>
              <a:rPr lang="en-US" sz="3600" b="1" dirty="0"/>
              <a:t>Inferential Statistics Testing</a:t>
            </a:r>
            <a:endParaRPr lang="en-US" sz="3600" dirty="0"/>
          </a:p>
        </p:txBody>
      </p:sp>
      <p:sp>
        <p:nvSpPr>
          <p:cNvPr id="3" name="Content Placeholder 2"/>
          <p:cNvSpPr>
            <a:spLocks noGrp="1"/>
          </p:cNvSpPr>
          <p:nvPr>
            <p:ph idx="1"/>
          </p:nvPr>
        </p:nvSpPr>
        <p:spPr>
          <a:xfrm>
            <a:off x="470761" y="1447800"/>
            <a:ext cx="8229600" cy="5105400"/>
          </a:xfrm>
        </p:spPr>
        <p:txBody>
          <a:bodyPr>
            <a:normAutofit/>
          </a:bodyPr>
          <a:lstStyle/>
          <a:p>
            <a:r>
              <a:rPr lang="en-US" sz="2000" dirty="0"/>
              <a:t>In inferential statistics, data are analyzed from a sample to make inferences in the larger collection of the population. </a:t>
            </a:r>
            <a:r>
              <a:rPr lang="en-US" sz="2000" dirty="0" smtClean="0"/>
              <a:t>For this only venue </a:t>
            </a:r>
            <a:r>
              <a:rPr lang="en-US" sz="2000" dirty="0"/>
              <a:t>category/group based project </a:t>
            </a:r>
            <a:r>
              <a:rPr lang="en-US" sz="2000" dirty="0" smtClean="0"/>
              <a:t>I use estimating </a:t>
            </a:r>
            <a:r>
              <a:rPr lang="en-US" sz="2000" dirty="0"/>
              <a:t>parameters </a:t>
            </a:r>
            <a:r>
              <a:rPr lang="en-US" sz="2000" dirty="0" smtClean="0"/>
              <a:t>approach: take </a:t>
            </a:r>
            <a:r>
              <a:rPr lang="en-US" sz="2000" dirty="0"/>
              <a:t>a </a:t>
            </a:r>
            <a:r>
              <a:rPr lang="en-US" sz="2000" b="1" dirty="0"/>
              <a:t>sample mean</a:t>
            </a:r>
            <a:r>
              <a:rPr lang="en-US" sz="2000" dirty="0"/>
              <a:t> from the </a:t>
            </a:r>
            <a:r>
              <a:rPr lang="en-US" sz="2000" dirty="0" smtClean="0"/>
              <a:t>sample/venue data using the dataframe created from one-hot encoding</a:t>
            </a:r>
          </a:p>
          <a:p>
            <a:r>
              <a:rPr lang="en-US" sz="2000" dirty="0" smtClean="0"/>
              <a:t>Group rows </a:t>
            </a:r>
            <a:r>
              <a:rPr lang="en-US" sz="2000" dirty="0"/>
              <a:t>by </a:t>
            </a:r>
            <a:r>
              <a:rPr lang="en-US" sz="2000" dirty="0" smtClean="0"/>
              <a:t>neighborhood and take the </a:t>
            </a:r>
            <a:r>
              <a:rPr lang="en-US" sz="2000" dirty="0"/>
              <a:t>mean of the frequency of occurrence of each </a:t>
            </a:r>
            <a:r>
              <a:rPr lang="en-US" sz="2000" dirty="0" smtClean="0"/>
              <a:t>venue category</a:t>
            </a:r>
            <a:r>
              <a:rPr lang="en-US" sz="2000" dirty="0"/>
              <a:t>. </a:t>
            </a:r>
            <a:r>
              <a:rPr lang="en-US" sz="2000" dirty="0" smtClean="0"/>
              <a:t>here </a:t>
            </a:r>
            <a:r>
              <a:rPr lang="en-US" sz="2000" dirty="0"/>
              <a:t>are some outputs of </a:t>
            </a:r>
            <a:r>
              <a:rPr lang="en-US" sz="2000" b="1" dirty="0"/>
              <a:t>frequency </a:t>
            </a:r>
            <a:r>
              <a:rPr lang="en-US" sz="2000" b="1" dirty="0" smtClean="0"/>
              <a:t>distribution</a:t>
            </a:r>
            <a:r>
              <a:rPr lang="en-US" sz="2000" dirty="0" smtClean="0"/>
              <a:t>:</a:t>
            </a:r>
            <a:endParaRPr lang="en-US" sz="2000" dirty="0"/>
          </a:p>
          <a:p>
            <a:pPr marL="0" indent="0">
              <a:buNone/>
            </a:pPr>
            <a:endParaRPr 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93" y="4038600"/>
            <a:ext cx="830580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6978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a:t>
            </a:r>
            <a:r>
              <a:rPr lang="en-US" dirty="0"/>
              <a:t> - </a:t>
            </a:r>
            <a:r>
              <a:rPr lang="en-US" b="1" dirty="0"/>
              <a:t/>
            </a:r>
            <a:br>
              <a:rPr lang="en-US" b="1" dirty="0"/>
            </a:br>
            <a:r>
              <a:rPr lang="en-US" sz="3600" b="1" dirty="0"/>
              <a:t>Inferential Statistics </a:t>
            </a:r>
            <a:r>
              <a:rPr lang="en-US" sz="3600" b="1" dirty="0" smtClean="0"/>
              <a:t>Testing (cont.)</a:t>
            </a:r>
            <a:endParaRPr lang="en-US" sz="3600" dirty="0"/>
          </a:p>
        </p:txBody>
      </p:sp>
      <p:sp>
        <p:nvSpPr>
          <p:cNvPr id="3" name="Content Placeholder 2"/>
          <p:cNvSpPr>
            <a:spLocks noGrp="1"/>
          </p:cNvSpPr>
          <p:nvPr>
            <p:ph idx="1"/>
          </p:nvPr>
        </p:nvSpPr>
        <p:spPr/>
        <p:txBody>
          <a:bodyPr>
            <a:normAutofit/>
          </a:bodyPr>
          <a:lstStyle/>
          <a:p>
            <a:r>
              <a:rPr lang="en-US" sz="2400" dirty="0" smtClean="0"/>
              <a:t>Verify the </a:t>
            </a:r>
            <a:r>
              <a:rPr lang="en-US" sz="2400" dirty="0"/>
              <a:t>new dataframe size has correct number of neighborhoods and  </a:t>
            </a:r>
            <a:r>
              <a:rPr lang="en-US" sz="2400" dirty="0" smtClean="0"/>
              <a:t>venue </a:t>
            </a:r>
            <a:r>
              <a:rPr lang="en-US" sz="2400" dirty="0"/>
              <a:t>categories with </a:t>
            </a:r>
            <a:r>
              <a:rPr lang="en-US" sz="2400" dirty="0" smtClean="0"/>
              <a:t>shape method.</a:t>
            </a:r>
          </a:p>
          <a:p>
            <a:r>
              <a:rPr lang="en-US" sz="2400" dirty="0"/>
              <a:t>Finally, from the </a:t>
            </a:r>
            <a:r>
              <a:rPr lang="en-US" sz="2400" dirty="0" smtClean="0"/>
              <a:t>venues data and </a:t>
            </a:r>
            <a:r>
              <a:rPr lang="en-US" sz="2400" dirty="0"/>
              <a:t>the frequency of occurrence of each category, </a:t>
            </a:r>
            <a:r>
              <a:rPr lang="en-US" sz="2400" dirty="0" smtClean="0"/>
              <a:t>create a </a:t>
            </a:r>
            <a:r>
              <a:rPr lang="en-US" sz="2400" dirty="0"/>
              <a:t>new </a:t>
            </a:r>
            <a:r>
              <a:rPr lang="en-US" sz="2400" dirty="0" smtClean="0"/>
              <a:t>dataframe for </a:t>
            </a:r>
            <a:r>
              <a:rPr lang="en-US" sz="2400" dirty="0"/>
              <a:t>the top 10 venues </a:t>
            </a:r>
            <a:r>
              <a:rPr lang="en-US" sz="2400" dirty="0" smtClean="0"/>
              <a:t>of each </a:t>
            </a:r>
            <a:r>
              <a:rPr lang="en-US" sz="2400" dirty="0"/>
              <a:t>neighborhood, </a:t>
            </a:r>
            <a:r>
              <a:rPr lang="en-US" sz="2400" dirty="0" smtClean="0"/>
              <a:t>here </a:t>
            </a:r>
            <a:r>
              <a:rPr lang="en-US" sz="2400" dirty="0"/>
              <a:t>are </a:t>
            </a:r>
            <a:r>
              <a:rPr lang="en-US" sz="2400" dirty="0" smtClean="0"/>
              <a:t>first </a:t>
            </a:r>
            <a:r>
              <a:rPr lang="en-US" sz="2400" dirty="0"/>
              <a:t>5 rows:</a:t>
            </a:r>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12" y="3733800"/>
            <a:ext cx="8566688"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318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a:t>
            </a:r>
            <a:r>
              <a:rPr lang="en-US" dirty="0"/>
              <a:t> - </a:t>
            </a:r>
            <a:br>
              <a:rPr lang="en-US" dirty="0"/>
            </a:br>
            <a:r>
              <a:rPr lang="en-US" sz="3600" b="1" dirty="0"/>
              <a:t>Machine Learning – </a:t>
            </a:r>
            <a:r>
              <a:rPr lang="en-US" sz="3600" b="1" dirty="0" smtClean="0"/>
              <a:t>Clustering Analysis</a:t>
            </a:r>
            <a:endParaRPr lang="en-US" sz="3600" dirty="0"/>
          </a:p>
        </p:txBody>
      </p:sp>
      <p:sp>
        <p:nvSpPr>
          <p:cNvPr id="3" name="Content Placeholder 2"/>
          <p:cNvSpPr>
            <a:spLocks noGrp="1"/>
          </p:cNvSpPr>
          <p:nvPr>
            <p:ph idx="1"/>
          </p:nvPr>
        </p:nvSpPr>
        <p:spPr>
          <a:xfrm>
            <a:off x="457200" y="1524000"/>
            <a:ext cx="8229600" cy="5334000"/>
          </a:xfrm>
        </p:spPr>
        <p:txBody>
          <a:bodyPr/>
          <a:lstStyle/>
          <a:p>
            <a:r>
              <a:rPr lang="en-US" sz="2400" dirty="0" smtClean="0"/>
              <a:t>Use </a:t>
            </a:r>
            <a:r>
              <a:rPr lang="en-US" sz="2400" dirty="0"/>
              <a:t>the centroid-based clustering to organize and group Toronto neighborhoods into the clusters and use </a:t>
            </a:r>
            <a:r>
              <a:rPr lang="en-US" sz="2400" dirty="0" smtClean="0"/>
              <a:t>K-means </a:t>
            </a:r>
            <a:r>
              <a:rPr lang="en-US" sz="2400" dirty="0"/>
              <a:t>clustering algorithm to complete this </a:t>
            </a:r>
            <a:r>
              <a:rPr lang="en-US" sz="2400" dirty="0" smtClean="0"/>
              <a:t>task</a:t>
            </a:r>
            <a:endParaRPr lang="en-US" sz="2400" dirty="0"/>
          </a:p>
          <a:p>
            <a:r>
              <a:rPr lang="en-US" sz="2400" dirty="0"/>
              <a:t>use K-means++ to ensure a smarter initialization of the centroids and improve the quality of the clustering. I then plot the cost against K values (number of clusters), here is the plot:</a:t>
            </a:r>
            <a:endParaRPr lang="en-US" sz="2400" dirty="0"/>
          </a:p>
          <a:p>
            <a:pPr marL="0" indent="0">
              <a:buNone/>
            </a:pPr>
            <a:endParaRPr lang="en-US"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962400"/>
            <a:ext cx="4267200" cy="280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7112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a:t>
            </a:r>
            <a:r>
              <a:rPr lang="en-US" dirty="0"/>
              <a:t> - </a:t>
            </a:r>
            <a:br>
              <a:rPr lang="en-US" dirty="0"/>
            </a:br>
            <a:r>
              <a:rPr lang="en-US" sz="3600" b="1" dirty="0"/>
              <a:t>Machine Learning – Clustering </a:t>
            </a:r>
            <a:r>
              <a:rPr lang="en-US" sz="3600" b="1" dirty="0" smtClean="0"/>
              <a:t>Analysis (cont.)</a:t>
            </a:r>
            <a:endParaRPr lang="en-US" sz="3600" dirty="0"/>
          </a:p>
        </p:txBody>
      </p:sp>
      <p:sp>
        <p:nvSpPr>
          <p:cNvPr id="3" name="Content Placeholder 2"/>
          <p:cNvSpPr>
            <a:spLocks noGrp="1"/>
          </p:cNvSpPr>
          <p:nvPr>
            <p:ph idx="1"/>
          </p:nvPr>
        </p:nvSpPr>
        <p:spPr/>
        <p:txBody>
          <a:bodyPr/>
          <a:lstStyle/>
          <a:p>
            <a:pPr marL="0" indent="0">
              <a:buNone/>
            </a:pPr>
            <a:r>
              <a:rPr lang="en-US" sz="2400" dirty="0"/>
              <a:t>T</a:t>
            </a:r>
            <a:r>
              <a:rPr lang="en-US" sz="2400" dirty="0" smtClean="0"/>
              <a:t>he </a:t>
            </a:r>
            <a:r>
              <a:rPr lang="en-US" sz="2400" dirty="0"/>
              <a:t>above </a:t>
            </a:r>
            <a:r>
              <a:rPr lang="en-US" sz="2400" dirty="0" smtClean="0"/>
              <a:t>plot concludes the </a:t>
            </a:r>
            <a:r>
              <a:rPr lang="en-US" sz="2400" dirty="0"/>
              <a:t>better choice for the given data is </a:t>
            </a:r>
            <a:r>
              <a:rPr lang="en-US" sz="2400" dirty="0" smtClean="0"/>
              <a:t>“5” </a:t>
            </a:r>
            <a:r>
              <a:rPr lang="en-US" sz="2400" dirty="0"/>
              <a:t>as per error </a:t>
            </a:r>
            <a:r>
              <a:rPr lang="en-US" sz="2400" dirty="0" smtClean="0"/>
              <a:t>convergence so run </a:t>
            </a:r>
            <a:r>
              <a:rPr lang="en-US" sz="2400" dirty="0"/>
              <a:t>K-means </a:t>
            </a:r>
            <a:r>
              <a:rPr lang="en-US" sz="2400" dirty="0" smtClean="0"/>
              <a:t>for 5 clusters neighborhoods, here is some outputs for a new dataframe that includes the clusters and top 10 venues for each neighborhood:</a:t>
            </a:r>
            <a:endParaRPr lang="en-US" sz="2400" dirty="0"/>
          </a:p>
          <a:p>
            <a:pPr marL="0" indent="0">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76600"/>
            <a:ext cx="8153400" cy="3293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2253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fontScale="90000"/>
          </a:bodyPr>
          <a:lstStyle/>
          <a:p>
            <a:r>
              <a:rPr lang="en-US" b="1" dirty="0"/>
              <a:t>Methodology</a:t>
            </a:r>
            <a:r>
              <a:rPr lang="en-US" dirty="0"/>
              <a:t> - </a:t>
            </a:r>
            <a:br>
              <a:rPr lang="en-US" dirty="0"/>
            </a:br>
            <a:r>
              <a:rPr lang="en-US" sz="3600" b="1" dirty="0"/>
              <a:t>Machine Learning – Clustering Analysis (cont.)</a:t>
            </a:r>
            <a:endParaRPr lang="en-US" sz="3600" dirty="0"/>
          </a:p>
        </p:txBody>
      </p:sp>
      <p:sp>
        <p:nvSpPr>
          <p:cNvPr id="3" name="Content Placeholder 2"/>
          <p:cNvSpPr>
            <a:spLocks noGrp="1"/>
          </p:cNvSpPr>
          <p:nvPr>
            <p:ph idx="1"/>
          </p:nvPr>
        </p:nvSpPr>
        <p:spPr/>
        <p:txBody>
          <a:bodyPr/>
          <a:lstStyle/>
          <a:p>
            <a:pPr lvl="0"/>
            <a:r>
              <a:rPr lang="en-US" sz="2400" dirty="0"/>
              <a:t>use </a:t>
            </a:r>
            <a:r>
              <a:rPr lang="en-US" sz="2400" dirty="0" smtClean="0"/>
              <a:t>Folium </a:t>
            </a:r>
            <a:r>
              <a:rPr lang="en-US" sz="2400" dirty="0"/>
              <a:t>library to visualize the neighborhoods in Toronto and their emerging clusters</a:t>
            </a:r>
            <a:r>
              <a:rPr lang="en-US" sz="2400" dirty="0" smtClean="0"/>
              <a:t>: </a:t>
            </a:r>
            <a:r>
              <a:rPr lang="en-US" sz="2400" dirty="0"/>
              <a:t>majority of neighborhoods are in Cluster 1, 2 neighborhoods in Cluster 2 and one neighborhood in Cluster 0, 3 and 4</a:t>
            </a:r>
          </a:p>
          <a:p>
            <a:pPr marL="0" indent="0">
              <a:buNone/>
            </a:pPr>
            <a:endParaRPr lang="en-US"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25" y="3352800"/>
            <a:ext cx="8229600" cy="3173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028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a:t>
            </a:r>
            <a:r>
              <a:rPr lang="en-US" dirty="0"/>
              <a:t> - </a:t>
            </a:r>
            <a:br>
              <a:rPr lang="en-US" dirty="0"/>
            </a:br>
            <a:r>
              <a:rPr lang="en-US" sz="3600" b="1" dirty="0"/>
              <a:t>Machine Learning – </a:t>
            </a:r>
            <a:r>
              <a:rPr lang="en-US" sz="3600" b="1" dirty="0" smtClean="0"/>
              <a:t>Feature Learning</a:t>
            </a:r>
            <a:endParaRPr lang="en-US" sz="3600" dirty="0"/>
          </a:p>
        </p:txBody>
      </p:sp>
      <p:sp>
        <p:nvSpPr>
          <p:cNvPr id="3" name="Content Placeholder 2"/>
          <p:cNvSpPr>
            <a:spLocks noGrp="1"/>
          </p:cNvSpPr>
          <p:nvPr>
            <p:ph idx="1"/>
          </p:nvPr>
        </p:nvSpPr>
        <p:spPr>
          <a:xfrm>
            <a:off x="457200" y="1752600"/>
            <a:ext cx="8229600" cy="4525963"/>
          </a:xfrm>
        </p:spPr>
        <p:txBody>
          <a:bodyPr>
            <a:normAutofit fontScale="92500" lnSpcReduction="10000"/>
          </a:bodyPr>
          <a:lstStyle/>
          <a:p>
            <a:r>
              <a:rPr lang="en-US" sz="2400" dirty="0" smtClean="0"/>
              <a:t>The </a:t>
            </a:r>
            <a:r>
              <a:rPr lang="en-US" sz="2400" dirty="0"/>
              <a:t>best fit neighborhoods should be in Cluster 1 </a:t>
            </a:r>
            <a:r>
              <a:rPr lang="en-US" sz="2400" dirty="0" smtClean="0"/>
              <a:t>which has 34 neighborhoods, apply feature learning to automatically discover classification from raw data.</a:t>
            </a:r>
          </a:p>
          <a:p>
            <a:r>
              <a:rPr lang="en-US" sz="2400" dirty="0"/>
              <a:t>Currently there are 229 venue categories but </a:t>
            </a:r>
            <a:r>
              <a:rPr lang="en-US" sz="2400" dirty="0" smtClean="0"/>
              <a:t>some </a:t>
            </a:r>
            <a:r>
              <a:rPr lang="en-US" sz="2400" dirty="0"/>
              <a:t>are </a:t>
            </a:r>
            <a:r>
              <a:rPr lang="en-US" sz="2400" dirty="0" smtClean="0"/>
              <a:t>similar so group </a:t>
            </a:r>
            <a:r>
              <a:rPr lang="en-US" sz="2400" dirty="0"/>
              <a:t>those to </a:t>
            </a:r>
            <a:r>
              <a:rPr lang="en-US" sz="2400" dirty="0" smtClean="0"/>
              <a:t>be </a:t>
            </a:r>
            <a:r>
              <a:rPr lang="en-US" sz="2400" dirty="0"/>
              <a:t>higher level categories of interests as follow:</a:t>
            </a:r>
          </a:p>
          <a:p>
            <a:pPr lvl="1"/>
            <a:r>
              <a:rPr lang="en-US" sz="2000" dirty="0"/>
              <a:t>Cafe_Coffee - keywords (Coffee Shop|Cafe|Bakery|Breakfast|Sandwich)</a:t>
            </a:r>
          </a:p>
          <a:p>
            <a:pPr lvl="1"/>
            <a:r>
              <a:rPr lang="en-US" sz="2000" dirty="0"/>
              <a:t>Restaurants - keywords (Restaurant|Sushi)</a:t>
            </a:r>
          </a:p>
          <a:p>
            <a:pPr lvl="1"/>
            <a:r>
              <a:rPr lang="en-US" sz="2000" dirty="0"/>
              <a:t>Fitness - keywords (Yoga|Gym|Dance Studio|Sports|Fitness)</a:t>
            </a:r>
          </a:p>
          <a:p>
            <a:pPr lvl="1"/>
            <a:r>
              <a:rPr lang="en-US" sz="2000" dirty="0"/>
              <a:t>Outdoors - keywords (Park|Trail|Field|Garden)</a:t>
            </a:r>
          </a:p>
          <a:p>
            <a:pPr lvl="1"/>
            <a:r>
              <a:rPr lang="en-US" sz="2000" dirty="0"/>
              <a:t>Arts - keywords (Art|Museum|Gallery|Paintings|Sculpture)</a:t>
            </a:r>
          </a:p>
          <a:p>
            <a:pPr lvl="1"/>
            <a:r>
              <a:rPr lang="en-US" sz="2000" dirty="0"/>
              <a:t>General </a:t>
            </a:r>
            <a:r>
              <a:rPr lang="en-US" sz="2000" dirty="0"/>
              <a:t>-</a:t>
            </a:r>
            <a:r>
              <a:rPr lang="en-US" sz="2000" dirty="0" smtClean="0"/>
              <a:t>keywords(Supermarket|Grocery|Shopping|Hospital|Clinic|Salon</a:t>
            </a:r>
            <a:r>
              <a:rPr lang="en-US" sz="2000" dirty="0"/>
              <a:t>)</a:t>
            </a:r>
          </a:p>
          <a:p>
            <a:pPr lvl="1"/>
            <a:r>
              <a:rPr lang="en-US" sz="2000" dirty="0"/>
              <a:t>Transportation - keywords (Metro|Bus|Train|Boat</a:t>
            </a:r>
            <a:r>
              <a:rPr lang="en-US" sz="2000" dirty="0" smtClean="0"/>
              <a:t>)</a:t>
            </a:r>
            <a:endParaRPr lang="en-US" sz="2000" dirty="0"/>
          </a:p>
        </p:txBody>
      </p:sp>
    </p:spTree>
    <p:extLst>
      <p:ext uri="{BB962C8B-B14F-4D97-AF65-F5344CB8AC3E}">
        <p14:creationId xmlns:p14="http://schemas.microsoft.com/office/powerpoint/2010/main" val="963234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a:t>
            </a:r>
            <a:r>
              <a:rPr lang="en-US" dirty="0"/>
              <a:t> - </a:t>
            </a:r>
            <a:br>
              <a:rPr lang="en-US" dirty="0"/>
            </a:br>
            <a:r>
              <a:rPr lang="en-US" sz="3600" b="1" dirty="0"/>
              <a:t>Machine Learning – </a:t>
            </a:r>
            <a:r>
              <a:rPr lang="en-US" sz="3600" b="1" dirty="0" smtClean="0"/>
              <a:t>Feature Learning (cont.)</a:t>
            </a:r>
            <a:endParaRPr lang="en-US" sz="3600" dirty="0"/>
          </a:p>
        </p:txBody>
      </p:sp>
      <p:sp>
        <p:nvSpPr>
          <p:cNvPr id="3" name="Content Placeholder 2"/>
          <p:cNvSpPr>
            <a:spLocks noGrp="1"/>
          </p:cNvSpPr>
          <p:nvPr>
            <p:ph idx="1"/>
          </p:nvPr>
        </p:nvSpPr>
        <p:spPr>
          <a:xfrm>
            <a:off x="457200" y="1752600"/>
            <a:ext cx="8229600" cy="5105400"/>
          </a:xfrm>
        </p:spPr>
        <p:txBody>
          <a:bodyPr>
            <a:normAutofit/>
          </a:bodyPr>
          <a:lstStyle/>
          <a:p>
            <a:r>
              <a:rPr lang="en-US" sz="2000" dirty="0"/>
              <a:t>Here are first 5 rows of this new broad categories grouped dataframe:</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r>
              <a:rPr lang="en-US" sz="2000" dirty="0" smtClean="0"/>
              <a:t>Weight in user ratings priority:  </a:t>
            </a:r>
            <a:r>
              <a:rPr lang="en-US" sz="2000" dirty="0"/>
              <a:t>1) Transportation, 2) Fitness, 3) Outdoors, 4) Arts, 5) Cafe Coffee, 6) Restaurants and 7) General. </a:t>
            </a:r>
            <a:r>
              <a:rPr lang="en-US" sz="2000" dirty="0" smtClean="0"/>
              <a:t>Here </a:t>
            </a:r>
            <a:r>
              <a:rPr lang="en-US" sz="2000" dirty="0"/>
              <a:t>are the top 5 recommended neighborhoods:</a:t>
            </a:r>
          </a:p>
          <a:p>
            <a:pPr marL="0" indent="0">
              <a:buNone/>
            </a:pPr>
            <a:endParaRPr lang="en-US" sz="2000" dirty="0"/>
          </a:p>
          <a:p>
            <a:pPr marL="0" indent="0">
              <a:buNone/>
            </a:pPr>
            <a:endParaRPr lang="en-US" sz="2000" dirty="0"/>
          </a:p>
          <a:p>
            <a:pPr marL="0" indent="0">
              <a:buNone/>
            </a:pPr>
            <a:endParaRPr lang="en-US" sz="2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777239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392119"/>
            <a:ext cx="45720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8729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endParaRPr lang="en-US" b="1"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he </a:t>
            </a:r>
            <a:r>
              <a:rPr lang="en-US" dirty="0"/>
              <a:t>top 5 recommended neighborhoods based upon user preferences on ratings </a:t>
            </a:r>
            <a:r>
              <a:rPr lang="en-US" dirty="0" smtClean="0"/>
              <a:t>priority is discovered after applying Feature Learning.</a:t>
            </a:r>
          </a:p>
          <a:p>
            <a:r>
              <a:rPr lang="en-US" dirty="0" smtClean="0"/>
              <a:t>Decide top three options: 1) </a:t>
            </a:r>
            <a:r>
              <a:rPr lang="en-US" dirty="0"/>
              <a:t>Queen’s Park </a:t>
            </a:r>
            <a:r>
              <a:rPr lang="en-US" dirty="0" smtClean="0"/>
              <a:t>2) Riverdale and 3) The </a:t>
            </a:r>
            <a:r>
              <a:rPr lang="en-US" dirty="0"/>
              <a:t>Danforth </a:t>
            </a:r>
            <a:r>
              <a:rPr lang="en-US" dirty="0" smtClean="0"/>
              <a:t>West after further analysis with three web sites, </a:t>
            </a:r>
            <a:r>
              <a:rPr lang="en-US" dirty="0"/>
              <a:t>A view on cities - Toronto, Wiki Toronto and Google maps </a:t>
            </a:r>
            <a:endParaRPr lang="en-US" dirty="0"/>
          </a:p>
        </p:txBody>
      </p:sp>
    </p:spTree>
    <p:extLst>
      <p:ext uri="{BB962C8B-B14F-4D97-AF65-F5344CB8AC3E}">
        <p14:creationId xmlns:p14="http://schemas.microsoft.com/office/powerpoint/2010/main" val="98222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b="1" dirty="0"/>
          </a:p>
        </p:txBody>
      </p:sp>
      <p:sp>
        <p:nvSpPr>
          <p:cNvPr id="3" name="Content Placeholder 2"/>
          <p:cNvSpPr>
            <a:spLocks noGrp="1"/>
          </p:cNvSpPr>
          <p:nvPr>
            <p:ph idx="1"/>
          </p:nvPr>
        </p:nvSpPr>
        <p:spPr/>
        <p:txBody>
          <a:bodyPr>
            <a:normAutofit/>
          </a:bodyPr>
          <a:lstStyle/>
          <a:p>
            <a:r>
              <a:rPr lang="en-US" sz="2400" dirty="0"/>
              <a:t>Foursquare provides useful venues and venues categories data for analyzing the neighborhoods in Toronto at the high level however for the large city like Toronto, most common venues are restaurants and café related, the clustering analysis with carefully choosing the optimal number of clusters may not be able to summarize main characteristics of neighborhoods, grouping the neighborhoods in different ways </a:t>
            </a:r>
            <a:r>
              <a:rPr lang="en-US" sz="2400" dirty="0" smtClean="0"/>
              <a:t>such as weighting in user ratings priority may </a:t>
            </a:r>
            <a:r>
              <a:rPr lang="en-US" sz="2400" dirty="0"/>
              <a:t>be more practical than common venues categories </a:t>
            </a:r>
            <a:r>
              <a:rPr lang="en-US" sz="2400" dirty="0" smtClean="0"/>
              <a:t>grouping</a:t>
            </a:r>
          </a:p>
          <a:p>
            <a:pPr marL="0" indent="0">
              <a:buNone/>
            </a:pPr>
            <a:endParaRPr lang="en-US" sz="2400" dirty="0"/>
          </a:p>
        </p:txBody>
      </p:sp>
    </p:spTree>
    <p:extLst>
      <p:ext uri="{BB962C8B-B14F-4D97-AF65-F5344CB8AC3E}">
        <p14:creationId xmlns:p14="http://schemas.microsoft.com/office/powerpoint/2010/main" val="72361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Introduction/Business Problem</a:t>
            </a:r>
            <a:endParaRPr lang="en-US" b="1" dirty="0"/>
          </a:p>
        </p:txBody>
      </p:sp>
      <p:sp>
        <p:nvSpPr>
          <p:cNvPr id="3" name="Content Placeholder 2"/>
          <p:cNvSpPr>
            <a:spLocks noGrp="1"/>
          </p:cNvSpPr>
          <p:nvPr>
            <p:ph idx="1"/>
          </p:nvPr>
        </p:nvSpPr>
        <p:spPr/>
        <p:txBody>
          <a:bodyPr>
            <a:normAutofit/>
          </a:bodyPr>
          <a:lstStyle/>
          <a:p>
            <a:r>
              <a:rPr lang="en-US" sz="2400" dirty="0" smtClean="0"/>
              <a:t>Scenario/Background: some enterprise expands its business in Northern America and an employee is sent to Toronto for a year to take care on-site implementation and training and this employee needs to find a neighborhood of his/her interest</a:t>
            </a:r>
          </a:p>
          <a:p>
            <a:r>
              <a:rPr lang="en-US" sz="2400" dirty="0"/>
              <a:t>This project aims to leverage the Foursquare location data to explore and compare neighborhoods of Toronto</a:t>
            </a:r>
            <a:endParaRPr lang="en-US" sz="2400" dirty="0" smtClean="0"/>
          </a:p>
          <a:p>
            <a:r>
              <a:rPr lang="en-US" sz="2400" dirty="0" smtClean="0"/>
              <a:t>It meant </a:t>
            </a:r>
            <a:r>
              <a:rPr lang="en-US" sz="2400" dirty="0"/>
              <a:t>to help a group of stakeholders, the audiences can include the long term travelers or business visitors and by applying the same methodology, when data sources are available, it can be for people who want to move to major city in the world.</a:t>
            </a:r>
          </a:p>
          <a:p>
            <a:endParaRPr lang="en-US" dirty="0"/>
          </a:p>
        </p:txBody>
      </p:sp>
    </p:spTree>
    <p:extLst>
      <p:ext uri="{BB962C8B-B14F-4D97-AF65-F5344CB8AC3E}">
        <p14:creationId xmlns:p14="http://schemas.microsoft.com/office/powerpoint/2010/main" val="3700290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a:bodyPr>
          <a:lstStyle/>
          <a:p>
            <a:r>
              <a:rPr lang="en-US" sz="2400" dirty="0" smtClean="0"/>
              <a:t>Due to Toronto is a major city, many venues categories data provided by Foursquare are similar so regular clustering analysis didn’t obtain meaningful result; </a:t>
            </a:r>
            <a:r>
              <a:rPr lang="en-US" sz="2400" dirty="0"/>
              <a:t>the top neighborhoods recommendation is </a:t>
            </a:r>
            <a:r>
              <a:rPr lang="en-US" sz="2400" dirty="0" smtClean="0"/>
              <a:t>finally concluded after applying feature learning, i.e. weighting in user ratings priority</a:t>
            </a:r>
          </a:p>
          <a:p>
            <a:r>
              <a:rPr lang="en-US" sz="2400" dirty="0"/>
              <a:t>Ideally this project can be enhanced to target both short and long terms residents and make it more user friendly, for example configurable such that users can specify their own ratings priority preferences, run the analysis real-time and do the adjustment interactively.</a:t>
            </a:r>
          </a:p>
          <a:p>
            <a:pPr marL="0" indent="0">
              <a:buNone/>
            </a:pPr>
            <a:endParaRPr lang="en-US" sz="2400" dirty="0"/>
          </a:p>
        </p:txBody>
      </p:sp>
    </p:spTree>
    <p:extLst>
      <p:ext uri="{BB962C8B-B14F-4D97-AF65-F5344CB8AC3E}">
        <p14:creationId xmlns:p14="http://schemas.microsoft.com/office/powerpoint/2010/main" val="168725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Acquisition and Cleaning</a:t>
            </a:r>
            <a:endParaRPr lang="en-US" b="1" dirty="0"/>
          </a:p>
        </p:txBody>
      </p:sp>
      <p:sp>
        <p:nvSpPr>
          <p:cNvPr id="3" name="Content Placeholder 2"/>
          <p:cNvSpPr>
            <a:spLocks noGrp="1"/>
          </p:cNvSpPr>
          <p:nvPr>
            <p:ph idx="1"/>
          </p:nvPr>
        </p:nvSpPr>
        <p:spPr/>
        <p:txBody>
          <a:bodyPr>
            <a:normAutofit fontScale="85000" lnSpcReduction="20000"/>
          </a:bodyPr>
          <a:lstStyle/>
          <a:p>
            <a:pPr lvl="0"/>
            <a:r>
              <a:rPr lang="en-US" dirty="0" smtClean="0"/>
              <a:t>Toronto </a:t>
            </a:r>
            <a:r>
              <a:rPr lang="en-US" dirty="0"/>
              <a:t>neighborhood </a:t>
            </a:r>
            <a:r>
              <a:rPr lang="en-US" dirty="0" smtClean="0"/>
              <a:t>data set on </a:t>
            </a:r>
            <a:r>
              <a:rPr lang="en-US" dirty="0"/>
              <a:t>Wikipedia </a:t>
            </a:r>
            <a:r>
              <a:rPr lang="en-US" dirty="0" smtClean="0"/>
              <a:t>page</a:t>
            </a:r>
            <a:r>
              <a:rPr lang="en-US" dirty="0"/>
              <a:t>;</a:t>
            </a:r>
            <a:r>
              <a:rPr lang="en-US" dirty="0" smtClean="0"/>
              <a:t> performed </a:t>
            </a:r>
            <a:r>
              <a:rPr lang="en-US" dirty="0"/>
              <a:t>web scrapping to extract the necessary information: Postcode, Borough and Neighborhood into a postal codes </a:t>
            </a:r>
            <a:r>
              <a:rPr lang="en-US" dirty="0" smtClean="0"/>
              <a:t>table</a:t>
            </a:r>
          </a:p>
          <a:p>
            <a:r>
              <a:rPr lang="en-US" dirty="0"/>
              <a:t>List of Coordinates data set is required in order to utilize the Foursquare location data, the latitude and longitude coordinates of each postal code are obtained from List of Coordinates (</a:t>
            </a:r>
            <a:r>
              <a:rPr lang="en-US" u="sng" dirty="0">
                <a:hlinkClick r:id="rId2"/>
              </a:rPr>
              <a:t>http://cocl.us/Geospatial_data</a:t>
            </a:r>
            <a:r>
              <a:rPr lang="en-US" dirty="0"/>
              <a:t>)</a:t>
            </a:r>
          </a:p>
          <a:p>
            <a:pPr lvl="0"/>
            <a:r>
              <a:rPr lang="en-US" dirty="0"/>
              <a:t>Foursquare provides venues and their assigned categories </a:t>
            </a:r>
            <a:r>
              <a:rPr lang="en-US" dirty="0" smtClean="0"/>
              <a:t>information; Foursquare API is used to explore and segment the neighborhoods</a:t>
            </a:r>
            <a:endParaRPr lang="en-US" dirty="0"/>
          </a:p>
          <a:p>
            <a:endParaRPr lang="en-US" dirty="0"/>
          </a:p>
        </p:txBody>
      </p:sp>
    </p:spTree>
    <p:extLst>
      <p:ext uri="{BB962C8B-B14F-4D97-AF65-F5344CB8AC3E}">
        <p14:creationId xmlns:p14="http://schemas.microsoft.com/office/powerpoint/2010/main" val="211534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Methodology</a:t>
            </a:r>
            <a:r>
              <a:rPr lang="en-US" dirty="0" smtClean="0"/>
              <a:t> - </a:t>
            </a:r>
            <a:br>
              <a:rPr lang="en-US" dirty="0" smtClean="0"/>
            </a:br>
            <a:r>
              <a:rPr lang="en-US" sz="3600" b="1" dirty="0" smtClean="0"/>
              <a:t>web scrapping and data wrangling</a:t>
            </a:r>
            <a:endParaRPr lang="en-US" sz="3600" b="1" dirty="0"/>
          </a:p>
        </p:txBody>
      </p:sp>
      <p:sp>
        <p:nvSpPr>
          <p:cNvPr id="3" name="Content Placeholder 2"/>
          <p:cNvSpPr>
            <a:spLocks noGrp="1"/>
          </p:cNvSpPr>
          <p:nvPr>
            <p:ph idx="1"/>
          </p:nvPr>
        </p:nvSpPr>
        <p:spPr>
          <a:xfrm>
            <a:off x="457200" y="1828800"/>
            <a:ext cx="8229600" cy="4297363"/>
          </a:xfrm>
        </p:spPr>
        <p:txBody>
          <a:bodyPr>
            <a:normAutofit fontScale="85000" lnSpcReduction="10000"/>
          </a:bodyPr>
          <a:lstStyle/>
          <a:p>
            <a:r>
              <a:rPr lang="en-US" dirty="0"/>
              <a:t>pass out postal code Wiki URL into </a:t>
            </a:r>
            <a:r>
              <a:rPr lang="en-US" b="1" dirty="0" err="1" smtClean="0"/>
              <a:t>BeautifulSoup</a:t>
            </a:r>
            <a:r>
              <a:rPr lang="en-US" dirty="0" smtClean="0"/>
              <a:t> </a:t>
            </a:r>
            <a:r>
              <a:rPr lang="en-US" dirty="0"/>
              <a:t>which analyzes the HTML content text and identify the HTML elements from which to extract postal codes </a:t>
            </a:r>
            <a:r>
              <a:rPr lang="en-US" dirty="0" smtClean="0"/>
              <a:t>table</a:t>
            </a:r>
          </a:p>
          <a:p>
            <a:r>
              <a:rPr lang="en-US" dirty="0"/>
              <a:t>data wrangling is to transform and map the data from the cells in postal codes table into a pandas dataframe. </a:t>
            </a:r>
            <a:endParaRPr lang="en-US" dirty="0" smtClean="0"/>
          </a:p>
          <a:p>
            <a:r>
              <a:rPr lang="en-US" dirty="0"/>
              <a:t>In order to utilize the Foursquare location data, we need to get the latitude and the longitude coordinates of each </a:t>
            </a:r>
            <a:r>
              <a:rPr lang="en-US" dirty="0" smtClean="0"/>
              <a:t>neighborhood, a </a:t>
            </a:r>
            <a:r>
              <a:rPr lang="en-US" dirty="0"/>
              <a:t>dataframe is built from this geospatial data CSV </a:t>
            </a:r>
            <a:r>
              <a:rPr lang="en-US" dirty="0" smtClean="0"/>
              <a:t>file</a:t>
            </a:r>
            <a:r>
              <a:rPr lang="en-US" dirty="0"/>
              <a:t> </a:t>
            </a:r>
            <a:r>
              <a:rPr lang="en-US" u="sng" dirty="0">
                <a:hlinkClick r:id="rId2"/>
              </a:rPr>
              <a:t>http://cocl.us/Geospatial_data</a:t>
            </a:r>
            <a:endParaRPr lang="en-US" dirty="0"/>
          </a:p>
        </p:txBody>
      </p:sp>
    </p:spTree>
    <p:extLst>
      <p:ext uri="{BB962C8B-B14F-4D97-AF65-F5344CB8AC3E}">
        <p14:creationId xmlns:p14="http://schemas.microsoft.com/office/powerpoint/2010/main" val="7765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a:t>
            </a:r>
            <a:r>
              <a:rPr lang="en-US" dirty="0"/>
              <a:t> - </a:t>
            </a:r>
            <a:br>
              <a:rPr lang="en-US" dirty="0"/>
            </a:br>
            <a:r>
              <a:rPr lang="en-US" sz="3600" b="1" dirty="0" smtClean="0"/>
              <a:t>Data Cleaning</a:t>
            </a:r>
            <a:endParaRPr lang="en-US" sz="3600" dirty="0"/>
          </a:p>
        </p:txBody>
      </p:sp>
      <p:sp>
        <p:nvSpPr>
          <p:cNvPr id="3" name="Content Placeholder 2"/>
          <p:cNvSpPr>
            <a:spLocks noGrp="1"/>
          </p:cNvSpPr>
          <p:nvPr>
            <p:ph idx="1"/>
          </p:nvPr>
        </p:nvSpPr>
        <p:spPr/>
        <p:txBody>
          <a:bodyPr>
            <a:normAutofit fontScale="92500"/>
          </a:bodyPr>
          <a:lstStyle/>
          <a:p>
            <a:r>
              <a:rPr lang="en-US" dirty="0"/>
              <a:t>At data cleaning </a:t>
            </a:r>
            <a:r>
              <a:rPr lang="en-US" dirty="0" smtClean="0"/>
              <a:t>phrase, remove </a:t>
            </a:r>
            <a:r>
              <a:rPr lang="en-US" dirty="0"/>
              <a:t>the </a:t>
            </a:r>
            <a:r>
              <a:rPr lang="en-US" dirty="0" smtClean="0"/>
              <a:t>data </a:t>
            </a:r>
            <a:r>
              <a:rPr lang="en-US" dirty="0"/>
              <a:t>with borough that is "Not </a:t>
            </a:r>
            <a:r>
              <a:rPr lang="en-US" dirty="0" smtClean="0"/>
              <a:t>assigned”; combine more than one neighborhoods in same postal code area into one row separated with a comma; when borough has “Not assigned” neighborhood, make the neighborhood the same as borough </a:t>
            </a:r>
          </a:p>
          <a:p>
            <a:r>
              <a:rPr lang="en-US" dirty="0" smtClean="0"/>
              <a:t>Perform data aggregation based upon postal code by merging postal code and geo spatial dataframes into a new 5 columns dataframe</a:t>
            </a:r>
            <a:endParaRPr lang="en-US" dirty="0"/>
          </a:p>
        </p:txBody>
      </p:sp>
    </p:spTree>
    <p:extLst>
      <p:ext uri="{BB962C8B-B14F-4D97-AF65-F5344CB8AC3E}">
        <p14:creationId xmlns:p14="http://schemas.microsoft.com/office/powerpoint/2010/main" val="24447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a:t>
            </a:r>
            <a:r>
              <a:rPr lang="en-US" dirty="0"/>
              <a:t> - </a:t>
            </a:r>
            <a:br>
              <a:rPr lang="en-US" dirty="0"/>
            </a:br>
            <a:r>
              <a:rPr lang="en-US" sz="3600" b="1" dirty="0"/>
              <a:t>Data </a:t>
            </a:r>
            <a:r>
              <a:rPr lang="en-US" sz="3600" b="1" dirty="0" smtClean="0"/>
              <a:t>Cleaning (cont.)</a:t>
            </a:r>
            <a:endParaRPr lang="en-US" dirty="0"/>
          </a:p>
        </p:txBody>
      </p:sp>
      <p:sp>
        <p:nvSpPr>
          <p:cNvPr id="3" name="Content Placeholder 2"/>
          <p:cNvSpPr>
            <a:spLocks noGrp="1"/>
          </p:cNvSpPr>
          <p:nvPr>
            <p:ph idx="1"/>
          </p:nvPr>
        </p:nvSpPr>
        <p:spPr/>
        <p:txBody>
          <a:bodyPr/>
          <a:lstStyle/>
          <a:p>
            <a:r>
              <a:rPr lang="en-US" dirty="0" smtClean="0"/>
              <a:t>Here are first 7 rows of resulted dataframe:</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38400"/>
            <a:ext cx="8817006"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656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b="1" dirty="0" smtClean="0"/>
              <a:t>Methodology</a:t>
            </a:r>
            <a:r>
              <a:rPr lang="en-US" dirty="0" smtClean="0"/>
              <a:t> - </a:t>
            </a:r>
            <a:br>
              <a:rPr lang="en-US" dirty="0" smtClean="0"/>
            </a:br>
            <a:r>
              <a:rPr lang="en-US" sz="3600" b="1" dirty="0" smtClean="0"/>
              <a:t>Exploratory Data Analysis (EDA)</a:t>
            </a:r>
            <a:br>
              <a:rPr lang="en-US" sz="3600" b="1" dirty="0" smtClean="0"/>
            </a:br>
            <a:r>
              <a:rPr lang="en-US" sz="3100" b="1" dirty="0" smtClean="0"/>
              <a:t>EDA – Data Visualization</a:t>
            </a:r>
            <a:endParaRPr lang="en-US" sz="3100" b="1" dirty="0"/>
          </a:p>
        </p:txBody>
      </p:sp>
      <p:sp>
        <p:nvSpPr>
          <p:cNvPr id="3" name="Content Placeholder 2"/>
          <p:cNvSpPr>
            <a:spLocks noGrp="1"/>
          </p:cNvSpPr>
          <p:nvPr>
            <p:ph idx="1"/>
          </p:nvPr>
        </p:nvSpPr>
        <p:spPr>
          <a:xfrm>
            <a:off x="457200" y="2332037"/>
            <a:ext cx="8229600" cy="4068763"/>
          </a:xfrm>
        </p:spPr>
        <p:txBody>
          <a:bodyPr>
            <a:normAutofit fontScale="85000" lnSpcReduction="10000"/>
          </a:bodyPr>
          <a:lstStyle/>
          <a:p>
            <a:r>
              <a:rPr lang="en-US" dirty="0" smtClean="0"/>
              <a:t>In order to make choice the best fit interest neighborhood, analyze cleaned data sets to summarize the main characteristics</a:t>
            </a:r>
          </a:p>
          <a:p>
            <a:r>
              <a:rPr lang="en-US" dirty="0"/>
              <a:t>U</a:t>
            </a:r>
            <a:r>
              <a:rPr lang="en-US" dirty="0" smtClean="0"/>
              <a:t>tilize </a:t>
            </a:r>
            <a:r>
              <a:rPr lang="en-US" dirty="0"/>
              <a:t>the Foursquare </a:t>
            </a:r>
            <a:r>
              <a:rPr lang="en-US" dirty="0" smtClean="0"/>
              <a:t>explore </a:t>
            </a:r>
            <a:r>
              <a:rPr lang="en-US" dirty="0"/>
              <a:t>function to get the most common venue categories in each neighborhood, and then use this feature to group the neighborhoods into clusters, use the k-means clustering algorithm to complete this </a:t>
            </a:r>
            <a:r>
              <a:rPr lang="en-US" dirty="0" smtClean="0"/>
              <a:t>task</a:t>
            </a:r>
          </a:p>
          <a:p>
            <a:r>
              <a:rPr lang="en-US" dirty="0"/>
              <a:t>Finally use the Folium library to visualize the neighborhoods in Toronto and their emerging clusters.</a:t>
            </a:r>
          </a:p>
          <a:p>
            <a:endParaRPr lang="en-US" dirty="0" smtClean="0"/>
          </a:p>
          <a:p>
            <a:endParaRPr lang="en-US" dirty="0" smtClean="0"/>
          </a:p>
          <a:p>
            <a:endParaRPr lang="en-US" dirty="0"/>
          </a:p>
        </p:txBody>
      </p:sp>
    </p:spTree>
    <p:extLst>
      <p:ext uri="{BB962C8B-B14F-4D97-AF65-F5344CB8AC3E}">
        <p14:creationId xmlns:p14="http://schemas.microsoft.com/office/powerpoint/2010/main" val="392944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b="1" dirty="0"/>
              <a:t>Methodology</a:t>
            </a:r>
            <a:r>
              <a:rPr lang="en-US" dirty="0"/>
              <a:t> - </a:t>
            </a:r>
            <a:br>
              <a:rPr lang="en-US" dirty="0"/>
            </a:br>
            <a:r>
              <a:rPr lang="en-US" sz="3600" b="1" dirty="0"/>
              <a:t>Exploratory Data Analysis (EDA)</a:t>
            </a:r>
            <a:r>
              <a:rPr lang="en-US" b="1" dirty="0"/>
              <a:t/>
            </a:r>
            <a:br>
              <a:rPr lang="en-US" b="1" dirty="0"/>
            </a:br>
            <a:r>
              <a:rPr lang="en-US" sz="3100" b="1" dirty="0"/>
              <a:t>EDA – Data </a:t>
            </a:r>
            <a:r>
              <a:rPr lang="en-US" sz="3100" b="1" dirty="0" smtClean="0"/>
              <a:t>Visualization (cont.)</a:t>
            </a:r>
            <a:endParaRPr lang="en-US" sz="3100" dirty="0"/>
          </a:p>
        </p:txBody>
      </p:sp>
      <p:sp>
        <p:nvSpPr>
          <p:cNvPr id="3" name="Content Placeholder 2"/>
          <p:cNvSpPr>
            <a:spLocks noGrp="1"/>
          </p:cNvSpPr>
          <p:nvPr>
            <p:ph idx="1"/>
          </p:nvPr>
        </p:nvSpPr>
        <p:spPr>
          <a:xfrm>
            <a:off x="457200" y="2133600"/>
            <a:ext cx="8229600" cy="4495800"/>
          </a:xfrm>
        </p:spPr>
        <p:txBody>
          <a:bodyPr/>
          <a:lstStyle/>
          <a:p>
            <a:pPr marL="0" indent="0">
              <a:buNone/>
            </a:pPr>
            <a:r>
              <a:rPr lang="en-US" dirty="0" smtClean="0"/>
              <a:t>Here is Toronto map with its neighborhoods:</a:t>
            </a:r>
          </a:p>
          <a:p>
            <a:pPr marL="0" indent="0">
              <a:buNone/>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19400"/>
            <a:ext cx="590550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66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0"/>
            <a:ext cx="8153400" cy="1477962"/>
          </a:xfrm>
        </p:spPr>
        <p:txBody>
          <a:bodyPr>
            <a:normAutofit fontScale="90000"/>
          </a:bodyPr>
          <a:lstStyle/>
          <a:p>
            <a:r>
              <a:rPr lang="en-US" b="1" dirty="0"/>
              <a:t>Methodology</a:t>
            </a:r>
            <a:r>
              <a:rPr lang="en-US" dirty="0"/>
              <a:t> - </a:t>
            </a:r>
            <a:br>
              <a:rPr lang="en-US" dirty="0"/>
            </a:br>
            <a:r>
              <a:rPr lang="en-US" sz="3600" b="1" dirty="0"/>
              <a:t>Exploratory Data Analysis (EDA)</a:t>
            </a:r>
            <a:r>
              <a:rPr lang="en-US" b="1" dirty="0"/>
              <a:t/>
            </a:r>
            <a:br>
              <a:rPr lang="en-US" b="1" dirty="0"/>
            </a:br>
            <a:r>
              <a:rPr lang="en-US" sz="3100" b="1" dirty="0"/>
              <a:t>EDA – </a:t>
            </a:r>
            <a:r>
              <a:rPr lang="en-US" sz="3100" b="1" dirty="0" smtClean="0"/>
              <a:t>Clustering</a:t>
            </a:r>
            <a:endParaRPr lang="en-US" sz="3100" dirty="0"/>
          </a:p>
        </p:txBody>
      </p:sp>
      <p:sp>
        <p:nvSpPr>
          <p:cNvPr id="3" name="Content Placeholder 2"/>
          <p:cNvSpPr>
            <a:spLocks noGrp="1"/>
          </p:cNvSpPr>
          <p:nvPr>
            <p:ph idx="1"/>
          </p:nvPr>
        </p:nvSpPr>
        <p:spPr>
          <a:xfrm>
            <a:off x="152400" y="1600200"/>
            <a:ext cx="8839200" cy="5257800"/>
          </a:xfrm>
        </p:spPr>
        <p:txBody>
          <a:bodyPr>
            <a:normAutofit/>
          </a:bodyPr>
          <a:lstStyle/>
          <a:p>
            <a:r>
              <a:rPr lang="en-US" sz="2400" dirty="0"/>
              <a:t>F</a:t>
            </a:r>
            <a:r>
              <a:rPr lang="en-US" sz="2400" dirty="0" smtClean="0"/>
              <a:t>irst explore </a:t>
            </a:r>
            <a:r>
              <a:rPr lang="en-US" sz="2400" dirty="0"/>
              <a:t>via GET request: </a:t>
            </a:r>
            <a:r>
              <a:rPr lang="en-US" sz="1800" u="sng" dirty="0">
                <a:hlinkClick r:id="rId2"/>
              </a:rPr>
              <a:t>https://api.foursquare.com/v2/venues/explore</a:t>
            </a:r>
            <a:r>
              <a:rPr lang="en-US" sz="1800" dirty="0"/>
              <a:t>, </a:t>
            </a:r>
            <a:r>
              <a:rPr lang="en-US" sz="2400" dirty="0"/>
              <a:t>to get the top 100 venues that are in the first neighborhood within a radius of 500 </a:t>
            </a:r>
            <a:r>
              <a:rPr lang="en-US" sz="2400" dirty="0" smtClean="0"/>
              <a:t>meter; then filter </a:t>
            </a:r>
            <a:r>
              <a:rPr lang="en-US" sz="2400" dirty="0"/>
              <a:t>the </a:t>
            </a:r>
            <a:r>
              <a:rPr lang="en-US" sz="2400" dirty="0" smtClean="0"/>
              <a:t>interested columns </a:t>
            </a:r>
            <a:r>
              <a:rPr lang="en-US" sz="2400" dirty="0"/>
              <a:t>from the </a:t>
            </a:r>
            <a:r>
              <a:rPr lang="en-US" sz="2400" dirty="0" smtClean="0"/>
              <a:t>results and confirm things work as expected</a:t>
            </a:r>
          </a:p>
          <a:p>
            <a:r>
              <a:rPr lang="en-US" sz="2400" dirty="0" smtClean="0"/>
              <a:t>I </a:t>
            </a:r>
            <a:r>
              <a:rPr lang="en-US" sz="2400" dirty="0"/>
              <a:t>then repeat the same process to all </a:t>
            </a:r>
            <a:r>
              <a:rPr lang="en-US" sz="2400" dirty="0" smtClean="0"/>
              <a:t>neighborhoods </a:t>
            </a:r>
            <a:r>
              <a:rPr lang="en-US" sz="2400" dirty="0"/>
              <a:t>in </a:t>
            </a:r>
            <a:r>
              <a:rPr lang="en-US" sz="2400" dirty="0" smtClean="0"/>
              <a:t>Toronto, create toronto_venues dataframe, </a:t>
            </a:r>
            <a:r>
              <a:rPr lang="en-US" sz="2400" dirty="0"/>
              <a:t>here are the first 5 rows</a:t>
            </a:r>
            <a:r>
              <a:rPr lang="en-US" sz="2400" dirty="0" smtClean="0"/>
              <a:t>:</a:t>
            </a:r>
          </a:p>
          <a:p>
            <a:pPr marL="0" indent="0">
              <a:buNone/>
            </a:pPr>
            <a:endParaRPr lang="en-US" dirty="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902" y="4114800"/>
            <a:ext cx="88392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9245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1221</Words>
  <Application>Microsoft Office PowerPoint</Application>
  <PresentationFormat>On-screen Show (4:3)</PresentationFormat>
  <Paragraphs>74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Which Neighborhood to Live in Toronto? </vt:lpstr>
      <vt:lpstr>Introduction/Business Problem</vt:lpstr>
      <vt:lpstr>Data Acquisition and Cleaning</vt:lpstr>
      <vt:lpstr>Methodology -  web scrapping and data wrangling</vt:lpstr>
      <vt:lpstr>Methodology -  Data Cleaning</vt:lpstr>
      <vt:lpstr>Methodology -  Data Cleaning (cont.)</vt:lpstr>
      <vt:lpstr>Methodology -  Exploratory Data Analysis (EDA) EDA – Data Visualization</vt:lpstr>
      <vt:lpstr>Methodology -  Exploratory Data Analysis (EDA) EDA – Data Visualization (cont.)</vt:lpstr>
      <vt:lpstr>Methodology -  Exploratory Data Analysis (EDA) EDA – Clustering</vt:lpstr>
      <vt:lpstr>Methodology -  Machine Learning – one-hot encoding</vt:lpstr>
      <vt:lpstr>Methodology -  Inferential Statistics Testing</vt:lpstr>
      <vt:lpstr>Methodology -  Inferential Statistics Testing (cont.)</vt:lpstr>
      <vt:lpstr>Methodology -  Machine Learning – Clustering Analysis</vt:lpstr>
      <vt:lpstr>Methodology -  Machine Learning – Clustering Analysis (cont.)</vt:lpstr>
      <vt:lpstr>Methodology -  Machine Learning – Clustering Analysis (cont.)</vt:lpstr>
      <vt:lpstr>Methodology -  Machine Learning – Feature Learning</vt:lpstr>
      <vt:lpstr>Methodology -  Machine Learning – Feature Learning (cont.)</vt:lpstr>
      <vt:lpstr>Results</vt:lpstr>
      <vt:lpstr>Discussion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Stacey Lee</dc:creator>
  <cp:lastModifiedBy>Stacey Lee</cp:lastModifiedBy>
  <cp:revision>137</cp:revision>
  <dcterms:created xsi:type="dcterms:W3CDTF">2006-08-16T00:00:00Z</dcterms:created>
  <dcterms:modified xsi:type="dcterms:W3CDTF">2020-02-16T03:44:32Z</dcterms:modified>
</cp:coreProperties>
</file>