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0"/>
  </p:notesMasterIdLst>
  <p:sldIdLst>
    <p:sldId id="283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EA74AAF-565E-4671-A446-999DC1CCAD53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098C4AE-D274-41C2-8F10-36312F9686BE}" type="slidenum">
              <a:rPr lang="en-AT" sz="1200" b="0" strike="noStrike" spc="-1">
                <a:latin typeface="Times New Roman"/>
              </a:rPr>
              <a:t>2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292A64-41A0-4599-9229-A7B64873252C}" type="slidenum">
              <a:rPr lang="en-AT" sz="1200" b="0" strike="noStrike" spc="-1">
                <a:latin typeface="Times New Roman"/>
              </a:rPr>
              <a:t>4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55520" y="3168720"/>
            <a:ext cx="1188036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55520" y="3168720"/>
            <a:ext cx="1188036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598840" y="6456240"/>
            <a:ext cx="5929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fld id="{79D0723C-AFFF-48D8-974A-1F5476E2382B}" type="slidenum">
              <a:rPr lang="de-DE" sz="1200" b="0" strike="noStrike" spc="-1">
                <a:solidFill>
                  <a:srgbClr val="717679"/>
                </a:solidFill>
                <a:latin typeface="Arial"/>
              </a:rPr>
              <a:t>‹Nr.›</a:t>
            </a:fld>
            <a:endParaRPr lang="de-AT" sz="1200" b="0" strike="noStrike" spc="-1">
              <a:latin typeface="Arial"/>
            </a:endParaRPr>
          </a:p>
        </p:txBody>
      </p:sp>
      <p:sp>
        <p:nvSpPr>
          <p:cNvPr id="41" name="Line 2"/>
          <p:cNvSpPr/>
          <p:nvPr/>
        </p:nvSpPr>
        <p:spPr>
          <a:xfrm>
            <a:off x="11622600" y="6356520"/>
            <a:ext cx="0" cy="4449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775720" y="6497640"/>
            <a:ext cx="2750760" cy="1868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Name | Abteilung | Kontakt | Datum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585000"/>
          </a:xfrm>
          <a:prstGeom prst="rect">
            <a:avLst/>
          </a:prstGeom>
        </p:spPr>
        <p:txBody>
          <a:bodyPr>
            <a:normAutofit fontScale="35000"/>
          </a:bodyPr>
          <a:lstStyle/>
          <a:p>
            <a:pPr>
              <a:lnSpc>
                <a:spcPct val="9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</a:rPr>
              <a:t>Folien Überschrift 1 (Arial Bold, 36pt)</a:t>
            </a:r>
            <a:br/>
            <a:endParaRPr lang="de-DE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Line 5"/>
          <p:cNvSpPr/>
          <p:nvPr/>
        </p:nvSpPr>
        <p:spPr>
          <a:xfrm>
            <a:off x="0" y="6305760"/>
            <a:ext cx="12191760" cy="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Grafik 24"/>
          <p:cNvPicPr/>
          <p:nvPr/>
        </p:nvPicPr>
        <p:blipFill>
          <a:blip r:embed="rId14"/>
          <a:stretch/>
        </p:blipFill>
        <p:spPr>
          <a:xfrm>
            <a:off x="155520" y="6377760"/>
            <a:ext cx="780480" cy="397800"/>
          </a:xfrm>
          <a:prstGeom prst="rect">
            <a:avLst/>
          </a:prstGeom>
          <a:ln>
            <a:noFill/>
          </a:ln>
        </p:spPr>
      </p:pic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155520" y="812880"/>
            <a:ext cx="11880360" cy="5357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1" strike="noStrike" spc="-1">
                <a:solidFill>
                  <a:srgbClr val="000000"/>
                </a:solidFill>
                <a:latin typeface="Arial"/>
              </a:rPr>
              <a:t>Überschrift 2 (Arial Bold, 28pt)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</a:rPr>
              <a:t>Überschrift 3 (Arial Bold, 24pt)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Laufschrift mindestgröße (Arial, 18pt)</a:t>
            </a:r>
          </a:p>
          <a:p>
            <a:pPr marL="171468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Laufschrift mindestgröße (Arial Bold, 16pt)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fik 5"/>
          <p:cNvPicPr/>
          <p:nvPr/>
        </p:nvPicPr>
        <p:blipFill>
          <a:blip r:embed="rId14"/>
          <a:stretch/>
        </p:blipFill>
        <p:spPr>
          <a:xfrm>
            <a:off x="72360" y="4412880"/>
            <a:ext cx="3753360" cy="236448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5520" y="152280"/>
            <a:ext cx="11880360" cy="4260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600" b="1" strike="noStrike" spc="-1">
                <a:solidFill>
                  <a:srgbClr val="8BB31D"/>
                </a:solidFill>
                <a:latin typeface="Arial"/>
              </a:rPr>
              <a:t>Präsentations Titel</a:t>
            </a:r>
            <a:br/>
            <a:r>
              <a:rPr lang="de-DE" sz="6600" b="1" strike="noStrike" spc="-1">
                <a:solidFill>
                  <a:srgbClr val="8BB31D"/>
                </a:solidFill>
                <a:latin typeface="Arial"/>
              </a:rPr>
              <a:t>(Arial Bold, 66pt)</a:t>
            </a:r>
            <a:endParaRPr lang="de-DE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55520" y="152280"/>
            <a:ext cx="11880360" cy="4260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600" b="1" strike="noStrike" spc="-1" dirty="0" err="1">
                <a:solidFill>
                  <a:srgbClr val="8BB31D"/>
                </a:solidFill>
                <a:latin typeface="Arial"/>
              </a:rPr>
              <a:t>FProg</a:t>
            </a:r>
            <a:r>
              <a:rPr lang="de-DE" sz="6600" b="1" strike="noStrike" spc="-1" dirty="0">
                <a:solidFill>
                  <a:srgbClr val="8BB31D"/>
                </a:solidFill>
                <a:latin typeface="Arial"/>
              </a:rPr>
              <a:t>-Projekt</a:t>
            </a:r>
            <a:endParaRPr lang="de-DE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510FE-5797-0A3F-7319-4D4AA16F46F6}"/>
              </a:ext>
            </a:extLst>
          </p:cNvPr>
          <p:cNvSpPr txBox="1">
            <a:spLocks/>
          </p:cNvSpPr>
          <p:nvPr/>
        </p:nvSpPr>
        <p:spPr>
          <a:xfrm>
            <a:off x="1523700" y="310638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dirty="0"/>
              <a:t>Maximilian Trostmann – if22b141</a:t>
            </a:r>
            <a:br>
              <a:rPr lang="de-AT" dirty="0"/>
            </a:br>
            <a:r>
              <a:rPr lang="de-AT" dirty="0"/>
              <a:t>Gisela Schaefer – if22b117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775720" y="6497640"/>
            <a:ext cx="2750760" cy="186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6500" lnSpcReduction="20000"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55520" y="152280"/>
            <a:ext cx="11880360" cy="585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1" strike="noStrike" spc="-1" dirty="0">
                <a:solidFill>
                  <a:srgbClr val="000000"/>
                </a:solidFill>
                <a:latin typeface="Arial"/>
              </a:rPr>
              <a:t>Über unser Projekt</a:t>
            </a: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155520" y="938700"/>
            <a:ext cx="11880360" cy="535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Geschrieben in Haskell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Tests mit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HUnit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Verwendung der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</a:rPr>
              <a:t>GHCi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-Shell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Kompilieren mit: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cabal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build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Ausführen mit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cabal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run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775720" y="6497640"/>
            <a:ext cx="2750760" cy="186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6500" lnSpcReduction="20000"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55520" y="152280"/>
            <a:ext cx="11880360" cy="585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1" strike="noStrike" spc="-1" dirty="0">
                <a:solidFill>
                  <a:srgbClr val="000000"/>
                </a:solidFill>
                <a:latin typeface="Arial"/>
              </a:rPr>
              <a:t>Vorgehen</a:t>
            </a: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Shape 3">
            <a:extLst>
              <a:ext uri="{FF2B5EF4-FFF2-40B4-BE49-F238E27FC236}">
                <a16:creationId xmlns:a16="http://schemas.microsoft.com/office/drawing/2014/main" id="{9997C94D-3B69-E2C7-C26B-CE37DC101850}"/>
              </a:ext>
            </a:extLst>
          </p:cNvPr>
          <p:cNvSpPr txBox="1"/>
          <p:nvPr/>
        </p:nvSpPr>
        <p:spPr>
          <a:xfrm>
            <a:off x="155520" y="922001"/>
            <a:ext cx="11880360" cy="535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Einlesen der war_and_peace.txt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Tokenize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: Zerlegen des Textes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Insert: Aufbau eines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Red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-Black-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Trees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Traversal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: In-Order-Durchlauf für die Sortierung der Wörter in alphabetischer Reihenfolge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Speicherung des Resultats in output.txt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Testen der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tokenize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- und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insert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-Funktion mit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HUnit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775720" y="6497640"/>
            <a:ext cx="2750760" cy="186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6500" lnSpcReduction="20000"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55520" y="152280"/>
            <a:ext cx="11880360" cy="585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1" strike="noStrike" spc="-1" dirty="0">
                <a:solidFill>
                  <a:srgbClr val="000000"/>
                </a:solidFill>
                <a:latin typeface="Arial"/>
              </a:rPr>
              <a:t>FP vs. OP</a:t>
            </a: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55520" y="812880"/>
            <a:ext cx="11880360" cy="5357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</a:rPr>
              <a:t>Funktionale Programmierung (FP)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>
                <a:solidFill>
                  <a:srgbClr val="000000"/>
                </a:solidFill>
                <a:latin typeface="Arial"/>
              </a:rPr>
              <a:t>Fokus auf Unveränderlichkeit, pure Funktionen und deklarativen Code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Klarer, vorhersehbarer Code, wenig Seiteneffekte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Haskell zwingt zur FP</a:t>
            </a:r>
            <a:endParaRPr lang="de-DE" sz="280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</a:rPr>
              <a:t>Objektorientierte Programmierung (OP)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Fokus auf Zustand, veränderbare Objekte und imperativen Code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>
                <a:solidFill>
                  <a:srgbClr val="000000"/>
                </a:solidFill>
                <a:latin typeface="Arial"/>
              </a:rPr>
              <a:t>Verwaltung von Daten und Verhalten erfolgt durch Klassen und Objekte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775720" y="6497640"/>
            <a:ext cx="2750760" cy="186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6500" lnSpcReduction="20000"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55520" y="152280"/>
            <a:ext cx="11880360" cy="585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1" strike="noStrike" spc="-1" dirty="0" err="1">
                <a:solidFill>
                  <a:srgbClr val="000000"/>
                </a:solidFill>
                <a:latin typeface="Arial"/>
              </a:rPr>
              <a:t>Lessons</a:t>
            </a:r>
            <a:r>
              <a:rPr lang="de-DE" sz="36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b="1" strike="noStrike" spc="-1" dirty="0" err="1">
                <a:solidFill>
                  <a:srgbClr val="000000"/>
                </a:solidFill>
                <a:latin typeface="Arial"/>
              </a:rPr>
              <a:t>Learned</a:t>
            </a: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3">
            <a:extLst>
              <a:ext uri="{FF2B5EF4-FFF2-40B4-BE49-F238E27FC236}">
                <a16:creationId xmlns:a16="http://schemas.microsoft.com/office/drawing/2014/main" id="{A414E909-092E-0A1B-A5BB-BCA84DD433E8}"/>
              </a:ext>
            </a:extLst>
          </p:cNvPr>
          <p:cNvSpPr txBox="1"/>
          <p:nvPr/>
        </p:nvSpPr>
        <p:spPr>
          <a:xfrm>
            <a:off x="155520" y="938700"/>
            <a:ext cx="11880360" cy="535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1.Mal mit Haskell gearbeitet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Probleme mit der Verwendung des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</a:rPr>
              <a:t>HUnit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-Testingframeworks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775720" y="6497640"/>
            <a:ext cx="2750760" cy="186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6500" lnSpcReduction="20000"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55520" y="152280"/>
            <a:ext cx="11880360" cy="585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1" strike="noStrike" spc="-1" dirty="0">
                <a:solidFill>
                  <a:srgbClr val="000000"/>
                </a:solidFill>
                <a:latin typeface="Arial"/>
              </a:rPr>
              <a:t>Nicht-funktionale Teile</a:t>
            </a: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2FD248F9-9C2A-D594-31D5-E7F14E6934E0}"/>
              </a:ext>
            </a:extLst>
          </p:cNvPr>
          <p:cNvSpPr txBox="1"/>
          <p:nvPr/>
        </p:nvSpPr>
        <p:spPr>
          <a:xfrm>
            <a:off x="155520" y="938700"/>
            <a:ext cx="11880360" cy="535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Gibt‘s bei uns nicht, da wir das Programm in Haskell (einer rein funktionalen Programmiersprache) geschrieben haben.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55520" y="152280"/>
            <a:ext cx="11880360" cy="4260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600" b="1" strike="noStrike" spc="-1" dirty="0">
                <a:solidFill>
                  <a:srgbClr val="8BB31D"/>
                </a:solidFill>
                <a:latin typeface="Arial"/>
              </a:rPr>
              <a:t>Danke für eure Aufmerksamkeit!</a:t>
            </a:r>
            <a:endParaRPr lang="de-DE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ADB9CA"/>
      </a:hlink>
      <a:folHlink>
        <a:srgbClr val="323F4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ADB9CA"/>
      </a:hlink>
      <a:folHlink>
        <a:srgbClr val="323F4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ADB9CA"/>
      </a:hlink>
      <a:folHlink>
        <a:srgbClr val="323F4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Breitbild</PresentationFormat>
  <Paragraphs>32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Simon Dean Wittrich</dc:creator>
  <dc:description/>
  <cp:lastModifiedBy>Gisela Schaefer</cp:lastModifiedBy>
  <cp:revision>83</cp:revision>
  <dcterms:created xsi:type="dcterms:W3CDTF">2020-03-10T15:13:27Z</dcterms:created>
  <dcterms:modified xsi:type="dcterms:W3CDTF">2024-11-25T18:30:48Z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