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304" r:id="rId4"/>
    <p:sldId id="258" r:id="rId5"/>
    <p:sldId id="305" r:id="rId6"/>
    <p:sldId id="306" r:id="rId7"/>
    <p:sldId id="303" r:id="rId8"/>
    <p:sldId id="259" r:id="rId9"/>
    <p:sldId id="309" r:id="rId10"/>
    <p:sldId id="308" r:id="rId11"/>
    <p:sldId id="279" r:id="rId12"/>
    <p:sldId id="261" r:id="rId13"/>
    <p:sldId id="307" r:id="rId14"/>
    <p:sldId id="262" r:id="rId15"/>
    <p:sldId id="263" r:id="rId16"/>
    <p:sldId id="264" r:id="rId17"/>
    <p:sldId id="266" r:id="rId18"/>
    <p:sldId id="281" r:id="rId19"/>
    <p:sldId id="363" r:id="rId20"/>
    <p:sldId id="362" r:id="rId21"/>
    <p:sldId id="282" r:id="rId22"/>
    <p:sldId id="269" r:id="rId23"/>
    <p:sldId id="284" r:id="rId24"/>
    <p:sldId id="285" r:id="rId25"/>
    <p:sldId id="286" r:id="rId26"/>
    <p:sldId id="287" r:id="rId27"/>
    <p:sldId id="270" r:id="rId28"/>
    <p:sldId id="288" r:id="rId29"/>
    <p:sldId id="268" r:id="rId30"/>
    <p:sldId id="289" r:id="rId31"/>
    <p:sldId id="280" r:id="rId32"/>
    <p:sldId id="290" r:id="rId33"/>
    <p:sldId id="291" r:id="rId34"/>
    <p:sldId id="292" r:id="rId35"/>
    <p:sldId id="295" r:id="rId36"/>
    <p:sldId id="297" r:id="rId37"/>
    <p:sldId id="296" r:id="rId38"/>
    <p:sldId id="298" r:id="rId39"/>
    <p:sldId id="299" r:id="rId40"/>
    <p:sldId id="302" r:id="rId41"/>
    <p:sldId id="300" r:id="rId42"/>
    <p:sldId id="311" r:id="rId43"/>
    <p:sldId id="312" r:id="rId44"/>
    <p:sldId id="313" r:id="rId45"/>
    <p:sldId id="301" r:id="rId46"/>
    <p:sldId id="315" r:id="rId47"/>
    <p:sldId id="316" r:id="rId48"/>
    <p:sldId id="314" r:id="rId49"/>
    <p:sldId id="317" r:id="rId50"/>
    <p:sldId id="318" r:id="rId51"/>
    <p:sldId id="31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51" d="100"/>
          <a:sy n="51" d="100"/>
        </p:scale>
        <p:origin x="74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900" y="316548"/>
            <a:ext cx="9144000" cy="2387600"/>
          </a:xfrm>
        </p:spPr>
        <p:txBody>
          <a:bodyPr/>
          <a:lstStyle/>
          <a:p>
            <a:r>
              <a:rPr lang="en-US" dirty="0"/>
              <a:t>PYTHON DICTIONARIES</a:t>
            </a:r>
          </a:p>
        </p:txBody>
      </p:sp>
      <p:pic>
        <p:nvPicPr>
          <p:cNvPr id="4" name="Picture 3" descr="unnam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375" y="2743200"/>
            <a:ext cx="5682615" cy="33737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 A  </a:t>
            </a:r>
            <a:r>
              <a:rPr lang="en-US" dirty="0"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dictionary is an </a:t>
            </a:r>
            <a:r>
              <a:rPr lang="en-US" u="sng" dirty="0">
                <a:solidFill>
                  <a:srgbClr val="FF0000"/>
                </a:solidFill>
              </a:rPr>
              <a:t>unordered collection of key-value pairs</a:t>
            </a:r>
            <a:r>
              <a:rPr lang="en-US" dirty="0"/>
              <a:t>. It is mutable and can contain mixed types. The keys in a dictionary must be immutable objects like strings or numbers. They must also be unique within a dictionary.</a:t>
            </a:r>
          </a:p>
          <a:p>
            <a:r>
              <a:rPr lang="en-US" sz="4000" b="1" dirty="0"/>
              <a:t>One way to create a dictionary is to form an empty dictionary and later add new pairs.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Alternative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You can define a dictionary by enclosing a comma-separated list of key-value pairs in curly braces ({}). </a:t>
            </a:r>
          </a:p>
          <a:p>
            <a:r>
              <a:rPr lang="en-US"/>
              <a:t>A colon (:) separates each key from its associated value:</a:t>
            </a:r>
          </a:p>
          <a:p>
            <a:endParaRPr lang="en-US"/>
          </a:p>
          <a:p>
            <a:pPr lvl="2"/>
            <a:r>
              <a:rPr lang="en-US" sz="3600"/>
              <a:t>d = {  &lt;key&gt;   :    &lt;value&gt; ,&lt;key&gt;   :    &lt;value&gt; ,  &lt;key&gt;   :    &lt;value&gt; ,&lt;key&gt;   :    &lt;value&gt; ,}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ym typeface="+mn-ea"/>
              </a:rPr>
              <a:t> 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released = {"</a:t>
            </a:r>
            <a:r>
              <a:rPr lang="en-US" dirty="0" err="1"/>
              <a:t>iphone</a:t>
            </a:r>
            <a:r>
              <a:rPr lang="en-US" dirty="0"/>
              <a:t>" : 2007,"iphone 3G" : 2008,"iphone 3GS" : 2009,"iphone 4" : 2010,"iphone 4S" : 2011,"iphone 5" : 2012}</a:t>
            </a:r>
          </a:p>
          <a:p>
            <a:r>
              <a:rPr lang="en-US" dirty="0"/>
              <a:t>print released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182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en-US">
                <a:sym typeface="+mn-ea"/>
              </a:rPr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08760"/>
            <a:ext cx="10972800" cy="4618990"/>
          </a:xfrm>
        </p:spPr>
        <p:txBody>
          <a:bodyPr>
            <a:normAutofit/>
          </a:bodyPr>
          <a:lstStyle/>
          <a:p>
            <a:r>
              <a:rPr lang="en-US"/>
              <a:t>mydict = {'StuName': 'Ajeet', 'StuAge': 30, 'StuCity': 'Agra'}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Dictionary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than one entry per key is not allowed ( no duplicate key is allowed)</a:t>
            </a:r>
          </a:p>
          <a:p>
            <a:r>
              <a:rPr lang="en-US" dirty="0"/>
              <a:t>The </a:t>
            </a:r>
            <a:r>
              <a:rPr lang="en-US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values </a:t>
            </a:r>
            <a:r>
              <a:rPr lang="en-US" dirty="0"/>
              <a:t>in the dictionary can be of </a:t>
            </a:r>
            <a:r>
              <a:rPr lang="en-US" b="1" dirty="0"/>
              <a:t>any type</a:t>
            </a:r>
            <a:r>
              <a:rPr lang="en-US" dirty="0"/>
              <a:t>, while the </a:t>
            </a:r>
            <a:r>
              <a:rPr lang="en-US" dirty="0">
                <a:solidFill>
                  <a:srgbClr val="FF0000"/>
                </a:solidFill>
              </a:rPr>
              <a:t>keys</a:t>
            </a:r>
            <a:r>
              <a:rPr lang="en-US" dirty="0"/>
              <a:t> must be </a:t>
            </a:r>
            <a:r>
              <a:rPr lang="en-US" b="1" dirty="0"/>
              <a:t>immutable like numbers, tuples, or strings</a:t>
            </a:r>
          </a:p>
          <a:p>
            <a:r>
              <a:rPr lang="en-US" dirty="0"/>
              <a:t>Dictionary keys are </a:t>
            </a:r>
            <a:r>
              <a:rPr lang="en-US" b="1" dirty="0"/>
              <a:t>case sensitive </a:t>
            </a:r>
            <a:r>
              <a:rPr lang="en-US" dirty="0"/>
              <a:t>- Same key name but with the different cases are treated as different keys in Python dictionaries.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ym typeface="+mn-ea"/>
              </a:rPr>
              <a:t>Dictionaries and lists share the following characteristics: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Both are mutable.</a:t>
            </a:r>
          </a:p>
          <a:p>
            <a:r>
              <a:rPr lang="en-US"/>
              <a:t>Both are dynamic. They can grow and shrink as needed.</a:t>
            </a:r>
          </a:p>
          <a:p>
            <a:r>
              <a:rPr lang="en-US"/>
              <a:t>Both can be nested. A list can contain another list. A dictionary can contain another dictionary. A dictionary can also contain a list, and vice versa.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Dictionaries differ from lists primarily in how elements are accessed: Other keyfeatures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List elements are accessed by their position in the list, via indexing.</a:t>
            </a:r>
          </a:p>
          <a:p>
            <a:r>
              <a:rPr lang="en-US"/>
              <a:t>Dictionary elements are accessed via keys.More than one entry per key is not allowed ( no duplicate key is allowed)</a:t>
            </a:r>
          </a:p>
          <a:p>
            <a:r>
              <a:rPr lang="en-US"/>
              <a:t>The values in the dictionary can be of any type, while the keys must be immutable like numbers, tuples, or strings.</a:t>
            </a:r>
          </a:p>
          <a:p>
            <a:r>
              <a:rPr lang="en-US"/>
              <a:t>Dictionary keys are case sensitive- Same key name but with the different cases are treated as different keys in Python dictionaries.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Items in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17699Append-a-Dictionary-to-a-list-in-Python-5-i2tutorial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5" y="1398270"/>
            <a:ext cx="10454005" cy="43561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Consider the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a dictonary data of car model</a:t>
            </a:r>
            <a:endParaRPr lang="en-US"/>
          </a:p>
          <a:p>
            <a:r>
              <a:rPr lang="en-US" sz="4000">
                <a:sym typeface="+mn-ea"/>
              </a:rPr>
              <a:t>carmodel = {</a:t>
            </a:r>
            <a:endParaRPr lang="en-US" sz="4000"/>
          </a:p>
          <a:p>
            <a:r>
              <a:rPr lang="en-US" sz="4000">
                <a:sym typeface="+mn-ea"/>
              </a:rPr>
              <a:t>  "brand": "Ford",</a:t>
            </a:r>
            <a:endParaRPr lang="en-US" sz="4000"/>
          </a:p>
          <a:p>
            <a:r>
              <a:rPr lang="en-US" sz="4000">
                <a:sym typeface="+mn-ea"/>
              </a:rPr>
              <a:t>  "model": "Mustang",</a:t>
            </a:r>
            <a:endParaRPr lang="en-US" sz="4000"/>
          </a:p>
          <a:p>
            <a:r>
              <a:rPr lang="en-US" sz="4000">
                <a:sym typeface="+mn-ea"/>
              </a:rPr>
              <a:t>  "year": 1964</a:t>
            </a:r>
            <a:endParaRPr lang="en-US" sz="4000"/>
          </a:p>
          <a:p>
            <a:r>
              <a:rPr lang="en-US" sz="4000">
                <a:sym typeface="+mn-ea"/>
              </a:rPr>
              <a:t>}</a:t>
            </a:r>
          </a:p>
          <a:p>
            <a:r>
              <a:rPr lang="en-US" sz="4000">
                <a:sym typeface="+mn-ea"/>
              </a:rPr>
              <a:t>to access the model 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Consider the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a dictonary data of car model</a:t>
            </a:r>
            <a:endParaRPr lang="en-US"/>
          </a:p>
          <a:p>
            <a:r>
              <a:rPr lang="en-US" sz="4000">
                <a:sym typeface="+mn-ea"/>
              </a:rPr>
              <a:t>carmodel = {  "brand": "Ford",  "model": "Mustang",  "year": 1964}</a:t>
            </a:r>
          </a:p>
          <a:p>
            <a:r>
              <a:rPr lang="en-US" sz="4000">
                <a:sym typeface="+mn-ea"/>
              </a:rPr>
              <a:t>to access the model we use  :</a:t>
            </a:r>
          </a:p>
          <a:p>
            <a:r>
              <a:rPr lang="en-US" sz="4800">
                <a:solidFill>
                  <a:srgbClr val="FF0000"/>
                </a:solidFill>
                <a:sym typeface="+mn-ea"/>
              </a:rPr>
              <a:t>carmodel[‘model’]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dictionary is a collection which is unordered, changeable and </a:t>
            </a:r>
            <a:r>
              <a:rPr lang="en-US" dirty="0" smtClean="0">
                <a:solidFill>
                  <a:srgbClr val="FF0000"/>
                </a:solidFill>
              </a:rPr>
              <a:t>“key” - indexed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r>
              <a:rPr lang="en-US" dirty="0"/>
              <a:t> In Python dictionaries are written with curly brackets, and they have</a:t>
            </a:r>
            <a:r>
              <a:rPr lang="en-US" dirty="0">
                <a:solidFill>
                  <a:srgbClr val="00B0F0"/>
                </a:solidFill>
              </a:rPr>
              <a:t> keys and values.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 the value of 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in a dictonary data of car model</a:t>
            </a:r>
            <a:endParaRPr lang="en-US"/>
          </a:p>
          <a:p>
            <a:r>
              <a:rPr lang="en-US" sz="4000">
                <a:sym typeface="+mn-ea"/>
              </a:rPr>
              <a:t>carmodel = {</a:t>
            </a:r>
            <a:endParaRPr lang="en-US" sz="4000"/>
          </a:p>
          <a:p>
            <a:r>
              <a:rPr lang="en-US" sz="4000">
                <a:sym typeface="+mn-ea"/>
              </a:rPr>
              <a:t>  "brand": "Ford",  "model": "Mustang",</a:t>
            </a:r>
            <a:endParaRPr lang="en-US" sz="4000"/>
          </a:p>
          <a:p>
            <a:r>
              <a:rPr lang="en-US" sz="4000">
                <a:sym typeface="+mn-ea"/>
              </a:rPr>
              <a:t>  "year": 1964</a:t>
            </a:r>
            <a:endParaRPr lang="en-US" sz="4000"/>
          </a:p>
          <a:p>
            <a:r>
              <a:rPr lang="en-US" sz="4000">
                <a:sym typeface="+mn-ea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the value of 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in the dictonary data of car model  You can change the value of a specific item by referring to its key name:</a:t>
            </a:r>
            <a:endParaRPr lang="en-US"/>
          </a:p>
          <a:p>
            <a:r>
              <a:rPr lang="en-US" sz="3600"/>
              <a:t>carmodel = {</a:t>
            </a:r>
          </a:p>
          <a:p>
            <a:r>
              <a:rPr lang="en-US" sz="3600"/>
              <a:t>  "brand": "Ford",</a:t>
            </a:r>
          </a:p>
          <a:p>
            <a:r>
              <a:rPr lang="en-US" sz="3600"/>
              <a:t>  "model": "Mustang",</a:t>
            </a:r>
          </a:p>
          <a:p>
            <a:r>
              <a:rPr lang="en-US" sz="3600"/>
              <a:t>  "year": 1964</a:t>
            </a:r>
          </a:p>
          <a:p>
            <a:r>
              <a:rPr lang="en-US" sz="3600"/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ym typeface="+mn-ea"/>
              </a:rPr>
              <a:t>carmodel </a:t>
            </a:r>
            <a:r>
              <a:rPr lang="en-US" sz="4000"/>
              <a:t>["model"] = “Ford”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through  Items in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ceu_403150743116717711747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02360"/>
            <a:ext cx="10194290" cy="509714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through  Items in a dictionary-method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all key names in the dictionary, one by one:</a:t>
            </a:r>
          </a:p>
          <a:p>
            <a:r>
              <a:rPr lang="en-US" dirty="0">
                <a:sym typeface="+mn-ea"/>
              </a:rPr>
              <a:t>released = {"</a:t>
            </a:r>
            <a:r>
              <a:rPr lang="en-US" dirty="0" err="1">
                <a:sym typeface="+mn-ea"/>
              </a:rPr>
              <a:t>iphone</a:t>
            </a:r>
            <a:r>
              <a:rPr lang="en-US" dirty="0">
                <a:sym typeface="+mn-ea"/>
              </a:rPr>
              <a:t>" : 2007,"iphone 3G" : 2008,"iphone 3GS" : 2009,"iphone 4" : 2010,"iphone 4S" : 2011,"iphone 5" : 2012}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x in released:</a:t>
            </a:r>
          </a:p>
          <a:p>
            <a:r>
              <a:rPr lang="en-US" dirty="0"/>
              <a:t>  print(x)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through  Items in a dictionary-method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Print all key names in the dictionary, one by one:</a:t>
            </a:r>
          </a:p>
          <a:p>
            <a:r>
              <a:rPr lang="en-US"/>
              <a:t>for x in released:</a:t>
            </a:r>
          </a:p>
          <a:p>
            <a:r>
              <a:rPr lang="en-US"/>
              <a:t>  print(</a:t>
            </a:r>
            <a:r>
              <a:rPr lang="en-US">
                <a:sym typeface="+mn-ea"/>
              </a:rPr>
              <a:t>released</a:t>
            </a:r>
            <a:r>
              <a:rPr lang="en-US"/>
              <a:t>[x])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through  Items in a dictionary-method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 can also use the values() method to return values of a dictionary:</a:t>
            </a:r>
          </a:p>
          <a:p>
            <a:r>
              <a:rPr lang="en-US"/>
              <a:t>for x in thisdict.values():</a:t>
            </a:r>
          </a:p>
          <a:p>
            <a:r>
              <a:rPr lang="en-US"/>
              <a:t>  print(x)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 if Key Exists in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 if Key Exists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 determine if a specified key is present in a dictionary </a:t>
            </a:r>
            <a:r>
              <a:rPr lang="en-US" sz="4800" dirty="0">
                <a:solidFill>
                  <a:srgbClr val="FF0000"/>
                </a:solidFill>
              </a:rPr>
              <a:t>use the </a:t>
            </a:r>
            <a:r>
              <a:rPr lang="en-US" sz="4800" u="sng" dirty="0">
                <a:solidFill>
                  <a:srgbClr val="00B050"/>
                </a:solidFill>
              </a:rPr>
              <a:t>in</a:t>
            </a:r>
            <a:r>
              <a:rPr lang="en-US" sz="4800" dirty="0">
                <a:solidFill>
                  <a:srgbClr val="FF0000"/>
                </a:solidFill>
              </a:rPr>
              <a:t> keyword:</a:t>
            </a:r>
          </a:p>
          <a:p>
            <a:r>
              <a:rPr lang="en-US" sz="3200" dirty="0"/>
              <a:t>Check if "model" is present in the dictionary:</a:t>
            </a:r>
          </a:p>
          <a:p>
            <a:r>
              <a:rPr lang="en-US" sz="3200" dirty="0" err="1">
                <a:sym typeface="+mn-ea"/>
              </a:rPr>
              <a:t>carmodel</a:t>
            </a:r>
            <a:r>
              <a:rPr lang="en-US" sz="3200" dirty="0">
                <a:sym typeface="+mn-ea"/>
              </a:rPr>
              <a:t> = {</a:t>
            </a:r>
            <a:endParaRPr lang="en-US" sz="3200" dirty="0"/>
          </a:p>
          <a:p>
            <a:r>
              <a:rPr lang="en-US" sz="3200" dirty="0">
                <a:sym typeface="+mn-ea"/>
              </a:rPr>
              <a:t>  "brand": "Ford",</a:t>
            </a:r>
            <a:endParaRPr lang="en-US" sz="3200" dirty="0"/>
          </a:p>
          <a:p>
            <a:r>
              <a:rPr lang="en-US" sz="3200" dirty="0">
                <a:sym typeface="+mn-ea"/>
              </a:rPr>
              <a:t>  "model": "Mustang",</a:t>
            </a:r>
            <a:endParaRPr lang="en-US" sz="3200" dirty="0"/>
          </a:p>
          <a:p>
            <a:r>
              <a:rPr lang="en-US" sz="3200" dirty="0">
                <a:sym typeface="+mn-ea"/>
              </a:rPr>
              <a:t>  "year": 1964</a:t>
            </a:r>
            <a:endParaRPr lang="en-US" sz="3200" dirty="0"/>
          </a:p>
          <a:p>
            <a:r>
              <a:rPr lang="en-US" sz="3200" dirty="0">
                <a:sym typeface="+mn-ea"/>
              </a:rPr>
              <a:t>}</a:t>
            </a:r>
            <a:endParaRPr lang="en-US" sz="3200" dirty="0"/>
          </a:p>
          <a:p>
            <a:endParaRPr lang="en-US" sz="3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use the “in” 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/>
              <a:t>if "model" in </a:t>
            </a:r>
            <a:r>
              <a:rPr lang="en-US" sz="4800" dirty="0" err="1"/>
              <a:t>thisdict</a:t>
            </a:r>
            <a:r>
              <a:rPr lang="en-US" sz="4800" dirty="0"/>
              <a:t>:</a:t>
            </a:r>
          </a:p>
          <a:p>
            <a:r>
              <a:rPr lang="en-US" dirty="0"/>
              <a:t>  print("Yes, 'model' is one of the keys in the </a:t>
            </a:r>
            <a:r>
              <a:rPr lang="en-US" dirty="0" err="1"/>
              <a:t>thisdict</a:t>
            </a:r>
            <a:r>
              <a:rPr lang="en-US" dirty="0"/>
              <a:t> dictionary")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Dictionaries are Python’s implementation of a </a:t>
            </a:r>
            <a:r>
              <a:rPr lang="en-US" b="1" dirty="0">
                <a:solidFill>
                  <a:srgbClr val="FF0000"/>
                </a:solidFill>
              </a:rPr>
              <a:t>data structure </a:t>
            </a:r>
            <a:r>
              <a:rPr lang="en-US" dirty="0"/>
              <a:t>that is more generally known as an associative array. </a:t>
            </a:r>
          </a:p>
        </p:txBody>
      </p:sp>
      <p:pic>
        <p:nvPicPr>
          <p:cNvPr id="4" name="Picture 3" descr="dYKuXj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65" y="2835275"/>
            <a:ext cx="11588750" cy="298577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Dictionary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</a:t>
            </a:r>
            <a:r>
              <a:rPr lang="en-US" sz="4000" dirty="0"/>
              <a:t>o determine how many items (key-value pairs) a dictionary has, you use the </a:t>
            </a:r>
            <a:r>
              <a:rPr lang="en-US" sz="4000" dirty="0" err="1"/>
              <a:t>len</a:t>
            </a:r>
            <a:r>
              <a:rPr lang="en-US" sz="4000" dirty="0"/>
              <a:t>() function.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Dictionary Length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team = {</a:t>
            </a:r>
          </a:p>
          <a:p>
            <a:r>
              <a:rPr lang="en-US" dirty="0"/>
              <a:t>  '</a:t>
            </a:r>
            <a:r>
              <a:rPr lang="en-US" dirty="0" err="1"/>
              <a:t>Abia</a:t>
            </a:r>
            <a:r>
              <a:rPr lang="en-US" dirty="0"/>
              <a:t> State' : '</a:t>
            </a:r>
            <a:r>
              <a:rPr lang="en-US" dirty="0" err="1"/>
              <a:t>Abia</a:t>
            </a:r>
            <a:r>
              <a:rPr lang="en-US" dirty="0"/>
              <a:t> Rockets',</a:t>
            </a:r>
          </a:p>
          <a:p>
            <a:r>
              <a:rPr lang="en-US" dirty="0"/>
              <a:t>  'Abuja  State'   : 'Abuja FC',</a:t>
            </a:r>
          </a:p>
          <a:p>
            <a:r>
              <a:rPr lang="en-US" dirty="0"/>
              <a:t> '</a:t>
            </a:r>
            <a:r>
              <a:rPr lang="en-US" dirty="0" err="1"/>
              <a:t>Anambra</a:t>
            </a:r>
            <a:r>
              <a:rPr lang="en-US" dirty="0"/>
              <a:t> State': '</a:t>
            </a:r>
            <a:r>
              <a:rPr lang="en-US" dirty="0" err="1"/>
              <a:t>Anambra</a:t>
            </a:r>
            <a:r>
              <a:rPr lang="en-US" dirty="0"/>
              <a:t> Pillars FC'</a:t>
            </a:r>
          </a:p>
          <a:p>
            <a:r>
              <a:rPr lang="en-US" dirty="0"/>
              <a:t> '</a:t>
            </a:r>
            <a:r>
              <a:rPr lang="en-US" dirty="0" err="1"/>
              <a:t>Bayelse</a:t>
            </a:r>
            <a:r>
              <a:rPr lang="en-US" dirty="0"/>
              <a:t> State': '</a:t>
            </a:r>
            <a:r>
              <a:rPr lang="en-US" dirty="0" err="1"/>
              <a:t>Bayels</a:t>
            </a:r>
            <a:r>
              <a:rPr lang="en-US" dirty="0"/>
              <a:t> United FC',</a:t>
            </a:r>
          </a:p>
          <a:p>
            <a:r>
              <a:rPr lang="en-US" dirty="0"/>
              <a:t>  'Enugu State'  : 'Enugu Rangers'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sz="5200" dirty="0" err="1">
                <a:solidFill>
                  <a:srgbClr val="FF0000"/>
                </a:solidFill>
              </a:rPr>
              <a:t>len</a:t>
            </a:r>
            <a:r>
              <a:rPr lang="en-US" sz="5200" dirty="0">
                <a:solidFill>
                  <a:srgbClr val="FF0000"/>
                </a:solidFill>
              </a:rPr>
              <a:t>(team)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4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item to Dictionary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devBio = {</a:t>
            </a:r>
          </a:p>
          <a:p>
            <a:r>
              <a:rPr lang="en-US"/>
              <a:t>  "name": "lamide",</a:t>
            </a:r>
          </a:p>
          <a:p>
            <a:r>
              <a:rPr lang="en-US"/>
              <a:t>  "age": 30,</a:t>
            </a:r>
          </a:p>
          <a:p>
            <a:r>
              <a:rPr lang="en-US"/>
              <a:t>  "language": "JavaScript"</a:t>
            </a:r>
          </a:p>
          <a:p>
            <a:r>
              <a:rPr lang="en-US"/>
              <a:t>}</a:t>
            </a:r>
          </a:p>
          <a:p>
            <a:r>
              <a:rPr lang="en-US"/>
              <a:t>print(devBio)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item to Dictionary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/>
              <a:t>let us add  ,another item</a:t>
            </a:r>
          </a:p>
          <a:p>
            <a:r>
              <a:rPr lang="en-US" sz="3600"/>
              <a:t>years of experieance</a:t>
            </a:r>
          </a:p>
          <a:p>
            <a:r>
              <a:rPr lang="en-US" sz="3600">
                <a:sym typeface="+mn-ea"/>
              </a:rPr>
              <a:t>devBio[‘experience’] = 5</a:t>
            </a:r>
            <a:endParaRPr lang="en-US" sz="3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945" y="772391"/>
            <a:ext cx="10972800" cy="582613"/>
          </a:xfrm>
        </p:spPr>
        <p:txBody>
          <a:bodyPr/>
          <a:lstStyle/>
          <a:p>
            <a:r>
              <a:rPr lang="en-US" dirty="0"/>
              <a:t>Update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600" dirty="0"/>
          </a:p>
          <a:p>
            <a:r>
              <a:rPr lang="en-US" sz="3600" dirty="0"/>
              <a:t>The update() method will update the dictionary with the items from a given argument. If the item does not exist, the item will be added</a:t>
            </a:r>
            <a:r>
              <a:rPr lang="en-US" sz="3600" dirty="0" smtClean="0"/>
              <a:t>.</a:t>
            </a:r>
            <a:endParaRPr lang="en-US" sz="3600" dirty="0"/>
          </a:p>
          <a:p>
            <a:r>
              <a:rPr lang="en-US" sz="3600" dirty="0"/>
              <a:t>The argument must be a dictionary, or an </a:t>
            </a:r>
            <a:r>
              <a:rPr lang="en-US" sz="3600" dirty="0" err="1"/>
              <a:t>iterable</a:t>
            </a:r>
            <a:r>
              <a:rPr lang="en-US" sz="3600" dirty="0"/>
              <a:t> object with </a:t>
            </a:r>
            <a:r>
              <a:rPr lang="en-US" sz="3600" dirty="0" err="1">
                <a:solidFill>
                  <a:srgbClr val="00B0F0"/>
                </a:solidFill>
              </a:rPr>
              <a:t>key:value</a:t>
            </a:r>
            <a:r>
              <a:rPr lang="en-US" sz="3600" dirty="0">
                <a:solidFill>
                  <a:srgbClr val="00B0F0"/>
                </a:solidFill>
              </a:rPr>
              <a:t> pairs</a:t>
            </a:r>
            <a:r>
              <a:rPr lang="en-US" sz="3600" dirty="0" smtClean="0">
                <a:solidFill>
                  <a:srgbClr val="00B0F0"/>
                </a:solidFill>
              </a:rPr>
              <a:t>.</a:t>
            </a:r>
            <a:endParaRPr lang="en-US" sz="3600" dirty="0">
              <a:solidFill>
                <a:srgbClr val="00B0F0"/>
              </a:solidFill>
            </a:endParaRPr>
          </a:p>
          <a:p>
            <a:r>
              <a:rPr lang="en-US" sz="3600" dirty="0" err="1" smtClean="0">
                <a:solidFill>
                  <a:srgbClr val="FF0000"/>
                </a:solidFill>
              </a:rPr>
              <a:t>studentData.update</a:t>
            </a:r>
            <a:r>
              <a:rPr lang="en-US" sz="3600" dirty="0" smtClean="0">
                <a:solidFill>
                  <a:srgbClr val="FF0000"/>
                </a:solidFill>
              </a:rPr>
              <a:t>({“email": “reals@yahoo.com"}) 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Removing Items from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/>
              <a:t>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There are several methods to remove items from a dictionary . </a:t>
            </a:r>
            <a:endParaRPr lang="en-US" sz="3600" dirty="0" smtClean="0"/>
          </a:p>
          <a:p>
            <a:r>
              <a:rPr lang="en-US" sz="3600" dirty="0" err="1" smtClean="0"/>
              <a:t>studentData.pop</a:t>
            </a:r>
            <a:r>
              <a:rPr lang="en-US" sz="3600" dirty="0" smtClean="0"/>
              <a:t>(“email")</a:t>
            </a:r>
          </a:p>
          <a:p>
            <a:r>
              <a:rPr lang="en-US" sz="3600" dirty="0" err="1"/>
              <a:t>studentData.pop</a:t>
            </a:r>
            <a:r>
              <a:rPr lang="en-US" sz="3600" dirty="0"/>
              <a:t>(“email")</a:t>
            </a:r>
          </a:p>
          <a:p>
            <a:endParaRPr lang="en-US" sz="36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popitem()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/>
              <a:t>method removes the last inserted item (in versions before 3.7, a random item is removed instead):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The del keyword removes the item with the specified key name</a:t>
            </a:r>
          </a:p>
          <a:p>
            <a:r>
              <a:rPr lang="en-US" sz="3600" dirty="0"/>
              <a:t>The del keyword can also delete the dictionary completely</a:t>
            </a:r>
            <a:r>
              <a:rPr lang="en-US" sz="3600" dirty="0" smtClean="0"/>
              <a:t>: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del </a:t>
            </a:r>
            <a:r>
              <a:rPr lang="en-US" sz="3600" b="1" dirty="0" err="1" smtClean="0">
                <a:solidFill>
                  <a:srgbClr val="FF0000"/>
                </a:solidFill>
              </a:rPr>
              <a:t>studentData</a:t>
            </a:r>
            <a:r>
              <a:rPr lang="en-US" sz="3600" b="1" dirty="0" smtClean="0">
                <a:solidFill>
                  <a:srgbClr val="FF0000"/>
                </a:solidFill>
              </a:rPr>
              <a:t>["</a:t>
            </a:r>
            <a:r>
              <a:rPr lang="en-US" sz="3600" b="1" dirty="0">
                <a:solidFill>
                  <a:srgbClr val="FF0000"/>
                </a:solidFill>
              </a:rPr>
              <a:t>model"]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 is a built-in Python Data Structure that is mutable. It is similar in spirit to List, Set, and Tuples. However, </a:t>
            </a:r>
            <a:r>
              <a:rPr lang="en-US" i="1" dirty="0">
                <a:solidFill>
                  <a:srgbClr val="FF0000"/>
                </a:solidFill>
              </a:rPr>
              <a:t>it is not indexed by a sequence of numbers but indexed based on keys </a:t>
            </a:r>
            <a:r>
              <a:rPr lang="en-US" dirty="0"/>
              <a:t>and can be understood as associative arrays.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clear() method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The clear() method empties the </a:t>
            </a:r>
            <a:r>
              <a:rPr lang="en-US" sz="3600" dirty="0" smtClean="0"/>
              <a:t>dictionary</a:t>
            </a:r>
          </a:p>
          <a:p>
            <a:r>
              <a:rPr lang="en-US" sz="3600" dirty="0" err="1" smtClean="0"/>
              <a:t>studentData.clear</a:t>
            </a:r>
            <a:r>
              <a:rPr lang="en-US" sz="3600" dirty="0"/>
              <a:t>()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- Loop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  for </a:t>
            </a:r>
            <a:r>
              <a:rPr lang="en-US" dirty="0"/>
              <a:t>x in </a:t>
            </a:r>
            <a:r>
              <a:rPr lang="en-US" dirty="0" err="1" smtClean="0"/>
              <a:t>studentData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print(x)</a:t>
            </a:r>
          </a:p>
          <a:p>
            <a:endParaRPr lang="en-US" dirty="0" smtClean="0"/>
          </a:p>
          <a:p>
            <a:r>
              <a:rPr lang="en-US" dirty="0" smtClean="0"/>
              <a:t>2 </a:t>
            </a:r>
            <a:r>
              <a:rPr lang="en-US" dirty="0"/>
              <a:t>Print all values in the dictionary, one by one:</a:t>
            </a:r>
          </a:p>
          <a:p>
            <a:r>
              <a:rPr lang="en-US" dirty="0"/>
              <a:t>for x in </a:t>
            </a:r>
            <a:r>
              <a:rPr lang="en-US" dirty="0" err="1"/>
              <a:t>studentData</a:t>
            </a:r>
            <a:r>
              <a:rPr lang="en-US" dirty="0"/>
              <a:t>:</a:t>
            </a:r>
          </a:p>
          <a:p>
            <a:r>
              <a:rPr lang="en-US" dirty="0"/>
              <a:t>  print(</a:t>
            </a:r>
            <a:r>
              <a:rPr lang="en-US" dirty="0" err="1"/>
              <a:t>studentData</a:t>
            </a:r>
            <a:r>
              <a:rPr lang="en-US" dirty="0"/>
              <a:t>[x]) 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- Loop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3.</a:t>
            </a:r>
          </a:p>
          <a:p>
            <a:pPr marL="0" indent="0">
              <a:buNone/>
            </a:pPr>
            <a:r>
              <a:rPr lang="en-US" dirty="0"/>
              <a:t>You can also use the values() method to return values of a dictionary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x in </a:t>
            </a:r>
            <a:r>
              <a:rPr lang="en-US" dirty="0" err="1" smtClean="0"/>
              <a:t>studentData.values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print(x)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- Loop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4</a:t>
            </a:r>
          </a:p>
          <a:p>
            <a:pPr marL="0" indent="0">
              <a:buNone/>
            </a:pPr>
            <a:r>
              <a:rPr lang="en-US" dirty="0"/>
              <a:t>You can use the keys() method to return the keys of a dictionary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x in </a:t>
            </a:r>
            <a:r>
              <a:rPr lang="en-US" dirty="0" err="1" smtClean="0"/>
              <a:t>studentData.keys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print(x)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- Loop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5</a:t>
            </a:r>
          </a:p>
          <a:p>
            <a:pPr marL="0" indent="0">
              <a:buNone/>
            </a:pPr>
            <a:r>
              <a:rPr lang="en-US" dirty="0"/>
              <a:t>Loop through both keys and values, by using the items() method:</a:t>
            </a:r>
          </a:p>
          <a:p>
            <a:pPr marL="0" indent="0">
              <a:buNone/>
            </a:pPr>
            <a:r>
              <a:rPr lang="en-US" dirty="0"/>
              <a:t>for x, y in </a:t>
            </a:r>
            <a:r>
              <a:rPr lang="en-US" dirty="0" err="1" smtClean="0"/>
              <a:t>studentData.items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print(x, y)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cannot copy a dictionary simply by typing </a:t>
            </a:r>
            <a:endParaRPr lang="en-US" dirty="0" smtClean="0"/>
          </a:p>
          <a:p>
            <a:r>
              <a:rPr lang="en-US" dirty="0" smtClean="0"/>
              <a:t>dict2 </a:t>
            </a:r>
            <a:r>
              <a:rPr lang="en-US" dirty="0"/>
              <a:t>= dict1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/>
              <a:t>because: dict2 will only be a reference to dict1, and changes made in dict1 will automatically also be made in dict2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There are ways to make a copy, one way is to use the built-in Dictionary method copy(). Another way to make a copy is to use the built-in function </a:t>
            </a:r>
            <a:r>
              <a:rPr lang="en-US" dirty="0" err="1"/>
              <a:t>dict</a:t>
            </a:r>
            <a:r>
              <a:rPr lang="en-US" dirty="0"/>
              <a:t>().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mydict</a:t>
            </a:r>
            <a:r>
              <a:rPr lang="en-US" dirty="0"/>
              <a:t> = </a:t>
            </a:r>
            <a:r>
              <a:rPr lang="en-US" dirty="0" err="1"/>
              <a:t>dict</a:t>
            </a:r>
            <a:r>
              <a:rPr lang="en-US" dirty="0"/>
              <a:t>(</a:t>
            </a:r>
            <a:r>
              <a:rPr lang="en-US" dirty="0" err="1"/>
              <a:t>thisdict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copy of a dictionary with the copy() method</a:t>
            </a:r>
            <a:r>
              <a:rPr lang="en-US" dirty="0" smtClean="0"/>
              <a:t>:</a:t>
            </a:r>
          </a:p>
          <a:p>
            <a:r>
              <a:rPr lang="en-US" dirty="0" smtClean="0"/>
              <a:t>New = </a:t>
            </a:r>
            <a:r>
              <a:rPr lang="en-US" dirty="0" err="1" smtClean="0"/>
              <a:t>studentData.copy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New2= </a:t>
            </a:r>
            <a:r>
              <a:rPr lang="en-US" dirty="0" err="1" smtClean="0"/>
              <a:t>dict</a:t>
            </a:r>
            <a:r>
              <a:rPr lang="en-US" dirty="0" smtClean="0"/>
              <a:t>(</a:t>
            </a:r>
            <a:r>
              <a:rPr lang="en-US" dirty="0" err="1" smtClean="0"/>
              <a:t>studentData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dictionary can contain dictionaries, this is called nested dictionaries.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Create </a:t>
            </a:r>
            <a:r>
              <a:rPr lang="en-US" dirty="0"/>
              <a:t>three dictionaries, then create one dictionary that will contain the other three dictionaries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Dictionary key value illustration1 </a:t>
            </a:r>
          </a:p>
        </p:txBody>
      </p:sp>
      <p:pic>
        <p:nvPicPr>
          <p:cNvPr id="4" name="Picture 3" descr="dictionaryp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970" y="2286000"/>
            <a:ext cx="7772400" cy="404368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1"/>
                </a:solidFill>
              </a:rPr>
              <a:t>std1</a:t>
            </a:r>
            <a:r>
              <a:rPr lang="en-US" sz="2400" b="1" dirty="0"/>
              <a:t> =</a:t>
            </a:r>
            <a:r>
              <a:rPr lang="en-US" sz="2400" b="1" dirty="0">
                <a:solidFill>
                  <a:srgbClr val="FF0000"/>
                </a:solidFill>
              </a:rPr>
              <a:t> {</a:t>
            </a:r>
          </a:p>
          <a:p>
            <a:r>
              <a:rPr lang="en-US" sz="2400" b="1" dirty="0"/>
              <a:t>  </a:t>
            </a:r>
            <a:r>
              <a:rPr lang="en-US" sz="2400" b="1" dirty="0">
                <a:solidFill>
                  <a:srgbClr val="00B0F0"/>
                </a:solidFill>
              </a:rPr>
              <a:t>"name" : “Wale Thomson</a:t>
            </a:r>
            <a:r>
              <a:rPr lang="en-US" sz="2400" b="1" dirty="0" smtClean="0">
                <a:solidFill>
                  <a:srgbClr val="00B0F0"/>
                </a:solidFill>
              </a:rPr>
              <a:t>",  </a:t>
            </a:r>
            <a:r>
              <a:rPr lang="en-US" sz="2400" b="1" dirty="0">
                <a:solidFill>
                  <a:srgbClr val="00B0F0"/>
                </a:solidFill>
              </a:rPr>
              <a:t>“email" : </a:t>
            </a:r>
            <a:r>
              <a:rPr lang="en-US" sz="2400" b="1" dirty="0" smtClean="0">
                <a:solidFill>
                  <a:srgbClr val="00B0F0"/>
                </a:solidFill>
              </a:rPr>
              <a:t>‘wale@yahoo.com’,</a:t>
            </a:r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sz="2400" b="1" dirty="0">
                <a:solidFill>
                  <a:srgbClr val="00B0F0"/>
                </a:solidFill>
              </a:rPr>
              <a:t>“matnos”:</a:t>
            </a:r>
            <a:r>
              <a:rPr lang="en-US" sz="2400" b="1" dirty="0" smtClean="0">
                <a:solidFill>
                  <a:srgbClr val="00B0F0"/>
                </a:solidFill>
              </a:rPr>
              <a:t>123456789</a:t>
            </a:r>
            <a:r>
              <a:rPr lang="en-US" sz="2400" b="1" dirty="0" smtClean="0"/>
              <a:t>  </a:t>
            </a:r>
            <a:r>
              <a:rPr lang="en-US" sz="2400" b="1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std2</a:t>
            </a:r>
            <a:r>
              <a:rPr lang="en-US" sz="2400" b="1" dirty="0" smtClean="0"/>
              <a:t>= </a:t>
            </a:r>
            <a:r>
              <a:rPr lang="en-US" sz="2400" b="1" dirty="0">
                <a:solidFill>
                  <a:srgbClr val="FF0000"/>
                </a:solidFill>
              </a:rPr>
              <a:t>{</a:t>
            </a:r>
          </a:p>
          <a:p>
            <a:r>
              <a:rPr lang="en-US" sz="2400" b="1" dirty="0"/>
              <a:t>  </a:t>
            </a:r>
            <a:r>
              <a:rPr lang="en-US" sz="2400" b="1" dirty="0">
                <a:solidFill>
                  <a:srgbClr val="00B0F0"/>
                </a:solidFill>
              </a:rPr>
              <a:t>"name" : </a:t>
            </a:r>
            <a:r>
              <a:rPr lang="en-US" sz="2400" b="1" dirty="0" smtClean="0">
                <a:solidFill>
                  <a:srgbClr val="00B0F0"/>
                </a:solidFill>
              </a:rPr>
              <a:t>“</a:t>
            </a:r>
            <a:r>
              <a:rPr lang="en-US" sz="2400" b="1" dirty="0" err="1" smtClean="0">
                <a:solidFill>
                  <a:srgbClr val="00B0F0"/>
                </a:solidFill>
              </a:rPr>
              <a:t>Adeniyi</a:t>
            </a:r>
            <a:r>
              <a:rPr lang="en-US" sz="2400" b="1" dirty="0" smtClean="0">
                <a:solidFill>
                  <a:srgbClr val="00B0F0"/>
                </a:solidFill>
              </a:rPr>
              <a:t> Michaels",  </a:t>
            </a:r>
            <a:r>
              <a:rPr lang="en-US" sz="2400" b="1" dirty="0">
                <a:solidFill>
                  <a:srgbClr val="00B0F0"/>
                </a:solidFill>
              </a:rPr>
              <a:t>“email" : </a:t>
            </a:r>
            <a:r>
              <a:rPr lang="en-US" sz="2400" b="1" dirty="0" smtClean="0">
                <a:solidFill>
                  <a:srgbClr val="00B0F0"/>
                </a:solidFill>
              </a:rPr>
              <a:t>‘niyi@yahoo.com’,</a:t>
            </a:r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sz="2400" b="1" dirty="0">
                <a:solidFill>
                  <a:srgbClr val="00B0F0"/>
                </a:solidFill>
              </a:rPr>
              <a:t>“matnos</a:t>
            </a:r>
            <a:r>
              <a:rPr lang="en-US" sz="2400" b="1" dirty="0" smtClean="0">
                <a:solidFill>
                  <a:srgbClr val="00B0F0"/>
                </a:solidFill>
              </a:rPr>
              <a:t>”:10044678  </a:t>
            </a:r>
            <a:r>
              <a:rPr lang="en-US" sz="2400" b="1" dirty="0" smtClean="0">
                <a:solidFill>
                  <a:srgbClr val="FF0000"/>
                </a:solidFill>
              </a:rPr>
              <a:t>}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smtClean="0">
                <a:solidFill>
                  <a:schemeClr val="accent1"/>
                </a:solidFill>
              </a:rPr>
              <a:t>std3 </a:t>
            </a:r>
            <a:r>
              <a:rPr lang="en-US" sz="2400" b="1" dirty="0" smtClean="0"/>
              <a:t>= </a:t>
            </a:r>
            <a:r>
              <a:rPr lang="en-US" sz="2400" b="1" dirty="0">
                <a:solidFill>
                  <a:srgbClr val="FF0000"/>
                </a:solidFill>
              </a:rPr>
              <a:t>{</a:t>
            </a:r>
          </a:p>
          <a:p>
            <a:r>
              <a:rPr lang="en-US" sz="2400" b="1" dirty="0"/>
              <a:t>  </a:t>
            </a:r>
            <a:r>
              <a:rPr lang="en-US" sz="2400" b="1" dirty="0">
                <a:solidFill>
                  <a:srgbClr val="00B0F0"/>
                </a:solidFill>
              </a:rPr>
              <a:t>"name" : </a:t>
            </a:r>
            <a:r>
              <a:rPr lang="en-US" sz="2400" b="1" dirty="0" smtClean="0">
                <a:solidFill>
                  <a:srgbClr val="00B0F0"/>
                </a:solidFill>
              </a:rPr>
              <a:t>“</a:t>
            </a:r>
            <a:r>
              <a:rPr lang="en-US" sz="2400" b="1" dirty="0" err="1" smtClean="0">
                <a:solidFill>
                  <a:srgbClr val="00B0F0"/>
                </a:solidFill>
              </a:rPr>
              <a:t>Adeola</a:t>
            </a:r>
            <a:r>
              <a:rPr lang="en-US" sz="2400" b="1" dirty="0" smtClean="0">
                <a:solidFill>
                  <a:srgbClr val="00B0F0"/>
                </a:solidFill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</a:rPr>
              <a:t>Medupine</a:t>
            </a:r>
            <a:r>
              <a:rPr lang="en-US" sz="2400" b="1" dirty="0" smtClean="0">
                <a:solidFill>
                  <a:srgbClr val="00B0F0"/>
                </a:solidFill>
              </a:rPr>
              <a:t>",  </a:t>
            </a:r>
            <a:r>
              <a:rPr lang="en-US" sz="2400" b="1" dirty="0">
                <a:solidFill>
                  <a:srgbClr val="00B0F0"/>
                </a:solidFill>
              </a:rPr>
              <a:t>“email" </a:t>
            </a:r>
            <a:r>
              <a:rPr lang="en-US" sz="2400" b="1" dirty="0" smtClean="0">
                <a:solidFill>
                  <a:srgbClr val="00B0F0"/>
                </a:solidFill>
              </a:rPr>
              <a:t>:’ adeola@yahoo.com’,</a:t>
            </a:r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sz="2400" b="1" dirty="0">
                <a:solidFill>
                  <a:srgbClr val="00B0F0"/>
                </a:solidFill>
              </a:rPr>
              <a:t>“matnos”:</a:t>
            </a:r>
            <a:r>
              <a:rPr lang="en-US" sz="2400" b="1" dirty="0" smtClean="0">
                <a:solidFill>
                  <a:srgbClr val="00B0F0"/>
                </a:solidFill>
              </a:rPr>
              <a:t>10044678  </a:t>
            </a:r>
            <a:r>
              <a:rPr lang="en-US" sz="2400" b="1" dirty="0" smtClean="0">
                <a:solidFill>
                  <a:srgbClr val="FF0000"/>
                </a:solidFill>
              </a:rPr>
              <a:t>}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Students=</a:t>
            </a:r>
            <a:endParaRPr lang="en-US" dirty="0"/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“std1</a:t>
            </a:r>
            <a:r>
              <a:rPr lang="en-US" dirty="0"/>
              <a:t>" : </a:t>
            </a:r>
            <a:r>
              <a:rPr lang="en-US" dirty="0" smtClean="0"/>
              <a:t>std1,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“std2</a:t>
            </a:r>
            <a:r>
              <a:rPr lang="en-US" dirty="0"/>
              <a:t>" : </a:t>
            </a:r>
            <a:r>
              <a:rPr lang="en-US" dirty="0" smtClean="0"/>
              <a:t>std2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smtClean="0"/>
              <a:t>“std3</a:t>
            </a:r>
            <a:r>
              <a:rPr lang="en-US" dirty="0"/>
              <a:t>" : </a:t>
            </a:r>
            <a:r>
              <a:rPr lang="en-US" dirty="0" smtClean="0"/>
              <a:t>std3</a:t>
            </a:r>
            <a:endParaRPr lang="en-US" dirty="0"/>
          </a:p>
          <a:p>
            <a:r>
              <a:rPr lang="en-US" dirty="0"/>
              <a:t>}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Dictionary key value illustration 2</a:t>
            </a:r>
          </a:p>
        </p:txBody>
      </p:sp>
      <p:pic>
        <p:nvPicPr>
          <p:cNvPr id="5" name="Picture 4" descr="Dictionary-Key-Value-Pairs-Illustr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275" y="1790700"/>
            <a:ext cx="5549265" cy="43827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On an abstract level, it consists of a key with an associated value. In Python, the Dictionary represents the implementation of a hash-table.</a:t>
            </a:r>
          </a:p>
        </p:txBody>
      </p:sp>
      <p:pic>
        <p:nvPicPr>
          <p:cNvPr id="4" name="Picture 3" descr="Dictionary-Key-Value-Pairs-Illustr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2870835"/>
            <a:ext cx="5632450" cy="3721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Ordered or Unordered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/>
              <a:t>As of Python version 3.7, </a:t>
            </a:r>
            <a:r>
              <a:rPr lang="en-US" u="sng" dirty="0">
                <a:solidFill>
                  <a:srgbClr val="FF0000"/>
                </a:solidFill>
              </a:rPr>
              <a:t>dictionaries are ordered</a:t>
            </a:r>
            <a:r>
              <a:rPr lang="en-US" dirty="0"/>
              <a:t>. In Python 3.6 and earlier, </a:t>
            </a:r>
            <a:r>
              <a:rPr lang="en-US" u="sng" dirty="0">
                <a:solidFill>
                  <a:srgbClr val="FF0000"/>
                </a:solidFill>
              </a:rPr>
              <a:t>dictionaries are unordered</a:t>
            </a:r>
            <a:r>
              <a:rPr lang="en-US" dirty="0"/>
              <a:t>.</a:t>
            </a:r>
          </a:p>
          <a:p>
            <a:r>
              <a:rPr lang="en-US" dirty="0" smtClean="0"/>
              <a:t>When </a:t>
            </a:r>
            <a:r>
              <a:rPr lang="en-US" dirty="0"/>
              <a:t>we say that dictionaries are ordered, it means that the items have a defined order, and that order will not change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Unordered means that the items does not have a defined order, you cannot refer to an item by using an index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Changeable</a:t>
            </a:r>
            <a:endParaRPr lang="en-US" dirty="0"/>
          </a:p>
          <a:p>
            <a:r>
              <a:rPr lang="en-US" dirty="0"/>
              <a:t>Dictionaries are changeable, meaning that we can change, add or remove items after the dictionary has been created.</a:t>
            </a:r>
          </a:p>
          <a:p>
            <a:r>
              <a:rPr lang="en-US" dirty="0"/>
              <a:t>Duplicates Not </a:t>
            </a:r>
            <a:r>
              <a:rPr lang="en-US" dirty="0" smtClean="0"/>
              <a:t>Allowed</a:t>
            </a:r>
            <a:endParaRPr lang="en-US" dirty="0"/>
          </a:p>
          <a:p>
            <a:r>
              <a:rPr lang="en-US" dirty="0"/>
              <a:t>Dictionaries cannot have two items with the same key:</a:t>
            </a:r>
            <a:endParaRPr lang="en-US" sz="4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1660</Words>
  <Application>Microsoft Office PowerPoint</Application>
  <PresentationFormat>Widescreen</PresentationFormat>
  <Paragraphs>198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SimSun</vt:lpstr>
      <vt:lpstr>Arial</vt:lpstr>
      <vt:lpstr>Calibri</vt:lpstr>
      <vt:lpstr>Blue Waves</vt:lpstr>
      <vt:lpstr>PYTHON DICTIONARIES</vt:lpstr>
      <vt:lpstr>DEFINITONS</vt:lpstr>
      <vt:lpstr>DEFINITONS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 A  DICTIONARY</vt:lpstr>
      <vt:lpstr>Alternative method</vt:lpstr>
      <vt:lpstr>  Example</vt:lpstr>
      <vt:lpstr>Example</vt:lpstr>
      <vt:lpstr>Properties of Dictionary Keys</vt:lpstr>
      <vt:lpstr>Dictionaries and lists share the following characteristics: </vt:lpstr>
      <vt:lpstr>Dictionaries differ from lists primarily in how elements are accessed: Other keyfeatures</vt:lpstr>
      <vt:lpstr>Accessing Items in a dictionary</vt:lpstr>
      <vt:lpstr>Consider the dictionary</vt:lpstr>
      <vt:lpstr>Consider the dictionary</vt:lpstr>
      <vt:lpstr>Changing  the value of  Items</vt:lpstr>
      <vt:lpstr>Change the value of  Items</vt:lpstr>
      <vt:lpstr>PowerPoint Presentation</vt:lpstr>
      <vt:lpstr>Loop through  Items in a dictionary</vt:lpstr>
      <vt:lpstr>Loop through  Items in a dictionary-method 1</vt:lpstr>
      <vt:lpstr>Loop through  Items in a dictionary-method 2</vt:lpstr>
      <vt:lpstr>Loop through  Items in a dictionary-method 3</vt:lpstr>
      <vt:lpstr>Check if Key Exists in a dictionary</vt:lpstr>
      <vt:lpstr>Check if Key Exists</vt:lpstr>
      <vt:lpstr>use the “in”  operator</vt:lpstr>
      <vt:lpstr>Dictionary Length</vt:lpstr>
      <vt:lpstr>PowerPoint Presentation</vt:lpstr>
      <vt:lpstr>Dictionary Length Example</vt:lpstr>
      <vt:lpstr>add item to Dictionary </vt:lpstr>
      <vt:lpstr>add item to Dictionary </vt:lpstr>
      <vt:lpstr>Update Dictionary</vt:lpstr>
      <vt:lpstr>Removing Items from a dictionary</vt:lpstr>
      <vt:lpstr>PowerPoint Presentation</vt:lpstr>
      <vt:lpstr>The popitem() </vt:lpstr>
      <vt:lpstr>Using Delete</vt:lpstr>
      <vt:lpstr>The clear() method </vt:lpstr>
      <vt:lpstr>Python - Loop Dictionaries</vt:lpstr>
      <vt:lpstr>Python - Loop Dictionaries</vt:lpstr>
      <vt:lpstr>Python - Loop Dictionaries</vt:lpstr>
      <vt:lpstr>Python - Loop Dictionaries</vt:lpstr>
      <vt:lpstr>Copy a Dictionary</vt:lpstr>
      <vt:lpstr>Copy a Dictionary</vt:lpstr>
      <vt:lpstr>Copy a Dictionary</vt:lpstr>
      <vt:lpstr>Nested Dictionaries</vt:lpstr>
      <vt:lpstr>Nested Dictionaries</vt:lpstr>
      <vt:lpstr>PowerPoint Presentation</vt:lpstr>
      <vt:lpstr>Nested Dictionaries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DICTIONARIES</dc:title>
  <dc:creator/>
  <cp:lastModifiedBy>Seun</cp:lastModifiedBy>
  <cp:revision>30</cp:revision>
  <dcterms:created xsi:type="dcterms:W3CDTF">2020-09-21T06:38:00Z</dcterms:created>
  <dcterms:modified xsi:type="dcterms:W3CDTF">2023-08-24T09:46:46Z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1033-11.2.0.11516</vt:lpwstr>
  </property>
  <property fmtid="{D5CDD505-2E9C-101B-9397-08002B2CF9AE}" pid="3" name="ICV">
    <vt:lpwstr>8E3AF0CD729C413E93F370312A85EFC0</vt:lpwstr>
  </property>
</Properties>
</file>