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437" r:id="rId4"/>
    <p:sldId id="602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6" r:id="rId17"/>
    <p:sldId id="663" r:id="rId18"/>
    <p:sldId id="604" r:id="rId19"/>
    <p:sldId id="603" r:id="rId20"/>
    <p:sldId id="605" r:id="rId21"/>
    <p:sldId id="675" r:id="rId22"/>
    <p:sldId id="606" r:id="rId23"/>
    <p:sldId id="607" r:id="rId24"/>
    <p:sldId id="612" r:id="rId25"/>
    <p:sldId id="611" r:id="rId26"/>
    <p:sldId id="609" r:id="rId27"/>
    <p:sldId id="610" r:id="rId28"/>
    <p:sldId id="608" r:id="rId29"/>
    <p:sldId id="613" r:id="rId30"/>
    <p:sldId id="678" r:id="rId31"/>
    <p:sldId id="679" r:id="rId32"/>
    <p:sldId id="614" r:id="rId33"/>
    <p:sldId id="680" r:id="rId34"/>
    <p:sldId id="681" r:id="rId35"/>
    <p:sldId id="682" r:id="rId36"/>
    <p:sldId id="615" r:id="rId37"/>
    <p:sldId id="677" r:id="rId38"/>
    <p:sldId id="621" r:id="rId39"/>
    <p:sldId id="617" r:id="rId40"/>
    <p:sldId id="618" r:id="rId41"/>
    <p:sldId id="619" r:id="rId42"/>
    <p:sldId id="620" r:id="rId43"/>
    <p:sldId id="616" r:id="rId44"/>
    <p:sldId id="622" r:id="rId45"/>
    <p:sldId id="623" r:id="rId46"/>
    <p:sldId id="624" r:id="rId47"/>
    <p:sldId id="625" r:id="rId48"/>
    <p:sldId id="626" r:id="rId49"/>
    <p:sldId id="627" r:id="rId50"/>
    <p:sldId id="628" r:id="rId51"/>
    <p:sldId id="629" r:id="rId52"/>
    <p:sldId id="630" r:id="rId53"/>
    <p:sldId id="631" r:id="rId54"/>
    <p:sldId id="632" r:id="rId55"/>
    <p:sldId id="633" r:id="rId56"/>
    <p:sldId id="634" r:id="rId57"/>
    <p:sldId id="635" r:id="rId58"/>
    <p:sldId id="636" r:id="rId59"/>
    <p:sldId id="637" r:id="rId60"/>
    <p:sldId id="638" r:id="rId61"/>
    <p:sldId id="640" r:id="rId62"/>
    <p:sldId id="639" r:id="rId63"/>
    <p:sldId id="642" r:id="rId64"/>
    <p:sldId id="641" r:id="rId65"/>
    <p:sldId id="643" r:id="rId66"/>
    <p:sldId id="644" r:id="rId67"/>
    <p:sldId id="645" r:id="rId68"/>
    <p:sldId id="646" r:id="rId69"/>
    <p:sldId id="647" r:id="rId70"/>
    <p:sldId id="648" r:id="rId71"/>
    <p:sldId id="649" r:id="rId72"/>
    <p:sldId id="650" r:id="rId73"/>
    <p:sldId id="651" r:id="rId74"/>
    <p:sldId id="652" r:id="rId75"/>
    <p:sldId id="653" r:id="rId76"/>
    <p:sldId id="654" r:id="rId77"/>
    <p:sldId id="655" r:id="rId78"/>
    <p:sldId id="656" r:id="rId79"/>
    <p:sldId id="657" r:id="rId80"/>
    <p:sldId id="658" r:id="rId81"/>
    <p:sldId id="659" r:id="rId82"/>
    <p:sldId id="660" r:id="rId83"/>
    <p:sldId id="661" r:id="rId84"/>
    <p:sldId id="662" r:id="rId85"/>
    <p:sldId id="6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46C"/>
    <a:srgbClr val="001746"/>
    <a:srgbClr val="FF6600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ref_string_index.asp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stdtypes.html#str.isdigit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stdtypes.html#str.isnumeric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python.org/3/library/stdtypes.html#str.isdecimal" TargetMode="External"/><Relationship Id="rId4" Type="http://schemas.openxmlformats.org/officeDocument/2006/relationships/hyperlink" Target="https://docs.python.org/3/library/stdtypes.html#str.isnumeric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mailto:tunde@school.com" TargetMode="External"/><Relationship Id="rId4" Type="http://schemas.openxmlformats.org/officeDocument/2006/relationships/hyperlink" Target="mailto:yemi@imail.com" TargetMode="Externa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48368" y="0"/>
            <a:ext cx="12240367" cy="6858000"/>
          </a:xfrm>
          <a:prstGeom prst="rect">
            <a:avLst/>
          </a:prstGeom>
          <a:solidFill>
            <a:srgbClr val="10046C">
              <a:alpha val="94902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-48368" y="1238255"/>
            <a:ext cx="12240368" cy="2416258"/>
          </a:xfrm>
          <a:prstGeom prst="rect">
            <a:avLst/>
          </a:prstGeom>
          <a:solidFill>
            <a:schemeClr val="accent3">
              <a:alpha val="88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050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86" y="636773"/>
            <a:ext cx="4529674" cy="29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Desktop\HIIT\images\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" y="3691397"/>
            <a:ext cx="4564847" cy="316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P\Desktop\HIIT\images\python_djan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156" y="3691397"/>
            <a:ext cx="4809581" cy="31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Check </a:t>
            </a:r>
            <a:r>
              <a:rPr lang="en-US" sz="2400" b="1" dirty="0"/>
              <a:t>String</a:t>
            </a:r>
            <a:endParaRPr lang="en-US" sz="2400" b="1" dirty="0"/>
          </a:p>
          <a:p>
            <a:r>
              <a:rPr lang="en-US" sz="2400" dirty="0"/>
              <a:t>To check if a certain phrase or character is present in a string, </a:t>
            </a:r>
            <a:r>
              <a:rPr lang="en-US" sz="2400" dirty="0" smtClean="0"/>
              <a:t>or not we </a:t>
            </a:r>
            <a:r>
              <a:rPr lang="en-US" sz="2400" dirty="0"/>
              <a:t>can use the </a:t>
            </a:r>
            <a:r>
              <a:rPr lang="en-US" sz="2400" dirty="0" smtClean="0"/>
              <a:t>keyword</a:t>
            </a:r>
            <a:endParaRPr lang="en-US" sz="2400" dirty="0" smtClean="0"/>
          </a:p>
          <a:p>
            <a:r>
              <a:rPr lang="en-US" sz="3600" dirty="0" smtClean="0">
                <a:solidFill>
                  <a:srgbClr val="FF0000"/>
                </a:solidFill>
              </a:rPr>
              <a:t> in  , not in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A=“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is a python frame </a:t>
            </a:r>
            <a:r>
              <a:rPr lang="en-US" sz="2400" dirty="0" err="1" smtClean="0"/>
              <a:t>wrk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django</a:t>
            </a:r>
            <a:r>
              <a:rPr lang="en-US" sz="2400" dirty="0" smtClean="0"/>
              <a:t>” in a</a:t>
            </a:r>
            <a:endParaRPr lang="en-US" sz="2400" dirty="0" smtClean="0"/>
          </a:p>
          <a:p>
            <a:r>
              <a:rPr lang="en-US" sz="2400" dirty="0"/>
              <a:t>“</a:t>
            </a:r>
            <a:r>
              <a:rPr lang="en-US" sz="2400" dirty="0" err="1"/>
              <a:t>django</a:t>
            </a:r>
            <a:r>
              <a:rPr lang="en-US" sz="2400" dirty="0"/>
              <a:t>” </a:t>
            </a:r>
            <a:r>
              <a:rPr lang="en-US" sz="2400" dirty="0" smtClean="0"/>
              <a:t>not in </a:t>
            </a:r>
            <a:r>
              <a:rPr lang="en-US" sz="2400" dirty="0"/>
              <a:t>a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Slicing  </a:t>
            </a:r>
            <a:r>
              <a:rPr lang="en-US" sz="2400" b="1" dirty="0"/>
              <a:t>String</a:t>
            </a:r>
            <a:endParaRPr lang="en-US" sz="2400" b="1" dirty="0"/>
          </a:p>
          <a:p>
            <a:r>
              <a:rPr lang="en-US" sz="2400" dirty="0" smtClean="0"/>
              <a:t>A=“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is a python frame </a:t>
            </a:r>
            <a:r>
              <a:rPr lang="en-US" sz="2400" dirty="0" err="1" smtClean="0"/>
              <a:t>wrk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 smtClean="0"/>
              <a:t>a[2:8]</a:t>
            </a:r>
            <a:endParaRPr lang="en-US" sz="2400" dirty="0" smtClean="0"/>
          </a:p>
          <a:p>
            <a:r>
              <a:rPr lang="en-US" sz="2400" dirty="0" smtClean="0"/>
              <a:t>Gets </a:t>
            </a:r>
            <a:r>
              <a:rPr lang="en-US" sz="2400" dirty="0"/>
              <a:t>the characters from position 2 to position </a:t>
            </a:r>
            <a:r>
              <a:rPr lang="en-US" sz="2400" dirty="0" smtClean="0"/>
              <a:t>8 </a:t>
            </a:r>
            <a:r>
              <a:rPr lang="en-US" sz="2400" dirty="0"/>
              <a:t>(not included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r>
              <a:rPr lang="en-US" sz="2400" dirty="0" smtClean="0"/>
              <a:t>a[0:8]</a:t>
            </a:r>
            <a:endParaRPr lang="en-US" sz="2400" dirty="0" smtClean="0"/>
          </a:p>
          <a:p>
            <a:r>
              <a:rPr lang="en-US" sz="2400" dirty="0" smtClean="0"/>
              <a:t>From beginning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Slicing  </a:t>
            </a:r>
            <a:r>
              <a:rPr lang="en-US" sz="2400" b="1" dirty="0"/>
              <a:t>String</a:t>
            </a:r>
            <a:endParaRPr lang="en-US" sz="2400" b="1" dirty="0"/>
          </a:p>
          <a:p>
            <a:r>
              <a:rPr lang="en-US" sz="2400" dirty="0"/>
              <a:t>b</a:t>
            </a:r>
            <a:r>
              <a:rPr lang="en-US" sz="2400" dirty="0" smtClean="0"/>
              <a:t>=“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is a python frame </a:t>
            </a:r>
            <a:r>
              <a:rPr lang="en-US" sz="2400" dirty="0" err="1" smtClean="0"/>
              <a:t>wrk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b="1" dirty="0"/>
              <a:t>Negative Indexing</a:t>
            </a:r>
            <a:endParaRPr lang="en-US" sz="2400" b="1" dirty="0"/>
          </a:p>
          <a:p>
            <a:r>
              <a:rPr lang="en-US" sz="2400" dirty="0"/>
              <a:t>Use negative indexes to start the slice from the end of the string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/>
              <a:t>print(b[-5:-2</a:t>
            </a:r>
            <a:r>
              <a:rPr lang="en-US" sz="2400" dirty="0" smtClean="0"/>
              <a:t>])</a:t>
            </a:r>
            <a:endParaRPr lang="en-US" sz="2400" dirty="0" smtClean="0"/>
          </a:p>
          <a:p>
            <a:r>
              <a:rPr lang="en-US" sz="2400" dirty="0"/>
              <a:t>print(b</a:t>
            </a:r>
            <a:r>
              <a:rPr lang="en-US" sz="2400" dirty="0" smtClean="0"/>
              <a:t>[-2:-5])</a:t>
            </a:r>
            <a:endParaRPr lang="en-US" sz="2400" dirty="0" smtClean="0"/>
          </a:p>
          <a:p>
            <a:r>
              <a:rPr lang="en-US" sz="2400" dirty="0"/>
              <a:t>print(b</a:t>
            </a:r>
            <a:r>
              <a:rPr lang="en-US" sz="2400" dirty="0" smtClean="0"/>
              <a:t>[-1:])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Modify </a:t>
            </a:r>
            <a:r>
              <a:rPr lang="en-US" sz="2400" b="1" dirty="0" smtClean="0"/>
              <a:t>Strings</a:t>
            </a:r>
            <a:endParaRPr lang="en-US" sz="2400" b="1" dirty="0" smtClean="0"/>
          </a:p>
          <a:p>
            <a:r>
              <a:rPr lang="en-US" sz="2400" b="1" dirty="0"/>
              <a:t>String </a:t>
            </a:r>
            <a:r>
              <a:rPr lang="en-US" sz="2400" b="1" dirty="0" smtClean="0"/>
              <a:t>Concatenation</a:t>
            </a:r>
            <a:endParaRPr lang="en-US" sz="2400" b="1" dirty="0" smtClean="0"/>
          </a:p>
          <a:p>
            <a:r>
              <a:rPr lang="en-US" sz="2400" b="1" dirty="0"/>
              <a:t>Format - Strings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Python - Escape Characters</a:t>
            </a:r>
            <a:endParaRPr lang="en-US" sz="2400" b="1" dirty="0"/>
          </a:p>
          <a:p>
            <a:r>
              <a:rPr lang="en-US" sz="2400" dirty="0"/>
              <a:t>To insert characters that are illegal in a string, use an escape character.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An escape character is a backslash \ followed by the character you want to insert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An example of an illegal character is a double quote inside a string that is surrounded by double quotes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Python - Escape Characters</a:t>
            </a:r>
            <a:endParaRPr lang="en-US" sz="2400" b="1" dirty="0"/>
          </a:p>
          <a:p>
            <a:r>
              <a:rPr lang="en-US" sz="2400" b="1" dirty="0"/>
              <a:t>Example</a:t>
            </a:r>
            <a:endParaRPr lang="en-US" sz="2400" b="1" dirty="0"/>
          </a:p>
          <a:p>
            <a:r>
              <a:rPr lang="en-US" sz="2400" dirty="0"/>
              <a:t>You will get an error if you use double quotes inside a string that is surrounded by double quotes:</a:t>
            </a:r>
            <a:endParaRPr lang="en-US" sz="2400" dirty="0"/>
          </a:p>
          <a:p>
            <a:r>
              <a:rPr lang="en-US" sz="2400" dirty="0" smtClean="0"/>
              <a:t>txt1= </a:t>
            </a:r>
            <a:r>
              <a:rPr lang="en-US" sz="2400" dirty="0"/>
              <a:t>“</a:t>
            </a:r>
            <a:r>
              <a:rPr lang="en-US" sz="2400" dirty="0" err="1"/>
              <a:t>django</a:t>
            </a:r>
            <a:r>
              <a:rPr lang="en-US" sz="2400" dirty="0"/>
              <a:t> is used to build “</a:t>
            </a:r>
            <a:r>
              <a:rPr lang="en-US" sz="2400" dirty="0" err="1"/>
              <a:t>webapps</a:t>
            </a:r>
            <a:r>
              <a:rPr lang="en-US" sz="2400" dirty="0"/>
              <a:t>”, it is a python framework  ”</a:t>
            </a:r>
            <a:endParaRPr lang="en-US" sz="2400" dirty="0"/>
          </a:p>
          <a:p>
            <a:r>
              <a:rPr lang="en-US" sz="2400" dirty="0" smtClean="0"/>
              <a:t>txt2= </a:t>
            </a:r>
            <a:r>
              <a:rPr lang="en-US" sz="2400" dirty="0"/>
              <a:t>“</a:t>
            </a:r>
            <a:r>
              <a:rPr lang="en-US" sz="2400" dirty="0" err="1"/>
              <a:t>django</a:t>
            </a:r>
            <a:r>
              <a:rPr lang="en-US" sz="2400" dirty="0"/>
              <a:t> is used to build </a:t>
            </a:r>
            <a:r>
              <a:rPr lang="en-US" sz="2400" dirty="0" smtClean="0"/>
              <a:t>\“</a:t>
            </a:r>
            <a:r>
              <a:rPr lang="en-US" sz="2400" dirty="0" err="1" smtClean="0"/>
              <a:t>webapps</a:t>
            </a:r>
            <a:r>
              <a:rPr lang="en-US" sz="2400" dirty="0" smtClean="0"/>
              <a:t>\”, </a:t>
            </a:r>
            <a:r>
              <a:rPr lang="en-US" sz="2400" dirty="0"/>
              <a:t>it is a python framework  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r>
              <a:rPr lang="en-US" sz="2400" dirty="0"/>
              <a:t>To fix this problem</a:t>
            </a:r>
            <a:r>
              <a:rPr lang="en-US" sz="2400"/>
              <a:t>, </a:t>
            </a:r>
            <a:r>
              <a:rPr lang="en-US" sz="2400" smtClean="0"/>
              <a:t>we use </a:t>
            </a:r>
            <a:r>
              <a:rPr lang="en-US" sz="2400" dirty="0"/>
              <a:t>the escape character \":</a:t>
            </a:r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count() Method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count()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method returns the number of times a specified value appears in the string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i="1" dirty="0" err="1"/>
              <a:t>string</a:t>
            </a:r>
            <a:r>
              <a:rPr lang="en-US" sz="2400" dirty="0" err="1"/>
              <a:t>.count</a:t>
            </a:r>
            <a:r>
              <a:rPr lang="en-US" sz="2400" dirty="0"/>
              <a:t>(</a:t>
            </a:r>
            <a:r>
              <a:rPr lang="en-US" sz="2400" i="1" dirty="0"/>
              <a:t>value, start, end</a:t>
            </a:r>
            <a:r>
              <a:rPr lang="en-US" sz="2400" dirty="0"/>
              <a:t>) 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dirty="0"/>
              <a:t>txt = </a:t>
            </a:r>
            <a:r>
              <a:rPr lang="en-US" sz="2400" dirty="0" smtClean="0"/>
              <a:t>“yemi@yahoo.com,bola@google.com,seni@imail.com,duni@yahoo.com,belo@gmail.com,"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txt.count</a:t>
            </a:r>
            <a:r>
              <a:rPr lang="en-US" sz="2400" dirty="0" smtClean="0"/>
              <a:t>(“yahoo.com")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print(x)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endswith</a:t>
            </a:r>
            <a:r>
              <a:rPr lang="en-US" sz="2400" b="1" dirty="0"/>
              <a:t>() Method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021167" y="3195667"/>
            <a:ext cx="7284142" cy="95885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WORKING WITH STRINGS  IN PYTHON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4925520" y="1537855"/>
            <a:ext cx="5381625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4870101" y="1536997"/>
            <a:ext cx="5381625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endswith</a:t>
            </a:r>
            <a:r>
              <a:rPr lang="en-US" sz="2400" b="1" dirty="0"/>
              <a:t>() Method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count()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endswith</a:t>
            </a:r>
            <a:r>
              <a:rPr lang="en-US" sz="2400" dirty="0"/>
              <a:t>() method returns True if the string ends with the specified value, otherwise False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i="1" dirty="0"/>
          </a:p>
          <a:p>
            <a:r>
              <a:rPr lang="en-US" sz="2400" i="1" dirty="0" err="1"/>
              <a:t>string</a:t>
            </a:r>
            <a:r>
              <a:rPr lang="en-US" sz="2400" dirty="0" err="1"/>
              <a:t>.endswith</a:t>
            </a:r>
            <a:r>
              <a:rPr lang="en-US" sz="2400" dirty="0"/>
              <a:t>(</a:t>
            </a:r>
            <a:r>
              <a:rPr lang="en-US" sz="2400" i="1" dirty="0"/>
              <a:t>value, start, end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b="1" dirty="0">
                <a:solidFill>
                  <a:srgbClr val="FF0000"/>
                </a:solidFill>
              </a:rPr>
              <a:t>Parameters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Suffix or value</a:t>
            </a:r>
            <a:r>
              <a:rPr lang="en-US" sz="2400" dirty="0" smtClean="0"/>
              <a:t> </a:t>
            </a:r>
            <a:r>
              <a:rPr lang="en-US" sz="2400" dirty="0"/>
              <a:t>− This could be a string or could also be a tuple of suffixes to look for.</a:t>
            </a:r>
            <a:endParaRPr lang="en-US" sz="2400" dirty="0"/>
          </a:p>
          <a:p>
            <a:r>
              <a:rPr lang="en-US" sz="2400" b="1" dirty="0"/>
              <a:t>start</a:t>
            </a:r>
            <a:r>
              <a:rPr lang="en-US" sz="2400" dirty="0"/>
              <a:t> − The slice begins from here.</a:t>
            </a:r>
            <a:endParaRPr lang="en-US" sz="2400" dirty="0"/>
          </a:p>
          <a:p>
            <a:r>
              <a:rPr lang="en-US" sz="2400" b="1" dirty="0"/>
              <a:t>end</a:t>
            </a:r>
            <a:r>
              <a:rPr lang="en-US" sz="2400" dirty="0"/>
              <a:t> − The slice ends here.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dirty="0" err="1"/>
              <a:t>str</a:t>
            </a:r>
            <a:r>
              <a:rPr lang="en-US" sz="2400" dirty="0"/>
              <a:t> = "this is </a:t>
            </a:r>
            <a:r>
              <a:rPr lang="en-US" sz="2400" dirty="0" smtClean="0"/>
              <a:t>a software training class"; </a:t>
            </a:r>
            <a:endParaRPr lang="en-US" sz="2400" dirty="0" smtClean="0"/>
          </a:p>
          <a:p>
            <a:r>
              <a:rPr lang="en-US" sz="2400" dirty="0" smtClean="0"/>
              <a:t>suffix </a:t>
            </a:r>
            <a:r>
              <a:rPr lang="en-US" sz="2400" dirty="0"/>
              <a:t>= </a:t>
            </a:r>
            <a:r>
              <a:rPr lang="en-US" sz="2400" dirty="0" smtClean="0"/>
              <a:t>“class"; </a:t>
            </a:r>
            <a:endParaRPr lang="en-US" sz="2400" dirty="0" smtClean="0"/>
          </a:p>
          <a:p>
            <a:r>
              <a:rPr lang="en-US" sz="2400" dirty="0" smtClean="0"/>
              <a:t>print </a:t>
            </a:r>
            <a:r>
              <a:rPr lang="en-US" sz="2400" dirty="0" err="1"/>
              <a:t>str.endswith</a:t>
            </a:r>
            <a:r>
              <a:rPr lang="en-US" sz="2400" dirty="0"/>
              <a:t>(suffix) </a:t>
            </a:r>
            <a:endParaRPr lang="en-US" sz="2400" dirty="0" smtClean="0"/>
          </a:p>
          <a:p>
            <a:r>
              <a:rPr lang="en-US" sz="2400" dirty="0" smtClean="0"/>
              <a:t>print </a:t>
            </a:r>
            <a:r>
              <a:rPr lang="en-US" sz="2400" dirty="0" err="1"/>
              <a:t>str.endswith</a:t>
            </a:r>
            <a:r>
              <a:rPr lang="en-US" sz="2400" dirty="0"/>
              <a:t>(suffix,20) </a:t>
            </a:r>
            <a:endParaRPr lang="en-US" sz="2400" dirty="0" smtClean="0"/>
          </a:p>
          <a:p>
            <a:r>
              <a:rPr lang="en-US" sz="2400" dirty="0" smtClean="0"/>
              <a:t>suffix2 </a:t>
            </a:r>
            <a:r>
              <a:rPr lang="en-US" sz="2400" dirty="0"/>
              <a:t>= </a:t>
            </a:r>
            <a:r>
              <a:rPr lang="en-US" sz="2400" dirty="0" smtClean="0"/>
              <a:t>“software";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print </a:t>
            </a:r>
            <a:r>
              <a:rPr lang="en-US" sz="2400" dirty="0" err="1" smtClean="0"/>
              <a:t>str.endswith</a:t>
            </a:r>
            <a:r>
              <a:rPr lang="en-US" sz="2400" dirty="0" smtClean="0"/>
              <a:t>(suffix2,2,14)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print </a:t>
            </a:r>
            <a:r>
              <a:rPr lang="en-US" sz="2400" dirty="0" err="1" smtClean="0"/>
              <a:t>str.endswith</a:t>
            </a:r>
            <a:r>
              <a:rPr lang="en-US" sz="2400" dirty="0" smtClean="0"/>
              <a:t>(suffix2,0,18))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find() Method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find()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Syntax</a:t>
            </a:r>
            <a:endParaRPr lang="en-US" sz="2400" b="1" dirty="0"/>
          </a:p>
          <a:p>
            <a:r>
              <a:rPr lang="en-US" sz="2400" i="1" dirty="0" err="1"/>
              <a:t>string</a:t>
            </a:r>
            <a:r>
              <a:rPr lang="en-US" sz="2400" dirty="0" err="1"/>
              <a:t>.find</a:t>
            </a:r>
            <a:r>
              <a:rPr lang="en-US" sz="2400" dirty="0"/>
              <a:t>(</a:t>
            </a:r>
            <a:r>
              <a:rPr lang="en-US" sz="2400" i="1" dirty="0"/>
              <a:t>value, start, end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err="1"/>
              <a:t>str.find</a:t>
            </a:r>
            <a:r>
              <a:rPr lang="en-US" sz="2400" dirty="0"/>
              <a:t>(</a:t>
            </a:r>
            <a:r>
              <a:rPr lang="en-US" sz="2400" dirty="0" err="1"/>
              <a:t>sub,start,end</a:t>
            </a:r>
            <a:r>
              <a:rPr lang="en-US" sz="2400" dirty="0"/>
              <a:t>) 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936715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find()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find() method finds the </a:t>
            </a:r>
            <a:r>
              <a:rPr lang="en-US" sz="2400" b="1" dirty="0"/>
              <a:t>first</a:t>
            </a:r>
            <a:r>
              <a:rPr lang="en-US" sz="2400" dirty="0"/>
              <a:t> occurrence of the specified value. The find() method returns the lowest index of the </a:t>
            </a:r>
            <a:r>
              <a:rPr lang="en-US" sz="2400" b="1" dirty="0"/>
              <a:t>substring</a:t>
            </a:r>
            <a:r>
              <a:rPr lang="en-US" sz="2400" dirty="0"/>
              <a:t> if it is found in given string. If its is not found then it returns -1.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The find() method returns -1 if the value is not found.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The find() method is almost the same as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hlinkClick r:id="rId4"/>
              </a:rPr>
              <a:t>index()</a:t>
            </a:r>
            <a:r>
              <a:rPr lang="en-US" sz="2400" dirty="0"/>
              <a:t> </a:t>
            </a:r>
            <a:r>
              <a:rPr lang="en-US" sz="2400" dirty="0" smtClean="0"/>
              <a:t>method.</a:t>
            </a:r>
            <a:endParaRPr lang="en-US" sz="2400" dirty="0" smtClean="0"/>
          </a:p>
          <a:p>
            <a:r>
              <a:rPr lang="en-US" sz="2400" dirty="0" smtClean="0"/>
              <a:t>the difference </a:t>
            </a:r>
            <a:r>
              <a:rPr lang="en-US" sz="2400" dirty="0"/>
              <a:t>is that the index() method </a:t>
            </a:r>
            <a:r>
              <a:rPr lang="en-US" sz="2400" b="1" dirty="0"/>
              <a:t>raises </a:t>
            </a:r>
            <a:r>
              <a:rPr lang="en-US" sz="2400" dirty="0"/>
              <a:t>an exception if the value is not found. (See example below)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dirty="0"/>
              <a:t>txt = </a:t>
            </a:r>
            <a:r>
              <a:rPr lang="en-US" sz="2400" dirty="0" smtClean="0"/>
              <a:t>“yemi@yahoo.com,bola@google.com,seni@imail.com,duni@yahoo.com,belo@gmail.com,"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 smtClean="0"/>
              <a:t>txt.find</a:t>
            </a:r>
            <a:r>
              <a:rPr lang="en-US" sz="2400" dirty="0" smtClean="0"/>
              <a:t>(“duni@yahoo.com")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print(x)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Method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format() method formats the specified value(s) and insert them inside the string's placeholder.</a:t>
            </a:r>
            <a:endParaRPr lang="en-US" sz="2400" dirty="0"/>
          </a:p>
          <a:p>
            <a:r>
              <a:rPr lang="en-US" sz="2400" dirty="0"/>
              <a:t>The placeholder is defined using curly brackets: {}. </a:t>
            </a:r>
            <a:r>
              <a:rPr lang="en-US" sz="2400" dirty="0" smtClean="0"/>
              <a:t>The </a:t>
            </a:r>
            <a:r>
              <a:rPr lang="en-US" sz="2400" dirty="0"/>
              <a:t>format() method returns the formatted string.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format() method allows you to format selected parts of a string.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Sometimes there are parts of a text that you do not control, maybe they come from a database, or user input?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control such values, add placeholders (curly brackets {}) in the text, and run the values through the format() </a:t>
            </a:r>
            <a:r>
              <a:rPr lang="en-US" sz="2400" dirty="0" smtClean="0"/>
              <a:t>method: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dirty="0" smtClean="0"/>
              <a:t>Strings </a:t>
            </a:r>
            <a:r>
              <a:rPr lang="en-US" sz="2400" dirty="0"/>
              <a:t>in python are surrounded by either single quotation marks, or double quotation marks.</a:t>
            </a:r>
            <a:endParaRPr lang="en-US" sz="2400" dirty="0"/>
          </a:p>
          <a:p>
            <a:r>
              <a:rPr lang="en-US" sz="2400" dirty="0" smtClean="0"/>
              <a:t>‘python' </a:t>
            </a:r>
            <a:r>
              <a:rPr lang="en-US" sz="2400" dirty="0"/>
              <a:t>is the same as </a:t>
            </a:r>
            <a:r>
              <a:rPr lang="en-US" sz="2400" dirty="0" smtClean="0"/>
              <a:t>“python".</a:t>
            </a:r>
            <a:endParaRPr lang="en-US" sz="2400" dirty="0"/>
          </a:p>
          <a:p>
            <a:r>
              <a:rPr lang="en-US" sz="2400" dirty="0"/>
              <a:t>You can display a string literal with the print() function: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price = 49</a:t>
            </a:r>
            <a:endParaRPr lang="en-US" sz="2400" dirty="0"/>
          </a:p>
          <a:p>
            <a:r>
              <a:rPr lang="en-US" sz="2400" dirty="0"/>
              <a:t>txt = "The price is {} dollars"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(price</a:t>
            </a:r>
            <a:r>
              <a:rPr lang="en-US" sz="2400" dirty="0" smtClean="0"/>
              <a:t>))</a:t>
            </a:r>
            <a:endParaRPr lang="en-US" sz="2400" dirty="0" smtClean="0"/>
          </a:p>
          <a:p>
            <a:r>
              <a:rPr lang="en-US" sz="2400" dirty="0" smtClean="0"/>
              <a:t>***</a:t>
            </a:r>
            <a:endParaRPr lang="en-US" sz="2400" dirty="0" smtClean="0"/>
          </a:p>
          <a:p>
            <a:r>
              <a:rPr lang="en-US" sz="2000" b="1" i="1" dirty="0">
                <a:solidFill>
                  <a:srgbClr val="FF0000"/>
                </a:solidFill>
              </a:rPr>
              <a:t>Inside the placeholders you can add a formatting type to format the </a:t>
            </a:r>
            <a:r>
              <a:rPr lang="en-US" sz="2000" b="1" i="1" dirty="0" err="1">
                <a:solidFill>
                  <a:srgbClr val="FF0000"/>
                </a:solidFill>
              </a:rPr>
              <a:t>result:You</a:t>
            </a:r>
            <a:r>
              <a:rPr lang="en-US" sz="2000" b="1" i="1" dirty="0">
                <a:solidFill>
                  <a:srgbClr val="FF0000"/>
                </a:solidFill>
              </a:rPr>
              <a:t> can add parameters inside the curly brackets to specify how to convert the value: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r>
              <a:rPr lang="en-US" sz="2400" dirty="0"/>
              <a:t>txt = "The price is {:.2f} </a:t>
            </a:r>
            <a:r>
              <a:rPr lang="en-US" sz="2400" dirty="0" smtClean="0"/>
              <a:t>dollars“</a:t>
            </a:r>
            <a:endParaRPr lang="en-US" sz="2400" dirty="0" smtClean="0"/>
          </a:p>
          <a:p>
            <a:r>
              <a:rPr lang="en-US" sz="2400" dirty="0" smtClean="0"/>
              <a:t>OR</a:t>
            </a:r>
            <a:endParaRPr lang="en-US" sz="2400" dirty="0" smtClean="0"/>
          </a:p>
          <a:p>
            <a:r>
              <a:rPr lang="en-US" sz="2400" dirty="0"/>
              <a:t>txt = "For only {price:.2f} dollars</a:t>
            </a:r>
            <a:r>
              <a:rPr lang="en-US" sz="2400" dirty="0" smtClean="0"/>
              <a:t>!“</a:t>
            </a:r>
            <a:endParaRPr lang="en-US" sz="2400" dirty="0" smtClean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(price = 49))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placeholders can be identified </a:t>
            </a:r>
            <a:r>
              <a:rPr lang="en-US" sz="2400" dirty="0" smtClean="0"/>
              <a:t>using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b="1" dirty="0"/>
              <a:t>named indexes {price}, </a:t>
            </a:r>
            <a:endParaRPr lang="en-US" sz="2400" b="1" dirty="0" smtClean="0"/>
          </a:p>
          <a:p>
            <a:r>
              <a:rPr lang="en-US" sz="2400" b="1" dirty="0" smtClean="0"/>
              <a:t>numbered </a:t>
            </a:r>
            <a:r>
              <a:rPr lang="en-US" sz="2400" b="1" dirty="0"/>
              <a:t>indexes {0</a:t>
            </a:r>
            <a:r>
              <a:rPr lang="en-US" sz="2400" dirty="0"/>
              <a:t>}, </a:t>
            </a:r>
            <a:endParaRPr lang="en-US" sz="2400" dirty="0" smtClean="0"/>
          </a:p>
          <a:p>
            <a:r>
              <a:rPr lang="en-US" sz="2400" b="1" dirty="0" smtClean="0"/>
              <a:t>empty </a:t>
            </a:r>
            <a:r>
              <a:rPr lang="en-US" sz="2400" b="1" dirty="0"/>
              <a:t>placeholders {}..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#Use " " (a space) to insert a space before positive numbers and a minus sign before negative numbers: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txt = "The temperature is between {: } and {: } degrees </a:t>
            </a:r>
            <a:r>
              <a:rPr lang="en-US" sz="2400" b="1" dirty="0" err="1"/>
              <a:t>celsius</a:t>
            </a:r>
            <a:r>
              <a:rPr lang="en-US" sz="2400" b="1" dirty="0"/>
              <a:t>."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print(</a:t>
            </a:r>
            <a:r>
              <a:rPr lang="en-US" sz="2400" b="1" dirty="0" err="1"/>
              <a:t>txt.format</a:t>
            </a:r>
            <a:r>
              <a:rPr lang="en-US" sz="2400" b="1" dirty="0"/>
              <a:t>(-3, 7))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#Use "," to add a comma as a thousand separator: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txt = "The universe is {:,} years old."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print(</a:t>
            </a:r>
            <a:r>
              <a:rPr lang="en-US" sz="2400" b="1" dirty="0" err="1"/>
              <a:t>txt.format</a:t>
            </a:r>
            <a:r>
              <a:rPr lang="en-US" sz="2400" b="1" dirty="0"/>
              <a:t>(13800000000))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#Use "%" to convert the number into a percentage format: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txt = "You scored {:%}"</a:t>
            </a:r>
            <a:endParaRPr lang="en-US" sz="2400" b="1" dirty="0"/>
          </a:p>
          <a:p>
            <a:r>
              <a:rPr lang="en-US" sz="2400" b="1" dirty="0"/>
              <a:t>print(</a:t>
            </a:r>
            <a:r>
              <a:rPr lang="en-US" sz="2400" b="1" dirty="0" err="1"/>
              <a:t>txt.format</a:t>
            </a:r>
            <a:r>
              <a:rPr lang="en-US" sz="2400" b="1" dirty="0"/>
              <a:t>(0.25))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#Or, without any decimals: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txt = "You scored {:.0%}"</a:t>
            </a:r>
            <a:endParaRPr lang="en-US" sz="2400" b="1" dirty="0"/>
          </a:p>
          <a:p>
            <a:r>
              <a:rPr lang="en-US" sz="2400" b="1" dirty="0"/>
              <a:t>print(</a:t>
            </a:r>
            <a:r>
              <a:rPr lang="en-US" sz="2400" b="1" dirty="0" err="1"/>
              <a:t>txt.format</a:t>
            </a:r>
            <a:r>
              <a:rPr lang="en-US" sz="2400" b="1" dirty="0"/>
              <a:t>(0.25))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datastring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“Student </a:t>
            </a:r>
            <a:r>
              <a:rPr lang="en-US" sz="2400" dirty="0"/>
              <a:t>name is </a:t>
            </a:r>
            <a:r>
              <a:rPr lang="en-US" sz="2400" dirty="0" smtClean="0"/>
              <a:t>{</a:t>
            </a:r>
            <a:r>
              <a:rPr lang="en-US" sz="2400" dirty="0" err="1"/>
              <a:t>s</a:t>
            </a:r>
            <a:r>
              <a:rPr lang="en-US" sz="2400" dirty="0" err="1" smtClean="0"/>
              <a:t>name</a:t>
            </a:r>
            <a:r>
              <a:rPr lang="en-US" sz="2400" dirty="0"/>
              <a:t>}, </a:t>
            </a:r>
            <a:r>
              <a:rPr lang="en-US" sz="2400" dirty="0" smtClean="0"/>
              <a:t>Student </a:t>
            </a:r>
            <a:r>
              <a:rPr lang="en-US" sz="2400" dirty="0" err="1" smtClean="0"/>
              <a:t>Dept</a:t>
            </a:r>
            <a:r>
              <a:rPr lang="en-US" sz="2400" dirty="0" smtClean="0"/>
              <a:t> {</a:t>
            </a:r>
            <a:r>
              <a:rPr lang="en-US" sz="2400" dirty="0" err="1" smtClean="0"/>
              <a:t>dpt</a:t>
            </a:r>
            <a:r>
              <a:rPr lang="en-US" sz="2400" dirty="0" smtClean="0"/>
              <a:t>}“ ,</a:t>
            </a:r>
            <a:r>
              <a:rPr lang="en-US" sz="2400" dirty="0"/>
              <a:t> Student </a:t>
            </a:r>
            <a:r>
              <a:rPr lang="en-US" sz="2400" dirty="0" smtClean="0"/>
              <a:t>Faculty {</a:t>
            </a:r>
            <a:r>
              <a:rPr lang="en-US" sz="2400" dirty="0" err="1" smtClean="0"/>
              <a:t>fct</a:t>
            </a:r>
            <a:r>
              <a:rPr lang="en-US" sz="2400" dirty="0" smtClean="0"/>
              <a:t>}"Student  Id {</a:t>
            </a:r>
            <a:r>
              <a:rPr lang="en-US" sz="2400" dirty="0" err="1" smtClean="0"/>
              <a:t>sid</a:t>
            </a:r>
            <a:r>
              <a:rPr lang="en-US" sz="2400" dirty="0" smtClean="0"/>
              <a:t>}</a:t>
            </a:r>
            <a:r>
              <a:rPr lang="en-US" sz="2400" dirty="0"/>
              <a:t> Student </a:t>
            </a:r>
            <a:r>
              <a:rPr lang="en-US" sz="2400" dirty="0" smtClean="0"/>
              <a:t>Level {</a:t>
            </a:r>
            <a:r>
              <a:rPr lang="en-US" sz="2400" dirty="0" err="1" smtClean="0"/>
              <a:t>slevel</a:t>
            </a:r>
            <a:r>
              <a:rPr lang="en-US" sz="2400" dirty="0" smtClean="0"/>
              <a:t>}""</a:t>
            </a:r>
            <a:endParaRPr lang="en-US" sz="2400" dirty="0" smtClean="0"/>
          </a:p>
          <a:p>
            <a:r>
              <a:rPr lang="en-US" sz="2400" dirty="0" smtClean="0"/>
              <a:t>X=</a:t>
            </a:r>
            <a:r>
              <a:rPr lang="en-US" sz="2400" dirty="0" err="1" smtClean="0"/>
              <a:t>datastring.format</a:t>
            </a:r>
            <a:r>
              <a:rPr lang="en-US" sz="2400" dirty="0" smtClean="0"/>
              <a:t>(</a:t>
            </a:r>
            <a:r>
              <a:rPr lang="en-US" sz="2400" dirty="0" err="1" smtClean="0"/>
              <a:t>sname</a:t>
            </a:r>
            <a:r>
              <a:rPr lang="en-US" sz="2400" dirty="0" smtClean="0"/>
              <a:t> </a:t>
            </a:r>
            <a:r>
              <a:rPr lang="en-US" sz="2400" dirty="0"/>
              <a:t>= "John", </a:t>
            </a:r>
            <a:r>
              <a:rPr lang="en-US" sz="2400" dirty="0" err="1" smtClean="0"/>
              <a:t>dpt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Physics ,</a:t>
            </a:r>
            <a:r>
              <a:rPr lang="en-US" sz="2400" dirty="0" err="1" smtClean="0"/>
              <a:t>fct</a:t>
            </a:r>
            <a:r>
              <a:rPr lang="en-US" sz="2400" dirty="0" smtClean="0"/>
              <a:t> = “Science”,</a:t>
            </a:r>
            <a:r>
              <a:rPr lang="en-US" sz="2400" dirty="0" err="1" smtClean="0"/>
              <a:t>sid</a:t>
            </a:r>
            <a:r>
              <a:rPr lang="en-US" sz="2400" dirty="0" smtClean="0"/>
              <a:t>=“111234”,slevel=“300”)</a:t>
            </a:r>
            <a:br>
              <a:rPr lang="en-US" sz="2400" dirty="0"/>
            </a:br>
            <a:r>
              <a:rPr lang="en-US" sz="2400" dirty="0" smtClean="0"/>
              <a:t>print(X)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smtClean="0"/>
              <a:t>EXAMPLE</a:t>
            </a:r>
            <a:endParaRPr lang="en-US" sz="2400" dirty="0" smtClean="0"/>
          </a:p>
          <a:p>
            <a:r>
              <a:rPr lang="en-US" sz="2400" dirty="0"/>
              <a:t>quantity = 3</a:t>
            </a:r>
            <a:endParaRPr lang="en-US" sz="2400" dirty="0"/>
          </a:p>
          <a:p>
            <a:r>
              <a:rPr lang="en-US" sz="2400" dirty="0" err="1"/>
              <a:t>itemno</a:t>
            </a:r>
            <a:r>
              <a:rPr lang="en-US" sz="2400" dirty="0"/>
              <a:t> = 567</a:t>
            </a:r>
            <a:endParaRPr lang="en-US" sz="2400" dirty="0"/>
          </a:p>
          <a:p>
            <a:r>
              <a:rPr lang="en-US" sz="2400" dirty="0"/>
              <a:t>price = 49</a:t>
            </a:r>
            <a:endParaRPr lang="en-US" sz="2400" dirty="0"/>
          </a:p>
          <a:p>
            <a:r>
              <a:rPr lang="en-US" sz="2400" dirty="0" err="1"/>
              <a:t>myorder</a:t>
            </a:r>
            <a:r>
              <a:rPr lang="en-US" sz="2400" dirty="0"/>
              <a:t> = "I want {} pieces of item number {} for {:.2f} dollars."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myorder.format</a:t>
            </a:r>
            <a:r>
              <a:rPr lang="en-US" sz="2400" dirty="0"/>
              <a:t>(quantity, </a:t>
            </a:r>
            <a:r>
              <a:rPr lang="en-US" sz="2400" dirty="0" err="1"/>
              <a:t>itemno</a:t>
            </a:r>
            <a:r>
              <a:rPr lang="en-US" sz="2400" dirty="0"/>
              <a:t>, price))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Formatting Types</a:t>
            </a:r>
            <a:endParaRPr lang="en-US" sz="2400" b="1" dirty="0"/>
          </a:p>
          <a:p>
            <a:r>
              <a:rPr lang="en-US" sz="2400" dirty="0"/>
              <a:t>Inside the placeholders you can add a formatting type to format the result</a:t>
            </a:r>
            <a:endParaRPr lang="en-US" sz="2400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Formatting Types</a:t>
            </a:r>
            <a:endParaRPr lang="en-US" sz="2400" b="1" dirty="0"/>
          </a:p>
          <a:p>
            <a:r>
              <a:rPr lang="en-US" sz="2400" dirty="0"/>
              <a:t>#Use "^" to center-align the value: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txt = "We have {:^8}  </a:t>
            </a:r>
            <a:r>
              <a:rPr lang="en-US" sz="2400" dirty="0" smtClean="0"/>
              <a:t>students."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(49))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Formatting Types</a:t>
            </a:r>
            <a:endParaRPr lang="en-US" sz="2400" b="1" dirty="0"/>
          </a:p>
          <a:p>
            <a:r>
              <a:rPr lang="en-US" sz="2400" dirty="0"/>
              <a:t>#Use "=" to place the plus/minus sign at the left most position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txt = "The temperature is {:=8} degrees </a:t>
            </a:r>
            <a:r>
              <a:rPr lang="en-US" sz="2400" dirty="0" err="1"/>
              <a:t>celsius</a:t>
            </a:r>
            <a:r>
              <a:rPr lang="en-US" sz="2400" dirty="0" smtClean="0"/>
              <a:t>."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(-5))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Assign String to a Variable</a:t>
            </a:r>
            <a:endParaRPr lang="en-US" sz="2400" b="1" dirty="0"/>
          </a:p>
          <a:p>
            <a:r>
              <a:rPr lang="en-US" sz="2400" dirty="0"/>
              <a:t>a = </a:t>
            </a:r>
            <a:r>
              <a:rPr lang="en-US" sz="2400" dirty="0" smtClean="0"/>
              <a:t>“Software Engineering"</a:t>
            </a:r>
            <a:br>
              <a:rPr lang="en-US" sz="2400" dirty="0"/>
            </a:br>
            <a:r>
              <a:rPr lang="en-US" sz="2400" dirty="0"/>
              <a:t>print(a)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Formatting Types</a:t>
            </a:r>
            <a:endParaRPr lang="en-US" sz="2400" b="1" dirty="0"/>
          </a:p>
          <a:p>
            <a:r>
              <a:rPr lang="en-US" sz="2400" dirty="0"/>
              <a:t>#Use "+" to always indicate if the number is positive or negative: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txt = "The temperature is between {:+} and {:+} degrees </a:t>
            </a:r>
            <a:r>
              <a:rPr lang="en-US" sz="2400" dirty="0" err="1"/>
              <a:t>celsius</a:t>
            </a:r>
            <a:r>
              <a:rPr lang="en-US" sz="2400" dirty="0"/>
              <a:t>."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(-3, 7))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format()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Formatting Types</a:t>
            </a:r>
            <a:endParaRPr lang="en-US" sz="2400" b="1" dirty="0"/>
          </a:p>
          <a:p>
            <a:r>
              <a:rPr lang="en-US" sz="2400" dirty="0"/>
              <a:t>#Use "%" to convert the number into a percentage format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txt = "You scored {:%}"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(0.25</a:t>
            </a:r>
            <a:r>
              <a:rPr lang="en-US" sz="2400" dirty="0" smtClean="0"/>
              <a:t>))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#Or, without any decimals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txt = "You scored {:.0%}"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txt.format</a:t>
            </a:r>
            <a:r>
              <a:rPr lang="en-US" sz="2400" dirty="0"/>
              <a:t>(0.25))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index() Method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index()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index() method finds the first occurrence of the specified value.</a:t>
            </a:r>
            <a:endParaRPr lang="en-US" sz="2400" dirty="0"/>
          </a:p>
          <a:p>
            <a:r>
              <a:rPr lang="en-US" sz="2400" dirty="0"/>
              <a:t>The index() method </a:t>
            </a:r>
            <a:r>
              <a:rPr lang="en-US" sz="2400" dirty="0">
                <a:solidFill>
                  <a:srgbClr val="FF0000"/>
                </a:solidFill>
              </a:rPr>
              <a:t>raises an exception </a:t>
            </a:r>
            <a:r>
              <a:rPr lang="en-US" sz="2400" dirty="0"/>
              <a:t>if the value is not found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Syntax</a:t>
            </a:r>
            <a:endParaRPr lang="en-US" sz="2400" b="1" dirty="0"/>
          </a:p>
          <a:p>
            <a:r>
              <a:rPr lang="en-US" sz="2400" i="1" dirty="0" err="1"/>
              <a:t>string</a:t>
            </a:r>
            <a:r>
              <a:rPr lang="en-US" sz="2400" dirty="0" err="1"/>
              <a:t>.index</a:t>
            </a:r>
            <a:r>
              <a:rPr lang="en-US" sz="2400" dirty="0"/>
              <a:t>(</a:t>
            </a:r>
            <a:r>
              <a:rPr lang="en-US" sz="2400" i="1" dirty="0"/>
              <a:t>value, </a:t>
            </a:r>
            <a:r>
              <a:rPr lang="en-US" sz="2400" i="1" dirty="0" err="1" smtClean="0"/>
              <a:t>startpoint</a:t>
            </a:r>
            <a:r>
              <a:rPr lang="en-US" sz="2400" i="1" dirty="0" smtClean="0"/>
              <a:t>, endpoint</a:t>
            </a:r>
            <a:r>
              <a:rPr lang="en-US" sz="2400" dirty="0" smtClean="0"/>
              <a:t>) </a:t>
            </a:r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index()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smtClean="0"/>
              <a:t>“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is a python  application  framework"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data.find</a:t>
            </a:r>
            <a:r>
              <a:rPr lang="en-US" sz="2400" dirty="0" smtClean="0"/>
              <a:t>(“python"))</a:t>
            </a:r>
            <a:endParaRPr lang="en-US" sz="2400" dirty="0" smtClean="0"/>
          </a:p>
          <a:p>
            <a:r>
              <a:rPr lang="en-US" sz="2400" dirty="0"/>
              <a:t>print(</a:t>
            </a:r>
            <a:r>
              <a:rPr lang="en-US" sz="2400" dirty="0" err="1"/>
              <a:t>data.index</a:t>
            </a:r>
            <a:r>
              <a:rPr lang="en-US" sz="2400" dirty="0" smtClean="0"/>
              <a:t>(“framework"))</a:t>
            </a:r>
            <a:endParaRPr lang="en-US" sz="2400" b="1" dirty="0"/>
          </a:p>
          <a:p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 smtClean="0"/>
              <a:t>data.find</a:t>
            </a:r>
            <a:r>
              <a:rPr lang="en-US" sz="2400" dirty="0"/>
              <a:t>("q"))</a:t>
            </a:r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 smtClean="0"/>
              <a:t>data.index</a:t>
            </a:r>
            <a:r>
              <a:rPr lang="en-US" sz="2400" dirty="0"/>
              <a:t>("q"))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index()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smtClean="0"/>
              <a:t>“tunde@yahoo.com"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data.find</a:t>
            </a:r>
            <a:r>
              <a:rPr lang="en-US" sz="2400" dirty="0" smtClean="0"/>
              <a:t>(“@"))</a:t>
            </a:r>
            <a:endParaRPr lang="en-US" sz="2400" dirty="0" smtClean="0"/>
          </a:p>
          <a:p>
            <a:r>
              <a:rPr lang="en-US" sz="2400" dirty="0"/>
              <a:t>print(</a:t>
            </a:r>
            <a:r>
              <a:rPr lang="en-US" sz="2400" dirty="0" err="1"/>
              <a:t>data.index</a:t>
            </a:r>
            <a:r>
              <a:rPr lang="en-US" sz="2400" dirty="0" smtClean="0"/>
              <a:t>(“@"))</a:t>
            </a:r>
            <a:endParaRPr lang="en-US" sz="2400" b="1" dirty="0"/>
          </a:p>
          <a:p>
            <a:br>
              <a:rPr lang="en-US" sz="2400" dirty="0"/>
            </a:b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index()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CLASS WORK</a:t>
            </a:r>
            <a:endParaRPr lang="en-US" sz="2400" dirty="0" smtClean="0"/>
          </a:p>
          <a:p>
            <a:r>
              <a:rPr lang="en-US" sz="2400" dirty="0" smtClean="0"/>
              <a:t>WRITE A SIMPLE EMAIL VERIFYING PROGRAM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Check if all the characters in the text are </a:t>
            </a:r>
            <a:endParaRPr lang="en-US" sz="2400" dirty="0" smtClean="0"/>
          </a:p>
          <a:p>
            <a:r>
              <a:rPr lang="en-US" sz="2400" b="1" dirty="0" smtClean="0"/>
              <a:t>alpha-numeric</a:t>
            </a:r>
            <a:endParaRPr lang="en-US" sz="2400" dirty="0"/>
          </a:p>
          <a:p>
            <a:r>
              <a:rPr lang="en-US" sz="2400" dirty="0"/>
              <a:t>consisting of or using both letters and numerals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isalnum</a:t>
            </a:r>
            <a:r>
              <a:rPr lang="en-US" sz="2400" dirty="0"/>
              <a:t>() method returns True if all the characters are alphanumeric, meaning alphabet letter (a-z) and numbers (0-9).</a:t>
            </a:r>
            <a:endParaRPr lang="en-US" sz="2400" dirty="0"/>
          </a:p>
          <a:p>
            <a:r>
              <a:rPr lang="en-US" sz="2400" dirty="0"/>
              <a:t>Example of characters that are not alphanumeric: (space)!#%&amp;? etc.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Check if all the characters in the text is alphanumeric:</a:t>
            </a:r>
            <a:endParaRPr lang="en-US" sz="2400" dirty="0"/>
          </a:p>
          <a:p>
            <a:r>
              <a:rPr lang="en-US" sz="2400" dirty="0"/>
              <a:t>txt = </a:t>
            </a:r>
            <a:r>
              <a:rPr lang="en-US" sz="2400" dirty="0" smtClean="0"/>
              <a:t>“</a:t>
            </a:r>
            <a:r>
              <a:rPr lang="en-US" sz="2400" dirty="0" err="1" smtClean="0"/>
              <a:t>mobileapp</a:t>
            </a:r>
            <a:r>
              <a:rPr lang="en-US" sz="2400" dirty="0" smtClean="0"/>
              <a:t> version 12</a:t>
            </a:r>
            <a:r>
              <a:rPr lang="en-US" sz="2400" dirty="0"/>
              <a:t>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txt.isalnum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print(x) 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Multiline Strings</a:t>
            </a:r>
            <a:endParaRPr lang="en-US" sz="2400" b="1" dirty="0"/>
          </a:p>
          <a:p>
            <a:r>
              <a:rPr lang="en-US" sz="2400" dirty="0"/>
              <a:t>You can assign a multiline string to a variable by using three quotes:</a:t>
            </a:r>
            <a:endParaRPr lang="en-US" sz="2400" dirty="0"/>
          </a:p>
          <a:p>
            <a:r>
              <a:rPr lang="en-US" sz="2400" dirty="0" smtClean="0"/>
              <a:t>String = ‘’’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is a python frame work for </a:t>
            </a:r>
            <a:r>
              <a:rPr lang="en-US" sz="2400" dirty="0" err="1" smtClean="0"/>
              <a:t>buiding</a:t>
            </a:r>
            <a:endParaRPr lang="en-US" sz="2400" dirty="0" smtClean="0"/>
          </a:p>
          <a:p>
            <a:r>
              <a:rPr lang="en-US" sz="2400" dirty="0" smtClean="0"/>
              <a:t>Web </a:t>
            </a:r>
            <a:r>
              <a:rPr lang="en-US" sz="2400" dirty="0" err="1" smtClean="0"/>
              <a:t>aplications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Django</a:t>
            </a:r>
            <a:r>
              <a:rPr lang="en-US" sz="2400" dirty="0" smtClean="0"/>
              <a:t> is based on the model view controller</a:t>
            </a:r>
            <a:endParaRPr lang="en-US" sz="2400" dirty="0" smtClean="0"/>
          </a:p>
          <a:p>
            <a:r>
              <a:rPr lang="en-US" sz="2400" dirty="0" smtClean="0"/>
              <a:t>‘’’</a:t>
            </a:r>
            <a:endParaRPr lang="en-US" sz="2400" dirty="0" smtClean="0"/>
          </a:p>
          <a:p>
            <a:r>
              <a:rPr lang="en-US" sz="2400" dirty="0" smtClean="0"/>
              <a:t>Print(string 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Check if all the characters in the text is alphanumeric:</a:t>
            </a:r>
            <a:endParaRPr lang="en-US" sz="2400" dirty="0"/>
          </a:p>
          <a:p>
            <a:r>
              <a:rPr lang="en-US" sz="2400" dirty="0"/>
              <a:t>txt = </a:t>
            </a:r>
            <a:r>
              <a:rPr lang="en-US" sz="2400" dirty="0" smtClean="0"/>
              <a:t>“</a:t>
            </a:r>
            <a:r>
              <a:rPr lang="en-US" sz="2400" dirty="0" err="1" smtClean="0"/>
              <a:t>mobileapp</a:t>
            </a:r>
            <a:r>
              <a:rPr lang="en-US" sz="2400" dirty="0" smtClean="0"/>
              <a:t> version 12</a:t>
            </a:r>
            <a:r>
              <a:rPr lang="en-US" sz="2400" dirty="0"/>
              <a:t>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txt.isalnum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print(x) 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Check if all the characters in the text is alphanumeric:</a:t>
            </a:r>
            <a:endParaRPr lang="en-US" sz="2400" dirty="0"/>
          </a:p>
          <a:p>
            <a:r>
              <a:rPr lang="en-US" sz="2400" dirty="0" smtClean="0"/>
              <a:t>username= “yemi_2021$$"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 smtClean="0"/>
              <a:t>usrname.isalnum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print(x) 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isalpha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err="1"/>
              <a:t>isalpha</a:t>
            </a:r>
            <a:r>
              <a:rPr lang="en-US" sz="2400" dirty="0"/>
              <a:t>() method returns True if all the characters are alphabet letters (a-z).</a:t>
            </a:r>
            <a:endParaRPr lang="en-US" sz="2400" dirty="0"/>
          </a:p>
          <a:p>
            <a:r>
              <a:rPr lang="en-US" sz="2400" dirty="0"/>
              <a:t>Example of characters that are not alphabet letters: (space)!#%&amp;? </a:t>
            </a:r>
            <a:r>
              <a:rPr lang="en-US" sz="2400" dirty="0" smtClean="0"/>
              <a:t>,numbers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isalnum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Check if all the characters in the text is </a:t>
            </a:r>
            <a:r>
              <a:rPr lang="en-US" sz="2400" dirty="0" smtClean="0"/>
              <a:t>alpha:</a:t>
            </a:r>
            <a:endParaRPr lang="en-US" sz="2400" dirty="0"/>
          </a:p>
          <a:p>
            <a:r>
              <a:rPr lang="en-US" sz="2400" dirty="0" smtClean="0"/>
              <a:t>username= “yemi_2021$$"</a:t>
            </a:r>
            <a:br>
              <a:rPr lang="en-US" sz="2400" dirty="0" smtClean="0"/>
            </a:br>
            <a:r>
              <a:rPr lang="en-US" sz="2400" dirty="0" smtClean="0"/>
              <a:t>x = </a:t>
            </a:r>
            <a:r>
              <a:rPr lang="en-US" sz="2400" dirty="0" err="1" smtClean="0"/>
              <a:t>usrname.isalpha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print(x)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username2= </a:t>
            </a:r>
            <a:r>
              <a:rPr lang="en-US" sz="2400" dirty="0"/>
              <a:t>“</a:t>
            </a:r>
            <a:r>
              <a:rPr lang="en-US" sz="2400" dirty="0" err="1" smtClean="0"/>
              <a:t>yemiadesegun</a:t>
            </a:r>
            <a:r>
              <a:rPr lang="en-US" sz="2400" dirty="0" smtClean="0"/>
              <a:t>"</a:t>
            </a:r>
            <a:br>
              <a:rPr lang="en-US" sz="2400" dirty="0"/>
            </a:br>
            <a:r>
              <a:rPr lang="en-US" sz="2400" dirty="0" smtClean="0"/>
              <a:t>x2 </a:t>
            </a:r>
            <a:r>
              <a:rPr lang="en-US" sz="2400" dirty="0"/>
              <a:t>= </a:t>
            </a:r>
            <a:r>
              <a:rPr lang="en-US" sz="2400" dirty="0" smtClean="0"/>
              <a:t>usrname2.isalpha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 smtClean="0"/>
              <a:t>print(x2) 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isdecimal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isdecimal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isdecimal</a:t>
            </a:r>
            <a:r>
              <a:rPr lang="en-US" sz="2400" dirty="0"/>
              <a:t>() method returns True if all the characters are decimals (0-9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r>
              <a:rPr lang="en-US" sz="2400" dirty="0"/>
              <a:t>True – all characters are decimal</a:t>
            </a:r>
            <a:br>
              <a:rPr lang="en-US" sz="2400" dirty="0"/>
            </a:br>
            <a:r>
              <a:rPr lang="en-US" sz="2400" dirty="0"/>
              <a:t>False – one or more then one character is not decimal.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isdecimal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s = "12345"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s.isdecimal</a:t>
            </a:r>
            <a:r>
              <a:rPr lang="en-US" sz="2400" dirty="0" smtClean="0"/>
              <a:t>())</a:t>
            </a:r>
            <a:r>
              <a:rPr lang="en-US" sz="2400" dirty="0"/>
              <a:t>  </a:t>
            </a:r>
            <a:endParaRPr lang="en-US" sz="2400" dirty="0"/>
          </a:p>
          <a:p>
            <a:r>
              <a:rPr lang="en-US" sz="2400" dirty="0"/>
              <a:t># contains alphabets</a:t>
            </a:r>
            <a:endParaRPr lang="en-US" sz="2400" dirty="0"/>
          </a:p>
          <a:p>
            <a:r>
              <a:rPr lang="en-US" sz="2400" dirty="0"/>
              <a:t>s = "</a:t>
            </a:r>
            <a:r>
              <a:rPr lang="en-US" sz="2400" dirty="0" smtClean="0"/>
              <a:t>12program34</a:t>
            </a:r>
            <a:r>
              <a:rPr lang="en-US" sz="2400" dirty="0"/>
              <a:t>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s.isdecimal</a:t>
            </a:r>
            <a:r>
              <a:rPr lang="en-US" sz="2400" dirty="0" smtClean="0"/>
              <a:t>())</a:t>
            </a:r>
            <a:r>
              <a:rPr lang="en-US" sz="2400" dirty="0"/>
              <a:t>  </a:t>
            </a:r>
            <a:endParaRPr lang="en-US" sz="2400" dirty="0"/>
          </a:p>
          <a:p>
            <a:r>
              <a:rPr lang="en-US" sz="2400" dirty="0"/>
              <a:t># contains numbers and spaces</a:t>
            </a:r>
            <a:endParaRPr lang="en-US" sz="2400" dirty="0"/>
          </a:p>
          <a:p>
            <a:r>
              <a:rPr lang="en-US" sz="2400" dirty="0"/>
              <a:t>s = "12 34"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s.isdecimal</a:t>
            </a:r>
            <a:r>
              <a:rPr lang="en-US" sz="2400" dirty="0"/>
              <a:t>())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dirty="0" smtClean="0"/>
              <a:t>The Python documentation notes the difference between the three methods.</a:t>
            </a:r>
            <a:endParaRPr lang="en-US" sz="2400" dirty="0" smtClean="0"/>
          </a:p>
          <a:p>
            <a:r>
              <a:rPr lang="en-US" sz="2400" b="1" dirty="0" err="1" smtClean="0">
                <a:hlinkClick r:id="rId4"/>
              </a:rPr>
              <a:t>str.isdigit</a:t>
            </a:r>
            <a:endParaRPr lang="en-US" sz="2400" b="1" dirty="0" smtClean="0"/>
          </a:p>
          <a:p>
            <a:r>
              <a:rPr lang="en-US" sz="1600" dirty="0" smtClean="0"/>
              <a:t>Return true if all characters in the string are digits and there is at least one character, false otherwise. </a:t>
            </a:r>
            <a:endParaRPr lang="en-US" sz="1600" dirty="0" smtClean="0"/>
          </a:p>
          <a:p>
            <a:r>
              <a:rPr lang="en-US" sz="1600" b="1" dirty="0" smtClean="0"/>
              <a:t>Digits include decimal characters and digits that need special handling, such as the compatibility superscript digits. </a:t>
            </a:r>
            <a:endParaRPr lang="en-US" sz="1600" b="1" dirty="0" smtClean="0"/>
          </a:p>
          <a:p>
            <a:r>
              <a:rPr lang="en-US" sz="1600" b="1" dirty="0" smtClean="0"/>
              <a:t>This covers digits which cannot be used to form numbers in base 10, like the </a:t>
            </a:r>
            <a:r>
              <a:rPr lang="en-US" sz="1600" b="1" dirty="0" err="1" smtClean="0"/>
              <a:t>Kharosthi</a:t>
            </a:r>
            <a:r>
              <a:rPr lang="en-US" sz="1600" b="1" dirty="0" smtClean="0"/>
              <a:t> numbers. </a:t>
            </a:r>
            <a:endParaRPr lang="en-US" sz="1600" b="1" dirty="0" smtClean="0"/>
          </a:p>
          <a:p>
            <a:r>
              <a:rPr lang="en-US" sz="1600" b="1" dirty="0" smtClean="0"/>
              <a:t>Formally, a digit is a character that has the property value </a:t>
            </a:r>
            <a:r>
              <a:rPr lang="en-US" sz="1600" b="1" dirty="0" err="1" smtClean="0"/>
              <a:t>Numeric_Type</a:t>
            </a:r>
            <a:r>
              <a:rPr lang="en-US" sz="1600" b="1" dirty="0" smtClean="0"/>
              <a:t>=Digit</a:t>
            </a:r>
            <a:endParaRPr lang="en-US" sz="1600" b="1" dirty="0" smtClean="0"/>
          </a:p>
          <a:p>
            <a:r>
              <a:rPr lang="en-US" sz="1600" b="1" dirty="0" smtClean="0"/>
              <a:t> or </a:t>
            </a:r>
            <a:endParaRPr lang="en-US" sz="1600" b="1" dirty="0" smtClean="0"/>
          </a:p>
          <a:p>
            <a:r>
              <a:rPr lang="en-US" sz="1600" b="1" dirty="0" err="1" smtClean="0"/>
              <a:t>Numeric_Type</a:t>
            </a:r>
            <a:r>
              <a:rPr lang="en-US" sz="1600" b="1" dirty="0" smtClean="0"/>
              <a:t>=Decimal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err="1">
                <a:hlinkClick r:id="rId4"/>
              </a:rPr>
              <a:t>str.isnumeric</a:t>
            </a:r>
            <a:endParaRPr lang="en-US" sz="2400" b="1" dirty="0"/>
          </a:p>
          <a:p>
            <a:r>
              <a:rPr lang="en-US" sz="1800" dirty="0"/>
              <a:t>Return true if all characters in the string are numeric characters, and there is at least one character, false otherwise. </a:t>
            </a:r>
            <a:endParaRPr lang="en-US" sz="1800" dirty="0" smtClean="0"/>
          </a:p>
          <a:p>
            <a:r>
              <a:rPr lang="en-US" sz="1800" b="1" dirty="0" smtClean="0"/>
              <a:t>Numeric </a:t>
            </a:r>
            <a:r>
              <a:rPr lang="en-US" sz="1800" b="1" dirty="0"/>
              <a:t>characters include digit characters, and all characters that have the </a:t>
            </a:r>
            <a:r>
              <a:rPr lang="en-US" sz="1800" b="1" u="sng" dirty="0"/>
              <a:t>Unicode numeric value </a:t>
            </a:r>
            <a:r>
              <a:rPr lang="en-US" sz="1800" b="1" dirty="0"/>
              <a:t>property, e.g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r>
              <a:rPr lang="en-US" sz="1800" b="1" dirty="0" smtClean="0"/>
              <a:t> </a:t>
            </a:r>
            <a:r>
              <a:rPr lang="en-US" sz="1800" b="1" dirty="0"/>
              <a:t>U+2155, VULGAR FRACTION ONE FIFTH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r>
              <a:rPr lang="en-US" sz="1800" b="1" dirty="0" smtClean="0"/>
              <a:t> </a:t>
            </a:r>
            <a:r>
              <a:rPr lang="en-US" sz="1800" b="1" dirty="0"/>
              <a:t>Formally, numeric characters are those with the property value </a:t>
            </a:r>
            <a:r>
              <a:rPr lang="en-US" sz="1800" b="1" dirty="0" err="1"/>
              <a:t>Numeric_Type</a:t>
            </a:r>
            <a:r>
              <a:rPr lang="en-US" sz="1800" b="1" dirty="0"/>
              <a:t>=Digit</a:t>
            </a:r>
            <a:r>
              <a:rPr lang="en-US" sz="1800" b="1" dirty="0" smtClean="0"/>
              <a:t>,</a:t>
            </a:r>
            <a:endParaRPr lang="en-US" sz="1800" b="1" dirty="0" smtClean="0"/>
          </a:p>
          <a:p>
            <a:r>
              <a:rPr lang="en-US" sz="1800" b="1" dirty="0" smtClean="0"/>
              <a:t> </a:t>
            </a:r>
            <a:r>
              <a:rPr lang="en-US" sz="1800" b="1" dirty="0" err="1"/>
              <a:t>Numeric_Type</a:t>
            </a:r>
            <a:r>
              <a:rPr lang="en-US" sz="1800" b="1" dirty="0"/>
              <a:t>=Decimal </a:t>
            </a:r>
            <a:endParaRPr lang="en-US" sz="1800" b="1" dirty="0" smtClean="0"/>
          </a:p>
          <a:p>
            <a:r>
              <a:rPr lang="en-US" sz="1800" b="1" dirty="0" smtClean="0"/>
              <a:t>or</a:t>
            </a:r>
            <a:endParaRPr lang="en-US" sz="1800" b="1" dirty="0" smtClean="0"/>
          </a:p>
          <a:p>
            <a:r>
              <a:rPr lang="en-US" sz="1800" b="1" dirty="0" smtClean="0"/>
              <a:t> </a:t>
            </a:r>
            <a:r>
              <a:rPr lang="en-US" sz="1800" b="1" dirty="0" err="1"/>
              <a:t>Numeric_Type</a:t>
            </a:r>
            <a:r>
              <a:rPr lang="en-US" sz="1800" b="1" dirty="0"/>
              <a:t>=Numeric</a:t>
            </a:r>
            <a:r>
              <a:rPr lang="en-US" sz="1800" dirty="0"/>
              <a:t>.</a:t>
            </a:r>
            <a:endParaRPr lang="en-US" sz="18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err="1">
                <a:hlinkClick r:id="rId4"/>
              </a:rPr>
              <a:t>str.isnumeric</a:t>
            </a:r>
            <a:endParaRPr lang="en-US" sz="2400" b="1" dirty="0"/>
          </a:p>
          <a:p>
            <a:r>
              <a:rPr lang="en-US" sz="1800" b="1" dirty="0" err="1">
                <a:hlinkClick r:id="rId5"/>
              </a:rPr>
              <a:t>str.isdecimal</a:t>
            </a:r>
            <a:endParaRPr lang="en-US" sz="1800" b="1" dirty="0"/>
          </a:p>
          <a:p>
            <a:r>
              <a:rPr lang="en-US" sz="1800" dirty="0"/>
              <a:t>Return true if all characters in the string are decimal characters and there is at least one character, false otherwise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b="1" dirty="0"/>
              <a:t>Decimal characters are those that can be used to form numbers in base 10, </a:t>
            </a:r>
            <a:endParaRPr lang="en-US" sz="1800" b="1" dirty="0" smtClean="0"/>
          </a:p>
          <a:p>
            <a:r>
              <a:rPr lang="en-US" sz="1800" b="1" dirty="0" smtClean="0"/>
              <a:t>e.g</a:t>
            </a:r>
            <a:r>
              <a:rPr lang="en-US" sz="1800" b="1" dirty="0"/>
              <a:t>. U+0660, ARABIC-INDIC DIGIT ZERO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r>
              <a:rPr lang="en-US" sz="1800" b="1" dirty="0" smtClean="0"/>
              <a:t> </a:t>
            </a:r>
            <a:r>
              <a:rPr lang="en-US" sz="1800" b="1" dirty="0"/>
              <a:t>Formally a decimal character is a character in the Unicode General Category “</a:t>
            </a:r>
            <a:r>
              <a:rPr lang="en-US" sz="1800" b="1" dirty="0" err="1"/>
              <a:t>Nd</a:t>
            </a:r>
            <a:r>
              <a:rPr lang="en-US" sz="1800" b="1" dirty="0"/>
              <a:t>”</a:t>
            </a:r>
            <a:r>
              <a:rPr lang="en-US" sz="1800" dirty="0"/>
              <a:t>.</a:t>
            </a:r>
            <a:endParaRPr lang="en-US" sz="18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Strings are Arrays</a:t>
            </a:r>
            <a:endParaRPr lang="en-US" sz="2400" b="1" dirty="0"/>
          </a:p>
          <a:p>
            <a:r>
              <a:rPr lang="en-US" sz="2400" dirty="0"/>
              <a:t>Like many other popular programming languages, strings in Python are arrays of bytes representing </a:t>
            </a:r>
            <a:r>
              <a:rPr lang="en-US" sz="2400" dirty="0" err="1"/>
              <a:t>unicode</a:t>
            </a:r>
            <a:r>
              <a:rPr lang="en-US" sz="2400" dirty="0"/>
              <a:t> characters.</a:t>
            </a:r>
            <a:endParaRPr lang="en-US" sz="2400" dirty="0"/>
          </a:p>
          <a:p>
            <a:r>
              <a:rPr lang="en-US" sz="2400" dirty="0"/>
              <a:t>However, Python does not have a character data type, a single character is simply a string with a length of 1.</a:t>
            </a:r>
            <a:endParaRPr lang="en-US" sz="2400" dirty="0"/>
          </a:p>
          <a:p>
            <a:r>
              <a:rPr lang="en-US" sz="2400" dirty="0"/>
              <a:t>Square brackets can be used to access elements of the string.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1800" dirty="0" smtClean="0"/>
              <a:t>*Note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negative number a = "-10" would be false for all of these three</a:t>
            </a:r>
            <a:endParaRPr lang="en-US" sz="1800" dirty="0"/>
          </a:p>
          <a:p>
            <a:r>
              <a:rPr lang="en-US" sz="1800" dirty="0" err="1"/>
              <a:t>a.isdecimal</a:t>
            </a:r>
            <a:r>
              <a:rPr lang="en-US" sz="1800" dirty="0"/>
              <a:t>(), </a:t>
            </a:r>
            <a:r>
              <a:rPr lang="en-US" sz="1800" dirty="0" err="1"/>
              <a:t>a.isdigit</a:t>
            </a:r>
            <a:r>
              <a:rPr lang="en-US" sz="1800" dirty="0"/>
              <a:t>(), </a:t>
            </a:r>
            <a:r>
              <a:rPr lang="en-US" sz="1800" dirty="0" err="1"/>
              <a:t>a.isnumeric</a:t>
            </a:r>
            <a:r>
              <a:rPr lang="en-US" sz="1800" dirty="0"/>
              <a:t>() are False, False, </a:t>
            </a:r>
            <a:r>
              <a:rPr lang="en-US" sz="1800" dirty="0" smtClean="0"/>
              <a:t>False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b="1" dirty="0" err="1"/>
              <a:t>isdecimal</a:t>
            </a:r>
            <a:r>
              <a:rPr lang="en-US" sz="1800" b="1" dirty="0"/>
              <a:t>() </a:t>
            </a:r>
            <a:r>
              <a:rPr lang="en-US" sz="1800" dirty="0"/>
              <a:t>will have only 0 to 9 in any language, but with out negative signs </a:t>
            </a:r>
            <a:endParaRPr lang="en-US" sz="1800" dirty="0" smtClean="0"/>
          </a:p>
          <a:p>
            <a:r>
              <a:rPr lang="en-US" sz="1800" b="1" dirty="0" err="1" smtClean="0"/>
              <a:t>isdigit</a:t>
            </a:r>
            <a:r>
              <a:rPr lang="en-US" sz="1800" b="1" dirty="0"/>
              <a:t>() </a:t>
            </a:r>
            <a:r>
              <a:rPr lang="en-US" sz="1800" dirty="0"/>
              <a:t>will have only 0 to 9 in any language, also in the "to the power of" positions. (decimal numbers in power, ex: 2 to the power of 5). </a:t>
            </a:r>
            <a:endParaRPr lang="en-US" sz="1800" dirty="0" smtClean="0"/>
          </a:p>
          <a:p>
            <a:r>
              <a:rPr lang="en-US" sz="1800" b="1" dirty="0" err="1" smtClean="0"/>
              <a:t>isnumeric</a:t>
            </a:r>
            <a:r>
              <a:rPr lang="en-US" sz="1800" b="1" dirty="0"/>
              <a:t>() </a:t>
            </a:r>
            <a:r>
              <a:rPr lang="en-US" sz="1800" dirty="0"/>
              <a:t>is even broader spectrum..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/>
              <a:t>will also include more than 0 to 9 in any position, but it will also have Tens, hundred, thousands in any language, ex. roman 10 is X, its a valid </a:t>
            </a:r>
            <a:r>
              <a:rPr lang="en-US" sz="1800" dirty="0" err="1"/>
              <a:t>isnumeric</a:t>
            </a:r>
            <a:r>
              <a:rPr lang="en-US" sz="1800" dirty="0"/>
              <a:t>(). </a:t>
            </a:r>
            <a:endParaRPr lang="en-US" sz="1800" dirty="0" smtClean="0"/>
          </a:p>
          <a:p>
            <a:r>
              <a:rPr lang="en-US" sz="1800" dirty="0" smtClean="0"/>
              <a:t>But </a:t>
            </a:r>
            <a:r>
              <a:rPr lang="en-US" sz="1800" dirty="0"/>
              <a:t>all the three are false for: Negative numbers, ex: -10 and floating point numbers, ex: 10.1 </a:t>
            </a:r>
            <a:endParaRPr lang="en-US" sz="1800" dirty="0"/>
          </a:p>
          <a:p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****notes</a:t>
            </a:r>
            <a:endParaRPr lang="en-US" sz="2400" b="1" dirty="0" smtClean="0"/>
          </a:p>
          <a:p>
            <a:r>
              <a:rPr lang="en-US" sz="2400" dirty="0"/>
              <a:t>s = "28212" print(</a:t>
            </a:r>
            <a:r>
              <a:rPr lang="en-US" sz="2400" dirty="0" err="1"/>
              <a:t>s.isdecimal</a:t>
            </a:r>
            <a:r>
              <a:rPr lang="en-US" sz="2400" dirty="0"/>
              <a:t>()) # contains alphabets </a:t>
            </a:r>
            <a:r>
              <a:rPr lang="en-US" sz="2400" dirty="0" smtClean="0"/>
              <a:t>s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= "32ladk3" print(</a:t>
            </a:r>
            <a:r>
              <a:rPr lang="en-US" sz="2400" dirty="0" err="1"/>
              <a:t>s.isdecimal</a:t>
            </a:r>
            <a:r>
              <a:rPr lang="en-US" sz="2400" dirty="0"/>
              <a:t>()) # contains </a:t>
            </a:r>
            <a:r>
              <a:rPr lang="en-US" sz="2400" dirty="0" smtClean="0"/>
              <a:t>alphabets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and spaces s = "Mo3 </a:t>
            </a:r>
            <a:r>
              <a:rPr lang="en-US" sz="2400" dirty="0" err="1"/>
              <a:t>nicaG</a:t>
            </a:r>
            <a:r>
              <a:rPr lang="en-US" sz="2400" dirty="0"/>
              <a:t> el l22er"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print(</a:t>
            </a:r>
            <a:r>
              <a:rPr lang="en-US" sz="2400" b="1" dirty="0" err="1" smtClean="0"/>
              <a:t>s.isdecimal</a:t>
            </a:r>
            <a:r>
              <a:rPr lang="en-US" sz="2400" b="1" dirty="0"/>
              <a:t>())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****notes</a:t>
            </a:r>
            <a:endParaRPr lang="en-US" sz="2400" b="1" dirty="0" smtClean="0"/>
          </a:p>
          <a:p>
            <a:r>
              <a:rPr lang="en-US" sz="2000" dirty="0"/>
              <a:t>The superscript and subscripts are considered digit characters but not decimals. If the string contains these characters (usually written using </a:t>
            </a:r>
            <a:r>
              <a:rPr lang="en-US" sz="2000" dirty="0" err="1"/>
              <a:t>unicode</a:t>
            </a:r>
            <a:r>
              <a:rPr lang="en-US" sz="2000" dirty="0"/>
              <a:t>), </a:t>
            </a:r>
            <a:r>
              <a:rPr lang="en-US" sz="2000" dirty="0" err="1"/>
              <a:t>isdecimal</a:t>
            </a:r>
            <a:r>
              <a:rPr lang="en-US" sz="2000" dirty="0"/>
              <a:t>() returns </a:t>
            </a:r>
            <a:r>
              <a:rPr lang="en-US" sz="2000" i="1" dirty="0"/>
              <a:t>False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Similarly, roman numerals, currency numerators and fractions are considered numeric numbers (usually written using </a:t>
            </a:r>
            <a:r>
              <a:rPr lang="en-US" sz="2000" dirty="0" err="1"/>
              <a:t>unicode</a:t>
            </a:r>
            <a:r>
              <a:rPr lang="en-US" sz="2000" dirty="0"/>
              <a:t>) but not decimals. The </a:t>
            </a:r>
            <a:r>
              <a:rPr lang="en-US" sz="2000" dirty="0" err="1"/>
              <a:t>isdecimal</a:t>
            </a:r>
            <a:r>
              <a:rPr lang="en-US" sz="2000" dirty="0"/>
              <a:t>() also returns </a:t>
            </a:r>
            <a:r>
              <a:rPr lang="en-US" sz="2000" i="1" dirty="0"/>
              <a:t>False</a:t>
            </a:r>
            <a:r>
              <a:rPr lang="en-US" sz="2000" dirty="0"/>
              <a:t> in this case.</a:t>
            </a:r>
            <a:endParaRPr lang="en-US" sz="2000" dirty="0"/>
          </a:p>
          <a:p>
            <a:r>
              <a:rPr lang="en-US" sz="2000" dirty="0"/>
              <a:t>There are two methods </a:t>
            </a:r>
            <a:r>
              <a:rPr lang="en-US" sz="2000" dirty="0" err="1"/>
              <a:t>isdigit</a:t>
            </a:r>
            <a:r>
              <a:rPr lang="en-US" sz="2000" dirty="0"/>
              <a:t>() and </a:t>
            </a:r>
            <a:r>
              <a:rPr lang="en-US" sz="2000" dirty="0" err="1"/>
              <a:t>isnumeric</a:t>
            </a:r>
            <a:r>
              <a:rPr lang="en-US" sz="2000" dirty="0"/>
              <a:t>() that checks whether the string contains digit characters and numeric characters respectively.</a:t>
            </a:r>
            <a:endParaRPr lang="en-US" sz="2000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isidentifier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isidentifier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A string is considered a valid identifier if it only contains alphanumeric letters (a-z) and (0-9), or underscores (_). A valid identifier cannot start with a number, or contain any spaces. </a:t>
            </a:r>
            <a:endParaRPr lang="en-US" sz="2400" dirty="0" smtClean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isidentifier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a = </a:t>
            </a:r>
            <a:r>
              <a:rPr lang="en-US" sz="2400" dirty="0" smtClean="0"/>
              <a:t>“</a:t>
            </a:r>
            <a:r>
              <a:rPr lang="en-US" sz="2400" dirty="0" err="1" smtClean="0"/>
              <a:t>DataFolder</a:t>
            </a:r>
            <a:r>
              <a:rPr lang="en-US" sz="2400" dirty="0"/>
              <a:t>"</a:t>
            </a:r>
            <a:br>
              <a:rPr lang="en-US" sz="2400" dirty="0"/>
            </a:br>
            <a:r>
              <a:rPr lang="en-US" sz="2400" dirty="0"/>
              <a:t>b = </a:t>
            </a:r>
            <a:r>
              <a:rPr lang="en-US" sz="2400" dirty="0" smtClean="0"/>
              <a:t>“Version8"</a:t>
            </a:r>
            <a:br>
              <a:rPr lang="en-US" sz="2400" dirty="0"/>
            </a:br>
            <a:r>
              <a:rPr lang="en-US" sz="2400" dirty="0"/>
              <a:t>c = </a:t>
            </a:r>
            <a:r>
              <a:rPr lang="en-US" sz="2400" dirty="0" smtClean="0"/>
              <a:t>“App2021"</a:t>
            </a:r>
            <a:br>
              <a:rPr lang="en-US" sz="2400" dirty="0"/>
            </a:br>
            <a:r>
              <a:rPr lang="en-US" sz="2400" dirty="0"/>
              <a:t>d = </a:t>
            </a:r>
            <a:r>
              <a:rPr lang="en-US" sz="2400" dirty="0" smtClean="0"/>
              <a:t>“student data"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a.isidentifier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b.isidentifier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c.isidentifier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d.isidentifier</a:t>
            </a:r>
            <a:r>
              <a:rPr lang="en-US" sz="2400" dirty="0"/>
              <a:t>()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isnumeric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isnumeric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isnumeric</a:t>
            </a:r>
            <a:r>
              <a:rPr lang="en-US" sz="2400" dirty="0"/>
              <a:t>() method returns True if all the characters are numeric (0-9), otherwise False.</a:t>
            </a:r>
            <a:endParaRPr lang="en-US" sz="2400" dirty="0"/>
          </a:p>
          <a:p>
            <a:r>
              <a:rPr lang="en-US" sz="2400" dirty="0"/>
              <a:t>Exponents, like ² and ¾ are also considered to be numeric values.</a:t>
            </a:r>
            <a:endParaRPr lang="en-US" sz="2400" dirty="0"/>
          </a:p>
          <a:p>
            <a:r>
              <a:rPr lang="en-US" sz="2400" dirty="0"/>
              <a:t>"-1" and "1.5" are NOT considered numeric values, because </a:t>
            </a:r>
            <a:r>
              <a:rPr lang="en-US" sz="2400" i="1" dirty="0"/>
              <a:t>all</a:t>
            </a:r>
            <a:r>
              <a:rPr lang="en-US" sz="2400" dirty="0"/>
              <a:t> the characters in the string must be numeric, and the - and the . are not.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isnumeric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a = "\u0030" 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unicode</a:t>
            </a:r>
            <a:r>
              <a:rPr lang="en-US" sz="2400" dirty="0">
                <a:solidFill>
                  <a:srgbClr val="FF0000"/>
                </a:solidFill>
              </a:rPr>
              <a:t> for 0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b = "\u00B2" 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unicode</a:t>
            </a:r>
            <a:r>
              <a:rPr lang="en-US" sz="2400" dirty="0">
                <a:solidFill>
                  <a:srgbClr val="FF0000"/>
                </a:solidFill>
              </a:rPr>
              <a:t> for &amp;sup2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c = "10km2"</a:t>
            </a:r>
            <a:br>
              <a:rPr lang="en-US" sz="2400" dirty="0"/>
            </a:br>
            <a:r>
              <a:rPr lang="en-US" sz="2400" dirty="0"/>
              <a:t>d = "-1"</a:t>
            </a:r>
            <a:br>
              <a:rPr lang="en-US" sz="2400" dirty="0"/>
            </a:br>
            <a:r>
              <a:rPr lang="en-US" sz="2400" dirty="0"/>
              <a:t>e = "1.5"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a.isnumeric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b.isnumeric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c.isnumeric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d.isnumeric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e.isnumeric</a:t>
            </a:r>
            <a:r>
              <a:rPr lang="en-US" sz="2400" dirty="0"/>
              <a:t>())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isspace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Strings are Arrays</a:t>
            </a:r>
            <a:endParaRPr lang="en-US" sz="2400" b="1" dirty="0"/>
          </a:p>
          <a:p>
            <a:r>
              <a:rPr lang="en-US" sz="2400" dirty="0"/>
              <a:t>Get the character at position 1 (remember that the first character has the position </a:t>
            </a:r>
            <a:r>
              <a:rPr lang="en-US" sz="2400" dirty="0" smtClean="0"/>
              <a:t>3):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= “Software Engineering"</a:t>
            </a:r>
            <a:br>
              <a:rPr lang="en-US" sz="2400" dirty="0"/>
            </a:br>
            <a:r>
              <a:rPr lang="en-US" sz="2400" dirty="0" smtClean="0"/>
              <a:t>print(a[3])</a:t>
            </a:r>
            <a:endParaRPr lang="en-US" sz="2400" dirty="0" smtClean="0"/>
          </a:p>
          <a:p>
            <a:r>
              <a:rPr lang="en-US" sz="2400" dirty="0" smtClean="0"/>
              <a:t>print(a[0])</a:t>
            </a:r>
            <a:endParaRPr lang="en-US" sz="2400" dirty="0" smtClean="0"/>
          </a:p>
          <a:p>
            <a:r>
              <a:rPr lang="en-US" sz="2400" dirty="0" smtClean="0"/>
              <a:t>print(a[6])</a:t>
            </a:r>
            <a:endParaRPr lang="en-US" sz="2400" dirty="0" smtClean="0"/>
          </a:p>
          <a:p>
            <a:r>
              <a:rPr lang="en-US" sz="2400" dirty="0" smtClean="0"/>
              <a:t>print(a[1])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36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isspace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isspace</a:t>
            </a:r>
            <a:r>
              <a:rPr lang="en-US" sz="2400" dirty="0"/>
              <a:t>() method returns True if all the characters in a string are whitespaces, otherwise False. </a:t>
            </a:r>
            <a:endParaRPr lang="en-US" sz="2400" dirty="0" smtClean="0"/>
          </a:p>
          <a:p>
            <a:r>
              <a:rPr lang="en-US" sz="2400" dirty="0" smtClean="0"/>
              <a:t>Checks </a:t>
            </a:r>
            <a:r>
              <a:rPr lang="en-US" sz="2400" dirty="0"/>
              <a:t>if all the characters in the text are </a:t>
            </a:r>
            <a:r>
              <a:rPr lang="en-US" sz="2400" dirty="0" smtClean="0"/>
              <a:t>whitespaces.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isspace</a:t>
            </a:r>
            <a:r>
              <a:rPr lang="en-US" sz="2400" b="1" dirty="0"/>
              <a:t>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string1 </a:t>
            </a:r>
            <a:r>
              <a:rPr lang="en-US" sz="2400" dirty="0"/>
              <a:t>= "   s   </a:t>
            </a:r>
            <a:r>
              <a:rPr lang="en-US" sz="2400" dirty="0" smtClean="0"/>
              <a:t>“</a:t>
            </a:r>
            <a:endParaRPr lang="en-US" sz="2400" dirty="0" smtClean="0"/>
          </a:p>
          <a:p>
            <a:r>
              <a:rPr lang="en-US" sz="2400" dirty="0" smtClean="0"/>
              <a:t>string2=“”</a:t>
            </a:r>
            <a:endParaRPr lang="en-US" sz="2400" dirty="0" smtClean="0"/>
          </a:p>
          <a:p>
            <a:r>
              <a:rPr lang="en-US" sz="2400" dirty="0" smtClean="0"/>
              <a:t>string3 = “ 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string1.isspace()</a:t>
            </a:r>
            <a:endParaRPr lang="en-US" sz="2400" dirty="0" smtClean="0"/>
          </a:p>
          <a:p>
            <a:r>
              <a:rPr lang="en-US" sz="2400" dirty="0" smtClean="0"/>
              <a:t>string2.isspace()</a:t>
            </a:r>
            <a:endParaRPr lang="en-US" sz="2400" dirty="0" smtClean="0"/>
          </a:p>
          <a:p>
            <a:r>
              <a:rPr lang="en-US" sz="2400" dirty="0" smtClean="0"/>
              <a:t>string3.isspace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replace() Method</a:t>
            </a:r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replace()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The replace() method replaces a specified phrase with another specified phrase.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nothing else is </a:t>
            </a:r>
            <a:r>
              <a:rPr lang="en-US" sz="2400" dirty="0" smtClean="0"/>
              <a:t>specified  ,</a:t>
            </a:r>
            <a:r>
              <a:rPr lang="en-US" sz="2400" i="1" dirty="0" smtClean="0"/>
              <a:t>all </a:t>
            </a:r>
            <a:r>
              <a:rPr lang="en-US" sz="2400" dirty="0" smtClean="0"/>
              <a:t>occurrences </a:t>
            </a:r>
            <a:r>
              <a:rPr lang="en-US" sz="2400" dirty="0"/>
              <a:t>of the specified phrase will be replaced</a:t>
            </a:r>
            <a:r>
              <a:rPr lang="en-US" sz="2400" dirty="0" smtClean="0"/>
              <a:t>,.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1"/>
            <a:ext cx="7480817" cy="3585307"/>
          </a:xfrm>
        </p:spPr>
        <p:txBody>
          <a:bodyPr/>
          <a:lstStyle/>
          <a:p>
            <a:r>
              <a:rPr lang="en-US" sz="2400" b="1" dirty="0"/>
              <a:t>String replace()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String = “a special function, is a unique algorithm, that does a unique function"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result1 </a:t>
            </a:r>
            <a:r>
              <a:rPr lang="en-US" sz="2400" dirty="0"/>
              <a:t>= </a:t>
            </a:r>
            <a:r>
              <a:rPr lang="en-US" sz="2400" dirty="0" err="1" smtClean="0"/>
              <a:t>string.replace</a:t>
            </a:r>
            <a:r>
              <a:rPr lang="en-US" sz="2400" dirty="0" smtClean="0"/>
              <a:t>(“unique", “defined", </a:t>
            </a:r>
            <a:r>
              <a:rPr lang="en-US" sz="2400" dirty="0"/>
              <a:t>2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result2 </a:t>
            </a:r>
            <a:r>
              <a:rPr lang="en-US" sz="2400" dirty="0"/>
              <a:t>= </a:t>
            </a:r>
            <a:r>
              <a:rPr lang="en-US" sz="2400" dirty="0" err="1"/>
              <a:t>string.replace</a:t>
            </a:r>
            <a:r>
              <a:rPr lang="en-US" sz="2400" dirty="0"/>
              <a:t>(“unique", “defined</a:t>
            </a:r>
            <a:r>
              <a:rPr lang="en-US" sz="2400" dirty="0" smtClean="0"/>
              <a:t>")</a:t>
            </a:r>
            <a:br>
              <a:rPr lang="en-US" sz="2400" dirty="0"/>
            </a:br>
            <a:r>
              <a:rPr lang="en-US" sz="2400" dirty="0" smtClean="0"/>
              <a:t>print(result2)</a:t>
            </a:r>
            <a:endParaRPr lang="en-US" sz="2400" dirty="0" smtClean="0"/>
          </a:p>
          <a:p>
            <a:r>
              <a:rPr lang="en-US" sz="2400" dirty="0" smtClean="0"/>
              <a:t>print(result3)</a:t>
            </a:r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split() Method</a:t>
            </a:r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split()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Split a string into a list where each word is a list item:</a:t>
            </a:r>
            <a:endParaRPr lang="en-US" sz="2400" b="1" dirty="0"/>
          </a:p>
          <a:p>
            <a:r>
              <a:rPr lang="en-US" sz="2400" dirty="0" smtClean="0"/>
              <a:t>emails= “yemi@yahoo.com , tunde@gmail.com, ade@imail.com,gbenga@yahoo.com,yele@gmail.com,habib@imail.com,blessing@imail.com"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 smtClean="0"/>
              <a:t>emails.split</a:t>
            </a:r>
            <a:r>
              <a:rPr lang="en-US" sz="2400" dirty="0"/>
              <a:t>()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print(data) </a:t>
            </a: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splitlines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splitlines</a:t>
            </a:r>
            <a:r>
              <a:rPr lang="en-US" sz="2400" dirty="0"/>
              <a:t>() method splits a string into a list. The splitting is done at line breaks.</a:t>
            </a:r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splitlines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b="1" dirty="0"/>
              <a:t>Syntax</a:t>
            </a:r>
            <a:endParaRPr lang="en-US" sz="2400" b="1" dirty="0"/>
          </a:p>
          <a:p>
            <a:r>
              <a:rPr lang="en-US" sz="2400" i="1" dirty="0" err="1" smtClean="0"/>
              <a:t>string</a:t>
            </a:r>
            <a:r>
              <a:rPr lang="en-US" sz="2400" dirty="0" err="1" smtClean="0"/>
              <a:t>.splitlines</a:t>
            </a:r>
            <a:r>
              <a:rPr lang="en-US" sz="2400" dirty="0" smtClean="0"/>
              <a:t>() 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</a:t>
            </a:r>
            <a:r>
              <a:rPr lang="en-US" sz="2400" b="1" dirty="0" err="1"/>
              <a:t>splitlines</a:t>
            </a:r>
            <a:r>
              <a:rPr lang="en-US" sz="2400" b="1" dirty="0"/>
              <a:t>() Method</a:t>
            </a:r>
            <a:endParaRPr lang="en-US" sz="2400" b="1" dirty="0"/>
          </a:p>
          <a:p>
            <a:r>
              <a:rPr lang="en-US" sz="2400" dirty="0" smtClean="0"/>
              <a:t>info </a:t>
            </a:r>
            <a:r>
              <a:rPr lang="en-US" sz="2400" dirty="0"/>
              <a:t>= </a:t>
            </a:r>
            <a:r>
              <a:rPr lang="en-US" sz="2400" dirty="0" smtClean="0"/>
              <a:t>“ </a:t>
            </a:r>
            <a:r>
              <a:rPr lang="en-US" sz="2400" dirty="0" smtClean="0">
                <a:hlinkClick r:id="rId4"/>
              </a:rPr>
              <a:t>yemi@imail.com</a:t>
            </a:r>
            <a:r>
              <a:rPr lang="en-US" sz="2400" dirty="0" smtClean="0"/>
              <a:t> 100234 Science Chemistry \n </a:t>
            </a:r>
            <a:r>
              <a:rPr lang="en-US" sz="2400" dirty="0" smtClean="0">
                <a:hlinkClick r:id="rId5"/>
              </a:rPr>
              <a:t>tunde@school.com</a:t>
            </a:r>
            <a:r>
              <a:rPr lang="en-US" sz="2400" dirty="0" smtClean="0"/>
              <a:t> 2345 Tech </a:t>
            </a:r>
            <a:r>
              <a:rPr lang="en-US" sz="2400" dirty="0" err="1"/>
              <a:t>E</a:t>
            </a:r>
            <a:r>
              <a:rPr lang="en-US" sz="2400" dirty="0" err="1" smtClean="0"/>
              <a:t>lectelect</a:t>
            </a:r>
            <a:r>
              <a:rPr lang="en-US" sz="2400" dirty="0" smtClean="0"/>
              <a:t> \n</a:t>
            </a:r>
            <a:endParaRPr lang="en-US" sz="2400" dirty="0" smtClean="0"/>
          </a:p>
          <a:p>
            <a:r>
              <a:rPr lang="en-US" sz="2400" dirty="0" err="1" smtClean="0"/>
              <a:t>segun@gmail</a:t>
            </a:r>
            <a:r>
              <a:rPr lang="en-US" sz="2400" dirty="0" smtClean="0"/>
              <a:t> 100455 </a:t>
            </a:r>
            <a:r>
              <a:rPr lang="en-US" sz="2400" dirty="0"/>
              <a:t>S</a:t>
            </a:r>
            <a:r>
              <a:rPr lang="en-US" sz="2400" dirty="0" smtClean="0"/>
              <a:t>cience Physics 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r>
              <a:rPr lang="en-US" sz="2400" dirty="0" err="1" smtClean="0"/>
              <a:t>nfo.splitlines</a:t>
            </a:r>
            <a:r>
              <a:rPr lang="en-US" sz="2400" dirty="0" smtClean="0"/>
              <a:t>(True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print(data)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Looping Through a String</a:t>
            </a:r>
            <a:endParaRPr lang="en-US" sz="2400" b="1" dirty="0"/>
          </a:p>
          <a:p>
            <a:r>
              <a:rPr lang="en-US" sz="2400" dirty="0"/>
              <a:t>Since strings are arrays, we can loop through the characters in a string, with a for loop.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= “Software Engineering"</a:t>
            </a:r>
            <a:br>
              <a:rPr lang="en-US" sz="2400" dirty="0"/>
            </a:br>
            <a:r>
              <a:rPr lang="en-US" sz="2400" dirty="0" smtClean="0"/>
              <a:t>for x in a:</a:t>
            </a:r>
            <a:endParaRPr lang="en-US" sz="2400" dirty="0" smtClean="0"/>
          </a:p>
          <a:p>
            <a:r>
              <a:rPr lang="en-US" sz="2400" dirty="0" smtClean="0"/>
              <a:t>Print(x)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strip() Method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strip()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/>
              <a:t>Remove spaces at the beginning and at the end of the string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/>
              <a:t>The strip() method removes any leading (spaces at the beginning) and trailing (spaces at the end) characters (space is the default leading character to remove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b="1" dirty="0" smtClean="0"/>
              <a:t>You can specify other types of characters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strip()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b="1" dirty="0"/>
              <a:t>Syntax</a:t>
            </a:r>
            <a:endParaRPr lang="en-US" sz="2400" b="1" dirty="0"/>
          </a:p>
          <a:p>
            <a:r>
              <a:rPr lang="en-US" sz="2400" i="1" dirty="0" err="1"/>
              <a:t>string</a:t>
            </a:r>
            <a:r>
              <a:rPr lang="en-US" sz="2400" dirty="0" err="1"/>
              <a:t>.strip</a:t>
            </a:r>
            <a:r>
              <a:rPr lang="en-US" sz="2400" dirty="0"/>
              <a:t>(</a:t>
            </a:r>
            <a:r>
              <a:rPr lang="en-US" sz="2400" i="1" dirty="0"/>
              <a:t>characters</a:t>
            </a:r>
            <a:r>
              <a:rPr lang="en-US" sz="2400" dirty="0"/>
              <a:t>) </a:t>
            </a:r>
            <a:endParaRPr lang="en-US" sz="2400" dirty="0"/>
          </a:p>
          <a:p>
            <a:r>
              <a:rPr lang="en-US" sz="2400" b="1" dirty="0" smtClean="0"/>
              <a:t>You can specify other types of characters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 smtClean="0"/>
              <a:t>String </a:t>
            </a:r>
            <a:r>
              <a:rPr lang="en-US" sz="2400" b="1" dirty="0"/>
              <a:t>strip() </a:t>
            </a:r>
            <a:r>
              <a:rPr lang="en-US" sz="2400" b="1" dirty="0" smtClean="0"/>
              <a:t>Method</a:t>
            </a:r>
            <a:endParaRPr lang="en-US" sz="2400" b="1" dirty="0" smtClean="0"/>
          </a:p>
          <a:p>
            <a:r>
              <a:rPr lang="en-US" sz="2400" dirty="0" smtClean="0"/>
              <a:t>string </a:t>
            </a:r>
            <a:r>
              <a:rPr lang="en-US" sz="2400" dirty="0"/>
              <a:t>= </a:t>
            </a:r>
            <a:r>
              <a:rPr lang="en-US" sz="2400" dirty="0" smtClean="0"/>
              <a:t>“ 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:    “</a:t>
            </a:r>
            <a:endParaRPr lang="en-US" sz="2400" dirty="0" smtClean="0"/>
          </a:p>
          <a:p>
            <a:r>
              <a:rPr lang="en-US" sz="2400" dirty="0" smtClean="0"/>
              <a:t>string2 </a:t>
            </a:r>
            <a:r>
              <a:rPr lang="en-US" sz="2400" dirty="0"/>
              <a:t>= “ </a:t>
            </a:r>
            <a:r>
              <a:rPr lang="en-US" sz="2400" dirty="0" smtClean="0"/>
              <a:t>///// username /////"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 smtClean="0"/>
              <a:t>string.strip</a:t>
            </a:r>
            <a:r>
              <a:rPr lang="en-US" sz="2400" dirty="0" smtClean="0"/>
              <a:t>()</a:t>
            </a:r>
            <a:endParaRPr lang="en-US" sz="2400" dirty="0" smtClean="0"/>
          </a:p>
          <a:p>
            <a:r>
              <a:rPr lang="en-US" sz="2400" dirty="0" smtClean="0"/>
              <a:t>x2 </a:t>
            </a:r>
            <a:r>
              <a:rPr lang="en-US" sz="2400" dirty="0"/>
              <a:t>= </a:t>
            </a:r>
            <a:r>
              <a:rPr lang="en-US" sz="2400" dirty="0" smtClean="0"/>
              <a:t>string2.strip(“/////”)</a:t>
            </a:r>
            <a:br>
              <a:rPr lang="en-US" sz="2400" dirty="0"/>
            </a:br>
            <a:r>
              <a:rPr lang="en-US" sz="2400" dirty="0" smtClean="0"/>
              <a:t>print(x,x2)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732551" y="85356"/>
            <a:ext cx="738162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53692" y="1032238"/>
            <a:ext cx="8483410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285" y="2338608"/>
            <a:ext cx="7480817" cy="1752600"/>
          </a:xfrm>
        </p:spPr>
        <p:txBody>
          <a:bodyPr/>
          <a:lstStyle/>
          <a:p>
            <a:r>
              <a:rPr lang="en-US" sz="2400" dirty="0" smtClean="0"/>
              <a:t> </a:t>
            </a:r>
            <a:endParaRPr lang="en-US" sz="2400" b="1" dirty="0"/>
          </a:p>
        </p:txBody>
      </p:sp>
      <p:pic>
        <p:nvPicPr>
          <p:cNvPr id="5" name="Picture 2" descr="C:\Users\HP\Desktop\FOLDERS\HIIT\images\Anatomy-of-the-Perfect-Thank-You-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90" y="3143250"/>
            <a:ext cx="464566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12191999" cy="6951492"/>
          </a:xfrm>
          <a:prstGeom prst="rect">
            <a:avLst/>
          </a:prstGeom>
          <a:gradFill flip="none" rotWithShape="1">
            <a:gsLst>
              <a:gs pos="16000">
                <a:srgbClr val="002060"/>
              </a:gs>
              <a:gs pos="79000">
                <a:srgbClr val="002060">
                  <a:tint val="44500"/>
                  <a:satMod val="160000"/>
                  <a:alpha val="9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0"/>
            <a:ext cx="3096491" cy="6858000"/>
          </a:xfrm>
          <a:prstGeom prst="rect">
            <a:avLst/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C:\Users\HP\Desktop\HIIT\images\download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" y="93493"/>
            <a:ext cx="2857500" cy="18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HIIT\images\python_dj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" y="2074892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HP\Desktop\HIIT\imag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3"/>
          <a:stretch>
            <a:fillRect/>
          </a:stretch>
        </p:blipFill>
        <p:spPr bwMode="auto">
          <a:xfrm>
            <a:off x="529417" y="4091208"/>
            <a:ext cx="3024274" cy="1781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/>
          <p:cNvSpPr>
            <a:spLocks noGrp="1"/>
          </p:cNvSpPr>
          <p:nvPr/>
        </p:nvSpPr>
        <p:spPr>
          <a:xfrm>
            <a:off x="3553692" y="378240"/>
            <a:ext cx="7615206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STRING OPERATIONS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553691" y="85356"/>
            <a:ext cx="7560480" cy="85135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b="1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PYTHONSTRING OPERATIONS</a:t>
            </a:r>
            <a:endParaRPr lang="en-US" b="1" dirty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69327" y="1032238"/>
            <a:ext cx="7834106" cy="56179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71" y="1396712"/>
            <a:ext cx="7480817" cy="1752600"/>
          </a:xfrm>
        </p:spPr>
        <p:txBody>
          <a:bodyPr/>
          <a:lstStyle/>
          <a:p>
            <a:r>
              <a:rPr lang="en-US" sz="2400" b="1" dirty="0"/>
              <a:t>String Length</a:t>
            </a:r>
            <a:endParaRPr lang="en-US" sz="2400" b="1" dirty="0"/>
          </a:p>
          <a:p>
            <a:r>
              <a:rPr lang="en-US" sz="2400" dirty="0"/>
              <a:t>To get the length of a string, use the </a:t>
            </a:r>
            <a:r>
              <a:rPr lang="en-US" sz="2400" dirty="0" err="1"/>
              <a:t>len</a:t>
            </a:r>
            <a:r>
              <a:rPr lang="en-US" sz="2400" dirty="0"/>
              <a:t>() function. The </a:t>
            </a:r>
            <a:r>
              <a:rPr lang="en-US" sz="2400" dirty="0" err="1"/>
              <a:t>len</a:t>
            </a:r>
            <a:r>
              <a:rPr lang="en-US" sz="2400" dirty="0"/>
              <a:t>() function returns the length of a string: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= “Software </a:t>
            </a:r>
            <a:r>
              <a:rPr lang="en-US" sz="2400" dirty="0" smtClean="0"/>
              <a:t>Engineering“</a:t>
            </a:r>
            <a:endParaRPr lang="en-US" sz="2400" dirty="0" smtClean="0"/>
          </a:p>
          <a:p>
            <a:r>
              <a:rPr lang="en-US" sz="2400" dirty="0" smtClean="0"/>
              <a:t>Len(a)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18517</Words>
  <Application>WPS Presentation</Application>
  <PresentationFormat>Custom</PresentationFormat>
  <Paragraphs>873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1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INSTALLATION AND SETUP</dc:title>
  <dc:creator/>
  <cp:lastModifiedBy>Seun</cp:lastModifiedBy>
  <cp:revision>116</cp:revision>
  <dcterms:created xsi:type="dcterms:W3CDTF">2020-06-18T08:23:00Z</dcterms:created>
  <dcterms:modified xsi:type="dcterms:W3CDTF">2023-03-29T09:12:03Z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  <property fmtid="{D5CDD505-2E9C-101B-9397-08002B2CF9AE}" pid="3" name="ICV">
    <vt:lpwstr>438F1B237FCA40A7ABBFA877F1035A3A</vt:lpwstr>
  </property>
</Properties>
</file>