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303" r:id="rId5"/>
    <p:sldId id="258" r:id="rId6"/>
    <p:sldId id="259" r:id="rId7"/>
    <p:sldId id="307" r:id="rId8"/>
    <p:sldId id="274" r:id="rId9"/>
    <p:sldId id="275" r:id="rId10"/>
    <p:sldId id="276" r:id="rId11"/>
    <p:sldId id="277" r:id="rId12"/>
    <p:sldId id="279" r:id="rId13"/>
    <p:sldId id="266" r:id="rId14"/>
    <p:sldId id="261" r:id="rId15"/>
    <p:sldId id="265" r:id="rId16"/>
    <p:sldId id="262" r:id="rId17"/>
    <p:sldId id="263" r:id="rId18"/>
    <p:sldId id="304" r:id="rId19"/>
    <p:sldId id="264" r:id="rId20"/>
    <p:sldId id="283" r:id="rId21"/>
    <p:sldId id="267" r:id="rId22"/>
    <p:sldId id="269" r:id="rId23"/>
    <p:sldId id="309" r:id="rId24"/>
    <p:sldId id="308" r:id="rId25"/>
    <p:sldId id="284" r:id="rId26"/>
    <p:sldId id="285" r:id="rId27"/>
    <p:sldId id="286" r:id="rId28"/>
    <p:sldId id="287" r:id="rId29"/>
    <p:sldId id="270" r:id="rId30"/>
    <p:sldId id="288" r:id="rId31"/>
    <p:sldId id="268" r:id="rId32"/>
    <p:sldId id="305" r:id="rId33"/>
    <p:sldId id="289" r:id="rId34"/>
    <p:sldId id="280" r:id="rId35"/>
    <p:sldId id="311" r:id="rId36"/>
    <p:sldId id="310" r:id="rId37"/>
    <p:sldId id="306" r:id="rId38"/>
    <p:sldId id="30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50" d="100"/>
          <a:sy n="50" d="100"/>
        </p:scale>
        <p:origin x="-81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1189096" y="5617774"/>
            <a:ext cx="9843913"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19937" y="1016990"/>
            <a:ext cx="9572977"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320801" y="1009651"/>
            <a:ext cx="9572977"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1026029" y="702069"/>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10568399" y="655232"/>
            <a:ext cx="566928" cy="755904"/>
          </a:xfrm>
          <a:prstGeom prst="rect">
            <a:avLst/>
          </a:prstGeom>
          <a:noFill/>
        </p:spPr>
      </p:pic>
      <p:sp>
        <p:nvSpPr>
          <p:cNvPr id="2" name="Title 1"/>
          <p:cNvSpPr>
            <a:spLocks noGrp="1"/>
          </p:cNvSpPr>
          <p:nvPr>
            <p:ph type="ctrTitle"/>
          </p:nvPr>
        </p:nvSpPr>
        <p:spPr>
          <a:xfrm>
            <a:off x="2302934" y="1794935"/>
            <a:ext cx="7631291"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2302934" y="3736622"/>
            <a:ext cx="761623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9027569" y="5357593"/>
            <a:ext cx="1618428" cy="365125"/>
          </a:xfrm>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a:xfrm>
            <a:off x="1565393" y="5357593"/>
            <a:ext cx="6713127" cy="365125"/>
          </a:xfrm>
        </p:spPr>
        <p:txBody>
          <a:bodyPr/>
          <a:lstStyle/>
          <a:p>
            <a:endParaRPr lang="en-US"/>
          </a:p>
        </p:txBody>
      </p:sp>
      <p:sp>
        <p:nvSpPr>
          <p:cNvPr id="6" name="Slide Number Placeholder 5"/>
          <p:cNvSpPr>
            <a:spLocks noGrp="1"/>
          </p:cNvSpPr>
          <p:nvPr>
            <p:ph type="sldNum" sz="quarter" idx="12"/>
          </p:nvPr>
        </p:nvSpPr>
        <p:spPr>
          <a:xfrm>
            <a:off x="8285241" y="5357593"/>
            <a:ext cx="738697" cy="365125"/>
          </a:xfrm>
        </p:spPr>
        <p:txBody>
          <a:bodyPr/>
          <a:lstStyle>
            <a:lvl1pPr algn="ctr">
              <a:defRPr/>
            </a:lvl1p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2" y="925691"/>
            <a:ext cx="1907823"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30962" y="1106313"/>
            <a:ext cx="6905039" cy="440266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6639" y="2239431"/>
            <a:ext cx="8338725"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941690" y="3725335"/>
            <a:ext cx="8308623"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
        <p:nvSpPr>
          <p:cNvPr id="9" name="Content Placeholder 8"/>
          <p:cNvSpPr>
            <a:spLocks noGrp="1"/>
          </p:cNvSpPr>
          <p:nvPr>
            <p:ph sz="quarter" idx="13"/>
          </p:nvPr>
        </p:nvSpPr>
        <p:spPr>
          <a:xfrm>
            <a:off x="1731264" y="2121407"/>
            <a:ext cx="4267200" cy="360273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14"/>
          </p:nvPr>
        </p:nvSpPr>
        <p:spPr>
          <a:xfrm>
            <a:off x="6217920" y="2119313"/>
            <a:ext cx="4267200" cy="360521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77160" y="2122312"/>
            <a:ext cx="391936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6547559" y="2122311"/>
            <a:ext cx="3925824"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
        <p:nvSpPr>
          <p:cNvPr id="11" name="Content Placeholder 10"/>
          <p:cNvSpPr>
            <a:spLocks noGrp="1"/>
          </p:cNvSpPr>
          <p:nvPr>
            <p:ph sz="quarter" idx="13"/>
          </p:nvPr>
        </p:nvSpPr>
        <p:spPr>
          <a:xfrm>
            <a:off x="1731264" y="2944368"/>
            <a:ext cx="4303776" cy="27797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3" name="Content Placeholder 12"/>
          <p:cNvSpPr>
            <a:spLocks noGrp="1"/>
          </p:cNvSpPr>
          <p:nvPr>
            <p:ph sz="quarter" idx="14"/>
          </p:nvPr>
        </p:nvSpPr>
        <p:spPr>
          <a:xfrm>
            <a:off x="6193535" y="2944813"/>
            <a:ext cx="4303776" cy="277977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5961889" y="603504"/>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999745" y="576072"/>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8635" y="2020042"/>
            <a:ext cx="4086436"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6472388" y="1150993"/>
            <a:ext cx="4027723"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rot="-60000">
            <a:off x="1530834" y="3623748"/>
            <a:ext cx="4065188"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rot="60000">
            <a:off x="8455598" y="5885673"/>
            <a:ext cx="1618428" cy="365125"/>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rot="-60000">
            <a:off x="1219406" y="5829262"/>
            <a:ext cx="4696809" cy="365125"/>
          </a:xfrm>
        </p:spPr>
        <p:txBody>
          <a:bodyPr/>
          <a:lstStyle/>
          <a:p>
            <a:endParaRPr lang="en-US"/>
          </a:p>
        </p:txBody>
      </p:sp>
      <p:sp>
        <p:nvSpPr>
          <p:cNvPr id="7" name="Slide Number Placeholder 6"/>
          <p:cNvSpPr>
            <a:spLocks noGrp="1"/>
          </p:cNvSpPr>
          <p:nvPr>
            <p:ph type="sldNum" sz="quarter" idx="12"/>
          </p:nvPr>
        </p:nvSpPr>
        <p:spPr>
          <a:xfrm rot="60000">
            <a:off x="10076418" y="5896962"/>
            <a:ext cx="738697" cy="365125"/>
          </a:xfrm>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12192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842903" y="6058038"/>
            <a:ext cx="102954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998940" y="576868"/>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993412" y="575769"/>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5958497" y="605163"/>
            <a:ext cx="505192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5953025" y="603920"/>
            <a:ext cx="505192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3161475" y="293953"/>
            <a:ext cx="757108"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467351" y="238675"/>
            <a:ext cx="566928" cy="755904"/>
          </a:xfrm>
          <a:prstGeom prst="rect">
            <a:avLst/>
          </a:prstGeom>
          <a:noFill/>
        </p:spPr>
      </p:pic>
      <p:sp>
        <p:nvSpPr>
          <p:cNvPr id="2" name="Title 1"/>
          <p:cNvSpPr>
            <a:spLocks noGrp="1"/>
          </p:cNvSpPr>
          <p:nvPr>
            <p:ph type="title"/>
          </p:nvPr>
        </p:nvSpPr>
        <p:spPr>
          <a:xfrm rot="-60000">
            <a:off x="1475232" y="2020824"/>
            <a:ext cx="408432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6531487" y="1207272"/>
            <a:ext cx="3885151"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536192" y="3621024"/>
            <a:ext cx="4059936"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a:xfrm rot="60000">
            <a:off x="8461249" y="5888738"/>
            <a:ext cx="1618428" cy="365125"/>
          </a:xfrm>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a:xfrm rot="-60000">
            <a:off x="1219426" y="5831038"/>
            <a:ext cx="4425391" cy="365125"/>
          </a:xfrm>
        </p:spPr>
        <p:txBody>
          <a:bodyPr/>
          <a:lstStyle/>
          <a:p>
            <a:endParaRPr lang="en-US"/>
          </a:p>
        </p:txBody>
      </p:sp>
      <p:sp>
        <p:nvSpPr>
          <p:cNvPr id="7" name="Slide Number Placeholder 6"/>
          <p:cNvSpPr>
            <a:spLocks noGrp="1"/>
          </p:cNvSpPr>
          <p:nvPr>
            <p:ph type="sldNum" sz="quarter" idx="12"/>
          </p:nvPr>
        </p:nvSpPr>
        <p:spPr>
          <a:xfrm rot="60000">
            <a:off x="10082786" y="5900027"/>
            <a:ext cx="738697" cy="365125"/>
          </a:xfrm>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12192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38201" y="6069330"/>
            <a:ext cx="1056132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1" fmla="*/ 0 w 7955280"/>
              <a:gd name="connsiteY0-2" fmla="*/ 495300 h 495300"/>
              <a:gd name="connsiteX1-3" fmla="*/ 169546 w 7955280"/>
              <a:gd name="connsiteY1-4" fmla="*/ 0 h 495300"/>
              <a:gd name="connsiteX2-5" fmla="*/ 3966210 w 7955280"/>
              <a:gd name="connsiteY2-6" fmla="*/ 95250 h 495300"/>
              <a:gd name="connsiteX3-7" fmla="*/ 7785734 w 7955280"/>
              <a:gd name="connsiteY3-8" fmla="*/ 0 h 495300"/>
              <a:gd name="connsiteX4-9" fmla="*/ 7955280 w 7955280"/>
              <a:gd name="connsiteY4-10" fmla="*/ 495300 h 495300"/>
              <a:gd name="connsiteX5" fmla="*/ 0 w 7955280"/>
              <a:gd name="connsiteY5" fmla="*/ 495300 h 4953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75360" y="575310"/>
            <a:ext cx="102616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75360" y="576072"/>
            <a:ext cx="10261600" cy="5715000"/>
          </a:xfrm>
          <a:prstGeom prst="rect">
            <a:avLst/>
          </a:prstGeom>
          <a:blipFill dpi="0" rotWithShape="1">
            <a:blip r:embed="rId1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3" cstate="print"/>
          <a:srcRect/>
          <a:stretch>
            <a:fillRect/>
          </a:stretch>
        </p:blipFill>
        <p:spPr bwMode="auto">
          <a:xfrm rot="1435684">
            <a:off x="724989" y="273091"/>
            <a:ext cx="757108"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3" cstate="print"/>
          <a:srcRect/>
          <a:stretch>
            <a:fillRect/>
          </a:stretch>
        </p:blipFill>
        <p:spPr bwMode="auto">
          <a:xfrm rot="4096196">
            <a:off x="10914593" y="203675"/>
            <a:ext cx="566928" cy="755904"/>
          </a:xfrm>
          <a:prstGeom prst="rect">
            <a:avLst/>
          </a:prstGeom>
          <a:noFill/>
        </p:spPr>
      </p:pic>
      <p:sp>
        <p:nvSpPr>
          <p:cNvPr id="2" name="Title Placeholder 1"/>
          <p:cNvSpPr>
            <a:spLocks noGrp="1"/>
          </p:cNvSpPr>
          <p:nvPr>
            <p:ph type="title"/>
          </p:nvPr>
        </p:nvSpPr>
        <p:spPr>
          <a:xfrm>
            <a:off x="1460031" y="817583"/>
            <a:ext cx="9286993"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50721" y="2119257"/>
            <a:ext cx="8261873" cy="3603812"/>
          </a:xfrm>
          <a:prstGeom prst="rect">
            <a:avLst/>
          </a:prstGeom>
        </p:spPr>
        <p:txBody>
          <a:bodyPr vert="horz" lIns="91440" tIns="45720" rIns="91440" bIns="45720" rtlCol="0"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606118" y="5809153"/>
            <a:ext cx="1618428"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1219202" y="5809153"/>
            <a:ext cx="7386917"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10226937" y="5809153"/>
            <a:ext cx="738697"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rogramiz.com/python-programming/keyword-list#de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9900" y="316548"/>
            <a:ext cx="9144000" cy="2387600"/>
          </a:xfrm>
        </p:spPr>
        <p:txBody>
          <a:bodyPr/>
          <a:lstStyle/>
          <a:p>
            <a:r>
              <a:rPr lang="en-US" dirty="0"/>
              <a:t>PYTHON </a:t>
            </a:r>
            <a:r>
              <a:rPr lang="en-US" dirty="0" smtClean="0"/>
              <a:t>TUPLE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Negative Indexing</a:t>
            </a:r>
            <a:endParaRPr lang="en-US" b="1" dirty="0"/>
          </a:p>
        </p:txBody>
      </p:sp>
      <p:sp>
        <p:nvSpPr>
          <p:cNvPr id="3" name="Content Placeholder 2"/>
          <p:cNvSpPr>
            <a:spLocks noGrp="1"/>
          </p:cNvSpPr>
          <p:nvPr>
            <p:ph idx="1"/>
          </p:nvPr>
        </p:nvSpPr>
        <p:spPr/>
        <p:txBody>
          <a:bodyPr>
            <a:normAutofit fontScale="92500"/>
          </a:bodyPr>
          <a:lstStyle/>
          <a:p>
            <a:r>
              <a:rPr lang="en-US" sz="4000" dirty="0"/>
              <a:t>Python allows negative indexing for its sequences.</a:t>
            </a:r>
            <a:endParaRPr lang="en-US" sz="4000" dirty="0"/>
          </a:p>
          <a:p>
            <a:endParaRPr lang="en-US" sz="4000" dirty="0"/>
          </a:p>
          <a:p>
            <a:r>
              <a:rPr lang="en-US" sz="4000" dirty="0"/>
              <a:t>The index of -1 refers to the last item, -2 to the second last item and so on.</a:t>
            </a:r>
            <a:endParaRPr lang="en-US" sz="4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r>
              <a:rPr lang="en-US" b="1" dirty="0" smtClean="0"/>
              <a:t>Slicing  </a:t>
            </a:r>
            <a:r>
              <a:rPr lang="en-US" dirty="0" smtClean="0"/>
              <a:t>method</a:t>
            </a:r>
            <a:endParaRPr lang="en-US" dirty="0"/>
          </a:p>
        </p:txBody>
      </p:sp>
      <p:sp>
        <p:nvSpPr>
          <p:cNvPr id="3" name="Content Placeholder 2"/>
          <p:cNvSpPr>
            <a:spLocks noGrp="1"/>
          </p:cNvSpPr>
          <p:nvPr>
            <p:ph idx="1"/>
          </p:nvPr>
        </p:nvSpPr>
        <p:spPr/>
        <p:txBody>
          <a:bodyPr>
            <a:normAutofit/>
          </a:bodyPr>
          <a:lstStyle/>
          <a:p>
            <a:r>
              <a:rPr lang="en-US" sz="4300" dirty="0"/>
              <a:t>We can access a range of items in a tuple by using the slicing operator </a:t>
            </a:r>
            <a:r>
              <a:rPr lang="en-US" sz="4300" dirty="0" smtClean="0"/>
              <a:t>colon</a:t>
            </a:r>
            <a:endParaRPr lang="en-US" sz="43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Accessing elements </a:t>
            </a:r>
            <a:r>
              <a:rPr lang="en-US" b="1" dirty="0" smtClean="0"/>
              <a:t> in  tuples</a:t>
            </a:r>
            <a:endParaRPr lang="en-US" b="1" dirty="0"/>
          </a:p>
        </p:txBody>
      </p:sp>
      <p:sp>
        <p:nvSpPr>
          <p:cNvPr id="3" name="Content Placeholder 2"/>
          <p:cNvSpPr>
            <a:spLocks noGrp="1"/>
          </p:cNvSpPr>
          <p:nvPr>
            <p:ph idx="1"/>
          </p:nvPr>
        </p:nvSpPr>
        <p:spPr>
          <a:xfrm>
            <a:off x="1950721" y="2119257"/>
            <a:ext cx="8881402" cy="3859512"/>
          </a:xfrm>
        </p:spPr>
        <p:txBody>
          <a:bodyPr>
            <a:normAutofit lnSpcReduction="10000"/>
          </a:bodyPr>
          <a:lstStyle/>
          <a:p>
            <a:r>
              <a:rPr lang="en-US" sz="3200" b="1" dirty="0"/>
              <a:t>fruits = ("apple", "banana", "cherry", "apple", "</a:t>
            </a:r>
            <a:r>
              <a:rPr lang="en-US" sz="3200" b="1" dirty="0" err="1"/>
              <a:t>cherry“,”mango</a:t>
            </a:r>
            <a:r>
              <a:rPr lang="en-US" sz="3200" b="1" dirty="0"/>
              <a:t>” ,”</a:t>
            </a:r>
            <a:r>
              <a:rPr lang="en-US" sz="3200" b="1" dirty="0" err="1"/>
              <a:t>guava”,”pumpkin</a:t>
            </a:r>
            <a:r>
              <a:rPr lang="en-US" sz="3200" b="1" dirty="0" err="1" smtClean="0"/>
              <a:t>”,”pawpaw</a:t>
            </a:r>
            <a:r>
              <a:rPr lang="en-US" sz="3200" b="1" dirty="0" smtClean="0"/>
              <a:t>”)</a:t>
            </a:r>
            <a:endParaRPr lang="en-US" sz="3200" b="1" dirty="0"/>
          </a:p>
          <a:p>
            <a:r>
              <a:rPr lang="en-US" sz="3200" b="1" dirty="0"/>
              <a:t>Fruits[4:]</a:t>
            </a:r>
            <a:endParaRPr lang="en-US" sz="3200" b="1" dirty="0"/>
          </a:p>
          <a:p>
            <a:r>
              <a:rPr lang="en-US" sz="3200" b="1" dirty="0"/>
              <a:t>Fruits[4:6</a:t>
            </a:r>
            <a:r>
              <a:rPr lang="en-US" sz="3200" b="1" dirty="0" smtClean="0"/>
              <a:t>]</a:t>
            </a:r>
            <a:endParaRPr lang="en-US" sz="3200" b="1" dirty="0" smtClean="0"/>
          </a:p>
          <a:p>
            <a:r>
              <a:rPr lang="en-US" sz="3200" b="1" dirty="0" smtClean="0"/>
              <a:t>Fruits[3:]</a:t>
            </a:r>
            <a:endParaRPr lang="en-US" sz="3200" b="1" dirty="0" smtClean="0"/>
          </a:p>
          <a:p>
            <a:r>
              <a:rPr lang="en-US" sz="3200" b="1" dirty="0"/>
              <a:t>Fruits</a:t>
            </a:r>
            <a:r>
              <a:rPr lang="en-US" sz="3200" b="1" dirty="0" smtClean="0"/>
              <a:t>[:-4]</a:t>
            </a:r>
            <a:endParaRPr lang="en-US" sz="3200" b="1"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ym typeface="+mn-ea"/>
              </a:rPr>
              <a:t>An example</a:t>
            </a:r>
            <a:endParaRPr lang="en-US" dirty="0"/>
          </a:p>
        </p:txBody>
      </p:sp>
      <p:sp>
        <p:nvSpPr>
          <p:cNvPr id="3" name="Content Placeholder 2"/>
          <p:cNvSpPr>
            <a:spLocks noGrp="1"/>
          </p:cNvSpPr>
          <p:nvPr>
            <p:ph idx="1"/>
          </p:nvPr>
        </p:nvSpPr>
        <p:spPr/>
        <p:txBody>
          <a:bodyPr>
            <a:normAutofit/>
          </a:bodyPr>
          <a:lstStyle/>
          <a:p>
            <a:r>
              <a:rPr lang="en-US" dirty="0" smtClean="0"/>
              <a:t>released </a:t>
            </a:r>
            <a:r>
              <a:rPr lang="en-US" dirty="0"/>
              <a:t>= </a:t>
            </a:r>
            <a:r>
              <a:rPr lang="en-US" dirty="0" smtClean="0"/>
              <a:t>(   ("</a:t>
            </a:r>
            <a:r>
              <a:rPr lang="en-US" dirty="0" err="1"/>
              <a:t>iphone</a:t>
            </a:r>
            <a:r>
              <a:rPr lang="en-US" dirty="0"/>
              <a:t>" </a:t>
            </a:r>
            <a:r>
              <a:rPr lang="en-US" dirty="0" smtClean="0"/>
              <a:t>, 2007),</a:t>
            </a:r>
            <a:endParaRPr lang="en-US" dirty="0" smtClean="0"/>
          </a:p>
          <a:p>
            <a:r>
              <a:rPr lang="en-US" dirty="0"/>
              <a:t>(</a:t>
            </a:r>
            <a:r>
              <a:rPr lang="en-US" dirty="0" smtClean="0"/>
              <a:t>"</a:t>
            </a:r>
            <a:r>
              <a:rPr lang="en-US" dirty="0" err="1" smtClean="0"/>
              <a:t>iphone</a:t>
            </a:r>
            <a:r>
              <a:rPr lang="en-US" dirty="0" smtClean="0"/>
              <a:t> </a:t>
            </a:r>
            <a:r>
              <a:rPr lang="en-US" dirty="0"/>
              <a:t>3G" ,</a:t>
            </a:r>
            <a:r>
              <a:rPr lang="en-US" dirty="0" smtClean="0"/>
              <a:t>2008),</a:t>
            </a:r>
            <a:endParaRPr lang="en-US" dirty="0" smtClean="0"/>
          </a:p>
          <a:p>
            <a:r>
              <a:rPr lang="en-US" dirty="0"/>
              <a:t>(</a:t>
            </a:r>
            <a:r>
              <a:rPr lang="en-US" dirty="0" smtClean="0"/>
              <a:t>"</a:t>
            </a:r>
            <a:r>
              <a:rPr lang="en-US" dirty="0" err="1" smtClean="0"/>
              <a:t>iphone</a:t>
            </a:r>
            <a:r>
              <a:rPr lang="en-US" dirty="0" smtClean="0"/>
              <a:t> </a:t>
            </a:r>
            <a:r>
              <a:rPr lang="en-US" dirty="0"/>
              <a:t>3GS" </a:t>
            </a:r>
            <a:r>
              <a:rPr lang="en-US" dirty="0" smtClean="0"/>
              <a:t>, 2009),</a:t>
            </a:r>
            <a:endParaRPr lang="en-US" dirty="0" smtClean="0"/>
          </a:p>
          <a:p>
            <a:r>
              <a:rPr lang="en-US" dirty="0"/>
              <a:t>(</a:t>
            </a:r>
            <a:r>
              <a:rPr lang="en-US" dirty="0" smtClean="0"/>
              <a:t>"</a:t>
            </a:r>
            <a:r>
              <a:rPr lang="en-US" dirty="0" err="1" smtClean="0"/>
              <a:t>iphone</a:t>
            </a:r>
            <a:r>
              <a:rPr lang="en-US" dirty="0" smtClean="0"/>
              <a:t> </a:t>
            </a:r>
            <a:r>
              <a:rPr lang="en-US" dirty="0"/>
              <a:t>4" ,</a:t>
            </a:r>
            <a:r>
              <a:rPr lang="en-US" dirty="0" smtClean="0"/>
              <a:t>2010),</a:t>
            </a:r>
            <a:endParaRPr lang="en-US" dirty="0" smtClean="0"/>
          </a:p>
          <a:p>
            <a:r>
              <a:rPr lang="en-US" dirty="0"/>
              <a:t>(</a:t>
            </a:r>
            <a:r>
              <a:rPr lang="en-US" dirty="0" smtClean="0"/>
              <a:t>"</a:t>
            </a:r>
            <a:r>
              <a:rPr lang="en-US" dirty="0" err="1" smtClean="0"/>
              <a:t>iphone</a:t>
            </a:r>
            <a:r>
              <a:rPr lang="en-US" dirty="0" smtClean="0"/>
              <a:t> </a:t>
            </a:r>
            <a:r>
              <a:rPr lang="en-US" dirty="0"/>
              <a:t>4S" </a:t>
            </a:r>
            <a:r>
              <a:rPr lang="en-US" dirty="0" smtClean="0"/>
              <a:t>,2011),</a:t>
            </a:r>
            <a:endParaRPr lang="en-US" dirty="0" smtClean="0"/>
          </a:p>
          <a:p>
            <a:r>
              <a:rPr lang="en-US" dirty="0"/>
              <a:t>(</a:t>
            </a:r>
            <a:r>
              <a:rPr lang="en-US" dirty="0" smtClean="0"/>
              <a:t>"</a:t>
            </a:r>
            <a:r>
              <a:rPr lang="en-US" dirty="0"/>
              <a:t>iphone 5" </a:t>
            </a:r>
            <a:r>
              <a:rPr lang="en-US" dirty="0" smtClean="0"/>
              <a:t>, 2012)  )</a:t>
            </a:r>
            <a:endParaRPr lang="en-US" dirty="0"/>
          </a:p>
          <a:p>
            <a:r>
              <a:rPr lang="en-US" sz="2800" b="1" dirty="0"/>
              <a:t>print released</a:t>
            </a:r>
            <a:endParaRPr lang="en-US" sz="28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9351"/>
            <a:ext cx="10515600" cy="701337"/>
          </a:xfrm>
        </p:spPr>
        <p:txBody>
          <a:bodyPr>
            <a:normAutofit fontScale="90000"/>
          </a:bodyPr>
          <a:lstStyle/>
          <a:p>
            <a:r>
              <a:rPr lang="en-US" b="1" dirty="0"/>
              <a:t>Changing a </a:t>
            </a:r>
            <a:r>
              <a:rPr lang="en-US" b="1" dirty="0" smtClean="0"/>
              <a:t>Tuple</a:t>
            </a:r>
            <a:endParaRPr lang="en-US" dirty="0"/>
          </a:p>
        </p:txBody>
      </p:sp>
      <p:sp>
        <p:nvSpPr>
          <p:cNvPr id="3" name="Content Placeholder 2"/>
          <p:cNvSpPr>
            <a:spLocks noGrp="1"/>
          </p:cNvSpPr>
          <p:nvPr>
            <p:ph idx="1"/>
          </p:nvPr>
        </p:nvSpPr>
        <p:spPr/>
        <p:txBody>
          <a:bodyPr>
            <a:normAutofit/>
          </a:bodyPr>
          <a:lstStyle/>
          <a:p>
            <a:r>
              <a:rPr lang="en-US" dirty="0" smtClean="0"/>
              <a:t>Unlike </a:t>
            </a:r>
            <a:r>
              <a:rPr lang="en-US" dirty="0"/>
              <a:t>lists, tuples are immutable.</a:t>
            </a:r>
            <a:endParaRPr lang="en-US" dirty="0"/>
          </a:p>
          <a:p>
            <a:r>
              <a:rPr lang="en-US" dirty="0"/>
              <a:t>This means that elements of a tuple cannot be changed once they have been assigned. But, if the element is itself a mutable data type like a list, its nested items can be changed.</a:t>
            </a:r>
            <a:endParaRPr lang="en-US" dirty="0"/>
          </a:p>
          <a:p>
            <a:r>
              <a:rPr lang="en-US" dirty="0"/>
              <a:t>We can also assign a tuple to different values (reassignment).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err="1"/>
              <a:t>g</a:t>
            </a:r>
            <a:r>
              <a:rPr lang="en-US" dirty="0" err="1" smtClean="0"/>
              <a:t>_tuple</a:t>
            </a:r>
            <a:r>
              <a:rPr lang="en-US" dirty="0" smtClean="0"/>
              <a:t> </a:t>
            </a:r>
            <a:r>
              <a:rPr lang="en-US" dirty="0"/>
              <a:t>= </a:t>
            </a:r>
            <a:r>
              <a:rPr lang="en-US" dirty="0" smtClean="0"/>
              <a:t>(6,9,0,4</a:t>
            </a:r>
            <a:r>
              <a:rPr lang="en-US" dirty="0"/>
              <a:t>, 2, 3, [6, </a:t>
            </a:r>
            <a:r>
              <a:rPr lang="en-US" dirty="0" smtClean="0"/>
              <a:t>5,8])</a:t>
            </a:r>
            <a:endParaRPr lang="en-US" dirty="0" smtClean="0"/>
          </a:p>
          <a:p>
            <a:r>
              <a:rPr lang="en-US" dirty="0" err="1" smtClean="0"/>
              <a:t>G_tuple</a:t>
            </a:r>
            <a:r>
              <a:rPr lang="en-US" dirty="0" smtClean="0"/>
              <a:t>[3]=33</a:t>
            </a:r>
            <a:endParaRPr lang="en-US" dirty="0" smtClean="0"/>
          </a:p>
          <a:p>
            <a:r>
              <a:rPr lang="en-US" dirty="0" err="1" smtClean="0"/>
              <a:t>G_tuple</a:t>
            </a:r>
            <a:r>
              <a:rPr lang="en-US" dirty="0" smtClean="0"/>
              <a:t>[6][2]=33</a:t>
            </a:r>
            <a:endParaRPr lang="en-US" dirty="0" smtClean="0"/>
          </a:p>
          <a:p>
            <a:r>
              <a:rPr lang="en-US" dirty="0" smtClean="0"/>
              <a:t>Print(</a:t>
            </a:r>
            <a:r>
              <a:rPr lang="en-US" dirty="0" err="1" smtClean="0"/>
              <a:t>g_tuple</a:t>
            </a:r>
            <a:r>
              <a:rPr lang="en-US" dirty="0" smtClean="0"/>
              <a:t>)</a:t>
            </a:r>
            <a:endParaRPr lang="en-US" dirty="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Combine Tuples</a:t>
            </a:r>
            <a:br>
              <a:rPr lang="en-US" dirty="0"/>
            </a:br>
            <a:endParaRPr lang="en-US" dirty="0"/>
          </a:p>
        </p:txBody>
      </p:sp>
      <p:sp>
        <p:nvSpPr>
          <p:cNvPr id="3" name="Content Placeholder 2"/>
          <p:cNvSpPr>
            <a:spLocks noGrp="1"/>
          </p:cNvSpPr>
          <p:nvPr>
            <p:ph idx="1"/>
          </p:nvPr>
        </p:nvSpPr>
        <p:spPr/>
        <p:txBody>
          <a:bodyPr>
            <a:normAutofit/>
          </a:bodyPr>
          <a:lstStyle/>
          <a:p>
            <a:r>
              <a:rPr lang="en-US" sz="3600" dirty="0"/>
              <a:t>We can use + operator to combine two tuples. This is called </a:t>
            </a:r>
            <a:r>
              <a:rPr lang="en-US" sz="3600" b="1" dirty="0"/>
              <a:t>concatenation</a:t>
            </a:r>
            <a:r>
              <a:rPr lang="en-US" sz="3600" dirty="0"/>
              <a:t>.</a:t>
            </a:r>
            <a:endParaRPr lang="en-US" sz="3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ym typeface="+mn-ea"/>
              </a:rPr>
              <a:t>Repeat  Tuples</a:t>
            </a:r>
            <a:br>
              <a:rPr lang="en-US" dirty="0"/>
            </a:br>
            <a:endParaRPr lang="en-US" dirty="0"/>
          </a:p>
        </p:txBody>
      </p:sp>
      <p:sp>
        <p:nvSpPr>
          <p:cNvPr id="3" name="Content Placeholder 2"/>
          <p:cNvSpPr>
            <a:spLocks noGrp="1"/>
          </p:cNvSpPr>
          <p:nvPr>
            <p:ph idx="1"/>
          </p:nvPr>
        </p:nvSpPr>
        <p:spPr/>
        <p:txBody>
          <a:bodyPr>
            <a:normAutofit/>
          </a:bodyPr>
          <a:lstStyle/>
          <a:p>
            <a:r>
              <a:rPr lang="en-US" dirty="0"/>
              <a:t>We can also </a:t>
            </a:r>
            <a:r>
              <a:rPr lang="en-US" b="1" dirty="0"/>
              <a:t>repeat</a:t>
            </a:r>
            <a:r>
              <a:rPr lang="en-US" dirty="0"/>
              <a:t> the elements in a tuple for a given number of times using the * operator.</a:t>
            </a:r>
            <a:endParaRPr lang="en-US" dirty="0"/>
          </a:p>
          <a:p>
            <a:r>
              <a:rPr lang="en-US" dirty="0"/>
              <a:t>Both + and * operations result in a new tuple</a:t>
            </a:r>
            <a:r>
              <a:rPr lang="en-US"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a:xfrm>
            <a:off x="1856937" y="1251749"/>
            <a:ext cx="8261873" cy="3603812"/>
          </a:xfrm>
        </p:spPr>
        <p:txBody>
          <a:bodyPr>
            <a:noAutofit/>
          </a:bodyPr>
          <a:lstStyle/>
          <a:p>
            <a:r>
              <a:rPr lang="en-US" sz="2800" dirty="0"/>
              <a:t>fruits = ("apple", "banana", "cherry", "apple", "</a:t>
            </a:r>
            <a:r>
              <a:rPr lang="en-US" sz="2800" dirty="0" err="1"/>
              <a:t>cherry“,”mango</a:t>
            </a:r>
            <a:r>
              <a:rPr lang="en-US" sz="2800" dirty="0"/>
              <a:t>” ,”</a:t>
            </a:r>
            <a:r>
              <a:rPr lang="en-US" sz="2800" dirty="0" err="1"/>
              <a:t>guava”,”pumpkin</a:t>
            </a:r>
            <a:r>
              <a:rPr lang="en-US" sz="2800" dirty="0"/>
              <a:t>”)</a:t>
            </a:r>
            <a:endParaRPr lang="en-US" sz="2800" dirty="0"/>
          </a:p>
          <a:p>
            <a:pPr fontAlgn="base"/>
            <a:r>
              <a:rPr lang="en-US" sz="1800" dirty="0"/>
              <a:t>vegetables </a:t>
            </a:r>
            <a:r>
              <a:rPr lang="en-US" sz="2800" dirty="0"/>
              <a:t>=(Apricots,Artichokes,Arugula,Asparagus,Avocados,Basil,Beets,Black-eyed </a:t>
            </a:r>
            <a:r>
              <a:rPr lang="en-US" sz="2800" dirty="0" err="1"/>
              <a:t>Peas,Blood</a:t>
            </a:r>
            <a:r>
              <a:rPr lang="en-US" sz="2800" dirty="0"/>
              <a:t> Oranges ,</a:t>
            </a:r>
            <a:r>
              <a:rPr lang="en-US" sz="2800" dirty="0" err="1"/>
              <a:t>Broccoli,Carrots,Cauliflower</a:t>
            </a:r>
            <a:r>
              <a:rPr lang="en-US" sz="2800" dirty="0"/>
              <a:t> </a:t>
            </a:r>
            <a:r>
              <a:rPr lang="en-US" sz="2800" dirty="0" smtClean="0"/>
              <a:t>)</a:t>
            </a:r>
            <a:endParaRPr lang="en-US" sz="2800" dirty="0" smtClean="0"/>
          </a:p>
          <a:p>
            <a:pPr fontAlgn="base"/>
            <a:r>
              <a:rPr lang="en-US" sz="2800" dirty="0" smtClean="0"/>
              <a:t>Fruits*5</a:t>
            </a:r>
            <a:endParaRPr lang="en-US" sz="2800" dirty="0" smtClean="0"/>
          </a:p>
          <a:p>
            <a:pPr fontAlgn="base"/>
            <a:r>
              <a:rPr lang="en-US" sz="2800" dirty="0" err="1" smtClean="0"/>
              <a:t>fruits+vegetables</a:t>
            </a:r>
            <a:endParaRPr lang="en-US" sz="2800" dirty="0" err="1"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List to Tuple</a:t>
            </a:r>
            <a:br>
              <a:rPr lang="en-US" dirty="0"/>
            </a:br>
            <a:endParaRPr lang="en-US" dirty="0"/>
          </a:p>
        </p:txBody>
      </p:sp>
      <p:sp>
        <p:nvSpPr>
          <p:cNvPr id="3" name="Content Placeholder 2"/>
          <p:cNvSpPr>
            <a:spLocks noGrp="1"/>
          </p:cNvSpPr>
          <p:nvPr>
            <p:ph idx="1"/>
          </p:nvPr>
        </p:nvSpPr>
        <p:spPr>
          <a:xfrm>
            <a:off x="2067952" y="1720672"/>
            <a:ext cx="8261873" cy="3603812"/>
          </a:xfrm>
        </p:spPr>
        <p:txBody>
          <a:bodyPr/>
          <a:lstStyle/>
          <a:p>
            <a:endParaRPr lang="en-US" dirty="0"/>
          </a:p>
          <a:p>
            <a:r>
              <a:rPr lang="en-US" sz="3200" dirty="0"/>
              <a:t>We can convert a list into Tuple using a Python built-in function called </a:t>
            </a:r>
            <a:r>
              <a:rPr lang="en-US" sz="3600" b="1" dirty="0"/>
              <a:t>tuple </a:t>
            </a:r>
            <a:r>
              <a:rPr lang="en-US" sz="3600" b="1" dirty="0" smtClean="0"/>
              <a:t>().</a:t>
            </a:r>
            <a:endParaRPr lang="en-US" sz="3200" b="1" dirty="0" smtClean="0"/>
          </a:p>
          <a:p>
            <a:pPr fontAlgn="base"/>
            <a:r>
              <a:rPr lang="en-US" sz="3200" dirty="0"/>
              <a:t>List = [2, 4, 5.6, </a:t>
            </a:r>
            <a:r>
              <a:rPr lang="en-US" sz="3200" dirty="0" smtClean="0"/>
              <a:t>“</a:t>
            </a:r>
            <a:r>
              <a:rPr lang="en-US" sz="3200" dirty="0" err="1" smtClean="0"/>
              <a:t>fruits”,”Vegetables</a:t>
            </a:r>
            <a:r>
              <a:rPr lang="en-US" sz="3200" dirty="0" smtClean="0"/>
              <a:t>”]</a:t>
            </a:r>
            <a:endParaRPr lang="en-US" sz="3200" dirty="0"/>
          </a:p>
          <a:p>
            <a:pPr fontAlgn="base"/>
            <a:r>
              <a:rPr lang="en-US" sz="3200" dirty="0"/>
              <a:t>print(“Original List is:”, List)</a:t>
            </a:r>
            <a:endParaRPr lang="en-US" sz="3200" dirty="0"/>
          </a:p>
          <a:p>
            <a:pPr fontAlgn="base"/>
            <a:r>
              <a:rPr lang="en-US" sz="3200" dirty="0"/>
              <a:t>Tuple = tuple(List)</a:t>
            </a:r>
            <a:endParaRPr lang="en-US" sz="3200" dirty="0"/>
          </a:p>
          <a:p>
            <a:endParaRPr lang="en-US" dirty="0"/>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DEFINITONS</a:t>
            </a:r>
            <a:endParaRPr lang="en-US"/>
          </a:p>
        </p:txBody>
      </p:sp>
      <p:sp>
        <p:nvSpPr>
          <p:cNvPr id="3" name="Content Placeholder 2"/>
          <p:cNvSpPr>
            <a:spLocks noGrp="1"/>
          </p:cNvSpPr>
          <p:nvPr>
            <p:ph idx="1"/>
          </p:nvPr>
        </p:nvSpPr>
        <p:spPr>
          <a:xfrm>
            <a:off x="3387779" y="1825625"/>
            <a:ext cx="7966023" cy="4351338"/>
          </a:xfrm>
        </p:spPr>
        <p:txBody>
          <a:bodyPr>
            <a:normAutofit/>
          </a:bodyPr>
          <a:lstStyle/>
          <a:p>
            <a:r>
              <a:rPr lang="en-US" dirty="0" smtClean="0"/>
              <a:t>Tuples </a:t>
            </a:r>
            <a:r>
              <a:rPr lang="en-US" dirty="0"/>
              <a:t>are used to store multiple items in a single variable</a:t>
            </a:r>
            <a:r>
              <a:rPr lang="en-US" dirty="0" smtClean="0"/>
              <a:t>.</a:t>
            </a:r>
            <a:endParaRPr lang="en-US" dirty="0"/>
          </a:p>
          <a:p>
            <a:r>
              <a:rPr lang="en-US" dirty="0"/>
              <a:t>Tuple is one of 4 built-in data types in Python used to store collections of data, the other 3 are List, Set, and Dictionary, all with different qualities and usage</a:t>
            </a:r>
            <a:r>
              <a:rPr lang="en-US" dirty="0" smtClean="0"/>
              <a:t>.</a:t>
            </a:r>
            <a:endParaRPr lang="en-US" dirty="0"/>
          </a:p>
          <a:p>
            <a:r>
              <a:rPr lang="en-US" dirty="0"/>
              <a:t>A tuple is a collection which is ordered and unchangeable</a:t>
            </a:r>
            <a:r>
              <a:rPr lang="en-US" dirty="0" smtClean="0"/>
              <a:t>.</a:t>
            </a:r>
            <a:endParaRPr lang="en-US" dirty="0"/>
          </a:p>
          <a:p>
            <a:r>
              <a:rPr lang="en-US" dirty="0"/>
              <a:t>Tuples are written with round brackets.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Converting Tuple to </a:t>
            </a:r>
            <a:r>
              <a:rPr lang="en-US" dirty="0" smtClean="0"/>
              <a:t>String</a:t>
            </a:r>
            <a:br>
              <a:rPr lang="en-US" dirty="0" smtClean="0"/>
            </a:br>
            <a:r>
              <a:rPr lang="en-US" sz="6000" b="1" dirty="0" smtClean="0"/>
              <a:t>join()</a:t>
            </a:r>
            <a:endParaRPr lang="en-US" sz="6000" b="1" dirty="0"/>
          </a:p>
        </p:txBody>
      </p:sp>
      <p:sp>
        <p:nvSpPr>
          <p:cNvPr id="3" name="Content Placeholder 2"/>
          <p:cNvSpPr>
            <a:spLocks noGrp="1"/>
          </p:cNvSpPr>
          <p:nvPr>
            <p:ph idx="1"/>
          </p:nvPr>
        </p:nvSpPr>
        <p:spPr/>
        <p:txBody>
          <a:bodyPr/>
          <a:lstStyle/>
          <a:p>
            <a:pPr marL="0" indent="0">
              <a:buNone/>
            </a:pPr>
            <a:r>
              <a:rPr lang="en-US" dirty="0"/>
              <a:t> </a:t>
            </a:r>
            <a:r>
              <a:rPr lang="en-US" sz="4400" dirty="0" smtClean="0"/>
              <a:t>Using </a:t>
            </a:r>
            <a:r>
              <a:rPr lang="en-US" sz="4400" dirty="0"/>
              <a:t>the join() in-built method from String, </a:t>
            </a:r>
            <a:r>
              <a:rPr lang="en-US" sz="4400" dirty="0" smtClean="0"/>
              <a:t>we </a:t>
            </a:r>
            <a:r>
              <a:rPr lang="en-US" sz="4400" dirty="0"/>
              <a:t>can convert Tuple into String</a:t>
            </a:r>
            <a:r>
              <a:rPr lang="en-US" sz="4400" dirty="0" smtClean="0"/>
              <a:t>.</a:t>
            </a:r>
            <a:endParaRPr lang="en-US" sz="4400" dirty="0" smtClean="0"/>
          </a:p>
          <a:p>
            <a:r>
              <a:rPr lang="en-US" sz="4400" b="1" dirty="0" smtClean="0">
                <a:solidFill>
                  <a:srgbClr val="C00000"/>
                </a:solidFill>
              </a:rPr>
              <a:t>“ ”.Join(fruits)</a:t>
            </a:r>
            <a:endParaRPr lang="en-US" sz="4400" b="1" dirty="0">
              <a:solidFill>
                <a:srgbClr val="C0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5480" y="1389455"/>
            <a:ext cx="7879080" cy="1325563"/>
          </a:xfrm>
        </p:spPr>
        <p:txBody>
          <a:bodyPr>
            <a:noAutofit/>
          </a:bodyPr>
          <a:lstStyle/>
          <a:p>
            <a:r>
              <a:rPr lang="en-US" sz="4000" b="1" dirty="0"/>
              <a:t>reduce() </a:t>
            </a:r>
            <a:r>
              <a:rPr lang="en-US" sz="3200" dirty="0"/>
              <a:t>method from the </a:t>
            </a:r>
            <a:r>
              <a:rPr lang="en-US" sz="3200" b="1" dirty="0" err="1">
                <a:solidFill>
                  <a:srgbClr val="FF0000"/>
                </a:solidFill>
              </a:rPr>
              <a:t>functools</a:t>
            </a:r>
            <a:r>
              <a:rPr lang="en-US" sz="3200" dirty="0"/>
              <a:t> is used to convert Tuple into String. This method concatenates the character present in the tuple and produces a string.</a:t>
            </a:r>
            <a:endParaRPr lang="en-US" sz="3200" dirty="0"/>
          </a:p>
        </p:txBody>
      </p:sp>
      <p:sp>
        <p:nvSpPr>
          <p:cNvPr id="3" name="Content Placeholder 2"/>
          <p:cNvSpPr>
            <a:spLocks noGrp="1"/>
          </p:cNvSpPr>
          <p:nvPr>
            <p:ph idx="1"/>
          </p:nvPr>
        </p:nvSpPr>
        <p:spPr>
          <a:xfrm>
            <a:off x="2346960" y="3507701"/>
            <a:ext cx="9006840" cy="2669265"/>
          </a:xfrm>
        </p:spPr>
        <p:txBody>
          <a:bodyPr>
            <a:normAutofit/>
          </a:bodyPr>
          <a:lstStyle/>
          <a:p>
            <a:r>
              <a:rPr lang="en-US" sz="4000" dirty="0">
                <a:sym typeface="+mn-ea"/>
              </a:rPr>
              <a:t>import operator</a:t>
            </a:r>
            <a:endParaRPr lang="en-US" sz="4000" dirty="0">
              <a:sym typeface="+mn-ea"/>
            </a:endParaRPr>
          </a:p>
          <a:p>
            <a:r>
              <a:rPr lang="en-US" sz="4000" dirty="0">
                <a:sym typeface="+mn-ea"/>
              </a:rPr>
              <a:t>import </a:t>
            </a:r>
            <a:r>
              <a:rPr lang="en-US" sz="4000" dirty="0" err="1" smtClean="0">
                <a:sym typeface="+mn-ea"/>
              </a:rPr>
              <a:t>functools</a:t>
            </a:r>
            <a:endParaRPr lang="en-US" sz="4000" dirty="0" smtClean="0">
              <a:sym typeface="+mn-ea"/>
            </a:endParaRPr>
          </a:p>
          <a:p>
            <a:r>
              <a:rPr lang="en-US" sz="3200" b="1" dirty="0" smtClean="0">
                <a:solidFill>
                  <a:srgbClr val="00B050"/>
                </a:solidFill>
              </a:rPr>
              <a:t>String = </a:t>
            </a:r>
            <a:r>
              <a:rPr lang="en-US" sz="3200" b="1" dirty="0" err="1" smtClean="0">
                <a:solidFill>
                  <a:srgbClr val="00B050"/>
                </a:solidFill>
              </a:rPr>
              <a:t>functools.reduce</a:t>
            </a:r>
            <a:r>
              <a:rPr lang="en-US" sz="3200" b="1" dirty="0" smtClean="0">
                <a:solidFill>
                  <a:srgbClr val="00B050"/>
                </a:solidFill>
              </a:rPr>
              <a:t>(</a:t>
            </a:r>
            <a:r>
              <a:rPr lang="en-US" sz="3200" b="1" dirty="0" err="1" smtClean="0">
                <a:solidFill>
                  <a:srgbClr val="00B050"/>
                </a:solidFill>
              </a:rPr>
              <a:t>operator.add</a:t>
            </a:r>
            <a:r>
              <a:rPr lang="en-US" sz="3200" b="1" dirty="0">
                <a:solidFill>
                  <a:srgbClr val="00B050"/>
                </a:solidFill>
              </a:rPr>
              <a:t>, </a:t>
            </a:r>
            <a:r>
              <a:rPr lang="en-US" sz="3200" b="1" dirty="0" smtClean="0">
                <a:solidFill>
                  <a:srgbClr val="00B050"/>
                </a:solidFill>
              </a:rPr>
              <a:t>(fruits))</a:t>
            </a:r>
            <a:endParaRPr lang="en-US" sz="3200" b="1" dirty="0">
              <a:solidFill>
                <a:srgbClr val="00B05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771" y="2163177"/>
            <a:ext cx="9659814" cy="1325563"/>
          </a:xfrm>
        </p:spPr>
        <p:txBody>
          <a:bodyPr>
            <a:noAutofit/>
          </a:bodyPr>
          <a:lstStyle/>
          <a:p>
            <a:pPr algn="l"/>
            <a:r>
              <a:rPr lang="en-US" sz="2800" b="1" dirty="0"/>
              <a:t>The reduce(fun, </a:t>
            </a:r>
            <a:r>
              <a:rPr lang="en-US" sz="2800" b="1" dirty="0" err="1"/>
              <a:t>seq</a:t>
            </a:r>
            <a:r>
              <a:rPr lang="en-US" sz="2800" b="1" dirty="0"/>
              <a:t>) function is utilized to apply a particular function passed in the entirety of the list components referenced in the sequence passed along.</a:t>
            </a:r>
            <a:br>
              <a:rPr lang="en-US" sz="2800" b="1" dirty="0"/>
            </a:br>
            <a:br>
              <a:rPr lang="en-US" sz="2800" b="1" dirty="0"/>
            </a:br>
            <a:r>
              <a:rPr lang="en-US" sz="2800" b="1" dirty="0"/>
              <a:t>In this method, we need to import </a:t>
            </a:r>
            <a:r>
              <a:rPr lang="en-US" sz="2800" b="1" dirty="0" err="1"/>
              <a:t>functools</a:t>
            </a:r>
            <a:r>
              <a:rPr lang="en-US" sz="2800" b="1" dirty="0"/>
              <a:t> and operator modules to run the codes successfully.</a:t>
            </a:r>
            <a:br>
              <a:rPr lang="en-US" sz="2800" b="1" dirty="0"/>
            </a:br>
            <a:br>
              <a:rPr lang="en-US" sz="2800" b="1" dirty="0"/>
            </a:br>
            <a:r>
              <a:rPr lang="en-US" sz="2800" b="1" dirty="0"/>
              <a:t>The </a:t>
            </a:r>
            <a:r>
              <a:rPr lang="en-US" sz="2800" b="1" dirty="0" err="1"/>
              <a:t>functools</a:t>
            </a:r>
            <a:r>
              <a:rPr lang="en-US" sz="2800" b="1" dirty="0"/>
              <a:t> module provides the ability for high-order functions to work on other functions.</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372" y="0"/>
            <a:ext cx="7879080" cy="1325563"/>
          </a:xfrm>
        </p:spPr>
        <p:txBody>
          <a:bodyPr>
            <a:noAutofit/>
          </a:bodyPr>
          <a:lstStyle/>
          <a:p>
            <a:endParaRPr lang="en-US" sz="3200" dirty="0"/>
          </a:p>
        </p:txBody>
      </p:sp>
      <p:sp>
        <p:nvSpPr>
          <p:cNvPr id="3" name="Content Placeholder 2"/>
          <p:cNvSpPr>
            <a:spLocks noGrp="1"/>
          </p:cNvSpPr>
          <p:nvPr>
            <p:ph idx="1"/>
          </p:nvPr>
        </p:nvSpPr>
        <p:spPr>
          <a:xfrm>
            <a:off x="1854591" y="952070"/>
            <a:ext cx="9006840" cy="2669265"/>
          </a:xfrm>
        </p:spPr>
        <p:txBody>
          <a:bodyPr>
            <a:noAutofit/>
          </a:bodyPr>
          <a:lstStyle/>
          <a:p>
            <a:r>
              <a:rPr lang="en-US" sz="3200" dirty="0">
                <a:sym typeface="+mn-ea"/>
              </a:rPr>
              <a:t>import operator</a:t>
            </a:r>
            <a:endParaRPr lang="en-US" sz="3200" dirty="0">
              <a:sym typeface="+mn-ea"/>
            </a:endParaRPr>
          </a:p>
          <a:p>
            <a:r>
              <a:rPr lang="en-US" sz="3200" dirty="0">
                <a:sym typeface="+mn-ea"/>
              </a:rPr>
              <a:t>import </a:t>
            </a:r>
            <a:r>
              <a:rPr lang="en-US" sz="3200" dirty="0" err="1" smtClean="0">
                <a:sym typeface="+mn-ea"/>
              </a:rPr>
              <a:t>functools</a:t>
            </a:r>
            <a:endParaRPr lang="en-US" sz="3200" dirty="0" smtClean="0">
              <a:sym typeface="+mn-ea"/>
            </a:endParaRPr>
          </a:p>
          <a:p>
            <a:r>
              <a:rPr lang="en-US" sz="3200" b="1" dirty="0" smtClean="0">
                <a:solidFill>
                  <a:srgbClr val="00B050"/>
                </a:solidFill>
              </a:rPr>
              <a:t>String = </a:t>
            </a:r>
            <a:r>
              <a:rPr lang="en-US" sz="3200" b="1" dirty="0" err="1" smtClean="0">
                <a:solidFill>
                  <a:srgbClr val="00B050"/>
                </a:solidFill>
              </a:rPr>
              <a:t>functools.reduce</a:t>
            </a:r>
            <a:r>
              <a:rPr lang="en-US" sz="3200" b="1" dirty="0" smtClean="0">
                <a:solidFill>
                  <a:srgbClr val="00B050"/>
                </a:solidFill>
              </a:rPr>
              <a:t>(</a:t>
            </a:r>
            <a:r>
              <a:rPr lang="en-US" sz="3200" b="1" dirty="0" err="1" smtClean="0">
                <a:solidFill>
                  <a:srgbClr val="00B050"/>
                </a:solidFill>
              </a:rPr>
              <a:t>operator.add</a:t>
            </a:r>
            <a:r>
              <a:rPr lang="en-US" sz="3200" b="1" dirty="0">
                <a:solidFill>
                  <a:srgbClr val="00B050"/>
                </a:solidFill>
              </a:rPr>
              <a:t>, </a:t>
            </a:r>
            <a:r>
              <a:rPr lang="en-US" sz="3200" b="1" dirty="0" smtClean="0">
                <a:solidFill>
                  <a:srgbClr val="00B050"/>
                </a:solidFill>
              </a:rPr>
              <a:t>(fruits))</a:t>
            </a:r>
            <a:endParaRPr lang="en-US" sz="3200" b="1" dirty="0" smtClean="0">
              <a:solidFill>
                <a:srgbClr val="00B050"/>
              </a:solidFill>
            </a:endParaRPr>
          </a:p>
          <a:p>
            <a:r>
              <a:rPr lang="en-US" sz="3200" b="1" dirty="0" smtClean="0">
                <a:solidFill>
                  <a:srgbClr val="C00000"/>
                </a:solidFill>
              </a:rPr>
              <a:t>Nm=(“</a:t>
            </a:r>
            <a:r>
              <a:rPr lang="en-US" sz="3200" b="1" dirty="0" err="1" smtClean="0">
                <a:solidFill>
                  <a:srgbClr val="C00000"/>
                </a:solidFill>
              </a:rPr>
              <a:t>Mercy”,”John</a:t>
            </a:r>
            <a:r>
              <a:rPr lang="en-US" sz="3200" b="1" dirty="0" smtClean="0">
                <a:solidFill>
                  <a:srgbClr val="C00000"/>
                </a:solidFill>
              </a:rPr>
              <a:t>”)</a:t>
            </a:r>
            <a:endParaRPr lang="en-US" sz="3200" b="1" dirty="0" smtClean="0">
              <a:solidFill>
                <a:srgbClr val="C00000"/>
              </a:solidFill>
            </a:endParaRPr>
          </a:p>
          <a:p>
            <a:r>
              <a:rPr lang="en-US" sz="3200" b="1" dirty="0" err="1" smtClean="0">
                <a:solidFill>
                  <a:srgbClr val="C00000"/>
                </a:solidFill>
              </a:rPr>
              <a:t>functools.reduce</a:t>
            </a:r>
            <a:r>
              <a:rPr lang="en-US" sz="3200" b="1" dirty="0" smtClean="0">
                <a:solidFill>
                  <a:srgbClr val="C00000"/>
                </a:solidFill>
              </a:rPr>
              <a:t>(</a:t>
            </a:r>
            <a:r>
              <a:rPr lang="en-US" sz="3200" b="1" dirty="0" err="1" smtClean="0">
                <a:solidFill>
                  <a:srgbClr val="C00000"/>
                </a:solidFill>
              </a:rPr>
              <a:t>operator.add</a:t>
            </a:r>
            <a:r>
              <a:rPr lang="en-US" sz="3200" b="1" dirty="0" smtClean="0">
                <a:solidFill>
                  <a:srgbClr val="C00000"/>
                </a:solidFill>
              </a:rPr>
              <a:t> , (</a:t>
            </a:r>
            <a:r>
              <a:rPr lang="en-US" sz="3200" b="1" dirty="0">
                <a:solidFill>
                  <a:srgbClr val="C00000"/>
                </a:solidFill>
              </a:rPr>
              <a:t>nm</a:t>
            </a:r>
            <a:r>
              <a:rPr lang="en-US" sz="3200" b="1" dirty="0" smtClean="0">
                <a:solidFill>
                  <a:srgbClr val="C00000"/>
                </a:solidFill>
              </a:rPr>
              <a:t>))</a:t>
            </a:r>
            <a:endParaRPr lang="en-US" sz="3200" b="1" dirty="0" smtClean="0">
              <a:solidFill>
                <a:srgbClr val="C00000"/>
              </a:solidFill>
            </a:endParaRPr>
          </a:p>
          <a:p>
            <a:endParaRPr lang="en-US" sz="3200" b="1" dirty="0">
              <a:solidFill>
                <a:srgbClr val="C00000"/>
              </a:solidFill>
            </a:endParaRPr>
          </a:p>
          <a:p>
            <a:r>
              <a:rPr lang="en-US" sz="3200" b="1" dirty="0" smtClean="0">
                <a:solidFill>
                  <a:srgbClr val="C00000"/>
                </a:solidFill>
              </a:rPr>
              <a:t>The </a:t>
            </a:r>
            <a:r>
              <a:rPr lang="en-US" sz="3200" b="1" dirty="0" err="1" smtClean="0">
                <a:solidFill>
                  <a:srgbClr val="C00000"/>
                </a:solidFill>
              </a:rPr>
              <a:t>operator.add</a:t>
            </a:r>
            <a:r>
              <a:rPr lang="en-US" sz="3200" b="1" dirty="0" smtClean="0">
                <a:solidFill>
                  <a:srgbClr val="C00000"/>
                </a:solidFill>
              </a:rPr>
              <a:t> is a function in reduce()</a:t>
            </a:r>
            <a:endParaRPr lang="en-US" sz="3200" b="1" dirty="0">
              <a:solidFill>
                <a:srgbClr val="C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Tuple in Python</a:t>
            </a:r>
            <a:endParaRPr lang="en-US" dirty="0"/>
          </a:p>
        </p:txBody>
      </p:sp>
      <p:sp>
        <p:nvSpPr>
          <p:cNvPr id="3" name="Content Placeholder 2"/>
          <p:cNvSpPr>
            <a:spLocks noGrp="1"/>
          </p:cNvSpPr>
          <p:nvPr>
            <p:ph idx="1"/>
          </p:nvPr>
        </p:nvSpPr>
        <p:spPr/>
        <p:txBody>
          <a:bodyPr/>
          <a:lstStyle/>
          <a:p>
            <a:r>
              <a:rPr lang="en-US" dirty="0"/>
              <a:t>In python, we have an in-built function called sorted() to sort the elements of the tuple</a:t>
            </a:r>
            <a:r>
              <a:rPr lang="en-US" dirty="0" smtClean="0"/>
              <a:t>.</a:t>
            </a:r>
            <a:endParaRPr lang="en-US" dirty="0" smtClean="0"/>
          </a:p>
          <a:p>
            <a:r>
              <a:rPr lang="en-US" dirty="0" smtClean="0"/>
              <a:t>The </a:t>
            </a:r>
            <a:r>
              <a:rPr lang="en-US" dirty="0"/>
              <a:t>sorted() method accepts one argument which is a variable name</a:t>
            </a:r>
            <a:r>
              <a:rPr lang="en-US" dirty="0" smtClean="0"/>
              <a:t>.</a:t>
            </a:r>
            <a:endParaRPr lang="en-US" dirty="0" smtClean="0"/>
          </a:p>
          <a:p>
            <a:r>
              <a:rPr lang="en-US" sz="3200" dirty="0" smtClean="0">
                <a:solidFill>
                  <a:srgbClr val="0070C0"/>
                </a:solidFill>
              </a:rPr>
              <a:t>Sorted(vegetables)</a:t>
            </a:r>
            <a:endParaRPr lang="en-US" sz="3200" dirty="0" smtClean="0">
              <a:solidFill>
                <a:srgbClr val="0070C0"/>
              </a:solidFill>
            </a:endParaRPr>
          </a:p>
          <a:p>
            <a:r>
              <a:rPr lang="en-US" b="1" dirty="0">
                <a:solidFill>
                  <a:srgbClr val="FF0000"/>
                </a:solidFill>
              </a:rPr>
              <a:t>Built-in function sorted() returns a sorted </a:t>
            </a:r>
            <a:r>
              <a:rPr lang="en-US" b="1" dirty="0" smtClean="0">
                <a:solidFill>
                  <a:srgbClr val="FF0000"/>
                </a:solidFill>
              </a:rPr>
              <a:t>list</a:t>
            </a:r>
            <a:endParaRPr lang="en-US" b="1" dirty="0">
              <a:solidFill>
                <a:srgbClr val="FF0000"/>
              </a:solidFill>
            </a:endParaRPr>
          </a:p>
          <a:p>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 in reverse</a:t>
            </a:r>
            <a:endParaRPr lang="en-US" dirty="0"/>
          </a:p>
        </p:txBody>
      </p:sp>
      <p:sp>
        <p:nvSpPr>
          <p:cNvPr id="3" name="Content Placeholder 2"/>
          <p:cNvSpPr>
            <a:spLocks noGrp="1"/>
          </p:cNvSpPr>
          <p:nvPr>
            <p:ph idx="1"/>
          </p:nvPr>
        </p:nvSpPr>
        <p:spPr/>
        <p:txBody>
          <a:bodyPr/>
          <a:lstStyle/>
          <a:p>
            <a:r>
              <a:rPr lang="en-US" b="1" dirty="0">
                <a:solidFill>
                  <a:srgbClr val="FF0000"/>
                </a:solidFill>
              </a:rPr>
              <a:t>Like sort(), by default, </a:t>
            </a:r>
            <a:r>
              <a:rPr lang="en-US" dirty="0"/>
              <a:t>the list is sorted in ascending order. If you want to sort in descending order, set the parameter reverse to </a:t>
            </a:r>
            <a:r>
              <a:rPr lang="en-US" dirty="0" smtClean="0"/>
              <a:t>True</a:t>
            </a:r>
            <a:endParaRPr lang="en-US" dirty="0" smtClean="0"/>
          </a:p>
          <a:p>
            <a:r>
              <a:rPr lang="en-US" sz="4000" b="1" dirty="0" smtClean="0">
                <a:solidFill>
                  <a:srgbClr val="7030A0"/>
                </a:solidFill>
              </a:rPr>
              <a:t>sorted(vegetables, </a:t>
            </a:r>
            <a:r>
              <a:rPr lang="en-US" sz="4000" b="1" dirty="0">
                <a:solidFill>
                  <a:srgbClr val="7030A0"/>
                </a:solidFill>
              </a:rPr>
              <a:t>reverse=True)</a:t>
            </a:r>
            <a:endParaRPr lang="en-US" sz="4000" b="1" dirty="0">
              <a:solidFill>
                <a:srgbClr val="7030A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Deleting a Tuple</a:t>
            </a:r>
            <a:endParaRPr lang="en-US" b="1" dirty="0"/>
          </a:p>
        </p:txBody>
      </p:sp>
      <p:sp>
        <p:nvSpPr>
          <p:cNvPr id="3" name="Content Placeholder 2"/>
          <p:cNvSpPr>
            <a:spLocks noGrp="1"/>
          </p:cNvSpPr>
          <p:nvPr>
            <p:ph idx="1"/>
          </p:nvPr>
        </p:nvSpPr>
        <p:spPr/>
        <p:txBody>
          <a:bodyPr/>
          <a:lstStyle/>
          <a:p>
            <a:r>
              <a:rPr lang="en-US" dirty="0"/>
              <a:t>As discussed above, we cannot change the elements in a tuple. It means that we cannot delete or remove items from a tuple.</a:t>
            </a:r>
            <a:endParaRPr lang="en-US" dirty="0"/>
          </a:p>
          <a:p>
            <a:r>
              <a:rPr lang="en-US" dirty="0" smtClean="0"/>
              <a:t>Deleting </a:t>
            </a:r>
            <a:r>
              <a:rPr lang="en-US" dirty="0"/>
              <a:t>a tuple entirely, however, is possible using the keyword </a:t>
            </a:r>
            <a:r>
              <a:rPr lang="en-US" dirty="0">
                <a:hlinkClick r:id="rId1"/>
              </a:rPr>
              <a:t>del</a:t>
            </a:r>
            <a:r>
              <a:rPr lang="en-US" dirty="0" smtClean="0"/>
              <a:t>.</a:t>
            </a:r>
            <a:endParaRPr lang="en-US" dirty="0" smtClean="0"/>
          </a:p>
          <a:p>
            <a:endParaRPr lang="en-US" dirty="0"/>
          </a:p>
          <a:p>
            <a:r>
              <a:rPr lang="en-US" dirty="0"/>
              <a:t>del  </a:t>
            </a:r>
            <a:r>
              <a:rPr lang="en-US" dirty="0" err="1" smtClean="0"/>
              <a:t>tuplename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Iterating Tuple</a:t>
            </a:r>
            <a:endParaRPr lang="en-US" b="1" dirty="0"/>
          </a:p>
        </p:txBody>
      </p:sp>
      <p:sp>
        <p:nvSpPr>
          <p:cNvPr id="3" name="Content Placeholder 2"/>
          <p:cNvSpPr>
            <a:spLocks noGrp="1"/>
          </p:cNvSpPr>
          <p:nvPr>
            <p:ph idx="1"/>
          </p:nvPr>
        </p:nvSpPr>
        <p:spPr/>
        <p:txBody>
          <a:bodyPr/>
          <a:lstStyle/>
          <a:p>
            <a:r>
              <a:rPr lang="en-US" dirty="0"/>
              <a:t>You </a:t>
            </a:r>
            <a:r>
              <a:rPr lang="en-US"/>
              <a:t>can </a:t>
            </a:r>
            <a:r>
              <a:rPr lang="en-US" smtClean="0"/>
              <a:t>the  </a:t>
            </a:r>
            <a:r>
              <a:rPr lang="en-US" dirty="0"/>
              <a:t>values of a </a:t>
            </a:r>
            <a:r>
              <a:rPr lang="en-US" smtClean="0"/>
              <a:t>tuple:</a:t>
            </a:r>
            <a:endParaRPr lang="en-US" sz="3600" dirty="0" smtClean="0"/>
          </a:p>
          <a:p>
            <a:r>
              <a:rPr lang="en-US" sz="3600" b="1" dirty="0" smtClean="0">
                <a:solidFill>
                  <a:srgbClr val="0070C0"/>
                </a:solidFill>
              </a:rPr>
              <a:t>for </a:t>
            </a:r>
            <a:r>
              <a:rPr lang="en-US" sz="3600" b="1" dirty="0">
                <a:solidFill>
                  <a:srgbClr val="0070C0"/>
                </a:solidFill>
              </a:rPr>
              <a:t>name in </a:t>
            </a:r>
            <a:r>
              <a:rPr lang="en-US" sz="3600" b="1" dirty="0" err="1" smtClean="0">
                <a:solidFill>
                  <a:srgbClr val="0070C0"/>
                </a:solidFill>
              </a:rPr>
              <a:t>tuplename</a:t>
            </a:r>
            <a:r>
              <a:rPr lang="en-US" sz="3600" b="1" dirty="0" smtClean="0">
                <a:solidFill>
                  <a:srgbClr val="0070C0"/>
                </a:solidFill>
              </a:rPr>
              <a:t> </a:t>
            </a:r>
            <a:endParaRPr lang="en-US" sz="3600" b="1" dirty="0" smtClean="0">
              <a:solidFill>
                <a:srgbClr val="0070C0"/>
              </a:solidFill>
            </a:endParaRPr>
          </a:p>
          <a:p>
            <a:r>
              <a:rPr lang="en-US" sz="3600" b="1" dirty="0">
                <a:solidFill>
                  <a:srgbClr val="0070C0"/>
                </a:solidFill>
              </a:rPr>
              <a:t> </a:t>
            </a:r>
            <a:r>
              <a:rPr lang="en-US" sz="3600" b="1" dirty="0" smtClean="0">
                <a:solidFill>
                  <a:srgbClr val="0070C0"/>
                </a:solidFill>
              </a:rPr>
              <a:t>     : </a:t>
            </a:r>
            <a:r>
              <a:rPr lang="en-US" sz="3600" b="1" dirty="0">
                <a:solidFill>
                  <a:srgbClr val="0070C0"/>
                </a:solidFill>
              </a:rPr>
              <a:t>print("Hello", name)</a:t>
            </a:r>
            <a:endParaRPr lang="en-US" sz="3600" b="1" dirty="0">
              <a:solidFill>
                <a:srgbClr val="0070C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a:t>
            </a:r>
            <a:endParaRPr lang="en-US" dirty="0"/>
          </a:p>
        </p:txBody>
      </p:sp>
      <p:sp>
        <p:nvSpPr>
          <p:cNvPr id="3" name="Content Placeholder 2"/>
          <p:cNvSpPr>
            <a:spLocks noGrp="1"/>
          </p:cNvSpPr>
          <p:nvPr>
            <p:ph idx="1"/>
          </p:nvPr>
        </p:nvSpPr>
        <p:spPr/>
        <p:txBody>
          <a:bodyPr/>
          <a:lstStyle/>
          <a:p>
            <a:r>
              <a:rPr lang="en-US" sz="3600" dirty="0" smtClean="0"/>
              <a:t>Tuple=“fruits”</a:t>
            </a:r>
            <a:endParaRPr lang="en-US" sz="3600" dirty="0" smtClean="0"/>
          </a:p>
          <a:p>
            <a:r>
              <a:rPr lang="en-US" sz="3600" dirty="0" err="1" smtClean="0"/>
              <a:t>Tuple.index</a:t>
            </a:r>
            <a:r>
              <a:rPr lang="en-US" sz="3600" dirty="0" smtClean="0"/>
              <a:t>(“mango”)</a:t>
            </a:r>
            <a:endParaRPr lang="en-US" sz="3600" dirty="0" smtClean="0"/>
          </a:p>
          <a:p>
            <a:r>
              <a:rPr lang="en-US" sz="3600" dirty="0" err="1" smtClean="0"/>
              <a:t>Tuple.count</a:t>
            </a:r>
            <a:r>
              <a:rPr lang="en-US" sz="3600" dirty="0" smtClean="0"/>
              <a:t>(“apples”)</a:t>
            </a:r>
            <a:endParaRPr lang="en-US" sz="3600" dirty="0" smtClean="0"/>
          </a:p>
          <a:p>
            <a:r>
              <a:rPr lang="en-US" sz="3200" i="1" dirty="0" smtClean="0">
                <a:solidFill>
                  <a:srgbClr val="FF0000"/>
                </a:solidFill>
              </a:rPr>
              <a:t>String</a:t>
            </a:r>
            <a:r>
              <a:rPr lang="en-US" sz="3600" dirty="0" smtClean="0"/>
              <a:t> in </a:t>
            </a:r>
            <a:r>
              <a:rPr lang="en-US" sz="3600" b="1" dirty="0" smtClean="0">
                <a:solidFill>
                  <a:srgbClr val="00B0F0"/>
                </a:solidFill>
              </a:rPr>
              <a:t>tuple // membership test</a:t>
            </a:r>
            <a:endParaRPr lang="en-US" sz="3600" b="1" dirty="0" smtClean="0">
              <a:solidFill>
                <a:srgbClr val="00B0F0"/>
              </a:solidFill>
            </a:endParaRPr>
          </a:p>
          <a:p>
            <a:r>
              <a:rPr lang="en-US" sz="3600" dirty="0"/>
              <a:t> </a:t>
            </a:r>
            <a:r>
              <a:rPr lang="en-US" sz="3600" dirty="0" err="1" smtClean="0"/>
              <a:t>len</a:t>
            </a:r>
            <a:r>
              <a:rPr lang="en-US" sz="3600" dirty="0" smtClean="0"/>
              <a:t>(Tuple)</a:t>
            </a:r>
            <a:endParaRPr lang="en-US" sz="3600"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 Packing</a:t>
            </a:r>
            <a:endParaRPr lang="en-US" dirty="0"/>
          </a:p>
        </p:txBody>
      </p:sp>
      <p:sp>
        <p:nvSpPr>
          <p:cNvPr id="3" name="Content Placeholder 2"/>
          <p:cNvSpPr>
            <a:spLocks noGrp="1"/>
          </p:cNvSpPr>
          <p:nvPr>
            <p:ph idx="1"/>
          </p:nvPr>
        </p:nvSpPr>
        <p:spPr/>
        <p:txBody>
          <a:bodyPr>
            <a:normAutofit/>
          </a:bodyPr>
          <a:lstStyle/>
          <a:p>
            <a:r>
              <a:rPr lang="en-US" sz="3200" dirty="0"/>
              <a:t>Packing and Unpacking the Tuple</a:t>
            </a:r>
            <a:endParaRPr lang="en-US" sz="3200" dirty="0"/>
          </a:p>
          <a:p>
            <a:r>
              <a:rPr lang="en-US" sz="3200" dirty="0"/>
              <a:t>Python provides an important feature called packing and unpacking. In packing, we put the value into a tuple, but in unpacking, we extract all those values stored in the tuples into variables.</a:t>
            </a:r>
            <a:endParaRPr lang="en-US"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DEFINITONS</a:t>
            </a:r>
            <a:endParaRPr lang="en-US"/>
          </a:p>
        </p:txBody>
      </p:sp>
      <p:sp>
        <p:nvSpPr>
          <p:cNvPr id="3" name="Content Placeholder 2"/>
          <p:cNvSpPr>
            <a:spLocks noGrp="1"/>
          </p:cNvSpPr>
          <p:nvPr>
            <p:ph idx="1"/>
          </p:nvPr>
        </p:nvSpPr>
        <p:spPr>
          <a:xfrm>
            <a:off x="3462728" y="1825625"/>
            <a:ext cx="7891072" cy="4351338"/>
          </a:xfrm>
        </p:spPr>
        <p:txBody>
          <a:bodyPr>
            <a:normAutofit/>
          </a:bodyPr>
          <a:lstStyle/>
          <a:p>
            <a:r>
              <a:rPr lang="en-US" dirty="0"/>
              <a:t>A tuple in Python is similar to a list. The difference between the two is that we cannot change the elements of a tuple once it is assigned whereas we can change the elements of a list</a:t>
            </a:r>
            <a:r>
              <a:rPr lang="en-US" dirty="0" smtClean="0"/>
              <a:t>.</a:t>
            </a:r>
            <a:endParaRPr lang="en-US" dirty="0" smtClean="0"/>
          </a:p>
          <a:p>
            <a:r>
              <a:rPr lang="en-US" dirty="0"/>
              <a:t>Tuple items are ordered, unchangeable, and allow duplicate values.</a:t>
            </a:r>
            <a:endParaRPr lang="en-US" dirty="0"/>
          </a:p>
          <a:p>
            <a:r>
              <a:rPr lang="en-US" dirty="0"/>
              <a:t>Tuple items are indexed, the first item has index [0], the second item has index [1] etc.</a:t>
            </a:r>
            <a:endParaRPr lang="en-US" dirty="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Packing operator</a:t>
            </a:r>
            <a:endParaRPr lang="en-US" dirty="0"/>
          </a:p>
        </p:txBody>
      </p:sp>
      <p:sp>
        <p:nvSpPr>
          <p:cNvPr id="3" name="Content Placeholder 2"/>
          <p:cNvSpPr>
            <a:spLocks noGrp="1"/>
          </p:cNvSpPr>
          <p:nvPr>
            <p:ph idx="1"/>
          </p:nvPr>
        </p:nvSpPr>
        <p:spPr/>
        <p:txBody>
          <a:bodyPr/>
          <a:lstStyle/>
          <a:p>
            <a:pPr fontAlgn="base"/>
            <a:r>
              <a:rPr lang="en-US" sz="3200" dirty="0">
                <a:solidFill>
                  <a:srgbClr val="00B0F0"/>
                </a:solidFill>
              </a:rPr>
              <a:t>Tuple = (“John”, 23567, “Software Engineer”)</a:t>
            </a:r>
            <a:endParaRPr lang="en-US" sz="3200" dirty="0">
              <a:solidFill>
                <a:srgbClr val="00B0F0"/>
              </a:solidFill>
            </a:endParaRPr>
          </a:p>
          <a:p>
            <a:pPr fontAlgn="base"/>
            <a:r>
              <a:rPr lang="en-US" sz="3200" dirty="0">
                <a:solidFill>
                  <a:srgbClr val="00B0F0"/>
                </a:solidFill>
              </a:rPr>
              <a:t>(</a:t>
            </a:r>
            <a:r>
              <a:rPr lang="en-US" sz="3200" dirty="0" err="1">
                <a:solidFill>
                  <a:srgbClr val="00B0F0"/>
                </a:solidFill>
              </a:rPr>
              <a:t>eName</a:t>
            </a:r>
            <a:r>
              <a:rPr lang="en-US" sz="3200" dirty="0">
                <a:solidFill>
                  <a:srgbClr val="00B0F0"/>
                </a:solidFill>
              </a:rPr>
              <a:t>, </a:t>
            </a:r>
            <a:r>
              <a:rPr lang="en-US" sz="3200" dirty="0" err="1">
                <a:solidFill>
                  <a:srgbClr val="00B0F0"/>
                </a:solidFill>
              </a:rPr>
              <a:t>eID</a:t>
            </a:r>
            <a:r>
              <a:rPr lang="en-US" sz="3200" dirty="0">
                <a:solidFill>
                  <a:srgbClr val="00B0F0"/>
                </a:solidFill>
              </a:rPr>
              <a:t>, </a:t>
            </a:r>
            <a:r>
              <a:rPr lang="en-US" sz="3200" dirty="0" err="1">
                <a:solidFill>
                  <a:srgbClr val="00B0F0"/>
                </a:solidFill>
              </a:rPr>
              <a:t>eTitle</a:t>
            </a:r>
            <a:r>
              <a:rPr lang="en-US" sz="3200" dirty="0">
                <a:solidFill>
                  <a:srgbClr val="00B0F0"/>
                </a:solidFill>
              </a:rPr>
              <a:t>) = Tuple</a:t>
            </a:r>
            <a:endParaRPr lang="en-US" sz="3200" dirty="0">
              <a:solidFill>
                <a:srgbClr val="00B0F0"/>
              </a:solidFill>
            </a:endParaRPr>
          </a:p>
          <a:p>
            <a:pPr fontAlgn="base"/>
            <a:r>
              <a:rPr lang="en-US" dirty="0"/>
              <a:t>print(“Packed tuples is:”, Tuple)</a:t>
            </a:r>
            <a:endParaRPr lang="en-US" dirty="0"/>
          </a:p>
          <a:p>
            <a:pPr fontAlgn="base"/>
            <a:r>
              <a:rPr lang="en-US" dirty="0"/>
              <a:t>print(“Employee name is:”, </a:t>
            </a:r>
            <a:r>
              <a:rPr lang="en-US" dirty="0" err="1"/>
              <a:t>eName</a:t>
            </a:r>
            <a:r>
              <a:rPr lang="en-US" dirty="0"/>
              <a:t>)</a:t>
            </a:r>
            <a:endParaRPr lang="en-US" dirty="0"/>
          </a:p>
          <a:p>
            <a:pPr fontAlgn="base"/>
            <a:r>
              <a:rPr lang="en-US" dirty="0"/>
              <a:t>print(“Employee ID is:”, </a:t>
            </a:r>
            <a:r>
              <a:rPr lang="en-US" dirty="0" err="1"/>
              <a:t>eID</a:t>
            </a:r>
            <a:r>
              <a:rPr lang="en-US" dirty="0"/>
              <a:t>)</a:t>
            </a:r>
            <a:endParaRPr lang="en-US" dirty="0"/>
          </a:p>
          <a:p>
            <a:pPr fontAlgn="base"/>
            <a:r>
              <a:rPr lang="en-US" dirty="0"/>
              <a:t>print(“Employee Title is:”, </a:t>
            </a:r>
            <a:r>
              <a:rPr lang="en-US" dirty="0" err="1"/>
              <a:t>eTitle</a:t>
            </a:r>
            <a:r>
              <a:rPr lang="en-US" dirty="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the “in”  operator</a:t>
            </a:r>
            <a:endParaRPr lang="en-US" dirty="0"/>
          </a:p>
        </p:txBody>
      </p:sp>
      <p:sp>
        <p:nvSpPr>
          <p:cNvPr id="3" name="Content Placeholder 2"/>
          <p:cNvSpPr>
            <a:spLocks noGrp="1"/>
          </p:cNvSpPr>
          <p:nvPr>
            <p:ph idx="1"/>
          </p:nvPr>
        </p:nvSpPr>
        <p:spPr/>
        <p:txBody>
          <a:bodyPr/>
          <a:lstStyle/>
          <a:p>
            <a:r>
              <a:rPr lang="en-US" dirty="0"/>
              <a:t>if </a:t>
            </a:r>
            <a:r>
              <a:rPr lang="en-US" dirty="0" smtClean="0"/>
              <a:t>“mango" </a:t>
            </a:r>
            <a:r>
              <a:rPr lang="en-US" dirty="0"/>
              <a:t>in </a:t>
            </a:r>
            <a:r>
              <a:rPr lang="en-US" dirty="0" smtClean="0"/>
              <a:t>fruits:</a:t>
            </a:r>
            <a:endParaRPr lang="en-US" dirty="0"/>
          </a:p>
          <a:p>
            <a:r>
              <a:rPr lang="en-US" dirty="0"/>
              <a:t>  print("Yes, </a:t>
            </a:r>
            <a:r>
              <a:rPr lang="en-US" dirty="0" smtClean="0"/>
              <a:t>‘mango' </a:t>
            </a:r>
            <a:r>
              <a:rPr lang="en-US" dirty="0"/>
              <a:t>is </a:t>
            </a:r>
            <a:r>
              <a:rPr lang="en-US" dirty="0" smtClean="0"/>
              <a:t>a fruit")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4791" y="528023"/>
            <a:ext cx="9286993" cy="1202485"/>
          </a:xfrm>
        </p:spPr>
        <p:txBody>
          <a:bodyPr/>
          <a:lstStyle/>
          <a:p>
            <a:r>
              <a:rPr lang="en-US" dirty="0"/>
              <a:t>Return Tuple</a:t>
            </a:r>
            <a:endParaRPr lang="en-US" dirty="0"/>
          </a:p>
        </p:txBody>
      </p:sp>
      <p:sp>
        <p:nvSpPr>
          <p:cNvPr id="3" name="Content Placeholder 2"/>
          <p:cNvSpPr>
            <a:spLocks noGrp="1"/>
          </p:cNvSpPr>
          <p:nvPr>
            <p:ph idx="1"/>
          </p:nvPr>
        </p:nvSpPr>
        <p:spPr>
          <a:xfrm>
            <a:off x="1950721" y="1509656"/>
            <a:ext cx="8442959" cy="3778623"/>
          </a:xfrm>
        </p:spPr>
        <p:txBody>
          <a:bodyPr>
            <a:noAutofit/>
          </a:bodyPr>
          <a:lstStyle/>
          <a:p>
            <a:r>
              <a:rPr lang="en-US" sz="2000" b="1" dirty="0" smtClean="0"/>
              <a:t>We </a:t>
            </a:r>
            <a:r>
              <a:rPr lang="en-US" sz="2000" b="1" dirty="0"/>
              <a:t>can return the collection of values or tuples using the return statement</a:t>
            </a:r>
            <a:r>
              <a:rPr lang="en-US" sz="2000" b="1" dirty="0" smtClean="0"/>
              <a:t>.</a:t>
            </a:r>
            <a:endParaRPr lang="en-US" sz="2000" b="1" dirty="0"/>
          </a:p>
          <a:p>
            <a:r>
              <a:rPr lang="en-US" sz="2000" b="1" dirty="0"/>
              <a:t>Example: </a:t>
            </a:r>
            <a:r>
              <a:rPr lang="en-US" sz="2000" b="1" dirty="0" smtClean="0"/>
              <a:t>1</a:t>
            </a:r>
            <a:endParaRPr lang="en-US" sz="2000" b="1" dirty="0"/>
          </a:p>
          <a:p>
            <a:r>
              <a:rPr lang="en-US" sz="2000" b="1" dirty="0" err="1"/>
              <a:t>def</a:t>
            </a:r>
            <a:r>
              <a:rPr lang="en-US" sz="2000" b="1" dirty="0"/>
              <a:t> </a:t>
            </a:r>
            <a:r>
              <a:rPr lang="en-US" sz="2000" b="1" dirty="0" err="1"/>
              <a:t>my_fun</a:t>
            </a:r>
            <a:r>
              <a:rPr lang="en-US" sz="2000" b="1" dirty="0"/>
              <a:t>():</a:t>
            </a:r>
            <a:endParaRPr lang="en-US" sz="2000" b="1" dirty="0"/>
          </a:p>
          <a:p>
            <a:r>
              <a:rPr lang="en-US" sz="2000" b="1" dirty="0"/>
              <a:t>               name = “John”</a:t>
            </a:r>
            <a:endParaRPr lang="en-US" sz="2000" b="1" dirty="0"/>
          </a:p>
          <a:p>
            <a:r>
              <a:rPr lang="en-US" sz="2000" b="1" dirty="0"/>
              <a:t>               ID = 23567</a:t>
            </a:r>
            <a:endParaRPr lang="en-US" sz="2000" b="1" dirty="0"/>
          </a:p>
          <a:p>
            <a:r>
              <a:rPr lang="en-US" sz="2000" b="1" dirty="0"/>
              <a:t>               Title = “Software Engineer”</a:t>
            </a:r>
            <a:endParaRPr lang="en-US" sz="2000" b="1" dirty="0"/>
          </a:p>
          <a:p>
            <a:r>
              <a:rPr lang="en-US" sz="2000" b="1" dirty="0"/>
              <a:t>               return (name, ID, Title</a:t>
            </a:r>
            <a:r>
              <a:rPr lang="en-US" sz="2000" b="1" dirty="0" smtClean="0"/>
              <a:t>) </a:t>
            </a:r>
            <a:endParaRPr lang="en-US" sz="2000" b="1" dirty="0"/>
          </a:p>
          <a:p>
            <a:r>
              <a:rPr lang="en-US" sz="2000" b="1" dirty="0"/>
              <a:t>employee = </a:t>
            </a:r>
            <a:r>
              <a:rPr lang="en-US" sz="2000" b="1" dirty="0" err="1"/>
              <a:t>my_fun</a:t>
            </a:r>
            <a:r>
              <a:rPr lang="en-US" sz="2000" b="1" dirty="0"/>
              <a:t>()</a:t>
            </a:r>
            <a:endParaRPr lang="en-US" sz="2000" b="1" dirty="0"/>
          </a:p>
          <a:p>
            <a:r>
              <a:rPr lang="en-US" sz="2000" b="1" dirty="0"/>
              <a:t>print(“Employee detail is:”, employee)</a:t>
            </a:r>
            <a:endParaRPr lang="en-US" sz="2000" b="1" dirty="0"/>
          </a:p>
          <a:p>
            <a:r>
              <a:rPr lang="en-US" sz="2000" b="1" dirty="0"/>
              <a:t>Output</a:t>
            </a:r>
            <a:r>
              <a:rPr lang="en-US" sz="2000" b="1" dirty="0" smtClean="0"/>
              <a:t>:</a:t>
            </a:r>
            <a:endParaRPr lang="en-US" sz="2000" b="1" dirty="0"/>
          </a:p>
          <a:p>
            <a:r>
              <a:rPr lang="en-US" sz="2000" b="1" dirty="0"/>
              <a:t>Employee detail is: (‘John’, 23567, ‘Software Engineer’)</a:t>
            </a:r>
            <a:endParaRPr lang="en-US" sz="20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Built-in Tuples Methods</a:t>
            </a:r>
            <a:br>
              <a:rPr lang="en-US" dirty="0"/>
            </a:br>
            <a:endParaRPr lang="en-US" dirty="0"/>
          </a:p>
        </p:txBody>
      </p:sp>
      <p:sp>
        <p:nvSpPr>
          <p:cNvPr id="3" name="Content Placeholder 2"/>
          <p:cNvSpPr>
            <a:spLocks noGrp="1"/>
          </p:cNvSpPr>
          <p:nvPr>
            <p:ph idx="1"/>
          </p:nvPr>
        </p:nvSpPr>
        <p:spPr>
          <a:xfrm>
            <a:off x="2284828" y="1550963"/>
            <a:ext cx="7700196" cy="2442162"/>
          </a:xfrm>
        </p:spPr>
        <p:txBody>
          <a:bodyPr>
            <a:noAutofit/>
          </a:bodyPr>
          <a:lstStyle/>
          <a:p>
            <a:r>
              <a:rPr lang="en-US" sz="2800" b="1" dirty="0" smtClean="0"/>
              <a:t>Python </a:t>
            </a:r>
            <a:r>
              <a:rPr lang="en-US" sz="2800" b="1" dirty="0"/>
              <a:t>provides a couple of built-in methods for tuples as described in the below table.</a:t>
            </a:r>
            <a:endParaRPr lang="en-US" sz="2800" b="1" dirty="0"/>
          </a:p>
          <a:p>
            <a:r>
              <a:rPr lang="en-US" sz="2800" b="1" u="sng" dirty="0" smtClean="0"/>
              <a:t>any</a:t>
            </a:r>
            <a:r>
              <a:rPr lang="en-US" sz="2800" b="1" u="sng" dirty="0"/>
              <a:t>()</a:t>
            </a:r>
            <a:r>
              <a:rPr lang="en-US" sz="2800" b="1" dirty="0"/>
              <a:t>	</a:t>
            </a:r>
            <a:endParaRPr lang="en-US" sz="2800" b="1" dirty="0" smtClean="0"/>
          </a:p>
          <a:p>
            <a:r>
              <a:rPr lang="en-US" sz="2800" b="1" dirty="0" smtClean="0"/>
              <a:t>Returns </a:t>
            </a:r>
            <a:r>
              <a:rPr lang="en-US" sz="2800" b="1" dirty="0"/>
              <a:t>True if any element present in a tuple and returns False if the tuple is empty. The any() function returns True if any item in an </a:t>
            </a:r>
            <a:r>
              <a:rPr lang="en-US" sz="2800" b="1" dirty="0" err="1"/>
              <a:t>iterable</a:t>
            </a:r>
            <a:r>
              <a:rPr lang="en-US" sz="2800" b="1" dirty="0"/>
              <a:t> are true, otherwise it returns False</a:t>
            </a:r>
            <a:r>
              <a:rPr lang="en-US" sz="2800" b="1" dirty="0" smtClean="0"/>
              <a:t>.</a:t>
            </a:r>
            <a:endParaRPr lang="en-US" sz="2800" b="1" dirty="0"/>
          </a:p>
          <a:p>
            <a:r>
              <a:rPr lang="en-US" sz="2800" b="1" dirty="0"/>
              <a:t>If the </a:t>
            </a:r>
            <a:r>
              <a:rPr lang="en-US" sz="2800" b="1" dirty="0" err="1"/>
              <a:t>iterable</a:t>
            </a:r>
            <a:r>
              <a:rPr lang="en-US" sz="2800" b="1" dirty="0"/>
              <a:t> object is empty, the any() function will return </a:t>
            </a:r>
            <a:r>
              <a:rPr lang="en-US" sz="2800" b="1" dirty="0" smtClean="0"/>
              <a:t>False.</a:t>
            </a:r>
            <a:endParaRPr lang="en-US" sz="28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Built-in Tuples Methods</a:t>
            </a:r>
            <a:br>
              <a:rPr lang="en-US" dirty="0"/>
            </a:br>
            <a:endParaRPr lang="en-US" dirty="0"/>
          </a:p>
        </p:txBody>
      </p:sp>
      <p:sp>
        <p:nvSpPr>
          <p:cNvPr id="3" name="Content Placeholder 2"/>
          <p:cNvSpPr>
            <a:spLocks noGrp="1"/>
          </p:cNvSpPr>
          <p:nvPr>
            <p:ph idx="1"/>
          </p:nvPr>
        </p:nvSpPr>
        <p:spPr>
          <a:xfrm>
            <a:off x="2284828" y="1550963"/>
            <a:ext cx="7700196" cy="2442162"/>
          </a:xfrm>
        </p:spPr>
        <p:txBody>
          <a:bodyPr>
            <a:noAutofit/>
          </a:bodyPr>
          <a:lstStyle/>
          <a:p>
            <a:r>
              <a:rPr lang="en-US" sz="2800" b="1" dirty="0" smtClean="0"/>
              <a:t>built-in methods--</a:t>
            </a:r>
            <a:r>
              <a:rPr lang="en-US" sz="2800" b="1" u="sng" dirty="0" smtClean="0"/>
              <a:t>any</a:t>
            </a:r>
            <a:r>
              <a:rPr lang="en-US" sz="2800" b="1" u="sng" dirty="0"/>
              <a:t>()</a:t>
            </a:r>
            <a:r>
              <a:rPr lang="en-US" sz="2800" b="1" dirty="0"/>
              <a:t>	</a:t>
            </a:r>
            <a:endParaRPr lang="en-US" sz="2800" b="1" dirty="0" smtClean="0"/>
          </a:p>
          <a:p>
            <a:r>
              <a:rPr lang="en-US" sz="2800" b="1" dirty="0" smtClean="0"/>
              <a:t>Syntax    </a:t>
            </a:r>
            <a:r>
              <a:rPr lang="en-US" sz="2800" dirty="0" smtClean="0"/>
              <a:t>any(</a:t>
            </a:r>
            <a:r>
              <a:rPr lang="en-US" sz="2800" i="1" dirty="0" err="1" smtClean="0"/>
              <a:t>iterable</a:t>
            </a:r>
            <a:r>
              <a:rPr lang="en-US" sz="2800" dirty="0"/>
              <a:t>) </a:t>
            </a:r>
            <a:endParaRPr lang="en-US" sz="2800" dirty="0" smtClean="0"/>
          </a:p>
          <a:p>
            <a:pPr lvl="1"/>
            <a:r>
              <a:rPr lang="en-US" sz="2600" dirty="0" err="1"/>
              <a:t>mytuple</a:t>
            </a:r>
            <a:r>
              <a:rPr lang="en-US" sz="2600" dirty="0"/>
              <a:t> = </a:t>
            </a:r>
            <a:r>
              <a:rPr lang="en-US" sz="2600" dirty="0" smtClean="0"/>
              <a:t>(34,0</a:t>
            </a:r>
            <a:r>
              <a:rPr lang="en-US" sz="2600" dirty="0"/>
              <a:t>, 1, </a:t>
            </a:r>
            <a:r>
              <a:rPr lang="en-US" sz="2600" dirty="0" err="1" smtClean="0"/>
              <a:t>False,”Time</a:t>
            </a:r>
            <a:r>
              <a:rPr lang="en-US" sz="2600" dirty="0" smtClean="0"/>
              <a:t>”)</a:t>
            </a:r>
            <a:endParaRPr lang="en-US" sz="2600" dirty="0"/>
          </a:p>
          <a:p>
            <a:pPr lvl="1"/>
            <a:r>
              <a:rPr lang="en-US" sz="2600" dirty="0"/>
              <a:t>x = any(</a:t>
            </a:r>
            <a:r>
              <a:rPr lang="en-US" sz="2600" dirty="0" err="1"/>
              <a:t>mytuple</a:t>
            </a:r>
            <a:r>
              <a:rPr lang="en-US" sz="2600" dirty="0"/>
              <a:t>)</a:t>
            </a:r>
            <a:endParaRPr lang="en-US" sz="2600" dirty="0"/>
          </a:p>
          <a:p>
            <a:pPr lvl="1"/>
            <a:r>
              <a:rPr lang="en-US" sz="2600" dirty="0"/>
              <a:t>print(x</a:t>
            </a:r>
            <a:r>
              <a:rPr lang="en-US" sz="2600" dirty="0" smtClean="0"/>
              <a:t>)</a:t>
            </a:r>
            <a:endParaRPr lang="en-US" sz="2600" dirty="0" smtClean="0"/>
          </a:p>
          <a:p>
            <a:r>
              <a:rPr lang="en-US" dirty="0"/>
              <a:t>Check if any item in a </a:t>
            </a:r>
            <a:r>
              <a:rPr lang="en-US" i="1" dirty="0"/>
              <a:t>set</a:t>
            </a:r>
            <a:r>
              <a:rPr lang="en-US" dirty="0"/>
              <a:t> is True:</a:t>
            </a:r>
            <a:endParaRPr lang="en-US" dirty="0"/>
          </a:p>
          <a:p>
            <a:pPr lvl="1"/>
            <a:r>
              <a:rPr lang="en-US" sz="2800" dirty="0" err="1"/>
              <a:t>myset</a:t>
            </a:r>
            <a:r>
              <a:rPr lang="en-US" sz="2800" dirty="0"/>
              <a:t> = {0, 1, 0}</a:t>
            </a:r>
            <a:br>
              <a:rPr lang="en-US" sz="2800" dirty="0"/>
            </a:br>
            <a:r>
              <a:rPr lang="en-US" sz="2800" dirty="0"/>
              <a:t>x = any(</a:t>
            </a:r>
            <a:r>
              <a:rPr lang="en-US" sz="2800" dirty="0" err="1"/>
              <a:t>myset</a:t>
            </a:r>
            <a:r>
              <a:rPr lang="en-US" sz="2800" dirty="0"/>
              <a:t>)</a:t>
            </a:r>
            <a:endParaRPr lang="en-US" sz="2800" dirty="0"/>
          </a:p>
          <a:p>
            <a:pPr lvl="1"/>
            <a:endParaRPr lang="en-US" sz="2600" dirty="0"/>
          </a:p>
          <a:p>
            <a:endParaRPr lang="en-US" sz="28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Built-in Tuples Methods</a:t>
            </a:r>
            <a:br>
              <a:rPr lang="en-US" dirty="0"/>
            </a:br>
            <a:endParaRPr lang="en-US" dirty="0"/>
          </a:p>
        </p:txBody>
      </p:sp>
      <p:sp>
        <p:nvSpPr>
          <p:cNvPr id="3" name="Content Placeholder 2"/>
          <p:cNvSpPr>
            <a:spLocks noGrp="1"/>
          </p:cNvSpPr>
          <p:nvPr>
            <p:ph idx="1"/>
          </p:nvPr>
        </p:nvSpPr>
        <p:spPr>
          <a:xfrm>
            <a:off x="2331720" y="1691640"/>
            <a:ext cx="7700196" cy="2442162"/>
          </a:xfrm>
        </p:spPr>
        <p:txBody>
          <a:bodyPr>
            <a:noAutofit/>
          </a:bodyPr>
          <a:lstStyle/>
          <a:p>
            <a:endParaRPr lang="en-US" sz="2800" b="1" dirty="0" smtClean="0"/>
          </a:p>
          <a:p>
            <a:r>
              <a:rPr lang="en-US" sz="2800" b="1" u="sng" dirty="0" smtClean="0"/>
              <a:t>min</a:t>
            </a:r>
            <a:r>
              <a:rPr lang="en-US" sz="2800" b="1" u="sng" dirty="0"/>
              <a:t>()</a:t>
            </a:r>
            <a:r>
              <a:rPr lang="en-US" sz="2800" b="1" dirty="0"/>
              <a:t>	</a:t>
            </a:r>
            <a:endParaRPr lang="en-US" sz="2800" b="1" dirty="0" smtClean="0"/>
          </a:p>
          <a:p>
            <a:r>
              <a:rPr lang="en-US" sz="2800" b="1" dirty="0" smtClean="0"/>
              <a:t>Returns </a:t>
            </a:r>
            <a:r>
              <a:rPr lang="en-US" sz="2800" b="1" dirty="0"/>
              <a:t>smallest element (Integer) of the Tuple</a:t>
            </a:r>
            <a:endParaRPr lang="en-US" sz="2800" b="1" dirty="0"/>
          </a:p>
          <a:p>
            <a:endParaRPr lang="en-US" sz="2800"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Built-in Tuples Methods</a:t>
            </a:r>
            <a:br>
              <a:rPr lang="en-US" dirty="0"/>
            </a:br>
            <a:endParaRPr lang="en-US" dirty="0"/>
          </a:p>
        </p:txBody>
      </p:sp>
      <p:sp>
        <p:nvSpPr>
          <p:cNvPr id="3" name="Content Placeholder 2"/>
          <p:cNvSpPr>
            <a:spLocks noGrp="1"/>
          </p:cNvSpPr>
          <p:nvPr>
            <p:ph idx="1"/>
          </p:nvPr>
        </p:nvSpPr>
        <p:spPr>
          <a:xfrm>
            <a:off x="2331720" y="1691640"/>
            <a:ext cx="7700196" cy="2442162"/>
          </a:xfrm>
        </p:spPr>
        <p:txBody>
          <a:bodyPr>
            <a:noAutofit/>
          </a:bodyPr>
          <a:lstStyle/>
          <a:p>
            <a:r>
              <a:rPr lang="en-US" b="1" u="sng" dirty="0" smtClean="0"/>
              <a:t>max</a:t>
            </a:r>
            <a:r>
              <a:rPr lang="en-US" b="1" u="sng" dirty="0"/>
              <a:t>()</a:t>
            </a:r>
            <a:r>
              <a:rPr lang="en-US" b="1" dirty="0"/>
              <a:t>	</a:t>
            </a:r>
            <a:endParaRPr lang="en-US" b="1" dirty="0" smtClean="0"/>
          </a:p>
          <a:p>
            <a:r>
              <a:rPr lang="en-US" b="1" dirty="0" smtClean="0"/>
              <a:t>Returns </a:t>
            </a:r>
            <a:r>
              <a:rPr lang="en-US" b="1" dirty="0"/>
              <a:t>largest element (Integer) of the Tuple</a:t>
            </a:r>
            <a:endParaRPr lang="en-US" b="1" dirty="0"/>
          </a:p>
          <a:p>
            <a:r>
              <a:rPr lang="en-US" b="1" u="sng" dirty="0" err="1"/>
              <a:t>len</a:t>
            </a:r>
            <a:r>
              <a:rPr lang="en-US" b="1" u="sng" dirty="0" smtClean="0"/>
              <a:t>()</a:t>
            </a:r>
            <a:endParaRPr lang="en-US" b="1" u="sng" dirty="0" smtClean="0"/>
          </a:p>
          <a:p>
            <a:r>
              <a:rPr lang="en-US" b="1" dirty="0"/>
              <a:t>	Returns the length of the Tuple</a:t>
            </a:r>
            <a:endParaRPr lang="en-US" b="1" dirty="0"/>
          </a:p>
          <a:p>
            <a:r>
              <a:rPr lang="en-US" b="1" u="sng" dirty="0"/>
              <a:t>sorted()</a:t>
            </a:r>
            <a:r>
              <a:rPr lang="en-US" b="1" dirty="0"/>
              <a:t>	</a:t>
            </a:r>
            <a:endParaRPr lang="en-US" b="1" dirty="0" smtClean="0"/>
          </a:p>
          <a:p>
            <a:r>
              <a:rPr lang="en-US" b="1" dirty="0" smtClean="0"/>
              <a:t>Used </a:t>
            </a:r>
            <a:r>
              <a:rPr lang="en-US" b="1" dirty="0"/>
              <a:t>to sort all the elements of the Tuple</a:t>
            </a:r>
            <a:endParaRPr lang="en-US" b="1" dirty="0"/>
          </a:p>
          <a:p>
            <a:r>
              <a:rPr lang="en-US" b="1" u="sng" dirty="0"/>
              <a:t>sum()</a:t>
            </a:r>
            <a:r>
              <a:rPr lang="en-US" b="1" dirty="0"/>
              <a:t>	</a:t>
            </a:r>
            <a:endParaRPr lang="en-US" b="1" dirty="0" smtClean="0"/>
          </a:p>
          <a:p>
            <a:r>
              <a:rPr lang="en-US" b="1" dirty="0" smtClean="0"/>
              <a:t>Returns </a:t>
            </a:r>
            <a:r>
              <a:rPr lang="en-US" b="1" dirty="0"/>
              <a:t>sum of all elements (Integers) of the Tuple</a:t>
            </a:r>
            <a:endParaRPr lang="en-US" b="1"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a:xfrm>
            <a:off x="748259" y="1480851"/>
            <a:ext cx="10515600" cy="4351338"/>
          </a:xfrm>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 Tuple</a:t>
            </a:r>
            <a:br>
              <a:rPr lang="en-US" dirty="0"/>
            </a:br>
            <a:endParaRPr lang="en-US" dirty="0"/>
          </a:p>
        </p:txBody>
      </p:sp>
      <p:sp>
        <p:nvSpPr>
          <p:cNvPr id="3" name="Content Placeholder 2"/>
          <p:cNvSpPr>
            <a:spLocks noGrp="1"/>
          </p:cNvSpPr>
          <p:nvPr>
            <p:ph idx="1"/>
          </p:nvPr>
        </p:nvSpPr>
        <p:spPr>
          <a:xfrm>
            <a:off x="2773182" y="1825625"/>
            <a:ext cx="8580620" cy="4351338"/>
          </a:xfrm>
        </p:spPr>
        <p:txBody>
          <a:bodyPr/>
          <a:lstStyle/>
          <a:p>
            <a:r>
              <a:rPr lang="en-US" dirty="0" smtClean="0"/>
              <a:t>A </a:t>
            </a:r>
            <a:r>
              <a:rPr lang="en-US" dirty="0"/>
              <a:t>tuple is created by placing all the items (elements) inside parentheses (), separated by commas. The parentheses are optional, however, it is a good practice to use them.</a:t>
            </a:r>
            <a:endParaRPr lang="en-US" dirty="0"/>
          </a:p>
          <a:p>
            <a:endParaRPr lang="en-US" dirty="0"/>
          </a:p>
          <a:p>
            <a:r>
              <a:rPr lang="en-US" dirty="0"/>
              <a:t>A tuple can have any number of items and they may be of different types (integer, float, list, string, etc.)..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smtClean="0"/>
              <a:t>TUPLE</a:t>
            </a:r>
            <a:endParaRPr lang="en-US" dirty="0"/>
          </a:p>
        </p:txBody>
      </p:sp>
      <p:sp>
        <p:nvSpPr>
          <p:cNvPr id="3" name="Content Placeholder 2"/>
          <p:cNvSpPr>
            <a:spLocks noGrp="1"/>
          </p:cNvSpPr>
          <p:nvPr>
            <p:ph idx="1"/>
          </p:nvPr>
        </p:nvSpPr>
        <p:spPr>
          <a:xfrm>
            <a:off x="3161774" y="1962074"/>
            <a:ext cx="6990411" cy="3688449"/>
          </a:xfrm>
        </p:spPr>
        <p:txBody>
          <a:bodyPr>
            <a:noAutofit/>
          </a:bodyPr>
          <a:lstStyle/>
          <a:p>
            <a:r>
              <a:rPr lang="en-US" sz="2000" dirty="0" smtClean="0"/>
              <a:t>types </a:t>
            </a:r>
            <a:r>
              <a:rPr lang="en-US" sz="2000" dirty="0"/>
              <a:t>of </a:t>
            </a:r>
            <a:r>
              <a:rPr lang="en-US" sz="2000" dirty="0" smtClean="0"/>
              <a:t>tuples</a:t>
            </a:r>
            <a:endParaRPr lang="en-US" sz="2000" dirty="0"/>
          </a:p>
          <a:p>
            <a:r>
              <a:rPr lang="en-US" sz="2800" dirty="0"/>
              <a:t># Empty tuple</a:t>
            </a:r>
            <a:endParaRPr lang="en-US" sz="2800" dirty="0"/>
          </a:p>
          <a:p>
            <a:r>
              <a:rPr lang="en-US" sz="2800" dirty="0" err="1"/>
              <a:t>a</a:t>
            </a:r>
            <a:r>
              <a:rPr lang="en-US" sz="2800" dirty="0" err="1" smtClean="0"/>
              <a:t>_tuple</a:t>
            </a:r>
            <a:r>
              <a:rPr lang="en-US" sz="2800" dirty="0" smtClean="0"/>
              <a:t> </a:t>
            </a:r>
            <a:r>
              <a:rPr lang="en-US" sz="2800" dirty="0"/>
              <a:t>= ()</a:t>
            </a:r>
            <a:endParaRPr lang="en-US" sz="2800" dirty="0"/>
          </a:p>
          <a:p>
            <a:r>
              <a:rPr lang="en-US" sz="2800" dirty="0"/>
              <a:t>print(</a:t>
            </a:r>
            <a:r>
              <a:rPr lang="en-US" sz="2800" dirty="0" err="1"/>
              <a:t>my_tuple</a:t>
            </a:r>
            <a:r>
              <a:rPr lang="en-US" sz="2800" dirty="0" smtClean="0"/>
              <a:t>)</a:t>
            </a:r>
            <a:endParaRPr lang="en-US" sz="2800" dirty="0"/>
          </a:p>
          <a:p>
            <a:r>
              <a:rPr lang="en-US" sz="2800" dirty="0"/>
              <a:t># Tuple having integers</a:t>
            </a:r>
            <a:endParaRPr lang="en-US" sz="2800" dirty="0"/>
          </a:p>
          <a:p>
            <a:r>
              <a:rPr lang="en-US" sz="2800" dirty="0" err="1" smtClean="0"/>
              <a:t>b_tuple</a:t>
            </a:r>
            <a:r>
              <a:rPr lang="en-US" sz="2800" dirty="0" smtClean="0"/>
              <a:t> </a:t>
            </a:r>
            <a:r>
              <a:rPr lang="en-US" sz="2800" dirty="0"/>
              <a:t>= (1, 2, </a:t>
            </a:r>
            <a:r>
              <a:rPr lang="en-US" sz="2800" dirty="0" smtClean="0"/>
              <a:t>3,4,5,6,7,8,9,10)</a:t>
            </a:r>
            <a:endParaRPr lang="en-US" sz="2800" dirty="0"/>
          </a:p>
          <a:p>
            <a:r>
              <a:rPr lang="en-US" sz="2800" dirty="0"/>
              <a:t>print(</a:t>
            </a:r>
            <a:r>
              <a:rPr lang="en-US" sz="2800" dirty="0" err="1"/>
              <a:t>my_tuple</a:t>
            </a:r>
            <a:r>
              <a:rPr lang="en-US" sz="2800" dirty="0" smtClean="0"/>
              <a:t>)</a:t>
            </a:r>
            <a:endParaRPr lang="en-US" sz="2800" dirty="0"/>
          </a:p>
          <a:p>
            <a:r>
              <a:rPr lang="en-US" sz="2800" dirty="0"/>
              <a:t># tuple with mixed </a:t>
            </a:r>
            <a:r>
              <a:rPr lang="en-US" sz="2800" dirty="0" err="1" smtClean="0"/>
              <a:t>datatypes</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smtClean="0"/>
              <a:t>TUPLE</a:t>
            </a:r>
            <a:endParaRPr lang="en-US" dirty="0"/>
          </a:p>
        </p:txBody>
      </p:sp>
      <p:sp>
        <p:nvSpPr>
          <p:cNvPr id="3" name="Content Placeholder 2"/>
          <p:cNvSpPr>
            <a:spLocks noGrp="1"/>
          </p:cNvSpPr>
          <p:nvPr>
            <p:ph idx="1"/>
          </p:nvPr>
        </p:nvSpPr>
        <p:spPr>
          <a:xfrm>
            <a:off x="2458389" y="1841326"/>
            <a:ext cx="7812953" cy="3480951"/>
          </a:xfrm>
        </p:spPr>
        <p:txBody>
          <a:bodyPr>
            <a:noAutofit/>
          </a:bodyPr>
          <a:lstStyle/>
          <a:p>
            <a:r>
              <a:rPr lang="en-US" sz="4000" dirty="0" err="1" smtClean="0"/>
              <a:t>c_tuple</a:t>
            </a:r>
            <a:r>
              <a:rPr lang="en-US" sz="4000" dirty="0" smtClean="0"/>
              <a:t> </a:t>
            </a:r>
            <a:r>
              <a:rPr lang="en-US" sz="4000" dirty="0"/>
              <a:t>= (1, "Hello", </a:t>
            </a:r>
            <a:r>
              <a:rPr lang="en-US" sz="4000" dirty="0" smtClean="0"/>
              <a:t>3.4,[“</a:t>
            </a:r>
            <a:r>
              <a:rPr lang="en-US" sz="4000" dirty="0" err="1" smtClean="0"/>
              <a:t>a”,”b”,”c</a:t>
            </a:r>
            <a:r>
              <a:rPr lang="en-US" sz="4000" dirty="0" smtClean="0"/>
              <a:t>”])</a:t>
            </a:r>
            <a:endParaRPr lang="en-US" sz="4000" dirty="0"/>
          </a:p>
          <a:p>
            <a:r>
              <a:rPr lang="en-US" dirty="0"/>
              <a:t>print(</a:t>
            </a:r>
            <a:r>
              <a:rPr lang="en-US" dirty="0" err="1"/>
              <a:t>my_tuple</a:t>
            </a:r>
            <a:r>
              <a:rPr lang="en-US" dirty="0" smtClean="0"/>
              <a:t>)</a:t>
            </a:r>
            <a:endParaRPr lang="en-US" dirty="0"/>
          </a:p>
          <a:p>
            <a:r>
              <a:rPr lang="en-US" dirty="0"/>
              <a:t># nested tuple</a:t>
            </a:r>
            <a:endParaRPr lang="en-US" dirty="0"/>
          </a:p>
          <a:p>
            <a:r>
              <a:rPr lang="en-US" sz="3600" dirty="0" err="1"/>
              <a:t>my_tuple</a:t>
            </a:r>
            <a:r>
              <a:rPr lang="en-US" sz="3600" dirty="0"/>
              <a:t> = </a:t>
            </a:r>
            <a:r>
              <a:rPr lang="en-US" sz="3600" dirty="0" smtClean="0"/>
              <a:t>(“students", </a:t>
            </a:r>
            <a:r>
              <a:rPr lang="en-US" sz="3600" dirty="0"/>
              <a:t>[8, 4, 6], (1, 2, 3))</a:t>
            </a:r>
            <a:endParaRPr lang="en-US" sz="3600" dirty="0"/>
          </a:p>
          <a:p>
            <a:r>
              <a:rPr lang="en-US" dirty="0"/>
              <a:t>print(</a:t>
            </a:r>
            <a:r>
              <a:rPr lang="en-US" dirty="0" err="1"/>
              <a:t>my_tuple</a:t>
            </a:r>
            <a:r>
              <a:rPr lang="en-US" dirty="0"/>
              <a:t>)</a:t>
            </a: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a:t>
            </a:r>
            <a:r>
              <a:rPr lang="en-US" dirty="0" smtClean="0"/>
              <a:t>TUPLE</a:t>
            </a:r>
            <a:endParaRPr lang="en-US" dirty="0"/>
          </a:p>
        </p:txBody>
      </p:sp>
      <p:sp>
        <p:nvSpPr>
          <p:cNvPr id="3" name="Content Placeholder 2"/>
          <p:cNvSpPr>
            <a:spLocks noGrp="1"/>
          </p:cNvSpPr>
          <p:nvPr>
            <p:ph idx="1"/>
          </p:nvPr>
        </p:nvSpPr>
        <p:spPr>
          <a:xfrm>
            <a:off x="3192907" y="1825625"/>
            <a:ext cx="8160895" cy="4351338"/>
          </a:xfrm>
        </p:spPr>
        <p:txBody>
          <a:bodyPr>
            <a:normAutofit fontScale="85000" lnSpcReduction="20000"/>
          </a:bodyPr>
          <a:lstStyle/>
          <a:p>
            <a:r>
              <a:rPr lang="en-US" sz="4000" dirty="0"/>
              <a:t>A tuple can also be created without using parentheses. This is known as </a:t>
            </a:r>
            <a:r>
              <a:rPr lang="en-US" sz="4000" b="1" dirty="0"/>
              <a:t>tuple packing</a:t>
            </a:r>
            <a:r>
              <a:rPr lang="en-US" sz="4000" b="1" dirty="0" smtClean="0"/>
              <a:t>.</a:t>
            </a:r>
            <a:endParaRPr lang="en-US" sz="4000" b="1" dirty="0" smtClean="0"/>
          </a:p>
          <a:p>
            <a:r>
              <a:rPr lang="en-US" sz="4000" dirty="0"/>
              <a:t>Creating a tuple with one element is a bit tricky.</a:t>
            </a:r>
            <a:endParaRPr lang="en-US" sz="4000" dirty="0"/>
          </a:p>
          <a:p>
            <a:r>
              <a:rPr lang="en-US" sz="4000" dirty="0"/>
              <a:t>Having one element within parentheses is not enough. We will need a trailing comma to indicate that it is, in fact, a tuple.</a:t>
            </a:r>
            <a:endParaRPr lang="en-US" sz="4000" dirty="0"/>
          </a:p>
          <a:p>
            <a:endParaRPr lang="en-US" sz="4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Tuple Elements</a:t>
            </a:r>
            <a:endParaRPr lang="en-US" dirty="0"/>
          </a:p>
        </p:txBody>
      </p:sp>
      <p:sp>
        <p:nvSpPr>
          <p:cNvPr id="3" name="Content Placeholder 2"/>
          <p:cNvSpPr>
            <a:spLocks noGrp="1"/>
          </p:cNvSpPr>
          <p:nvPr>
            <p:ph idx="1"/>
          </p:nvPr>
        </p:nvSpPr>
        <p:spPr>
          <a:xfrm>
            <a:off x="3043004" y="1825625"/>
            <a:ext cx="8310797" cy="4351338"/>
          </a:xfrm>
        </p:spPr>
        <p:txBody>
          <a:bodyPr>
            <a:normAutofit fontScale="92500" lnSpcReduction="10000"/>
          </a:bodyPr>
          <a:lstStyle/>
          <a:p>
            <a:r>
              <a:rPr lang="en-US" sz="4000" dirty="0"/>
              <a:t>We can use the index operator [] to access an item in a tuple, where the index starts from 0.</a:t>
            </a:r>
            <a:endParaRPr lang="en-US" sz="4000" dirty="0"/>
          </a:p>
          <a:p>
            <a:r>
              <a:rPr lang="en-US" sz="4000" dirty="0" smtClean="0"/>
              <a:t>So</a:t>
            </a:r>
            <a:r>
              <a:rPr lang="en-US" sz="4000" dirty="0"/>
              <a:t>, a tuple having </a:t>
            </a:r>
            <a:r>
              <a:rPr lang="en-US" sz="4000" dirty="0" smtClean="0"/>
              <a:t>8 </a:t>
            </a:r>
            <a:r>
              <a:rPr lang="en-US" sz="4000" dirty="0"/>
              <a:t>elements will have indices from 0 to </a:t>
            </a:r>
            <a:r>
              <a:rPr lang="en-US" sz="4000" dirty="0" smtClean="0"/>
              <a:t>7. </a:t>
            </a:r>
            <a:r>
              <a:rPr lang="en-US" sz="4000" dirty="0"/>
              <a:t>Trying to access an index outside of the tuple index range(6,7,... in this example) will raise an </a:t>
            </a:r>
            <a:r>
              <a:rPr lang="en-US" sz="4000" dirty="0" err="1"/>
              <a:t>IndexError</a:t>
            </a:r>
            <a:r>
              <a:rPr lang="en-US" sz="4000" dirty="0"/>
              <a:t>.</a:t>
            </a:r>
            <a:endParaRPr lang="en-US" sz="4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a:xfrm>
            <a:off x="2968054" y="1825625"/>
            <a:ext cx="8385748" cy="4351338"/>
          </a:xfrm>
        </p:spPr>
        <p:txBody>
          <a:bodyPr>
            <a:normAutofit lnSpcReduction="10000"/>
          </a:bodyPr>
          <a:lstStyle/>
          <a:p>
            <a:r>
              <a:rPr lang="en-US" sz="4000" dirty="0"/>
              <a:t>The index must be an integer, so we cannot use float or other types. This will result in </a:t>
            </a:r>
            <a:r>
              <a:rPr lang="en-US" sz="4000" dirty="0" err="1"/>
              <a:t>TypeError</a:t>
            </a:r>
            <a:r>
              <a:rPr lang="en-US" sz="4000" dirty="0" smtClean="0"/>
              <a:t>.</a:t>
            </a:r>
            <a:endParaRPr lang="en-US" sz="4000" dirty="0" smtClean="0"/>
          </a:p>
          <a:p>
            <a:r>
              <a:rPr lang="en-US" sz="4000" dirty="0"/>
              <a:t>When we say that tuples are ordered, it means that the items have a defined order, and that order will not change.</a:t>
            </a:r>
            <a:endParaRPr lang="en-US" sz="4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fillRect/>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Pushpin</Template>
  <TotalTime>0</TotalTime>
  <Words>7214</Words>
  <Application>WPS Presentation</Application>
  <PresentationFormat>Custom</PresentationFormat>
  <Paragraphs>253</Paragraphs>
  <Slides>37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Arial</vt:lpstr>
      <vt:lpstr>SimSun</vt:lpstr>
      <vt:lpstr>Wingdings</vt:lpstr>
      <vt:lpstr>Rage Italic</vt:lpstr>
      <vt:lpstr>Segoe Print</vt:lpstr>
      <vt:lpstr>Brush Script MT</vt:lpstr>
      <vt:lpstr>Franklin Gothic Book</vt:lpstr>
      <vt:lpstr>Constantia</vt:lpstr>
      <vt:lpstr>Microsoft YaHei</vt:lpstr>
      <vt:lpstr>Arial Unicode MS</vt:lpstr>
      <vt:lpstr>Calibri</vt:lpstr>
      <vt:lpstr>Pushpin</vt:lpstr>
      <vt:lpstr>PYTHON TUPLE</vt:lpstr>
      <vt:lpstr>DEFINITONS</vt:lpstr>
      <vt:lpstr>DEFINITONS</vt:lpstr>
      <vt:lpstr>Creating a Tuple </vt:lpstr>
      <vt:lpstr>CREATE A TUPLE</vt:lpstr>
      <vt:lpstr>CREATE A TUPLE</vt:lpstr>
      <vt:lpstr>CREATE A TUPLE</vt:lpstr>
      <vt:lpstr>Access Tuple Elements</vt:lpstr>
      <vt:lpstr>NOTE***</vt:lpstr>
      <vt:lpstr>Negative Indexing</vt:lpstr>
      <vt:lpstr> Slicing  method</vt:lpstr>
      <vt:lpstr>Accessing elements  in  tuples</vt:lpstr>
      <vt:lpstr>An example</vt:lpstr>
      <vt:lpstr>Changing a Tuple</vt:lpstr>
      <vt:lpstr>PowerPoint 演示文稿</vt:lpstr>
      <vt:lpstr>Combine Tuples </vt:lpstr>
      <vt:lpstr>Repeat  Tuples </vt:lpstr>
      <vt:lpstr>PowerPoint 演示文稿</vt:lpstr>
      <vt:lpstr>Converting List to Tuple </vt:lpstr>
      <vt:lpstr>Converting Tuple to String join()</vt:lpstr>
      <vt:lpstr>reduce() method from the functools is used to convert Tuple into String. This method concatenates the character present in the tuple and produces a string.</vt:lpstr>
      <vt:lpstr>The reduce(fun, seq) function is utilized to apply a particular function passed in the entirety of the list components referenced in the sequence passed along.  In this method, we need to import functools and operator modules to run the codes successfully.  The functools module provides the ability for high-order functions to work on other functions..</vt:lpstr>
      <vt:lpstr>PowerPoint 演示文稿</vt:lpstr>
      <vt:lpstr>Sort Tuple in Python</vt:lpstr>
      <vt:lpstr>Sort in reverse</vt:lpstr>
      <vt:lpstr>Deleting a Tuple</vt:lpstr>
      <vt:lpstr>Iterating Tuple</vt:lpstr>
      <vt:lpstr>Check</vt:lpstr>
      <vt:lpstr>Tuple Packing</vt:lpstr>
      <vt:lpstr>Packing operator</vt:lpstr>
      <vt:lpstr>use the “in”  operator</vt:lpstr>
      <vt:lpstr>Return Tuple</vt:lpstr>
      <vt:lpstr>Built-in Tuples Methods </vt:lpstr>
      <vt:lpstr>Built-in Tuples Methods </vt:lpstr>
      <vt:lpstr>Built-in Tuples Methods </vt:lpstr>
      <vt:lpstr>Built-in Tuples Methods </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DICTIONARIES</dc:title>
  <dc:creator>HP</dc:creator>
  <cp:lastModifiedBy>Seun</cp:lastModifiedBy>
  <cp:revision>48</cp:revision>
  <dcterms:created xsi:type="dcterms:W3CDTF">2020-09-21T06:38:00Z</dcterms:created>
  <dcterms:modified xsi:type="dcterms:W3CDTF">2023-04-06T12:31:48Z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1033-11.2.0.11516</vt:lpwstr>
  </property>
  <property fmtid="{D5CDD505-2E9C-101B-9397-08002B2CF9AE}" pid="3" name="ICV">
    <vt:lpwstr>0A36663B90DE434F8B4CB25F3D77E7FE</vt:lpwstr>
  </property>
</Properties>
</file>