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392" r:id="rId5"/>
    <p:sldId id="393" r:id="rId6"/>
    <p:sldId id="394" r:id="rId7"/>
    <p:sldId id="396" r:id="rId8"/>
    <p:sldId id="395" r:id="rId9"/>
    <p:sldId id="397" r:id="rId10"/>
    <p:sldId id="398" r:id="rId11"/>
    <p:sldId id="399" r:id="rId12"/>
    <p:sldId id="426" r:id="rId13"/>
    <p:sldId id="403" r:id="rId14"/>
    <p:sldId id="404" r:id="rId15"/>
    <p:sldId id="405" r:id="rId16"/>
    <p:sldId id="406" r:id="rId17"/>
    <p:sldId id="407" r:id="rId18"/>
    <p:sldId id="408" r:id="rId19"/>
    <p:sldId id="409" r:id="rId20"/>
    <p:sldId id="410" r:id="rId21"/>
    <p:sldId id="411" r:id="rId22"/>
    <p:sldId id="425" r:id="rId23"/>
    <p:sldId id="413" r:id="rId24"/>
    <p:sldId id="412" r:id="rId25"/>
    <p:sldId id="414" r:id="rId26"/>
    <p:sldId id="416" r:id="rId27"/>
    <p:sldId id="453" r:id="rId28"/>
    <p:sldId id="451" r:id="rId29"/>
    <p:sldId id="454" r:id="rId30"/>
    <p:sldId id="455" r:id="rId31"/>
    <p:sldId id="452" r:id="rId32"/>
    <p:sldId id="456" r:id="rId33"/>
    <p:sldId id="457" r:id="rId34"/>
    <p:sldId id="458" r:id="rId35"/>
    <p:sldId id="415" r:id="rId36"/>
    <p:sldId id="459" r:id="rId37"/>
    <p:sldId id="417" r:id="rId38"/>
    <p:sldId id="418" r:id="rId39"/>
    <p:sldId id="419" r:id="rId40"/>
    <p:sldId id="420" r:id="rId41"/>
    <p:sldId id="423" r:id="rId42"/>
    <p:sldId id="422" r:id="rId43"/>
    <p:sldId id="421" r:id="rId44"/>
    <p:sldId id="424" r:id="rId45"/>
    <p:sldId id="25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2" d="100"/>
          <a:sy n="92" d="100"/>
        </p:scale>
        <p:origin x="-450" y="-102"/>
      </p:cViewPr>
      <p:guideLst>
        <p:guide orient="horz" pos="219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hyperlink" Target="https://www.programiz.com/python-programming/string" TargetMode="Externa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jpe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jpe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674370"/>
            <a:ext cx="10972800" cy="582613"/>
          </a:xfrm>
        </p:spPr>
        <p:txBody>
          <a:bodyPr>
            <a:normAutofit fontScale="90000"/>
          </a:bodyPr>
          <a:lstStyle/>
          <a:p>
            <a:endParaRPr lang="en-US" b="1"/>
          </a:p>
        </p:txBody>
      </p:sp>
      <p:pic>
        <p:nvPicPr>
          <p:cNvPr id="4" name="Picture 3" descr="python_resize_md"/>
          <p:cNvPicPr>
            <a:picLocks noChangeAspect="1"/>
          </p:cNvPicPr>
          <p:nvPr/>
        </p:nvPicPr>
        <p:blipFill>
          <a:blip r:embed="rId1"/>
          <a:stretch>
            <a:fillRect/>
          </a:stretch>
        </p:blipFill>
        <p:spPr>
          <a:xfrm>
            <a:off x="1025231" y="2789714"/>
            <a:ext cx="4200525" cy="2196148"/>
          </a:xfrm>
          <a:prstGeom prst="rect">
            <a:avLst/>
          </a:prstGeom>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473" y="377284"/>
            <a:ext cx="3323763" cy="218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354" y="2789714"/>
            <a:ext cx="4383753"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8424" y="411999"/>
            <a:ext cx="9298652"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3245224" y="1899804"/>
            <a:ext cx="8641974" cy="958850"/>
          </a:xfrm>
        </p:spPr>
        <p:txBody>
          <a:bodyPr>
            <a:noAutofit/>
          </a:bodyPr>
          <a:lstStyle/>
          <a:p>
            <a:pPr algn="l"/>
            <a:r>
              <a:rPr lang="en-US" sz="2800" b="1" dirty="0" smtClean="0"/>
              <a:t>                                    Multi-line statement</a:t>
            </a:r>
            <a:endParaRPr lang="en-US" sz="2800" b="1" dirty="0" smtClean="0"/>
          </a:p>
          <a:p>
            <a:pPr algn="l"/>
            <a:r>
              <a:rPr lang="en-US" sz="2800" b="1" dirty="0" smtClean="0"/>
              <a:t>In Python, the end of a statement is marked by a newline character. But we can make a statement extend over multiple lines with the line continuation character (\). For example:</a:t>
            </a:r>
            <a:endParaRPr lang="en-US" sz="2800" b="1" dirty="0" smtClean="0"/>
          </a:p>
          <a:p>
            <a:pPr algn="l"/>
            <a:r>
              <a:rPr lang="en-US" sz="2800" b="1" dirty="0" smtClean="0"/>
              <a:t>a = 1 + 2 + 3 + \</a:t>
            </a:r>
            <a:endParaRPr lang="en-US" sz="2800" b="1" dirty="0" smtClean="0"/>
          </a:p>
          <a:p>
            <a:pPr algn="l"/>
            <a:r>
              <a:rPr lang="en-US" sz="2800" b="1" dirty="0" smtClean="0"/>
              <a:t>    4 + 5 + 6 + \</a:t>
            </a:r>
            <a:endParaRPr lang="en-US" sz="2800" b="1" dirty="0" smtClean="0"/>
          </a:p>
          <a:p>
            <a:pPr algn="l"/>
            <a:r>
              <a:rPr lang="en-US" sz="2800" b="1" dirty="0" smtClean="0"/>
              <a:t>    7 + 8 + 9</a:t>
            </a:r>
            <a:endParaRPr lang="en-US" sz="2800" dirty="0"/>
          </a:p>
        </p:txBody>
      </p:sp>
      <p:pic>
        <p:nvPicPr>
          <p:cNvPr id="4" name="Picture 3" descr="python_resize_md"/>
          <p:cNvPicPr>
            <a:picLocks noChangeAspect="1"/>
          </p:cNvPicPr>
          <p:nvPr/>
        </p:nvPicPr>
        <p:blipFill>
          <a:blip r:embed="rId1"/>
          <a:stretch>
            <a:fillRect/>
          </a:stretch>
        </p:blipFill>
        <p:spPr>
          <a:xfrm>
            <a:off x="0" y="3491346"/>
            <a:ext cx="2127315" cy="1112218"/>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5163" y="831429"/>
            <a:ext cx="8978723"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3388658" y="1823567"/>
            <a:ext cx="7566210" cy="958850"/>
          </a:xfrm>
        </p:spPr>
        <p:txBody>
          <a:bodyPr>
            <a:noAutofit/>
          </a:bodyPr>
          <a:lstStyle/>
          <a:p>
            <a:pPr algn="l"/>
            <a:r>
              <a:rPr lang="en-US" sz="2800" b="1" dirty="0" smtClean="0"/>
              <a:t>                                    </a:t>
            </a:r>
            <a:endParaRPr lang="en-US" sz="2800" b="1" dirty="0" smtClean="0"/>
          </a:p>
          <a:p>
            <a:pPr algn="l"/>
            <a:r>
              <a:rPr lang="en-US" sz="2800" b="1" dirty="0" smtClean="0"/>
              <a:t>This is an explicit line continuation. In Python, line continuation is implied inside parentheses ( ), brackets [ ], and braces { }. For instance, we can implement the above multi-line statement as:</a:t>
            </a:r>
            <a:endParaRPr lang="en-US" sz="2800" b="1" dirty="0" smtClean="0"/>
          </a:p>
          <a:p>
            <a:pPr algn="l"/>
            <a:endParaRPr lang="en-US" sz="2800" b="1" dirty="0" smtClean="0"/>
          </a:p>
          <a:p>
            <a:pPr algn="l"/>
            <a:r>
              <a:rPr lang="en-US" sz="2800" b="1" dirty="0" smtClean="0"/>
              <a:t>a = (1 + 2 + 3 +</a:t>
            </a:r>
            <a:endParaRPr lang="en-US" sz="2800" b="1" dirty="0" smtClean="0"/>
          </a:p>
          <a:p>
            <a:pPr algn="l"/>
            <a:r>
              <a:rPr lang="en-US" sz="2800" b="1" dirty="0" smtClean="0"/>
              <a:t>    4 + 5 + 6 +</a:t>
            </a:r>
            <a:endParaRPr lang="en-US" sz="2800" b="1" dirty="0" smtClean="0"/>
          </a:p>
          <a:p>
            <a:pPr algn="l"/>
            <a:r>
              <a:rPr lang="en-US" sz="2800" b="1" dirty="0" smtClean="0"/>
              <a:t>    7 + 8 + 9)</a:t>
            </a:r>
            <a:r>
              <a:rPr lang="en-US" sz="2800" dirty="0" smtClean="0"/>
              <a:t> </a:t>
            </a:r>
            <a:endParaRPr lang="en-US" sz="2800" dirty="0"/>
          </a:p>
        </p:txBody>
      </p:sp>
      <p:pic>
        <p:nvPicPr>
          <p:cNvPr id="4" name="Picture 3" descr="python_resize_md"/>
          <p:cNvPicPr>
            <a:picLocks noChangeAspect="1"/>
          </p:cNvPicPr>
          <p:nvPr/>
        </p:nvPicPr>
        <p:blipFill>
          <a:blip r:embed="rId1"/>
          <a:stretch>
            <a:fillRect/>
          </a:stretch>
        </p:blipFill>
        <p:spPr>
          <a:xfrm>
            <a:off x="-36741" y="3491345"/>
            <a:ext cx="2295848"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2127315" y="3826567"/>
            <a:ext cx="9576260" cy="958850"/>
          </a:xfrm>
        </p:spPr>
        <p:txBody>
          <a:bodyPr>
            <a:noAutofit/>
          </a:bodyPr>
          <a:lstStyle/>
          <a:p>
            <a:pPr algn="l"/>
            <a:r>
              <a:rPr lang="en-US" sz="2800" b="1" dirty="0" smtClean="0"/>
              <a:t>We can also put multiple statements in a single line using semicolons, as follows:</a:t>
            </a:r>
            <a:endParaRPr lang="en-US" sz="2800" b="1" dirty="0" smtClean="0"/>
          </a:p>
          <a:p>
            <a:pPr algn="l"/>
            <a:endParaRPr lang="en-US" sz="2800" b="1" dirty="0" smtClean="0"/>
          </a:p>
          <a:p>
            <a:pPr algn="l"/>
            <a:r>
              <a:rPr lang="en-US" sz="2800" b="1" dirty="0" smtClean="0"/>
              <a:t>a = 1; b = 2; c = 3</a:t>
            </a:r>
            <a:endParaRPr lang="en-US" sz="2800" b="1" dirty="0" smtClean="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3002" y="2532495"/>
            <a:ext cx="11703576" cy="958850"/>
          </a:xfrm>
        </p:spPr>
        <p:txBody>
          <a:bodyPr>
            <a:noAutofit/>
          </a:bodyPr>
          <a:lstStyle/>
          <a:p>
            <a:pPr algn="l"/>
            <a:r>
              <a:rPr lang="en-US" sz="2800" b="1" dirty="0" smtClean="0"/>
              <a:t>                                                                        Python Indentation</a:t>
            </a:r>
            <a:endParaRPr lang="en-US" sz="2800" b="1" dirty="0" smtClean="0"/>
          </a:p>
          <a:p>
            <a:pPr algn="l"/>
            <a:endParaRPr lang="en-US" sz="2800" b="1" dirty="0" smtClean="0"/>
          </a:p>
          <a:p>
            <a:pPr algn="l"/>
            <a:r>
              <a:rPr lang="en-US" sz="2800" b="1" dirty="0" smtClean="0"/>
              <a:t>Most of the programming languages like C, C++, and Java use braces { } to define a block of code. Python, however, uses indentation.</a:t>
            </a:r>
            <a:endParaRPr lang="en-US" sz="2800" b="1" dirty="0" smtClean="0"/>
          </a:p>
          <a:p>
            <a:pPr algn="l"/>
            <a:r>
              <a:rPr lang="en-US" sz="2800" b="1" dirty="0" smtClean="0"/>
              <a:t>A code block (body of a function, loop, etc.) starts with indentation and ends with the first </a:t>
            </a:r>
            <a:r>
              <a:rPr lang="en-US" sz="2800" b="1" dirty="0" err="1" smtClean="0"/>
              <a:t>unindented</a:t>
            </a:r>
            <a:r>
              <a:rPr lang="en-US" sz="2800" b="1" dirty="0" smtClean="0"/>
              <a:t> line. The amount of indentation is up to you, but it must be consistent throughout that block.</a:t>
            </a:r>
            <a:endParaRPr lang="en-US" sz="2800" b="1" dirty="0" smtClean="0"/>
          </a:p>
          <a:p>
            <a:pPr algn="l"/>
            <a:r>
              <a:rPr lang="en-US" sz="2800" b="1" dirty="0" smtClean="0"/>
              <a:t>Generally, four whitespaces are used for indentation and are preferred over tabs. Here is an example.</a:t>
            </a:r>
            <a:endParaRPr lang="en-US" sz="2800" b="1" dirty="0" smtClean="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3002" y="2532495"/>
            <a:ext cx="11703576" cy="958850"/>
          </a:xfrm>
        </p:spPr>
        <p:txBody>
          <a:bodyPr>
            <a:noAutofit/>
          </a:bodyPr>
          <a:lstStyle/>
          <a:p>
            <a:pPr algn="l"/>
            <a:r>
              <a:rPr lang="en-US" sz="2800" b="1" dirty="0" smtClean="0"/>
              <a:t>                                                                        Python Indentation</a:t>
            </a:r>
            <a:endParaRPr lang="en-US" sz="2800" b="1" dirty="0" smtClean="0"/>
          </a:p>
          <a:p>
            <a:pPr algn="l"/>
            <a:endParaRPr lang="en-US" sz="2800" b="1" dirty="0" smtClean="0"/>
          </a:p>
          <a:p>
            <a:pPr algn="l"/>
            <a:r>
              <a:rPr lang="en-US" sz="2800" b="1" dirty="0" smtClean="0"/>
              <a:t>Generally, four whitespaces are used for indentation and are preferred over tabs. Here is an example.</a:t>
            </a:r>
            <a:endParaRPr lang="en-US" sz="2800" b="1" dirty="0" smtClean="0"/>
          </a:p>
          <a:p>
            <a:pPr algn="l"/>
            <a:r>
              <a:rPr lang="en-US" sz="2800" dirty="0" smtClean="0"/>
              <a:t>for i in range(1,11): </a:t>
            </a:r>
            <a:endParaRPr lang="en-US" sz="2800" dirty="0" smtClean="0"/>
          </a:p>
          <a:p>
            <a:pPr algn="l"/>
            <a:r>
              <a:rPr lang="en-US" sz="2800" dirty="0" smtClean="0"/>
              <a:t>   print(i) </a:t>
            </a:r>
            <a:endParaRPr lang="en-US" sz="2800" dirty="0" smtClean="0"/>
          </a:p>
          <a:p>
            <a:pPr algn="l"/>
            <a:r>
              <a:rPr lang="en-US" sz="2800" dirty="0" smtClean="0"/>
              <a:t>   if i == 5:</a:t>
            </a:r>
            <a:endParaRPr lang="en-US" sz="2800" dirty="0" smtClean="0"/>
          </a:p>
          <a:p>
            <a:pPr algn="l"/>
            <a:r>
              <a:rPr lang="en-US" sz="2800" dirty="0"/>
              <a:t> </a:t>
            </a:r>
            <a:r>
              <a:rPr lang="en-US" sz="2800" dirty="0" smtClean="0"/>
              <a:t>      break</a:t>
            </a:r>
            <a:endParaRPr lang="en-US" sz="2800" b="1" dirty="0" smtClean="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3002" y="2532495"/>
            <a:ext cx="11703576" cy="958850"/>
          </a:xfrm>
        </p:spPr>
        <p:txBody>
          <a:bodyPr>
            <a:noAutofit/>
          </a:bodyPr>
          <a:lstStyle/>
          <a:p>
            <a:pPr algn="l"/>
            <a:r>
              <a:rPr lang="en-US" sz="2800" b="1" dirty="0" smtClean="0"/>
              <a:t>                                                                        Python Indentation</a:t>
            </a:r>
            <a:endParaRPr lang="en-US" sz="2800" b="1" dirty="0" smtClean="0"/>
          </a:p>
          <a:p>
            <a:pPr algn="l"/>
            <a:endParaRPr lang="en-US" sz="2800" b="1" dirty="0" smtClean="0"/>
          </a:p>
          <a:p>
            <a:pPr algn="l"/>
            <a:r>
              <a:rPr lang="en-US" sz="2800" b="1" dirty="0" smtClean="0"/>
              <a:t>The enforcement of indentation in Python makes the code look neat and clean. This results in Python programs that look similar and consistent.</a:t>
            </a:r>
            <a:endParaRPr lang="en-US" sz="2800" b="1" dirty="0" smtClean="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5237018" y="2532495"/>
            <a:ext cx="6599559" cy="958850"/>
          </a:xfrm>
        </p:spPr>
        <p:txBody>
          <a:bodyPr>
            <a:noAutofit/>
          </a:bodyPr>
          <a:lstStyle/>
          <a:p>
            <a:pPr algn="l"/>
            <a:r>
              <a:rPr lang="en-US" sz="2800" b="1" dirty="0" smtClean="0"/>
              <a:t>Python Indentation</a:t>
            </a:r>
            <a:endParaRPr lang="en-US" sz="2800" b="1" dirty="0" smtClean="0"/>
          </a:p>
          <a:p>
            <a:pPr algn="l"/>
            <a:endParaRPr lang="en-US" sz="2800" b="1" dirty="0" smtClean="0"/>
          </a:p>
          <a:p>
            <a:r>
              <a:rPr lang="en-US" sz="2800" dirty="0" smtClean="0"/>
              <a:t>Indentation can be ignored in line continuation, but it's always a good idea to indent. It makes the code more readable.</a:t>
            </a:r>
            <a:endParaRPr lang="en-US" sz="2800" dirty="0" smtClean="0"/>
          </a:p>
          <a:p>
            <a:pPr algn="l"/>
            <a:r>
              <a:rPr lang="en-US" sz="2800" dirty="0" smtClean="0"/>
              <a:t>both are valid and do the same thing, but the former style is clearer.</a:t>
            </a:r>
            <a:endParaRPr lang="en-US" sz="2800"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365759" y="3654887"/>
            <a:ext cx="2638425"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800" b="1" dirty="0" smtClean="0">
                <a:solidFill>
                  <a:schemeClr val="tx2">
                    <a:lumMod val="75000"/>
                  </a:schemeClr>
                </a:solidFill>
              </a:rPr>
              <a:t>For example:</a:t>
            </a:r>
            <a:endParaRPr lang="en-US" sz="2800" b="1" dirty="0" smtClean="0">
              <a:solidFill>
                <a:schemeClr val="tx2">
                  <a:lumMod val="75000"/>
                </a:schemeClr>
              </a:solidFill>
            </a:endParaRPr>
          </a:p>
          <a:p>
            <a:pPr algn="l"/>
            <a:r>
              <a:rPr lang="en-US" sz="2800" b="1" dirty="0" smtClean="0">
                <a:solidFill>
                  <a:schemeClr val="tx2">
                    <a:lumMod val="75000"/>
                  </a:schemeClr>
                </a:solidFill>
              </a:rPr>
              <a:t>if True:</a:t>
            </a:r>
            <a:endParaRPr lang="en-US" sz="2800" b="1" dirty="0" smtClean="0">
              <a:solidFill>
                <a:schemeClr val="tx2">
                  <a:lumMod val="75000"/>
                </a:schemeClr>
              </a:solidFill>
            </a:endParaRPr>
          </a:p>
          <a:p>
            <a:pPr algn="l"/>
            <a:r>
              <a:rPr lang="en-US" sz="2800" b="1" dirty="0" smtClean="0">
                <a:solidFill>
                  <a:schemeClr val="tx2">
                    <a:lumMod val="75000"/>
                  </a:schemeClr>
                </a:solidFill>
              </a:rPr>
              <a:t>     print('Hello')</a:t>
            </a:r>
            <a:endParaRPr lang="en-US" sz="2800" b="1" dirty="0" smtClean="0">
              <a:solidFill>
                <a:schemeClr val="tx2">
                  <a:lumMod val="75000"/>
                </a:schemeClr>
              </a:solidFill>
            </a:endParaRPr>
          </a:p>
          <a:p>
            <a:pPr algn="l"/>
            <a:r>
              <a:rPr lang="en-US" sz="2800" b="1" dirty="0" smtClean="0">
                <a:solidFill>
                  <a:schemeClr val="tx2">
                    <a:lumMod val="75000"/>
                  </a:schemeClr>
                </a:solidFill>
              </a:rPr>
              <a:t>     a = 5</a:t>
            </a:r>
            <a:endParaRPr lang="en-US" sz="2800" b="1" dirty="0">
              <a:solidFill>
                <a:schemeClr val="tx2">
                  <a:lumMod val="75000"/>
                </a:schemeClr>
              </a:solidFill>
            </a:endParaRPr>
          </a:p>
        </p:txBody>
      </p:sp>
      <p:sp>
        <p:nvSpPr>
          <p:cNvPr id="8" name="Subtitle 2"/>
          <p:cNvSpPr txBox="1"/>
          <p:nvPr/>
        </p:nvSpPr>
        <p:spPr>
          <a:xfrm>
            <a:off x="10603" y="5888530"/>
            <a:ext cx="4774373" cy="958850"/>
          </a:xfrm>
          <a:prstGeom prst="rect">
            <a:avLst/>
          </a:prstGeom>
          <a:ln>
            <a:solidFill>
              <a:schemeClr val="accent1"/>
            </a:solidFill>
          </a:ln>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800" b="1" dirty="0">
                <a:solidFill>
                  <a:schemeClr val="tx2">
                    <a:lumMod val="75000"/>
                  </a:schemeClr>
                </a:solidFill>
              </a:rPr>
              <a:t>if True: print('Hello'); a = 5</a:t>
            </a:r>
            <a:endParaRPr lang="en-US" sz="2800"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3002" y="2532495"/>
            <a:ext cx="11703576" cy="958850"/>
          </a:xfrm>
        </p:spPr>
        <p:txBody>
          <a:bodyPr>
            <a:noAutofit/>
          </a:bodyPr>
          <a:lstStyle/>
          <a:p>
            <a:r>
              <a:rPr lang="en-US" sz="2800" b="1" dirty="0" smtClean="0"/>
              <a:t>                                                                        Python Comments</a:t>
            </a:r>
            <a:endParaRPr lang="en-US" sz="2800" b="1" dirty="0" smtClean="0"/>
          </a:p>
          <a:p>
            <a:pPr algn="l"/>
            <a:endParaRPr lang="en-US" sz="2800" b="1" dirty="0" smtClean="0"/>
          </a:p>
          <a:p>
            <a:pPr algn="l"/>
            <a:r>
              <a:rPr lang="en-US" sz="2800" dirty="0" smtClean="0"/>
              <a:t>Comments are very important while writing a program. They describe what is going on inside a program, so that a person looking at the source code does not have a hard time figuring it out.</a:t>
            </a:r>
            <a:endParaRPr lang="en-US" sz="2800" dirty="0" smtClean="0"/>
          </a:p>
          <a:p>
            <a:pPr algn="l"/>
            <a:r>
              <a:rPr lang="en-US" sz="2800" dirty="0" smtClean="0"/>
              <a:t>You might forget the key details of the program you just wrote in a month's time. So taking the time to explain these concepts in the form of comments is always </a:t>
            </a:r>
            <a:r>
              <a:rPr lang="en-US" sz="2800" dirty="0" err="1" smtClean="0"/>
              <a:t>fruitful.In</a:t>
            </a:r>
            <a:r>
              <a:rPr lang="en-US" sz="2800" dirty="0" smtClean="0"/>
              <a:t> Python, we use the hash (</a:t>
            </a:r>
            <a:r>
              <a:rPr lang="en-US" sz="2800" b="1" dirty="0" smtClean="0"/>
              <a:t>#</a:t>
            </a:r>
            <a:r>
              <a:rPr lang="en-US" sz="2800" dirty="0" smtClean="0"/>
              <a:t>) symbol to start writing a comment.</a:t>
            </a:r>
            <a:endParaRPr lang="en-US" sz="2800"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3429022" y="2532495"/>
            <a:ext cx="8407555" cy="958850"/>
          </a:xfrm>
        </p:spPr>
        <p:txBody>
          <a:bodyPr>
            <a:noAutofit/>
          </a:bodyPr>
          <a:lstStyle/>
          <a:p>
            <a:r>
              <a:rPr lang="en-US" sz="2800" b="1" dirty="0" smtClean="0"/>
              <a:t>Python Comments</a:t>
            </a:r>
            <a:endParaRPr lang="en-US" sz="2800" b="1" dirty="0" smtClean="0"/>
          </a:p>
          <a:p>
            <a:pPr algn="l"/>
            <a:endParaRPr lang="en-US" sz="2800" b="1" dirty="0" smtClean="0"/>
          </a:p>
          <a:p>
            <a:pPr algn="l"/>
            <a:r>
              <a:rPr lang="en-US" sz="2800" dirty="0" smtClean="0"/>
              <a:t>#This is a comment</a:t>
            </a:r>
            <a:endParaRPr lang="en-US" sz="2800" dirty="0" smtClean="0"/>
          </a:p>
          <a:p>
            <a:pPr algn="l"/>
            <a:r>
              <a:rPr lang="en-US" sz="2800" dirty="0" smtClean="0"/>
              <a:t>#print out Hello</a:t>
            </a:r>
            <a:endParaRPr lang="en-US" sz="2800" dirty="0" smtClean="0"/>
          </a:p>
          <a:p>
            <a:pPr algn="l"/>
            <a:r>
              <a:rPr lang="en-US" sz="2800" dirty="0" smtClean="0"/>
              <a:t>print('Hello')</a:t>
            </a:r>
            <a:endParaRPr lang="en-US" sz="2800"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3002" y="2532495"/>
            <a:ext cx="11703576" cy="958850"/>
          </a:xfrm>
        </p:spPr>
        <p:txBody>
          <a:bodyPr>
            <a:noAutofit/>
          </a:bodyPr>
          <a:lstStyle/>
          <a:p>
            <a:r>
              <a:rPr lang="en-US" sz="2800" b="1" dirty="0" smtClean="0"/>
              <a:t>                                                                        Python Comments</a:t>
            </a:r>
            <a:endParaRPr lang="en-US" sz="2800" b="1" dirty="0" smtClean="0"/>
          </a:p>
          <a:p>
            <a:pPr algn="l"/>
            <a:endParaRPr lang="en-US" sz="2800" b="1" dirty="0" smtClean="0"/>
          </a:p>
          <a:p>
            <a:pPr algn="l"/>
            <a:r>
              <a:rPr lang="en-US" sz="2800" dirty="0" smtClean="0"/>
              <a:t>Multi-line comments</a:t>
            </a:r>
            <a:endParaRPr lang="en-US" sz="2800" dirty="0" smtClean="0"/>
          </a:p>
          <a:p>
            <a:pPr algn="l"/>
            <a:r>
              <a:rPr lang="en-US" sz="2800" dirty="0" smtClean="0"/>
              <a:t>We can have comments that extend up to multiple lines. One way is to use the hash(#) symbol at the beginning of each line. </a:t>
            </a:r>
            <a:endParaRPr lang="en-US" sz="2800" dirty="0" smtClean="0"/>
          </a:p>
          <a:p>
            <a:pPr lvl="3" algn="l"/>
            <a:r>
              <a:rPr lang="en-US" sz="3200" b="1" dirty="0" smtClean="0">
                <a:solidFill>
                  <a:schemeClr val="accent6">
                    <a:lumMod val="50000"/>
                  </a:schemeClr>
                </a:solidFill>
              </a:rPr>
              <a:t>#This is a long comment</a:t>
            </a:r>
            <a:endParaRPr lang="en-US" sz="3200" b="1" dirty="0" smtClean="0">
              <a:solidFill>
                <a:schemeClr val="accent6">
                  <a:lumMod val="50000"/>
                </a:schemeClr>
              </a:solidFill>
            </a:endParaRPr>
          </a:p>
          <a:p>
            <a:pPr lvl="3" algn="l"/>
            <a:r>
              <a:rPr lang="en-US" sz="3200" b="1" dirty="0" smtClean="0">
                <a:solidFill>
                  <a:schemeClr val="accent6">
                    <a:lumMod val="50000"/>
                  </a:schemeClr>
                </a:solidFill>
              </a:rPr>
              <a:t>#and it extends</a:t>
            </a:r>
            <a:endParaRPr lang="en-US" sz="3200" b="1" dirty="0" smtClean="0">
              <a:solidFill>
                <a:schemeClr val="accent6">
                  <a:lumMod val="50000"/>
                </a:schemeClr>
              </a:solidFill>
            </a:endParaRPr>
          </a:p>
          <a:p>
            <a:pPr lvl="3" algn="l"/>
            <a:r>
              <a:rPr lang="en-US" sz="3200" b="1" dirty="0" smtClean="0">
                <a:solidFill>
                  <a:schemeClr val="accent6">
                    <a:lumMod val="50000"/>
                  </a:schemeClr>
                </a:solidFill>
              </a:rPr>
              <a:t>#to multiple lines</a:t>
            </a:r>
            <a:endParaRPr lang="en-US" sz="3200" b="1" dirty="0">
              <a:solidFill>
                <a:schemeClr val="accent6">
                  <a:lumMod val="50000"/>
                </a:schemeClr>
              </a:solidFill>
            </a:endParaRPr>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9896" y="2249285"/>
            <a:ext cx="5381625" cy="1242060"/>
          </a:xfrm>
        </p:spPr>
        <p:txBody>
          <a:bodyPr>
            <a:noAutofit/>
            <a:scene3d>
              <a:camera prst="orthographicFront"/>
              <a:lightRig rig="threePt" dir="t"/>
            </a:scene3d>
          </a:bodyPr>
          <a:lstStyle/>
          <a:p>
            <a:r>
              <a:rPr lang="en-US" b="1" dirty="0">
                <a:solidFill>
                  <a:schemeClr val="tx1"/>
                </a:solidFill>
                <a:effectLst>
                  <a:outerShdw blurRad="38100" dist="19050" dir="2700000" algn="tl" rotWithShape="0">
                    <a:schemeClr val="dk1">
                      <a:alpha val="40000"/>
                    </a:schemeClr>
                  </a:outerShdw>
                </a:effectLst>
              </a:rPr>
              <a:t>PYTHON </a:t>
            </a:r>
            <a:br>
              <a:rPr lang="en-US" b="1" dirty="0">
                <a:solidFill>
                  <a:schemeClr val="tx1"/>
                </a:solidFill>
                <a:effectLst>
                  <a:outerShdw blurRad="38100" dist="19050" dir="2700000" algn="tl" rotWithShape="0">
                    <a:schemeClr val="dk1">
                      <a:alpha val="40000"/>
                    </a:schemeClr>
                  </a:outerShdw>
                </a:effectLst>
              </a:rPr>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4648662" y="3892665"/>
            <a:ext cx="6074756" cy="958850"/>
          </a:xfrm>
        </p:spPr>
        <p:txBody>
          <a:bodyPr>
            <a:normAutofit/>
          </a:bodyPr>
          <a:lstStyle/>
          <a:p>
            <a:r>
              <a:rPr lang="en-US" sz="3600" b="1" dirty="0"/>
              <a:t>Your first Python Program</a:t>
            </a:r>
            <a:endParaRPr lang="en-US" sz="3600" b="1"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3002" y="2532495"/>
            <a:ext cx="11703576" cy="958850"/>
          </a:xfrm>
        </p:spPr>
        <p:txBody>
          <a:bodyPr>
            <a:noAutofit/>
          </a:bodyPr>
          <a:lstStyle/>
          <a:p>
            <a:r>
              <a:rPr lang="en-US" sz="2800" b="1" dirty="0" smtClean="0"/>
              <a:t>                                                                        Python Comments</a:t>
            </a:r>
            <a:endParaRPr lang="en-US" sz="2800" b="1" dirty="0" smtClean="0"/>
          </a:p>
          <a:p>
            <a:pPr algn="l"/>
            <a:endParaRPr lang="en-US" sz="2800" b="1" dirty="0" smtClean="0"/>
          </a:p>
          <a:p>
            <a:r>
              <a:rPr lang="en-US" sz="2800" dirty="0" smtClean="0"/>
              <a:t>Another way of doing this is to use triple quotes</a:t>
            </a:r>
            <a:r>
              <a:rPr lang="en-US" b="1" dirty="0" smtClean="0"/>
              <a:t>, either </a:t>
            </a:r>
            <a:r>
              <a:rPr lang="en-US" b="1" i="1" dirty="0" smtClean="0"/>
              <a:t>'''</a:t>
            </a:r>
            <a:r>
              <a:rPr lang="en-US" b="1" dirty="0" smtClean="0"/>
              <a:t> or </a:t>
            </a:r>
            <a:r>
              <a:rPr lang="en-US" b="1" i="1" dirty="0" smtClean="0"/>
              <a:t>"""</a:t>
            </a:r>
            <a:r>
              <a:rPr lang="en-US" b="1" dirty="0" smtClean="0"/>
              <a:t>.</a:t>
            </a:r>
            <a:endParaRPr lang="en-US" b="1" dirty="0" smtClean="0"/>
          </a:p>
          <a:p>
            <a:r>
              <a:rPr lang="en-US" sz="2800" dirty="0" smtClean="0"/>
              <a:t>These triple quotes are generally used for multi-line strings. But they can be used as a multi-line comment as well. Unless they are not </a:t>
            </a:r>
            <a:r>
              <a:rPr lang="en-US" sz="2800" b="1" dirty="0" err="1" smtClean="0"/>
              <a:t>docstrings</a:t>
            </a:r>
            <a:r>
              <a:rPr lang="en-US" sz="2800" b="1" dirty="0" smtClean="0"/>
              <a:t>, </a:t>
            </a:r>
            <a:r>
              <a:rPr lang="en-US" sz="2800" dirty="0" smtClean="0"/>
              <a:t>they do not generate any extra code.</a:t>
            </a:r>
            <a:endParaRPr lang="en-US" sz="2800" dirty="0" smtClean="0"/>
          </a:p>
          <a:p>
            <a:r>
              <a:rPr lang="en-US" b="1" dirty="0" smtClean="0">
                <a:solidFill>
                  <a:schemeClr val="accent6">
                    <a:lumMod val="50000"/>
                  </a:schemeClr>
                </a:solidFill>
              </a:rPr>
              <a:t>"""This is also a perfect example of multi-line comments"""</a:t>
            </a:r>
            <a:endParaRPr lang="en-US" sz="3600" b="1" dirty="0">
              <a:solidFill>
                <a:schemeClr val="accent6">
                  <a:lumMod val="50000"/>
                </a:schemeClr>
              </a:solidFill>
            </a:endParaRPr>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3002" y="2532495"/>
            <a:ext cx="11703576" cy="958850"/>
          </a:xfrm>
        </p:spPr>
        <p:txBody>
          <a:bodyPr>
            <a:noAutofit/>
          </a:bodyPr>
          <a:lstStyle/>
          <a:p>
            <a:r>
              <a:rPr lang="en-US" sz="2800" b="1" dirty="0" smtClean="0"/>
              <a:t>                                                                        Python Comments</a:t>
            </a:r>
            <a:endParaRPr lang="en-US" sz="2800" b="1" dirty="0" smtClean="0"/>
          </a:p>
          <a:p>
            <a:pPr algn="l"/>
            <a:endParaRPr lang="en-US" sz="2800" b="1" dirty="0" smtClean="0"/>
          </a:p>
          <a:p>
            <a:r>
              <a:rPr lang="en-US" sz="2800" dirty="0" smtClean="0"/>
              <a:t>Another way of doing this is to  highlight the entire text and the use ctrl+ /</a:t>
            </a:r>
            <a:endParaRPr lang="en-US" sz="2800" dirty="0" smtClean="0"/>
          </a:p>
          <a:p>
            <a:r>
              <a:rPr lang="en-US" b="1" dirty="0" smtClean="0">
                <a:solidFill>
                  <a:schemeClr val="accent6">
                    <a:lumMod val="50000"/>
                  </a:schemeClr>
                </a:solidFill>
              </a:rPr>
              <a:t>#This is also a</a:t>
            </a:r>
            <a:endParaRPr lang="en-US" b="1" dirty="0" smtClean="0">
              <a:solidFill>
                <a:schemeClr val="accent6">
                  <a:lumMod val="50000"/>
                </a:schemeClr>
              </a:solidFill>
            </a:endParaRPr>
          </a:p>
          <a:p>
            <a:r>
              <a:rPr lang="en-US" b="1" dirty="0" smtClean="0">
                <a:solidFill>
                  <a:schemeClr val="accent6">
                    <a:lumMod val="50000"/>
                  </a:schemeClr>
                </a:solidFill>
              </a:rPr>
              <a:t># perfect example of</a:t>
            </a:r>
            <a:endParaRPr lang="en-US" b="1" dirty="0" smtClean="0">
              <a:solidFill>
                <a:schemeClr val="accent6">
                  <a:lumMod val="50000"/>
                </a:schemeClr>
              </a:solidFill>
            </a:endParaRPr>
          </a:p>
          <a:p>
            <a:r>
              <a:rPr lang="en-US" b="1" dirty="0" smtClean="0">
                <a:solidFill>
                  <a:schemeClr val="accent6">
                    <a:lumMod val="50000"/>
                  </a:schemeClr>
                </a:solidFill>
              </a:rPr>
              <a:t> #multi-line comments</a:t>
            </a:r>
            <a:endParaRPr lang="en-US" sz="3600" b="1" dirty="0">
              <a:solidFill>
                <a:schemeClr val="accent6">
                  <a:lumMod val="50000"/>
                </a:schemeClr>
              </a:solidFill>
            </a:endParaRPr>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772" y="16625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4951231" y="674947"/>
            <a:ext cx="6769716" cy="958850"/>
          </a:xfrm>
        </p:spPr>
        <p:txBody>
          <a:bodyPr>
            <a:noAutofit/>
          </a:bodyPr>
          <a:lstStyle/>
          <a:p>
            <a:r>
              <a:rPr lang="en-US" sz="2800" b="1" dirty="0" err="1" smtClean="0"/>
              <a:t>Docstrings</a:t>
            </a:r>
            <a:r>
              <a:rPr lang="en-US" sz="2800" b="1" dirty="0" smtClean="0"/>
              <a:t> in Python</a:t>
            </a:r>
            <a:endParaRPr lang="en-US" sz="2800" b="1" dirty="0" smtClean="0"/>
          </a:p>
          <a:p>
            <a:r>
              <a:rPr lang="en-US" sz="2800" dirty="0" smtClean="0"/>
              <a:t>A </a:t>
            </a:r>
            <a:r>
              <a:rPr lang="en-US" sz="2800" dirty="0" err="1" smtClean="0"/>
              <a:t>docstring</a:t>
            </a:r>
            <a:r>
              <a:rPr lang="en-US" sz="2800" dirty="0" smtClean="0"/>
              <a:t> is short for documentation string.</a:t>
            </a:r>
            <a:endParaRPr lang="en-US" sz="2800" dirty="0" smtClean="0"/>
          </a:p>
          <a:p>
            <a:r>
              <a:rPr lang="en-US" sz="2800" dirty="0" smtClean="0"/>
              <a:t>Python </a:t>
            </a:r>
            <a:r>
              <a:rPr lang="en-US" sz="2800" dirty="0" err="1" smtClean="0"/>
              <a:t>docstrings</a:t>
            </a:r>
            <a:r>
              <a:rPr lang="en-US" sz="2800" dirty="0" smtClean="0"/>
              <a:t> (documentation strings) are the </a:t>
            </a:r>
            <a:r>
              <a:rPr lang="en-US" sz="2800" dirty="0" smtClean="0">
                <a:hlinkClick r:id="rId1"/>
              </a:rPr>
              <a:t>string</a:t>
            </a:r>
            <a:r>
              <a:rPr lang="en-US" sz="2800" dirty="0" smtClean="0"/>
              <a:t> literals that appear right after the definition of a function, method, class, or module.</a:t>
            </a:r>
            <a:endParaRPr lang="en-US" sz="2800" dirty="0" smtClean="0"/>
          </a:p>
          <a:p>
            <a:r>
              <a:rPr lang="en-US" sz="2800" dirty="0" smtClean="0"/>
              <a:t>Triple quotes are used while writing </a:t>
            </a:r>
            <a:r>
              <a:rPr lang="en-US" sz="2800" dirty="0" err="1" smtClean="0"/>
              <a:t>docstrings</a:t>
            </a:r>
            <a:endParaRPr lang="en-US" sz="2800" dirty="0"/>
          </a:p>
        </p:txBody>
      </p:sp>
      <p:pic>
        <p:nvPicPr>
          <p:cNvPr id="4" name="Picture 3" descr="python_resize_md"/>
          <p:cNvPicPr>
            <a:picLocks noChangeAspect="1"/>
          </p:cNvPicPr>
          <p:nvPr/>
        </p:nvPicPr>
        <p:blipFill>
          <a:blip r:embed="rId2"/>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772" y="16625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5039484" y="111463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dirty="0" smtClean="0"/>
              <a:t>For example:</a:t>
            </a:r>
            <a:endParaRPr lang="en-US" sz="2800" dirty="0" smtClean="0"/>
          </a:p>
          <a:p>
            <a:pPr algn="l"/>
            <a:r>
              <a:rPr lang="en-US" sz="2800" b="1" dirty="0" err="1" smtClean="0">
                <a:solidFill>
                  <a:schemeClr val="accent6">
                    <a:lumMod val="50000"/>
                  </a:schemeClr>
                </a:solidFill>
              </a:rPr>
              <a:t>def</a:t>
            </a:r>
            <a:r>
              <a:rPr lang="en-US" sz="2800" b="1" dirty="0" smtClean="0">
                <a:solidFill>
                  <a:schemeClr val="accent6">
                    <a:lumMod val="50000"/>
                  </a:schemeClr>
                </a:solidFill>
              </a:rPr>
              <a:t> double(</a:t>
            </a:r>
            <a:r>
              <a:rPr lang="en-US" sz="2800" b="1" dirty="0" err="1" smtClean="0">
                <a:solidFill>
                  <a:schemeClr val="accent6">
                    <a:lumMod val="50000"/>
                  </a:schemeClr>
                </a:solidFill>
              </a:rPr>
              <a:t>num</a:t>
            </a:r>
            <a:r>
              <a:rPr lang="en-US" sz="2800" b="1" dirty="0" smtClean="0">
                <a:solidFill>
                  <a:schemeClr val="accent6">
                    <a:lumMod val="50000"/>
                  </a:schemeClr>
                </a:solidFill>
              </a:rPr>
              <a:t>): </a:t>
            </a:r>
            <a:endParaRPr lang="en-US" sz="2800" b="1" dirty="0" smtClean="0">
              <a:solidFill>
                <a:schemeClr val="accent6">
                  <a:lumMod val="50000"/>
                </a:schemeClr>
              </a:solidFill>
            </a:endParaRPr>
          </a:p>
          <a:p>
            <a:pPr algn="l"/>
            <a:r>
              <a:rPr lang="en-US" sz="2800" b="1" dirty="0" smtClean="0">
                <a:solidFill>
                  <a:schemeClr val="accent6">
                    <a:lumMod val="50000"/>
                  </a:schemeClr>
                </a:solidFill>
              </a:rPr>
              <a:t>    """Function to double the value""" </a:t>
            </a:r>
            <a:endParaRPr lang="en-US" sz="2800" b="1" dirty="0" smtClean="0">
              <a:solidFill>
                <a:schemeClr val="accent6">
                  <a:lumMod val="50000"/>
                </a:schemeClr>
              </a:solidFill>
            </a:endParaRPr>
          </a:p>
          <a:p>
            <a:pPr algn="l"/>
            <a:r>
              <a:rPr lang="en-US" sz="2800" b="1" dirty="0" smtClean="0">
                <a:solidFill>
                  <a:schemeClr val="accent6">
                    <a:lumMod val="50000"/>
                  </a:schemeClr>
                </a:solidFill>
              </a:rPr>
              <a:t>   return 2*</a:t>
            </a:r>
            <a:r>
              <a:rPr lang="en-US" sz="2800" b="1" dirty="0" err="1" smtClean="0">
                <a:solidFill>
                  <a:schemeClr val="accent6">
                    <a:lumMod val="50000"/>
                  </a:schemeClr>
                </a:solidFill>
              </a:rPr>
              <a:t>num</a:t>
            </a:r>
            <a:r>
              <a:rPr lang="en-US" sz="2800" b="1" dirty="0" smtClean="0">
                <a:solidFill>
                  <a:schemeClr val="accent6">
                    <a:lumMod val="50000"/>
                  </a:schemeClr>
                </a:solidFill>
              </a:rPr>
              <a:t> </a:t>
            </a:r>
            <a:endParaRPr lang="en-US" sz="2800" b="1" dirty="0" smtClean="0">
              <a:solidFill>
                <a:schemeClr val="accent6">
                  <a:lumMod val="50000"/>
                </a:schemeClr>
              </a:solidFill>
            </a:endParaRPr>
          </a:p>
          <a:p>
            <a:pPr algn="l"/>
            <a:r>
              <a:rPr lang="en-US" sz="2800" dirty="0" err="1" smtClean="0"/>
              <a:t>Docstrings</a:t>
            </a:r>
            <a:r>
              <a:rPr lang="en-US" sz="2800" dirty="0" smtClean="0"/>
              <a:t> appear right after the definition of a function, class, or a module. This separates </a:t>
            </a:r>
            <a:r>
              <a:rPr lang="en-US" sz="2800" dirty="0" err="1" smtClean="0"/>
              <a:t>docstrings</a:t>
            </a:r>
            <a:r>
              <a:rPr lang="en-US" sz="2800" dirty="0" smtClean="0"/>
              <a:t> from multiline comments using triple quotes.</a:t>
            </a:r>
            <a:endParaRPr lang="en-US" sz="2800" dirty="0" smtClean="0"/>
          </a:p>
          <a:p>
            <a:pPr algn="l"/>
            <a:r>
              <a:rPr lang="en-US" sz="2800" dirty="0" smtClean="0"/>
              <a:t>The </a:t>
            </a:r>
            <a:r>
              <a:rPr lang="en-US" sz="2800" dirty="0" err="1" smtClean="0"/>
              <a:t>docstrings</a:t>
            </a:r>
            <a:r>
              <a:rPr lang="en-US" sz="2800" dirty="0" smtClean="0"/>
              <a:t> are associated with the object as their __doc__ attribute.</a:t>
            </a:r>
            <a:endParaRPr lang="en-US" sz="2800" dirty="0"/>
          </a:p>
        </p:txBody>
      </p:sp>
      <p:sp>
        <p:nvSpPr>
          <p:cNvPr id="5" name="Subtitle 4"/>
          <p:cNvSpPr>
            <a:spLocks noGrp="1"/>
          </p:cNvSpPr>
          <p:nvPr>
            <p:ph type="subTitle" idx="1"/>
          </p:nvPr>
        </p:nvSpPr>
        <p:spPr>
          <a:xfrm>
            <a:off x="3429023" y="455871"/>
            <a:ext cx="8534400" cy="192522"/>
          </a:xfrm>
        </p:spPr>
        <p:txBody>
          <a:bodyPr>
            <a:normAutofit fontScale="25000" lnSpcReduction="20000"/>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772" y="16625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5039484" y="111463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dirty="0" smtClean="0"/>
              <a:t>For example:</a:t>
            </a:r>
            <a:endParaRPr lang="en-US" sz="2800" dirty="0" smtClean="0"/>
          </a:p>
          <a:p>
            <a:pPr algn="l"/>
            <a:r>
              <a:rPr lang="en-US" sz="2800" b="1" dirty="0">
                <a:solidFill>
                  <a:schemeClr val="tx1">
                    <a:lumMod val="75000"/>
                    <a:lumOff val="25000"/>
                  </a:schemeClr>
                </a:solidFill>
              </a:rPr>
              <a:t>So, we can access the </a:t>
            </a:r>
            <a:r>
              <a:rPr lang="en-US" sz="2800" b="1" dirty="0" err="1">
                <a:solidFill>
                  <a:schemeClr val="tx1">
                    <a:lumMod val="75000"/>
                    <a:lumOff val="25000"/>
                  </a:schemeClr>
                </a:solidFill>
              </a:rPr>
              <a:t>docstrings</a:t>
            </a:r>
            <a:r>
              <a:rPr lang="en-US" sz="2800" b="1" dirty="0">
                <a:solidFill>
                  <a:schemeClr val="tx1">
                    <a:lumMod val="75000"/>
                    <a:lumOff val="25000"/>
                  </a:schemeClr>
                </a:solidFill>
              </a:rPr>
              <a:t> of the above function with the following lines of code:</a:t>
            </a:r>
            <a:endParaRPr lang="en-US" sz="2800" b="1" dirty="0">
              <a:solidFill>
                <a:schemeClr val="tx1">
                  <a:lumMod val="75000"/>
                  <a:lumOff val="25000"/>
                </a:schemeClr>
              </a:solidFill>
            </a:endParaRPr>
          </a:p>
          <a:p>
            <a:pPr algn="l"/>
            <a:endParaRPr lang="en-US" sz="2800" b="1" dirty="0">
              <a:solidFill>
                <a:schemeClr val="accent6">
                  <a:lumMod val="50000"/>
                </a:schemeClr>
              </a:solidFill>
            </a:endParaRPr>
          </a:p>
          <a:p>
            <a:pPr algn="l"/>
            <a:r>
              <a:rPr lang="en-US" sz="2800" b="1" dirty="0" err="1">
                <a:solidFill>
                  <a:schemeClr val="accent6">
                    <a:lumMod val="50000"/>
                  </a:schemeClr>
                </a:solidFill>
              </a:rPr>
              <a:t>def</a:t>
            </a:r>
            <a:r>
              <a:rPr lang="en-US" sz="2800" b="1" dirty="0">
                <a:solidFill>
                  <a:schemeClr val="accent6">
                    <a:lumMod val="50000"/>
                  </a:schemeClr>
                </a:solidFill>
              </a:rPr>
              <a:t> double(</a:t>
            </a:r>
            <a:r>
              <a:rPr lang="en-US" sz="2800" b="1" dirty="0" err="1">
                <a:solidFill>
                  <a:schemeClr val="accent6">
                    <a:lumMod val="50000"/>
                  </a:schemeClr>
                </a:solidFill>
              </a:rPr>
              <a:t>num</a:t>
            </a:r>
            <a:r>
              <a:rPr lang="en-US" sz="2800" b="1" dirty="0">
                <a:solidFill>
                  <a:schemeClr val="accent6">
                    <a:lumMod val="50000"/>
                  </a:schemeClr>
                </a:solidFill>
              </a:rPr>
              <a:t>):</a:t>
            </a:r>
            <a:endParaRPr lang="en-US" sz="2800" b="1" dirty="0">
              <a:solidFill>
                <a:schemeClr val="accent6">
                  <a:lumMod val="50000"/>
                </a:schemeClr>
              </a:solidFill>
            </a:endParaRPr>
          </a:p>
          <a:p>
            <a:pPr algn="l"/>
            <a:r>
              <a:rPr lang="en-US" sz="2800" b="1" dirty="0">
                <a:solidFill>
                  <a:schemeClr val="accent6">
                    <a:lumMod val="50000"/>
                  </a:schemeClr>
                </a:solidFill>
              </a:rPr>
              <a:t>    """Function to double the value"""</a:t>
            </a:r>
            <a:endParaRPr lang="en-US" sz="2800" b="1" dirty="0">
              <a:solidFill>
                <a:schemeClr val="accent6">
                  <a:lumMod val="50000"/>
                </a:schemeClr>
              </a:solidFill>
            </a:endParaRPr>
          </a:p>
          <a:p>
            <a:pPr algn="l"/>
            <a:r>
              <a:rPr lang="en-US" sz="2800" b="1" dirty="0">
                <a:solidFill>
                  <a:schemeClr val="accent6">
                    <a:lumMod val="50000"/>
                  </a:schemeClr>
                </a:solidFill>
              </a:rPr>
              <a:t>    return 2*</a:t>
            </a:r>
            <a:r>
              <a:rPr lang="en-US" sz="2800" b="1" dirty="0" err="1">
                <a:solidFill>
                  <a:schemeClr val="accent6">
                    <a:lumMod val="50000"/>
                  </a:schemeClr>
                </a:solidFill>
              </a:rPr>
              <a:t>num</a:t>
            </a:r>
            <a:endParaRPr lang="en-US" sz="2800" b="1" dirty="0">
              <a:solidFill>
                <a:schemeClr val="accent6">
                  <a:lumMod val="50000"/>
                </a:schemeClr>
              </a:solidFill>
            </a:endParaRPr>
          </a:p>
          <a:p>
            <a:pPr algn="l"/>
            <a:r>
              <a:rPr lang="en-US" sz="2800" b="1" dirty="0">
                <a:solidFill>
                  <a:schemeClr val="accent6">
                    <a:lumMod val="50000"/>
                  </a:schemeClr>
                </a:solidFill>
              </a:rPr>
              <a:t>print(</a:t>
            </a:r>
            <a:r>
              <a:rPr lang="en-US" sz="2800" b="1" dirty="0" err="1">
                <a:solidFill>
                  <a:schemeClr val="accent6">
                    <a:lumMod val="50000"/>
                  </a:schemeClr>
                </a:solidFill>
              </a:rPr>
              <a:t>double.__doc</a:t>
            </a:r>
            <a:r>
              <a:rPr lang="en-US" sz="2800" b="1" dirty="0">
                <a:solidFill>
                  <a:schemeClr val="accent6">
                    <a:lumMod val="50000"/>
                  </a:schemeClr>
                </a:solidFill>
              </a:rPr>
              <a:t>__)</a:t>
            </a:r>
            <a:endParaRPr lang="en-US" sz="2800" dirty="0"/>
          </a:p>
        </p:txBody>
      </p:sp>
      <p:sp>
        <p:nvSpPr>
          <p:cNvPr id="5" name="Subtitle 4"/>
          <p:cNvSpPr>
            <a:spLocks noGrp="1"/>
          </p:cNvSpPr>
          <p:nvPr>
            <p:ph type="subTitle" idx="1"/>
          </p:nvPr>
        </p:nvSpPr>
        <p:spPr>
          <a:xfrm>
            <a:off x="3429023" y="455871"/>
            <a:ext cx="8534400" cy="192522"/>
          </a:xfrm>
        </p:spPr>
        <p:txBody>
          <a:bodyPr>
            <a:normAutofit fontScale="25000" lnSpcReduction="20000"/>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72139" y="1033029"/>
            <a:ext cx="8534400" cy="874165"/>
          </a:xfrm>
        </p:spPr>
        <p:txBody>
          <a:bodyPr>
            <a:normAutofit/>
          </a:bodyPr>
          <a:lstStyle/>
          <a:p>
            <a:r>
              <a:rPr lang="en-US" b="1" dirty="0" smtClean="0"/>
              <a:t>Python Variables, Constants and Literals</a:t>
            </a:r>
            <a:endParaRPr lang="en-US" b="1" dirty="0" smtClean="0"/>
          </a:p>
          <a:p>
            <a:endParaRPr lang="en-US" b="1" dirty="0"/>
          </a:p>
          <a:p>
            <a:endParaRPr lang="en-US" b="1" dirty="0" smtClean="0"/>
          </a:p>
          <a:p>
            <a:endParaRPr lang="en-US" b="1" dirty="0"/>
          </a:p>
        </p:txBody>
      </p:sp>
      <p:sp>
        <p:nvSpPr>
          <p:cNvPr id="8" name="Subtitle 4"/>
          <p:cNvSpPr txBox="1"/>
          <p:nvPr/>
        </p:nvSpPr>
        <p:spPr>
          <a:xfrm>
            <a:off x="3224539" y="1690785"/>
            <a:ext cx="8534400"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000" b="1" dirty="0"/>
              <a:t>A variable is a named location used to store data in the memory. It is helpful to think of variables as a container that holds data that can be changed later in the </a:t>
            </a:r>
            <a:r>
              <a:rPr lang="en-US" sz="2000" b="1" dirty="0" err="1" smtClean="0"/>
              <a:t>program.</a:t>
            </a:r>
            <a:r>
              <a:rPr lang="en-US" sz="2000" dirty="0" err="1"/>
              <a:t>I</a:t>
            </a:r>
            <a:r>
              <a:rPr lang="en-US" sz="2000" dirty="0" err="1" smtClean="0"/>
              <a:t>n</a:t>
            </a:r>
            <a:r>
              <a:rPr lang="en-US" sz="2000" dirty="0" smtClean="0"/>
              <a:t> </a:t>
            </a:r>
            <a:r>
              <a:rPr lang="en-US" sz="2000" dirty="0"/>
              <a:t>Python, we don't actually assign values to the variables. Instead, Python gives the reference of the object(value) to the variable.</a:t>
            </a:r>
            <a:endParaRPr lang="en-US" sz="2000" b="1" dirty="0"/>
          </a:p>
          <a:p>
            <a:pPr algn="l"/>
            <a:r>
              <a:rPr lang="en-US" sz="2000" b="1" dirty="0">
                <a:solidFill>
                  <a:schemeClr val="accent6">
                    <a:lumMod val="50000"/>
                  </a:schemeClr>
                </a:solidFill>
              </a:rPr>
              <a:t>number = </a:t>
            </a:r>
            <a:r>
              <a:rPr lang="en-US" sz="2000" b="1" dirty="0" smtClean="0">
                <a:solidFill>
                  <a:schemeClr val="accent6">
                    <a:lumMod val="50000"/>
                  </a:schemeClr>
                </a:solidFill>
              </a:rPr>
              <a:t>10</a:t>
            </a:r>
            <a:endParaRPr lang="en-US" sz="2000" b="1" dirty="0">
              <a:solidFill>
                <a:schemeClr val="accent6">
                  <a:lumMod val="50000"/>
                </a:schemeClr>
              </a:solidFill>
            </a:endParaRPr>
          </a:p>
          <a:p>
            <a:pPr algn="l"/>
            <a:r>
              <a:rPr lang="en-US" sz="2000" b="1" dirty="0"/>
              <a:t>Here, we have created a variable named number. We have assigned the value 10 to the variable</a:t>
            </a:r>
            <a:r>
              <a:rPr lang="en-US" sz="2000" b="1" dirty="0" smtClean="0"/>
              <a:t>.</a:t>
            </a:r>
            <a:endParaRPr lang="en-US" sz="2000" b="1" dirty="0"/>
          </a:p>
          <a:p>
            <a:pPr algn="l"/>
            <a:r>
              <a:rPr lang="en-US" sz="2000" b="1" dirty="0"/>
              <a:t>You can think of variables as a bag to store books in it and that book can be replaced at any time</a:t>
            </a:r>
            <a:r>
              <a:rPr lang="en-US" sz="2000" b="1" dirty="0" smtClean="0"/>
              <a:t>.</a:t>
            </a:r>
            <a:endParaRPr lang="en-US" sz="2000" b="1" dirty="0"/>
          </a:p>
          <a:p>
            <a:pPr algn="l"/>
            <a:r>
              <a:rPr lang="en-US" sz="2000" b="1" dirty="0">
                <a:solidFill>
                  <a:schemeClr val="accent6">
                    <a:lumMod val="50000"/>
                  </a:schemeClr>
                </a:solidFill>
              </a:rPr>
              <a:t>number = 10</a:t>
            </a:r>
            <a:endParaRPr lang="en-US" sz="2000" b="1" dirty="0">
              <a:solidFill>
                <a:schemeClr val="accent6">
                  <a:lumMod val="50000"/>
                </a:schemeClr>
              </a:solidFill>
            </a:endParaRPr>
          </a:p>
          <a:p>
            <a:pPr algn="l"/>
            <a:r>
              <a:rPr lang="en-US" sz="2000" b="1" dirty="0">
                <a:solidFill>
                  <a:schemeClr val="accent6">
                    <a:lumMod val="50000"/>
                  </a:schemeClr>
                </a:solidFill>
              </a:rPr>
              <a:t>number = 1.1</a:t>
            </a:r>
            <a:endParaRPr lang="en-US" sz="2000" b="1" dirty="0">
              <a:solidFill>
                <a:schemeClr val="accent6">
                  <a:lumMod val="50000"/>
                </a:schemeClr>
              </a:solidFill>
            </a:endParaRPr>
          </a:p>
          <a:p>
            <a:pPr algn="l"/>
            <a:endParaRPr lang="en-US" sz="2000" b="1" dirty="0"/>
          </a:p>
          <a:p>
            <a:pPr algn="l"/>
            <a:r>
              <a:rPr lang="en-US" sz="2000" b="1" dirty="0">
                <a:solidFill>
                  <a:schemeClr val="tx2">
                    <a:lumMod val="75000"/>
                  </a:schemeClr>
                </a:solidFill>
              </a:rPr>
              <a:t>Initially, the value of number was 10. Later, it was changed to 1.1</a:t>
            </a:r>
            <a:endParaRPr lang="en-US" sz="2000" b="1" dirty="0" smtClean="0">
              <a:solidFill>
                <a:schemeClr val="tx2">
                  <a:lumMod val="75000"/>
                </a:schemeClr>
              </a:solidFill>
            </a:endParaRPr>
          </a:p>
          <a:p>
            <a:pPr algn="l"/>
            <a:endParaRPr lang="en-US" sz="2000" b="1" dirty="0" smtClean="0"/>
          </a:p>
          <a:p>
            <a:pPr algn="l"/>
            <a:endParaRPr lang="en-US" sz="2000" b="1" dirty="0"/>
          </a:p>
        </p:txBody>
      </p:sp>
      <p:sp>
        <p:nvSpPr>
          <p:cNvPr id="9" name="Subtitle 4"/>
          <p:cNvSpPr txBox="1"/>
          <p:nvPr/>
        </p:nvSpPr>
        <p:spPr>
          <a:xfrm>
            <a:off x="1113107" y="5491422"/>
            <a:ext cx="2228609" cy="8741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b="1" dirty="0" smtClean="0"/>
          </a:p>
          <a:p>
            <a:endParaRPr lang="en-US" b="1" dirty="0" smtClean="0"/>
          </a:p>
          <a:p>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772" y="16625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0" y="3491230"/>
            <a:ext cx="2128520" cy="1113155"/>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5039360" y="1114425"/>
            <a:ext cx="6769735"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429023" y="455871"/>
            <a:ext cx="8534400" cy="192522"/>
          </a:xfrm>
        </p:spPr>
        <p:txBody>
          <a:bodyPr>
            <a:normAutofit fontScale="25000" lnSpcReduction="20000"/>
          </a:bodyPr>
          <a:lstStyle/>
          <a:p>
            <a:endParaRPr lang="en-US"/>
          </a:p>
        </p:txBody>
      </p:sp>
      <p:pic>
        <p:nvPicPr>
          <p:cNvPr id="3" name="Picture 2" descr="Python-Variable-Types"/>
          <p:cNvPicPr>
            <a:picLocks noChangeAspect="1"/>
          </p:cNvPicPr>
          <p:nvPr/>
        </p:nvPicPr>
        <p:blipFill>
          <a:blip r:embed="rId4"/>
          <a:srcRect b="3815"/>
          <a:stretch>
            <a:fillRect/>
          </a:stretch>
        </p:blipFill>
        <p:spPr>
          <a:xfrm>
            <a:off x="3184525" y="1584960"/>
            <a:ext cx="8416290" cy="44672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72139" y="1033029"/>
            <a:ext cx="8534400" cy="874165"/>
          </a:xfrm>
        </p:spPr>
        <p:txBody>
          <a:bodyPr>
            <a:normAutofit/>
          </a:bodyPr>
          <a:lstStyle/>
          <a:p>
            <a:r>
              <a:rPr lang="en-US" b="1" dirty="0" smtClean="0"/>
              <a:t> Variables in Python</a:t>
            </a:r>
            <a:endParaRPr lang="en-US" b="1" dirty="0"/>
          </a:p>
          <a:p>
            <a:endParaRPr lang="en-US" b="1" dirty="0" smtClean="0"/>
          </a:p>
          <a:p>
            <a:endParaRPr lang="en-US" b="1" dirty="0"/>
          </a:p>
        </p:txBody>
      </p:sp>
      <p:sp>
        <p:nvSpPr>
          <p:cNvPr id="8" name="Subtitle 4"/>
          <p:cNvSpPr txBox="1"/>
          <p:nvPr/>
        </p:nvSpPr>
        <p:spPr>
          <a:xfrm>
            <a:off x="3224539" y="2127867"/>
            <a:ext cx="8534400"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t>A variable in python is a memory location associated with some name in order to store some form of data and retrieve it when required.</a:t>
            </a:r>
            <a:endParaRPr lang="en-US" sz="2400" dirty="0"/>
          </a:p>
          <a:p>
            <a:pPr algn="l"/>
            <a:r>
              <a:rPr lang="en-US" sz="2400" dirty="0"/>
              <a:t>We can store different types of data in the variable and reuse the same variable for storing some other data any number of times.</a:t>
            </a:r>
            <a:endParaRPr lang="en-US" sz="2400" dirty="0"/>
          </a:p>
          <a:p>
            <a:pPr algn="l"/>
            <a:r>
              <a:rPr lang="en-US" sz="2400" dirty="0"/>
              <a:t>For using a variable in  python , we have to first define it to tell the compiler about its existence so that compiler can allocate the required memory to it.</a:t>
            </a:r>
            <a:endParaRPr lang="en-US" sz="2400" dirty="0"/>
          </a:p>
          <a:p>
            <a:pPr algn="l"/>
            <a:endParaRPr lang="en-US" sz="2400" dirty="0"/>
          </a:p>
          <a:p>
            <a:pPr algn="l"/>
            <a:endParaRPr lang="en-US" sz="2400" dirty="0"/>
          </a:p>
          <a:p>
            <a:pPr algn="l"/>
            <a:endParaRPr lang="en-US" sz="2400" dirty="0"/>
          </a:p>
          <a:p>
            <a:pPr algn="l"/>
            <a:endParaRPr lang="en-US" sz="2400" b="1" dirty="0"/>
          </a:p>
        </p:txBody>
      </p:sp>
      <p:sp>
        <p:nvSpPr>
          <p:cNvPr id="9" name="Subtitle 4"/>
          <p:cNvSpPr txBox="1"/>
          <p:nvPr/>
        </p:nvSpPr>
        <p:spPr>
          <a:xfrm>
            <a:off x="3858678" y="4035037"/>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24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772" y="16625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0" y="3491230"/>
            <a:ext cx="2128520" cy="1113155"/>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5039360" y="1114425"/>
            <a:ext cx="6769735"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429023" y="455871"/>
            <a:ext cx="8534400" cy="192522"/>
          </a:xfrm>
        </p:spPr>
        <p:txBody>
          <a:bodyPr>
            <a:normAutofit fontScale="25000" lnSpcReduction="20000"/>
          </a:bodyPr>
          <a:lstStyle/>
          <a:p>
            <a:endParaRPr lang="en-US"/>
          </a:p>
        </p:txBody>
      </p:sp>
      <p:pic>
        <p:nvPicPr>
          <p:cNvPr id="6" name="Picture 5" descr="python-variables"/>
          <p:cNvPicPr>
            <a:picLocks noChangeAspect="1"/>
          </p:cNvPicPr>
          <p:nvPr/>
        </p:nvPicPr>
        <p:blipFill>
          <a:blip r:embed="rId4"/>
          <a:stretch>
            <a:fillRect/>
          </a:stretch>
        </p:blipFill>
        <p:spPr>
          <a:xfrm>
            <a:off x="3429000" y="1067435"/>
            <a:ext cx="7524115" cy="472313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772" y="16625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0" y="3491230"/>
            <a:ext cx="2128520" cy="1113155"/>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5039360" y="1114425"/>
            <a:ext cx="6769735"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429023" y="455871"/>
            <a:ext cx="8534400" cy="192522"/>
          </a:xfrm>
        </p:spPr>
        <p:txBody>
          <a:bodyPr>
            <a:normAutofit fontScale="25000" lnSpcReduction="20000"/>
          </a:bodyPr>
          <a:lstStyle/>
          <a:p>
            <a:endParaRPr lang="en-US"/>
          </a:p>
        </p:txBody>
      </p:sp>
      <p:pic>
        <p:nvPicPr>
          <p:cNvPr id="3" name="Picture 2" descr="Python-Data-Types"/>
          <p:cNvPicPr>
            <a:picLocks noChangeAspect="1"/>
          </p:cNvPicPr>
          <p:nvPr/>
        </p:nvPicPr>
        <p:blipFill>
          <a:blip r:embed="rId4"/>
          <a:stretch>
            <a:fillRect/>
          </a:stretch>
        </p:blipFill>
        <p:spPr>
          <a:xfrm>
            <a:off x="3823970" y="1408430"/>
            <a:ext cx="7743825" cy="4381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3023" y="1278774"/>
            <a:ext cx="5381625" cy="1242060"/>
          </a:xfrm>
        </p:spPr>
        <p:txBody>
          <a:bodyPr>
            <a:noAutofit/>
            <a:scene3d>
              <a:camera prst="orthographicFront"/>
              <a:lightRig rig="threePt" dir="t"/>
            </a:scene3d>
          </a:bodyPr>
          <a:lstStyle/>
          <a:p>
            <a:r>
              <a:rPr lang="en-US" b="1" dirty="0">
                <a:solidFill>
                  <a:schemeClr val="tx1"/>
                </a:solidFill>
                <a:effectLst>
                  <a:outerShdw blurRad="38100" dist="19050" dir="2700000" algn="tl" rotWithShape="0">
                    <a:schemeClr val="dk1">
                      <a:alpha val="40000"/>
                    </a:schemeClr>
                  </a:outerShdw>
                </a:effectLst>
              </a:rPr>
              <a:t>PYTHON </a:t>
            </a:r>
            <a:br>
              <a:rPr lang="en-US" b="1" dirty="0">
                <a:solidFill>
                  <a:schemeClr val="tx1"/>
                </a:solidFill>
                <a:effectLst>
                  <a:outerShdw blurRad="38100" dist="19050" dir="2700000" algn="tl" rotWithShape="0">
                    <a:schemeClr val="dk1">
                      <a:alpha val="40000"/>
                    </a:schemeClr>
                  </a:outerShdw>
                </a:effectLst>
              </a:rPr>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5114175" y="2848918"/>
            <a:ext cx="6074756" cy="958850"/>
          </a:xfrm>
        </p:spPr>
        <p:txBody>
          <a:bodyPr>
            <a:noAutofit/>
          </a:bodyPr>
          <a:lstStyle/>
          <a:p>
            <a:r>
              <a:rPr lang="en-US" sz="2400" b="1" dirty="0"/>
              <a:t>Type the following code in any text editor or an IDE and save it as hello_world.py</a:t>
            </a:r>
            <a:endParaRPr lang="en-US" sz="2400" b="1" dirty="0"/>
          </a:p>
          <a:p>
            <a:r>
              <a:rPr lang="en-US" sz="4000" b="1" dirty="0"/>
              <a:t>print("Hello, world</a:t>
            </a:r>
            <a:r>
              <a:rPr lang="en-US" sz="4000" b="1" dirty="0" smtClean="0"/>
              <a:t>!")</a:t>
            </a:r>
            <a:endParaRPr lang="en-US" sz="4000" b="1" dirty="0" smtClean="0"/>
          </a:p>
          <a:p>
            <a:endParaRPr lang="en-US" sz="2400" b="1" dirty="0"/>
          </a:p>
          <a:p>
            <a:r>
              <a:rPr lang="en-US" sz="2400" b="1" dirty="0" smtClean="0"/>
              <a:t>Then, run the file. You will get the following output.</a:t>
            </a:r>
            <a:endParaRPr lang="en-US" sz="2400" b="1" dirty="0" smtClean="0"/>
          </a:p>
          <a:p>
            <a:r>
              <a:rPr lang="en-US" sz="2400" b="1" dirty="0" smtClean="0"/>
              <a:t>Hello, world! Congratulations! You just wrote your first program in Python.</a:t>
            </a:r>
            <a:endParaRPr lang="en-US" sz="2400" b="1" dirty="0" smtClean="0"/>
          </a:p>
          <a:p>
            <a:endParaRPr lang="en-US" sz="2400" b="1"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72139" y="1033029"/>
            <a:ext cx="8534400" cy="874165"/>
          </a:xfrm>
        </p:spPr>
        <p:txBody>
          <a:bodyPr>
            <a:normAutofit/>
          </a:bodyPr>
          <a:lstStyle/>
          <a:p>
            <a:r>
              <a:rPr lang="en-US" b="1" dirty="0" smtClean="0"/>
              <a:t> Variables in Python</a:t>
            </a:r>
            <a:endParaRPr lang="en-US" b="1" dirty="0"/>
          </a:p>
          <a:p>
            <a:endParaRPr lang="en-US" b="1" dirty="0" smtClean="0"/>
          </a:p>
          <a:p>
            <a:endParaRPr lang="en-US" b="1" dirty="0"/>
          </a:p>
        </p:txBody>
      </p:sp>
      <p:sp>
        <p:nvSpPr>
          <p:cNvPr id="8" name="Subtitle 4"/>
          <p:cNvSpPr txBox="1"/>
          <p:nvPr/>
        </p:nvSpPr>
        <p:spPr>
          <a:xfrm>
            <a:off x="3224539" y="2127867"/>
            <a:ext cx="8534400"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ym typeface="+mn-ea"/>
              </a:rPr>
              <a:t>Variables are containers for storing data values. A Variable van be describrd as  a name given to a memory location. It is the basic unit of storage in a program. </a:t>
            </a:r>
            <a:endParaRPr lang="en-US" sz="2400" dirty="0"/>
          </a:p>
          <a:p>
            <a:pPr algn="l"/>
            <a:endParaRPr lang="en-US" sz="2400" dirty="0"/>
          </a:p>
          <a:p>
            <a:pPr algn="l"/>
            <a:r>
              <a:rPr lang="en-US" sz="2400" dirty="0">
                <a:sym typeface="+mn-ea"/>
              </a:rPr>
              <a:t>    The value stored in a variable can be changed during program execution.</a:t>
            </a:r>
            <a:endParaRPr lang="en-US" sz="2400" dirty="0"/>
          </a:p>
          <a:p>
            <a:pPr algn="l"/>
            <a:r>
              <a:rPr lang="en-US" sz="2400" dirty="0">
                <a:sym typeface="+mn-ea"/>
              </a:rPr>
              <a:t>    A variable is only a name given to a memory location, all the operations done on the variable effects that memory location.</a:t>
            </a:r>
            <a:endParaRPr lang="en-US" sz="2400" dirty="0"/>
          </a:p>
          <a:p>
            <a:pPr algn="l"/>
            <a:r>
              <a:rPr lang="en-US" sz="2400" dirty="0">
                <a:sym typeface="+mn-ea"/>
              </a:rPr>
              <a:t>    In Python , variables kneed to be defined , but do not kneed declared before use.  </a:t>
            </a:r>
            <a:endParaRPr lang="en-US" sz="2400" dirty="0"/>
          </a:p>
          <a:p>
            <a:pPr algn="l"/>
            <a:endParaRPr lang="en-US" sz="2400" dirty="0"/>
          </a:p>
          <a:p>
            <a:pPr algn="l"/>
            <a:endParaRPr lang="en-US" sz="2400" dirty="0"/>
          </a:p>
          <a:p>
            <a:pPr algn="l"/>
            <a:endParaRPr lang="en-US" sz="2400" dirty="0"/>
          </a:p>
          <a:p>
            <a:pPr algn="l"/>
            <a:endParaRPr lang="en-US" sz="2400" b="1" dirty="0"/>
          </a:p>
        </p:txBody>
      </p:sp>
      <p:sp>
        <p:nvSpPr>
          <p:cNvPr id="9" name="Subtitle 4"/>
          <p:cNvSpPr txBox="1"/>
          <p:nvPr/>
        </p:nvSpPr>
        <p:spPr>
          <a:xfrm>
            <a:off x="3858678" y="4035037"/>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24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72139" y="1033029"/>
            <a:ext cx="8534400" cy="874165"/>
          </a:xfrm>
        </p:spPr>
        <p:txBody>
          <a:bodyPr>
            <a:normAutofit/>
          </a:bodyPr>
          <a:lstStyle/>
          <a:p>
            <a:r>
              <a:rPr lang="en-US" b="1" dirty="0" smtClean="0"/>
              <a:t> Variables and data types in Python</a:t>
            </a:r>
            <a:endParaRPr lang="en-US" b="1" dirty="0"/>
          </a:p>
          <a:p>
            <a:endParaRPr lang="en-US" b="1" dirty="0" smtClean="0"/>
          </a:p>
          <a:p>
            <a:endParaRPr lang="en-US" b="1" dirty="0"/>
          </a:p>
        </p:txBody>
      </p:sp>
      <p:sp>
        <p:nvSpPr>
          <p:cNvPr id="8" name="Subtitle 4"/>
          <p:cNvSpPr txBox="1"/>
          <p:nvPr/>
        </p:nvSpPr>
        <p:spPr>
          <a:xfrm>
            <a:off x="3224539" y="2127867"/>
            <a:ext cx="8534400"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ym typeface="+mn-ea"/>
              </a:rPr>
              <a:t>    The value stored in a variable can be changed during program execution.there are different types of variables (defined with different keywords)</a:t>
            </a:r>
            <a:endParaRPr lang="en-US" sz="2400" dirty="0">
              <a:sym typeface="+mn-ea"/>
            </a:endParaRPr>
          </a:p>
          <a:p>
            <a:pPr algn="l"/>
            <a:r>
              <a:rPr lang="en-US" sz="2400" dirty="0">
                <a:sym typeface="+mn-ea"/>
              </a:rPr>
              <a:t>All variables use data type during declaration to restrict the type of data to be stored.</a:t>
            </a:r>
            <a:endParaRPr lang="en-US" sz="2400" dirty="0">
              <a:sym typeface="+mn-ea"/>
            </a:endParaRPr>
          </a:p>
          <a:p>
            <a:pPr algn="l"/>
            <a:r>
              <a:rPr lang="en-US" sz="2400" dirty="0">
                <a:sym typeface="+mn-ea"/>
              </a:rPr>
              <a:t> Therefore, we can say that data types are used to tell the variables the type of data they can store. </a:t>
            </a:r>
            <a:endParaRPr lang="en-US" sz="2400" dirty="0">
              <a:sym typeface="+mn-ea"/>
            </a:endParaRPr>
          </a:p>
          <a:p>
            <a:pPr algn="l"/>
            <a:r>
              <a:rPr lang="en-US" sz="2400" dirty="0">
                <a:sym typeface="+mn-ea"/>
              </a:rPr>
              <a:t>      </a:t>
            </a:r>
            <a:endParaRPr lang="en-US" sz="2400" dirty="0"/>
          </a:p>
          <a:p>
            <a:pPr algn="l"/>
            <a:endParaRPr lang="en-US" sz="2400" dirty="0"/>
          </a:p>
          <a:p>
            <a:pPr algn="l"/>
            <a:endParaRPr lang="en-US" sz="2400" dirty="0"/>
          </a:p>
          <a:p>
            <a:pPr algn="l"/>
            <a:endParaRPr lang="en-US" sz="2400" dirty="0"/>
          </a:p>
          <a:p>
            <a:pPr algn="l"/>
            <a:endParaRPr lang="en-US" sz="2400" b="1" dirty="0"/>
          </a:p>
        </p:txBody>
      </p:sp>
      <p:sp>
        <p:nvSpPr>
          <p:cNvPr id="9" name="Subtitle 4"/>
          <p:cNvSpPr txBox="1"/>
          <p:nvPr/>
        </p:nvSpPr>
        <p:spPr>
          <a:xfrm>
            <a:off x="3858678" y="4035037"/>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772" y="16625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0" y="3491230"/>
            <a:ext cx="2128520" cy="1113155"/>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5039360" y="1114425"/>
            <a:ext cx="6769735"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429023" y="455871"/>
            <a:ext cx="8534400" cy="192522"/>
          </a:xfrm>
        </p:spPr>
        <p:txBody>
          <a:bodyPr>
            <a:normAutofit fontScale="25000" lnSpcReduction="20000"/>
          </a:bodyPr>
          <a:lstStyle/>
          <a:p>
            <a:endParaRPr lang="en-US"/>
          </a:p>
        </p:txBody>
      </p:sp>
      <p:pic>
        <p:nvPicPr>
          <p:cNvPr id="8" name="Picture 7" descr="Datatypes-in-python"/>
          <p:cNvPicPr>
            <a:picLocks noChangeAspect="1"/>
          </p:cNvPicPr>
          <p:nvPr/>
        </p:nvPicPr>
        <p:blipFill>
          <a:blip r:embed="rId4"/>
          <a:srcRect t="5201"/>
          <a:stretch>
            <a:fillRect/>
          </a:stretch>
        </p:blipFill>
        <p:spPr>
          <a:xfrm>
            <a:off x="1529080" y="1969135"/>
            <a:ext cx="9975215" cy="43980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772" y="16625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0" y="2362200"/>
            <a:ext cx="1658620" cy="867410"/>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56665"/>
            <a:ext cx="1658620" cy="11055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6370"/>
            <a:ext cx="1659255" cy="109029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5039360" y="1114425"/>
            <a:ext cx="6769735"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429023" y="455871"/>
            <a:ext cx="8534400" cy="192522"/>
          </a:xfrm>
        </p:spPr>
        <p:txBody>
          <a:bodyPr>
            <a:normAutofit fontScale="25000" lnSpcReduction="20000"/>
          </a:bodyPr>
          <a:lstStyle/>
          <a:p>
            <a:endParaRPr lang="en-US"/>
          </a:p>
        </p:txBody>
      </p:sp>
      <p:pic>
        <p:nvPicPr>
          <p:cNvPr id="3" name="Picture 2" descr="Python-Variables-and-Data-Types-scaled"/>
          <p:cNvPicPr>
            <a:picLocks noChangeAspect="1"/>
          </p:cNvPicPr>
          <p:nvPr/>
        </p:nvPicPr>
        <p:blipFill>
          <a:blip r:embed="rId4"/>
          <a:srcRect t="11482"/>
          <a:stretch>
            <a:fillRect/>
          </a:stretch>
        </p:blipFill>
        <p:spPr>
          <a:xfrm>
            <a:off x="1659255" y="648335"/>
            <a:ext cx="10273030" cy="606361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72139" y="1033029"/>
            <a:ext cx="8534400" cy="874165"/>
          </a:xfrm>
        </p:spPr>
        <p:txBody>
          <a:bodyPr>
            <a:normAutofit/>
          </a:bodyPr>
          <a:lstStyle/>
          <a:p>
            <a:r>
              <a:rPr lang="en-US" b="1" dirty="0" smtClean="0"/>
              <a:t>Assigning values to Variables in Python</a:t>
            </a:r>
            <a:endParaRPr lang="en-US" b="1" dirty="0"/>
          </a:p>
          <a:p>
            <a:endParaRPr lang="en-US" b="1" dirty="0" smtClean="0"/>
          </a:p>
          <a:p>
            <a:endParaRPr lang="en-US" b="1" dirty="0"/>
          </a:p>
        </p:txBody>
      </p:sp>
      <p:sp>
        <p:nvSpPr>
          <p:cNvPr id="8" name="Subtitle 4"/>
          <p:cNvSpPr txBox="1"/>
          <p:nvPr/>
        </p:nvSpPr>
        <p:spPr>
          <a:xfrm>
            <a:off x="3224539" y="2127867"/>
            <a:ext cx="8534400"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800" dirty="0"/>
              <a:t>Whenever a variable is defined in python, the compiler allocates some memory for that variable based on the data type with which it is declared.</a:t>
            </a:r>
            <a:endParaRPr lang="en-US" sz="2800" dirty="0"/>
          </a:p>
          <a:p>
            <a:pPr algn="l"/>
            <a:r>
              <a:rPr lang="en-US" sz="2800" dirty="0"/>
              <a:t> Every data type requires a different amount of memory.</a:t>
            </a:r>
            <a:endParaRPr lang="en-US" sz="2800" dirty="0"/>
          </a:p>
          <a:p>
            <a:pPr algn="l"/>
            <a:endParaRPr lang="en-US" sz="2800" dirty="0"/>
          </a:p>
          <a:p>
            <a:pPr algn="l"/>
            <a:r>
              <a:rPr lang="en-US" sz="2800" dirty="0"/>
              <a:t>Supports a wide variety of data types and the programmer can select the data type appropriate to the needs of the application. Data types specify the size and types of values to be stored. </a:t>
            </a:r>
            <a:endParaRPr lang="en-US" sz="28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72139" y="1033029"/>
            <a:ext cx="8534400" cy="874165"/>
          </a:xfrm>
        </p:spPr>
        <p:txBody>
          <a:bodyPr>
            <a:normAutofit/>
          </a:bodyPr>
          <a:lstStyle/>
          <a:p>
            <a:r>
              <a:rPr lang="en-US" b="1" dirty="0" smtClean="0"/>
              <a:t>Assigning values to Variables in Python</a:t>
            </a:r>
            <a:endParaRPr lang="en-US" b="1" dirty="0"/>
          </a:p>
          <a:p>
            <a:endParaRPr lang="en-US" b="1" dirty="0" smtClean="0"/>
          </a:p>
          <a:p>
            <a:endParaRPr lang="en-US" b="1" dirty="0"/>
          </a:p>
        </p:txBody>
      </p:sp>
      <p:sp>
        <p:nvSpPr>
          <p:cNvPr id="8" name="Subtitle 4"/>
          <p:cNvSpPr txBox="1"/>
          <p:nvPr/>
        </p:nvSpPr>
        <p:spPr>
          <a:xfrm>
            <a:off x="3224539" y="2127867"/>
            <a:ext cx="8534400"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a:t>Declaring and assigning value to a variable</a:t>
            </a:r>
            <a:endParaRPr lang="en-US" sz="2400" b="1" dirty="0"/>
          </a:p>
          <a:p>
            <a:r>
              <a:rPr lang="en-US" sz="2400" dirty="0"/>
              <a:t>website = </a:t>
            </a:r>
            <a:r>
              <a:rPr lang="en-US" sz="2400" dirty="0" smtClean="0"/>
              <a:t>“hiitplc.com" </a:t>
            </a:r>
            <a:endParaRPr lang="en-US" sz="2400" dirty="0" smtClean="0"/>
          </a:p>
          <a:p>
            <a:r>
              <a:rPr lang="en-US" sz="2400" dirty="0" smtClean="0"/>
              <a:t>print(website</a:t>
            </a:r>
            <a:r>
              <a:rPr lang="en-US" sz="2400" dirty="0"/>
              <a:t>) </a:t>
            </a:r>
            <a:endParaRPr lang="en-US" sz="2400" dirty="0"/>
          </a:p>
          <a:p>
            <a:pPr algn="l"/>
            <a:endParaRPr lang="en-US" sz="2400" b="1" dirty="0"/>
          </a:p>
        </p:txBody>
      </p:sp>
      <p:sp>
        <p:nvSpPr>
          <p:cNvPr id="9" name="Subtitle 4"/>
          <p:cNvSpPr txBox="1"/>
          <p:nvPr/>
        </p:nvSpPr>
        <p:spPr>
          <a:xfrm>
            <a:off x="3858678" y="4035037"/>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t>Python </a:t>
            </a:r>
            <a:r>
              <a:rPr lang="en-US" sz="2400" b="1" dirty="0"/>
              <a:t>is a type-inferred language, so you don't have to explicitly define the variable type. It automatically knows that </a:t>
            </a:r>
            <a:r>
              <a:rPr lang="en-US" sz="2400" b="1" dirty="0" smtClean="0"/>
              <a:t>hiitplc.com </a:t>
            </a:r>
            <a:r>
              <a:rPr lang="en-US" sz="2400" b="1" dirty="0"/>
              <a:t>is a string and declares the website variable as a string.</a:t>
            </a:r>
            <a:endParaRPr lang="en-US" sz="2400"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72139" y="1033029"/>
            <a:ext cx="8534400" cy="874165"/>
          </a:xfrm>
        </p:spPr>
        <p:txBody>
          <a:bodyPr>
            <a:normAutofit/>
          </a:bodyPr>
          <a:lstStyle/>
          <a:p>
            <a:r>
              <a:rPr lang="en-US" b="1" dirty="0" smtClean="0"/>
              <a:t>Changing the value of a variable</a:t>
            </a:r>
            <a:endParaRPr lang="en-US" b="1" dirty="0" smtClean="0"/>
          </a:p>
          <a:p>
            <a:endParaRPr lang="en-US" b="1" dirty="0"/>
          </a:p>
        </p:txBody>
      </p:sp>
      <p:sp>
        <p:nvSpPr>
          <p:cNvPr id="8" name="Subtitle 4"/>
          <p:cNvSpPr txBox="1"/>
          <p:nvPr/>
        </p:nvSpPr>
        <p:spPr>
          <a:xfrm>
            <a:off x="3224539" y="2127867"/>
            <a:ext cx="8534400"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a:t>Declaring and assigning value to a variable</a:t>
            </a:r>
            <a:endParaRPr lang="en-US" sz="2400" b="1" dirty="0"/>
          </a:p>
          <a:p>
            <a:r>
              <a:rPr lang="en-US" sz="2400" dirty="0"/>
              <a:t>website = </a:t>
            </a:r>
            <a:r>
              <a:rPr lang="en-US" sz="2400" dirty="0" smtClean="0"/>
              <a:t>“hiitplc.com" </a:t>
            </a:r>
            <a:endParaRPr lang="en-US" sz="2400" dirty="0" smtClean="0"/>
          </a:p>
          <a:p>
            <a:r>
              <a:rPr lang="en-US" sz="2400" dirty="0" smtClean="0"/>
              <a:t>print(website</a:t>
            </a:r>
            <a:r>
              <a:rPr lang="en-US" sz="2400" dirty="0"/>
              <a:t>) </a:t>
            </a:r>
            <a:endParaRPr lang="en-US" sz="2400" dirty="0" smtClean="0"/>
          </a:p>
          <a:p>
            <a:r>
              <a:rPr lang="en-US" sz="2400" dirty="0"/>
              <a:t># assigning a new value to </a:t>
            </a:r>
            <a:r>
              <a:rPr lang="en-US" sz="2400" dirty="0" smtClean="0"/>
              <a:t>website</a:t>
            </a:r>
            <a:endParaRPr lang="en-US" sz="2400" dirty="0" smtClean="0"/>
          </a:p>
          <a:p>
            <a:r>
              <a:rPr lang="en-US" sz="2400" dirty="0" smtClean="0"/>
              <a:t> </a:t>
            </a:r>
            <a:r>
              <a:rPr lang="en-US" sz="2400" dirty="0"/>
              <a:t>website = </a:t>
            </a:r>
            <a:r>
              <a:rPr lang="en-US" sz="2400" dirty="0" smtClean="0"/>
              <a:t>“google.com“</a:t>
            </a:r>
            <a:endParaRPr lang="en-US" sz="2400" dirty="0" smtClean="0"/>
          </a:p>
          <a:p>
            <a:r>
              <a:rPr lang="en-US" sz="2400" dirty="0"/>
              <a:t>print(website) </a:t>
            </a:r>
            <a:endParaRPr lang="en-US" sz="2400" dirty="0"/>
          </a:p>
          <a:p>
            <a:endParaRPr lang="en-US" sz="2400" dirty="0"/>
          </a:p>
          <a:p>
            <a:pPr algn="l"/>
            <a:endParaRPr lang="en-US" sz="2400" b="1" dirty="0"/>
          </a:p>
        </p:txBody>
      </p:sp>
      <p:sp>
        <p:nvSpPr>
          <p:cNvPr id="9" name="Subtitle 4"/>
          <p:cNvSpPr txBox="1"/>
          <p:nvPr/>
        </p:nvSpPr>
        <p:spPr>
          <a:xfrm>
            <a:off x="3720655" y="4907078"/>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t>Python </a:t>
            </a:r>
            <a:r>
              <a:rPr lang="en-US" sz="2400" b="1" dirty="0"/>
              <a:t>is a type-inferred language, so you don't have to explicitly define the variable type. It automatically knows that apple.com is a string and declares the website variable as a string.</a:t>
            </a:r>
            <a:endParaRPr lang="en-US" sz="24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125033" y="595946"/>
            <a:ext cx="8534400" cy="874165"/>
          </a:xfrm>
        </p:spPr>
        <p:txBody>
          <a:bodyPr>
            <a:normAutofit/>
          </a:bodyPr>
          <a:lstStyle/>
          <a:p>
            <a:r>
              <a:rPr lang="en-US" b="1" dirty="0" smtClean="0"/>
              <a:t>Assigning multiple values to multiple variables</a:t>
            </a:r>
            <a:endParaRPr lang="en-US" b="1" dirty="0"/>
          </a:p>
        </p:txBody>
      </p:sp>
      <p:sp>
        <p:nvSpPr>
          <p:cNvPr id="8" name="Subtitle 4"/>
          <p:cNvSpPr txBox="1"/>
          <p:nvPr/>
        </p:nvSpPr>
        <p:spPr>
          <a:xfrm>
            <a:off x="5193101" y="1462721"/>
            <a:ext cx="6565837"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t>a, b, c = 5, 3.2, "Hello"</a:t>
            </a:r>
            <a:endParaRPr lang="en-US" sz="2400" b="1" dirty="0"/>
          </a:p>
          <a:p>
            <a:pPr algn="l"/>
            <a:endParaRPr lang="en-US" sz="2400" b="1" dirty="0"/>
          </a:p>
          <a:p>
            <a:pPr algn="l"/>
            <a:r>
              <a:rPr lang="en-US" sz="2400" b="1" dirty="0"/>
              <a:t>print (a)</a:t>
            </a:r>
            <a:endParaRPr lang="en-US" sz="2400" b="1" dirty="0"/>
          </a:p>
          <a:p>
            <a:pPr algn="l"/>
            <a:r>
              <a:rPr lang="en-US" sz="2400" b="1" dirty="0"/>
              <a:t>print (b)</a:t>
            </a:r>
            <a:endParaRPr lang="en-US" sz="2400" b="1" dirty="0"/>
          </a:p>
          <a:p>
            <a:pPr algn="l"/>
            <a:r>
              <a:rPr lang="en-US" sz="2400" b="1" dirty="0"/>
              <a:t>print (c)</a:t>
            </a:r>
            <a:endParaRPr lang="en-US" sz="2400" dirty="0"/>
          </a:p>
          <a:p>
            <a:pPr algn="l"/>
            <a:endParaRPr lang="en-US" sz="2400" b="1" dirty="0"/>
          </a:p>
        </p:txBody>
      </p:sp>
      <p:sp>
        <p:nvSpPr>
          <p:cNvPr id="9" name="Subtitle 4"/>
          <p:cNvSpPr txBox="1"/>
          <p:nvPr/>
        </p:nvSpPr>
        <p:spPr>
          <a:xfrm>
            <a:off x="3720655" y="4907078"/>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t>Python </a:t>
            </a:r>
            <a:r>
              <a:rPr lang="en-US" sz="2400" b="1" dirty="0"/>
              <a:t>is a type-inferred language, so you don't have to explicitly define the variable type. It automatically knows that apple.com is a string and declares the website variable as a string.</a:t>
            </a:r>
            <a:endParaRPr lang="en-US" sz="2400" b="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125033" y="595946"/>
            <a:ext cx="8534400" cy="874165"/>
          </a:xfrm>
        </p:spPr>
        <p:txBody>
          <a:bodyPr>
            <a:normAutofit/>
          </a:bodyPr>
          <a:lstStyle/>
          <a:p>
            <a:r>
              <a:rPr lang="en-US" b="1" dirty="0" smtClean="0"/>
              <a:t>Assigning single value to multiple variables</a:t>
            </a:r>
            <a:endParaRPr lang="en-US" b="1" dirty="0"/>
          </a:p>
        </p:txBody>
      </p:sp>
      <p:sp>
        <p:nvSpPr>
          <p:cNvPr id="8" name="Subtitle 4"/>
          <p:cNvSpPr txBox="1"/>
          <p:nvPr/>
        </p:nvSpPr>
        <p:spPr>
          <a:xfrm>
            <a:off x="3912941" y="1636406"/>
            <a:ext cx="6565837"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rgbClr val="7030A0"/>
                </a:solidFill>
              </a:rPr>
              <a:t>x = y = z = "same" </a:t>
            </a:r>
            <a:endParaRPr lang="en-US" sz="2400" b="1" dirty="0" smtClean="0">
              <a:solidFill>
                <a:srgbClr val="7030A0"/>
              </a:solidFill>
            </a:endParaRPr>
          </a:p>
          <a:p>
            <a:pPr algn="l"/>
            <a:r>
              <a:rPr lang="en-US" sz="2400" b="1" dirty="0" smtClean="0">
                <a:solidFill>
                  <a:srgbClr val="7030A0"/>
                </a:solidFill>
              </a:rPr>
              <a:t>print </a:t>
            </a:r>
            <a:r>
              <a:rPr lang="en-US" sz="2400" b="1" dirty="0">
                <a:solidFill>
                  <a:srgbClr val="7030A0"/>
                </a:solidFill>
              </a:rPr>
              <a:t>(x</a:t>
            </a:r>
            <a:r>
              <a:rPr lang="en-US" sz="2400" b="1" dirty="0" smtClean="0">
                <a:solidFill>
                  <a:srgbClr val="7030A0"/>
                </a:solidFill>
              </a:rPr>
              <a:t>)</a:t>
            </a:r>
            <a:endParaRPr lang="en-US" sz="2400" b="1" dirty="0" smtClean="0">
              <a:solidFill>
                <a:srgbClr val="7030A0"/>
              </a:solidFill>
            </a:endParaRPr>
          </a:p>
          <a:p>
            <a:pPr algn="l"/>
            <a:r>
              <a:rPr lang="en-US" sz="2400" b="1" dirty="0" smtClean="0">
                <a:solidFill>
                  <a:srgbClr val="7030A0"/>
                </a:solidFill>
              </a:rPr>
              <a:t> </a:t>
            </a:r>
            <a:r>
              <a:rPr lang="en-US" sz="2400" b="1" dirty="0">
                <a:solidFill>
                  <a:srgbClr val="7030A0"/>
                </a:solidFill>
              </a:rPr>
              <a:t>print (y</a:t>
            </a:r>
            <a:r>
              <a:rPr lang="en-US" sz="2400" b="1" dirty="0" smtClean="0">
                <a:solidFill>
                  <a:srgbClr val="7030A0"/>
                </a:solidFill>
              </a:rPr>
              <a:t>)</a:t>
            </a:r>
            <a:endParaRPr lang="en-US" sz="2400" b="1" dirty="0" smtClean="0">
              <a:solidFill>
                <a:srgbClr val="7030A0"/>
              </a:solidFill>
            </a:endParaRPr>
          </a:p>
          <a:p>
            <a:pPr algn="l"/>
            <a:r>
              <a:rPr lang="en-US" sz="2400" b="1" dirty="0" smtClean="0">
                <a:solidFill>
                  <a:srgbClr val="7030A0"/>
                </a:solidFill>
              </a:rPr>
              <a:t> </a:t>
            </a:r>
            <a:r>
              <a:rPr lang="en-US" sz="2400" b="1" dirty="0">
                <a:solidFill>
                  <a:srgbClr val="7030A0"/>
                </a:solidFill>
              </a:rPr>
              <a:t>print (z)</a:t>
            </a:r>
            <a:endParaRPr lang="en-US" sz="2400" b="1" dirty="0">
              <a:solidFill>
                <a:srgbClr val="7030A0"/>
              </a:solidFill>
            </a:endParaRPr>
          </a:p>
          <a:p>
            <a:pPr algn="l"/>
            <a:endParaRPr lang="en-US" sz="2400" b="1" dirty="0">
              <a:solidFill>
                <a:srgbClr val="7030A0"/>
              </a:solidFill>
            </a:endParaRPr>
          </a:p>
        </p:txBody>
      </p:sp>
      <p:sp>
        <p:nvSpPr>
          <p:cNvPr id="9" name="Subtitle 4"/>
          <p:cNvSpPr txBox="1"/>
          <p:nvPr/>
        </p:nvSpPr>
        <p:spPr>
          <a:xfrm>
            <a:off x="3720655" y="4907078"/>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t>Python </a:t>
            </a:r>
            <a:r>
              <a:rPr lang="en-US" sz="2400" b="1" dirty="0"/>
              <a:t>is a type-inferred language, so you don't have to explicitly define the variable type. It automatically knows that apple.com is a string and declares the website variable as a string.</a:t>
            </a:r>
            <a:endParaRPr lang="en-US" sz="2400" b="1"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2928659" y="4635931"/>
            <a:ext cx="8534400" cy="874165"/>
          </a:xfrm>
        </p:spPr>
        <p:txBody>
          <a:bodyPr>
            <a:normAutofit/>
          </a:bodyPr>
          <a:lstStyle/>
          <a:p>
            <a:r>
              <a:rPr lang="en-US" b="1" dirty="0" smtClean="0"/>
              <a:t>……</a:t>
            </a:r>
            <a:endParaRPr lang="en-US" b="1" dirty="0"/>
          </a:p>
        </p:txBody>
      </p:sp>
      <p:sp>
        <p:nvSpPr>
          <p:cNvPr id="8" name="Subtitle 4"/>
          <p:cNvSpPr txBox="1"/>
          <p:nvPr/>
        </p:nvSpPr>
        <p:spPr>
          <a:xfrm>
            <a:off x="3912941" y="5759518"/>
            <a:ext cx="6565837"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solidFill>
                  <a:srgbClr val="7030A0"/>
                </a:solidFill>
              </a:rPr>
              <a:t>……</a:t>
            </a:r>
            <a:endParaRPr lang="en-US" sz="2400" b="1" dirty="0">
              <a:solidFill>
                <a:srgbClr val="7030A0"/>
              </a:solidFill>
            </a:endParaRPr>
          </a:p>
          <a:p>
            <a:pPr algn="l"/>
            <a:endParaRPr lang="en-US" sz="2400" b="1" dirty="0">
              <a:solidFill>
                <a:srgbClr val="7030A0"/>
              </a:solidFill>
            </a:endParaRPr>
          </a:p>
        </p:txBody>
      </p:sp>
      <p:sp>
        <p:nvSpPr>
          <p:cNvPr id="9" name="Subtitle 4"/>
          <p:cNvSpPr txBox="1"/>
          <p:nvPr/>
        </p:nvSpPr>
        <p:spPr>
          <a:xfrm>
            <a:off x="3562798" y="1304724"/>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t>Constants</a:t>
            </a:r>
            <a:endParaRPr lang="en-US" sz="2400" b="1" dirty="0"/>
          </a:p>
          <a:p>
            <a:pPr algn="l"/>
            <a:endParaRPr lang="en-US" sz="2400" b="1" dirty="0"/>
          </a:p>
          <a:p>
            <a:pPr algn="l"/>
            <a:r>
              <a:rPr lang="en-US" sz="2400" b="1" dirty="0"/>
              <a:t>A constant is a type of variable whose value cannot be changed. It is helpful to think of constants as containers that hold information which cannot be changed later.</a:t>
            </a:r>
            <a:endParaRPr lang="en-US" sz="2400" b="1" dirty="0"/>
          </a:p>
          <a:p>
            <a:pPr algn="l"/>
            <a:endParaRPr lang="en-US" sz="2400" b="1" dirty="0"/>
          </a:p>
          <a:p>
            <a:pPr algn="l"/>
            <a:r>
              <a:rPr lang="en-US" sz="2400" b="1" dirty="0"/>
              <a:t>You can think of constants as a bag to store some books which cannot be replaced once placed inside the bag.</a:t>
            </a:r>
            <a:endParaRPr lang="en-US" sz="24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Keywords and Identifiers</a:t>
            </a:r>
            <a:br>
              <a:rPr lang="en-US" b="1" dirty="0" smtClean="0"/>
            </a:br>
            <a:br>
              <a:rPr lang="en-US" b="1" dirty="0">
                <a:solidFill>
                  <a:schemeClr val="tx1"/>
                </a:solidFill>
                <a:effectLst>
                  <a:outerShdw blurRad="38100" dist="19050" dir="2700000" algn="tl" rotWithShape="0">
                    <a:schemeClr val="dk1">
                      <a:alpha val="40000"/>
                    </a:schemeClr>
                  </a:outerShdw>
                </a:effectLst>
              </a:rPr>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5180676" y="1899804"/>
            <a:ext cx="6074756" cy="958850"/>
          </a:xfrm>
        </p:spPr>
        <p:txBody>
          <a:bodyPr>
            <a:noAutofit/>
          </a:bodyPr>
          <a:lstStyle/>
          <a:p>
            <a:r>
              <a:rPr lang="en-US" sz="2800" b="1" dirty="0" smtClean="0"/>
              <a:t>Keywords are the reserved words in Python.</a:t>
            </a:r>
            <a:endParaRPr lang="en-US" sz="2800" b="1" dirty="0" smtClean="0"/>
          </a:p>
          <a:p>
            <a:r>
              <a:rPr lang="en-US" sz="2800" b="1" dirty="0" smtClean="0"/>
              <a:t>We cannot use a keyword as a variable name, function name or any other identifier. They are used to define the syntax and structure of the Python language. In Python, keywords are case sensitive.</a:t>
            </a:r>
            <a:endParaRPr lang="en-US" sz="2800" b="1" dirty="0" smtClean="0"/>
          </a:p>
          <a:p>
            <a:r>
              <a:rPr lang="en-US" sz="2800" b="1" dirty="0" smtClean="0"/>
              <a:t>There are 33 keywords in Python 3.7 </a:t>
            </a:r>
            <a:endParaRPr lang="en-US" sz="2800" b="1"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88764" y="4472119"/>
            <a:ext cx="8534400" cy="582019"/>
          </a:xfrm>
        </p:spPr>
        <p:txBody>
          <a:bodyPr>
            <a:normAutofit/>
          </a:bodyPr>
          <a:lstStyle/>
          <a:p>
            <a:pPr algn="l"/>
            <a:r>
              <a:rPr lang="en-US" b="1" dirty="0" smtClean="0"/>
              <a:t>Create a myconstant.py:</a:t>
            </a:r>
            <a:endParaRPr lang="en-US" b="1" dirty="0" smtClean="0"/>
          </a:p>
        </p:txBody>
      </p:sp>
      <p:sp>
        <p:nvSpPr>
          <p:cNvPr id="8" name="Subtitle 4"/>
          <p:cNvSpPr txBox="1"/>
          <p:nvPr/>
        </p:nvSpPr>
        <p:spPr>
          <a:xfrm>
            <a:off x="3264548" y="5127751"/>
            <a:ext cx="6793851"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rgbClr val="7030A0"/>
                </a:solidFill>
              </a:rPr>
              <a:t>PI = 3.14 </a:t>
            </a:r>
            <a:endParaRPr lang="en-US" sz="2400" b="1" dirty="0" smtClean="0">
              <a:solidFill>
                <a:srgbClr val="7030A0"/>
              </a:solidFill>
            </a:endParaRPr>
          </a:p>
          <a:p>
            <a:pPr algn="l"/>
            <a:r>
              <a:rPr lang="en-US" sz="2400" b="1" dirty="0" smtClean="0">
                <a:solidFill>
                  <a:srgbClr val="7030A0"/>
                </a:solidFill>
              </a:rPr>
              <a:t>GRAVITY </a:t>
            </a:r>
            <a:r>
              <a:rPr lang="en-US" sz="2400" b="1" dirty="0">
                <a:solidFill>
                  <a:srgbClr val="7030A0"/>
                </a:solidFill>
              </a:rPr>
              <a:t>= 9.8</a:t>
            </a:r>
            <a:endParaRPr lang="en-US" sz="2400" b="1" dirty="0">
              <a:solidFill>
                <a:srgbClr val="7030A0"/>
              </a:solidFill>
            </a:endParaRPr>
          </a:p>
        </p:txBody>
      </p:sp>
      <p:sp>
        <p:nvSpPr>
          <p:cNvPr id="9" name="Subtitle 4"/>
          <p:cNvSpPr txBox="1"/>
          <p:nvPr/>
        </p:nvSpPr>
        <p:spPr>
          <a:xfrm>
            <a:off x="3562798" y="595946"/>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t>Assigning value to constant in Python</a:t>
            </a:r>
            <a:endParaRPr lang="en-US" sz="2400" b="1" dirty="0"/>
          </a:p>
          <a:p>
            <a:pPr algn="l"/>
            <a:endParaRPr lang="en-US" sz="2400" b="1" dirty="0"/>
          </a:p>
          <a:p>
            <a:pPr algn="l"/>
            <a:r>
              <a:rPr lang="en-US" sz="2400" b="1" dirty="0"/>
              <a:t>In Python, constants are usually declared and assigned in a module</a:t>
            </a:r>
            <a:r>
              <a:rPr lang="en-US" sz="2400" b="1" dirty="0" smtClean="0"/>
              <a:t>.</a:t>
            </a:r>
            <a:endParaRPr lang="en-US" sz="2400" b="1" dirty="0" smtClean="0"/>
          </a:p>
          <a:p>
            <a:pPr algn="l"/>
            <a:r>
              <a:rPr lang="en-US" sz="2400" b="1" dirty="0" smtClean="0"/>
              <a:t> </a:t>
            </a:r>
            <a:r>
              <a:rPr lang="en-US" sz="2400" b="1" dirty="0"/>
              <a:t>Here, the module is a new file containing variables, functions, </a:t>
            </a:r>
            <a:r>
              <a:rPr lang="en-US" sz="2400" b="1" dirty="0" err="1"/>
              <a:t>etc</a:t>
            </a:r>
            <a:r>
              <a:rPr lang="en-US" sz="2400" b="1" dirty="0"/>
              <a:t> which is imported to the main file. Inside the module, constants are written in all capital letters and underscores separating the words.</a:t>
            </a:r>
            <a:endParaRPr lang="en-US" sz="2400" b="1" dirty="0"/>
          </a:p>
          <a:p>
            <a:pPr algn="l"/>
            <a:r>
              <a:rPr lang="en-US" sz="2400" b="1" dirty="0"/>
              <a:t>Example </a:t>
            </a:r>
            <a:r>
              <a:rPr lang="en-US" sz="2400" b="1" dirty="0" smtClean="0"/>
              <a:t>Declaring </a:t>
            </a:r>
            <a:r>
              <a:rPr lang="en-US" sz="2400" b="1" dirty="0"/>
              <a:t>and assigning value to a </a:t>
            </a:r>
            <a:r>
              <a:rPr lang="en-US" sz="2400" b="1" dirty="0" smtClean="0"/>
              <a:t>constant</a:t>
            </a:r>
            <a:endParaRPr lang="en-US" sz="2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3072139" y="1066424"/>
            <a:ext cx="8534400" cy="582019"/>
          </a:xfrm>
        </p:spPr>
        <p:txBody>
          <a:bodyPr>
            <a:normAutofit/>
          </a:bodyPr>
          <a:lstStyle/>
          <a:p>
            <a:pPr algn="l"/>
            <a:r>
              <a:rPr lang="en-US" b="1" dirty="0" smtClean="0"/>
              <a:t>Create a mains.py:</a:t>
            </a:r>
            <a:endParaRPr lang="en-US" b="1" dirty="0" smtClean="0"/>
          </a:p>
        </p:txBody>
      </p:sp>
      <p:sp>
        <p:nvSpPr>
          <p:cNvPr id="8" name="Subtitle 4"/>
          <p:cNvSpPr txBox="1"/>
          <p:nvPr/>
        </p:nvSpPr>
        <p:spPr>
          <a:xfrm>
            <a:off x="3264548" y="1690785"/>
            <a:ext cx="6793851"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rgbClr val="7030A0"/>
                </a:solidFill>
              </a:rPr>
              <a:t>import </a:t>
            </a:r>
            <a:r>
              <a:rPr lang="en-US" b="1" dirty="0" err="1" smtClean="0">
                <a:solidFill>
                  <a:srgbClr val="7030A0"/>
                </a:solidFill>
              </a:rPr>
              <a:t>myconstants</a:t>
            </a:r>
            <a:r>
              <a:rPr lang="en-US" b="1" dirty="0" smtClean="0">
                <a:solidFill>
                  <a:srgbClr val="7030A0"/>
                </a:solidFill>
              </a:rPr>
              <a:t> </a:t>
            </a:r>
            <a:endParaRPr lang="en-US" b="1" dirty="0" smtClean="0">
              <a:solidFill>
                <a:srgbClr val="7030A0"/>
              </a:solidFill>
            </a:endParaRPr>
          </a:p>
          <a:p>
            <a:pPr algn="l"/>
            <a:r>
              <a:rPr lang="en-US" b="1" dirty="0" smtClean="0">
                <a:solidFill>
                  <a:srgbClr val="7030A0"/>
                </a:solidFill>
              </a:rPr>
              <a:t>print(</a:t>
            </a:r>
            <a:r>
              <a:rPr lang="en-US" b="1" dirty="0" err="1" smtClean="0">
                <a:solidFill>
                  <a:srgbClr val="7030A0"/>
                </a:solidFill>
              </a:rPr>
              <a:t>myconstants.PI</a:t>
            </a:r>
            <a:r>
              <a:rPr lang="en-US" b="1" dirty="0" smtClean="0">
                <a:solidFill>
                  <a:srgbClr val="7030A0"/>
                </a:solidFill>
              </a:rPr>
              <a:t>)</a:t>
            </a:r>
            <a:endParaRPr lang="en-US" b="1" dirty="0" smtClean="0">
              <a:solidFill>
                <a:srgbClr val="7030A0"/>
              </a:solidFill>
            </a:endParaRPr>
          </a:p>
          <a:p>
            <a:pPr algn="l"/>
            <a:r>
              <a:rPr lang="en-US" b="1" dirty="0" smtClean="0">
                <a:solidFill>
                  <a:srgbClr val="7030A0"/>
                </a:solidFill>
              </a:rPr>
              <a:t>print(</a:t>
            </a:r>
            <a:r>
              <a:rPr lang="en-US" b="1" dirty="0" err="1" smtClean="0">
                <a:solidFill>
                  <a:srgbClr val="7030A0"/>
                </a:solidFill>
              </a:rPr>
              <a:t>myconstants.GRAVITY</a:t>
            </a:r>
            <a:r>
              <a:rPr lang="en-US" b="1" dirty="0">
                <a:solidFill>
                  <a:srgbClr val="7030A0"/>
                </a:solidFill>
              </a:rPr>
              <a:t>)</a:t>
            </a:r>
            <a:endParaRPr lang="en-US" b="1" dirty="0">
              <a:solidFill>
                <a:srgbClr val="7030A0"/>
              </a:solidFill>
            </a:endParaRPr>
          </a:p>
        </p:txBody>
      </p:sp>
      <p:sp>
        <p:nvSpPr>
          <p:cNvPr id="9" name="Subtitle 4"/>
          <p:cNvSpPr txBox="1"/>
          <p:nvPr/>
        </p:nvSpPr>
        <p:spPr>
          <a:xfrm>
            <a:off x="3562798" y="595946"/>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t>Assigning value to constant in </a:t>
            </a:r>
            <a:r>
              <a:rPr lang="en-US" sz="2400" b="1" dirty="0" smtClean="0"/>
              <a:t>Python</a:t>
            </a:r>
            <a:endParaRPr lang="en-US" sz="2400" b="1" dirty="0"/>
          </a:p>
        </p:txBody>
      </p:sp>
      <p:sp>
        <p:nvSpPr>
          <p:cNvPr id="10" name="Subtitle 4"/>
          <p:cNvSpPr txBox="1"/>
          <p:nvPr/>
        </p:nvSpPr>
        <p:spPr>
          <a:xfrm>
            <a:off x="3047009" y="3857105"/>
            <a:ext cx="8534400" cy="201167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000" b="1" dirty="0" smtClean="0"/>
              <a:t>Create </a:t>
            </a:r>
            <a:r>
              <a:rPr lang="en-US" sz="2000" b="1" dirty="0"/>
              <a:t>a </a:t>
            </a:r>
            <a:r>
              <a:rPr lang="en-US" sz="2000" b="1" dirty="0" smtClean="0"/>
              <a:t>mains.py  In </a:t>
            </a:r>
            <a:r>
              <a:rPr lang="en-US" sz="2000" b="1" dirty="0"/>
              <a:t>the above program, we create a </a:t>
            </a:r>
            <a:r>
              <a:rPr lang="en-US" sz="2000" b="1" dirty="0" smtClean="0"/>
              <a:t>myconstants.py </a:t>
            </a:r>
            <a:r>
              <a:rPr lang="en-US" sz="2000" b="1" dirty="0"/>
              <a:t>module file. Then, we assign the constant value to PI and GRAVITY. After that, we create a </a:t>
            </a:r>
            <a:r>
              <a:rPr lang="en-US" sz="2000" b="1" dirty="0" smtClean="0"/>
              <a:t>mains.py </a:t>
            </a:r>
            <a:r>
              <a:rPr lang="en-US" sz="2000" b="1" dirty="0"/>
              <a:t>file and import the constant module. Finally, we print the constant value.</a:t>
            </a:r>
            <a:endParaRPr lang="en-US" sz="2000" b="1" dirty="0"/>
          </a:p>
          <a:p>
            <a:pPr algn="l"/>
            <a:endParaRPr lang="en-US" sz="2000" b="1" dirty="0"/>
          </a:p>
          <a:p>
            <a:pPr algn="l"/>
            <a:r>
              <a:rPr lang="en-US" sz="2000" b="1" dirty="0"/>
              <a:t>Note: In reality, we don't use constants in Python. Naming them in all capital letters is a </a:t>
            </a:r>
            <a:r>
              <a:rPr lang="en-US" sz="2400" b="1" u="sng" dirty="0"/>
              <a:t>convention</a:t>
            </a:r>
            <a:r>
              <a:rPr lang="en-US" sz="2000" b="1" dirty="0"/>
              <a:t> to separate them from variables, however, it does not actually prevent </a:t>
            </a:r>
            <a:r>
              <a:rPr lang="en-US" sz="2000" b="1" dirty="0" smtClean="0"/>
              <a:t>reassignment.</a:t>
            </a:r>
            <a:endParaRPr lang="en-US"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2955761" y="5127623"/>
            <a:ext cx="8534400" cy="582019"/>
          </a:xfrm>
        </p:spPr>
        <p:txBody>
          <a:bodyPr>
            <a:normAutofit/>
          </a:bodyPr>
          <a:lstStyle/>
          <a:p>
            <a:pPr algn="l"/>
            <a:r>
              <a:rPr lang="en-US" b="1" dirty="0" smtClean="0"/>
              <a:t>…….</a:t>
            </a:r>
            <a:endParaRPr lang="en-US" b="1" dirty="0" smtClean="0"/>
          </a:p>
        </p:txBody>
      </p:sp>
      <p:sp>
        <p:nvSpPr>
          <p:cNvPr id="8" name="Subtitle 4"/>
          <p:cNvSpPr txBox="1"/>
          <p:nvPr/>
        </p:nvSpPr>
        <p:spPr>
          <a:xfrm>
            <a:off x="3264547" y="5709642"/>
            <a:ext cx="6793851"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solidFill>
                  <a:srgbClr val="7030A0"/>
                </a:solidFill>
              </a:rPr>
              <a:t>………</a:t>
            </a:r>
            <a:endParaRPr lang="en-US" sz="2400" b="1" dirty="0">
              <a:solidFill>
                <a:srgbClr val="7030A0"/>
              </a:solidFill>
            </a:endParaRPr>
          </a:p>
        </p:txBody>
      </p:sp>
      <p:sp>
        <p:nvSpPr>
          <p:cNvPr id="9" name="Subtitle 4"/>
          <p:cNvSpPr txBox="1"/>
          <p:nvPr/>
        </p:nvSpPr>
        <p:spPr>
          <a:xfrm>
            <a:off x="3562798" y="595946"/>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t>Rules and Naming Convention for Variables and constants</a:t>
            </a:r>
            <a:endParaRPr lang="en-US" sz="2400" b="1" dirty="0"/>
          </a:p>
          <a:p>
            <a:pPr algn="l"/>
            <a:r>
              <a:rPr lang="en-US" sz="2400" b="1" dirty="0"/>
              <a:t>Constant and variable names </a:t>
            </a:r>
            <a:r>
              <a:rPr lang="en-US" sz="2400" b="1" dirty="0" smtClean="0"/>
              <a:t>can </a:t>
            </a:r>
            <a:r>
              <a:rPr lang="en-US" sz="2400" b="1" dirty="0"/>
              <a:t>have a combination of letters in lowercase (a to z) or uppercase (A to Z) or digits (0 to 9) or an underscore (_). For example</a:t>
            </a:r>
            <a:r>
              <a:rPr lang="en-US" sz="2400" b="1" dirty="0" smtClean="0"/>
              <a:t>:</a:t>
            </a:r>
            <a:endParaRPr lang="en-US" sz="2400" b="1" dirty="0"/>
          </a:p>
          <a:p>
            <a:pPr algn="l"/>
            <a:r>
              <a:rPr lang="en-US" sz="2400" b="1" dirty="0" err="1"/>
              <a:t>snake_case</a:t>
            </a:r>
            <a:endParaRPr lang="en-US" sz="2400" b="1" dirty="0"/>
          </a:p>
          <a:p>
            <a:pPr algn="l"/>
            <a:r>
              <a:rPr lang="en-US" sz="2400" b="1" dirty="0"/>
              <a:t>MACRO_CASE</a:t>
            </a:r>
            <a:endParaRPr lang="en-US" sz="2400" b="1" dirty="0"/>
          </a:p>
          <a:p>
            <a:pPr algn="l"/>
            <a:r>
              <a:rPr lang="en-US" sz="2400" b="1" dirty="0" err="1"/>
              <a:t>camelCase</a:t>
            </a:r>
            <a:endParaRPr lang="en-US" sz="2400" b="1" dirty="0"/>
          </a:p>
          <a:p>
            <a:pPr algn="l"/>
            <a:r>
              <a:rPr lang="en-US" sz="2400" b="1" dirty="0" err="1"/>
              <a:t>CapWords</a:t>
            </a:r>
            <a:endParaRPr lang="en-US" sz="2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859" y="328492"/>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pic>
        <p:nvPicPr>
          <p:cNvPr id="4" name="Picture 3" descr="python_resize_md"/>
          <p:cNvPicPr>
            <a:picLocks noChangeAspect="1"/>
          </p:cNvPicPr>
          <p:nvPr/>
        </p:nvPicPr>
        <p:blipFill>
          <a:blip r:embed="rId1"/>
          <a:stretch>
            <a:fillRect/>
          </a:stretch>
        </p:blipFill>
        <p:spPr>
          <a:xfrm>
            <a:off x="-73481" y="3491345"/>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638424"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p:nvPr/>
        </p:nvSpPr>
        <p:spPr>
          <a:xfrm>
            <a:off x="4720445" y="1169018"/>
            <a:ext cx="6769716"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800" dirty="0"/>
          </a:p>
        </p:txBody>
      </p:sp>
      <p:sp>
        <p:nvSpPr>
          <p:cNvPr id="5" name="Subtitle 4"/>
          <p:cNvSpPr>
            <a:spLocks noGrp="1"/>
          </p:cNvSpPr>
          <p:nvPr>
            <p:ph type="subTitle" idx="1"/>
          </p:nvPr>
        </p:nvSpPr>
        <p:spPr>
          <a:xfrm>
            <a:off x="2955761" y="5127623"/>
            <a:ext cx="8534400" cy="582019"/>
          </a:xfrm>
        </p:spPr>
        <p:txBody>
          <a:bodyPr>
            <a:normAutofit/>
          </a:bodyPr>
          <a:lstStyle/>
          <a:p>
            <a:pPr algn="l"/>
            <a:r>
              <a:rPr lang="en-US" b="1" dirty="0" smtClean="0"/>
              <a:t>…….</a:t>
            </a:r>
            <a:endParaRPr lang="en-US" b="1" dirty="0" smtClean="0"/>
          </a:p>
        </p:txBody>
      </p:sp>
      <p:sp>
        <p:nvSpPr>
          <p:cNvPr id="8" name="Subtitle 4"/>
          <p:cNvSpPr txBox="1"/>
          <p:nvPr/>
        </p:nvSpPr>
        <p:spPr>
          <a:xfrm>
            <a:off x="3264547" y="5709642"/>
            <a:ext cx="6793851"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solidFill>
                  <a:srgbClr val="7030A0"/>
                </a:solidFill>
              </a:rPr>
              <a:t>………</a:t>
            </a:r>
            <a:endParaRPr lang="en-US" sz="2400" b="1" dirty="0">
              <a:solidFill>
                <a:srgbClr val="7030A0"/>
              </a:solidFill>
            </a:endParaRPr>
          </a:p>
        </p:txBody>
      </p:sp>
      <p:sp>
        <p:nvSpPr>
          <p:cNvPr id="9" name="Subtitle 4"/>
          <p:cNvSpPr txBox="1"/>
          <p:nvPr/>
        </p:nvSpPr>
        <p:spPr>
          <a:xfrm>
            <a:off x="3562798" y="595946"/>
            <a:ext cx="7266122" cy="8741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t>Rules and Naming Convention for Variables and constants</a:t>
            </a:r>
            <a:endParaRPr lang="en-US" sz="2400" b="1" dirty="0"/>
          </a:p>
          <a:p>
            <a:pPr algn="l"/>
            <a:r>
              <a:rPr lang="en-US" sz="2400" dirty="0"/>
              <a:t>If you want to create a variable name having two words, use underscore to separate them</a:t>
            </a:r>
            <a:r>
              <a:rPr lang="en-US" sz="2400" dirty="0" smtClean="0"/>
              <a:t>.</a:t>
            </a:r>
            <a:endParaRPr lang="en-US" sz="2400" dirty="0" smtClean="0"/>
          </a:p>
          <a:p>
            <a:pPr algn="l"/>
            <a:r>
              <a:rPr lang="en-US" sz="2400" b="1" dirty="0"/>
              <a:t> For example: </a:t>
            </a:r>
            <a:endParaRPr lang="en-US" sz="2400" b="1" dirty="0" smtClean="0"/>
          </a:p>
          <a:p>
            <a:pPr lvl="1" algn="l"/>
            <a:r>
              <a:rPr lang="en-US" b="1" dirty="0" err="1" smtClean="0"/>
              <a:t>Value_one</a:t>
            </a:r>
            <a:endParaRPr lang="en-US" b="1" dirty="0" smtClean="0"/>
          </a:p>
          <a:p>
            <a:pPr lvl="1" algn="l"/>
            <a:r>
              <a:rPr lang="en-US" b="1" dirty="0" err="1" smtClean="0"/>
              <a:t>Value_two</a:t>
            </a:r>
            <a:endParaRPr lang="en-US" b="1" dirty="0" smtClean="0"/>
          </a:p>
          <a:p>
            <a:pPr lvl="1" algn="l"/>
            <a:r>
              <a:rPr lang="en-US" b="1" dirty="0" err="1" smtClean="0"/>
              <a:t>ValueOne</a:t>
            </a:r>
            <a:endParaRPr lang="en-US" b="1" dirty="0"/>
          </a:p>
          <a:p>
            <a:pPr lvl="1" algn="l"/>
            <a:r>
              <a:rPr lang="en-US" b="1" dirty="0" err="1" smtClean="0"/>
              <a:t>ValueTwo</a:t>
            </a:r>
            <a:endParaRPr lang="en-US" b="1" dirty="0" smtClean="0"/>
          </a:p>
          <a:p>
            <a:pPr lvl="1" algn="l"/>
            <a:r>
              <a:rPr lang="en-US" b="1" dirty="0" smtClean="0"/>
              <a:t>Value1</a:t>
            </a:r>
            <a:endParaRPr lang="en-US" b="1" dirty="0" smtClean="0"/>
          </a:p>
          <a:p>
            <a:pPr lvl="1" algn="l"/>
            <a:r>
              <a:rPr lang="en-US" b="1" dirty="0" smtClean="0"/>
              <a:t>Value_1</a:t>
            </a:r>
            <a:endParaRPr lang="en-US" b="1" dirty="0"/>
          </a:p>
          <a:p>
            <a:pPr lvl="1" algn="l"/>
            <a:endParaRPr lang="en-US" b="1" dirty="0" smtClean="0"/>
          </a:p>
          <a:p>
            <a:pPr algn="l"/>
            <a:r>
              <a:rPr lang="en-US" dirty="0"/>
              <a:t>Use capital letters possible to declare a constant.</a:t>
            </a:r>
            <a:endParaRPr lang="en-US"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noAutofit/>
          </a:bodyPr>
          <a:lstStyle/>
          <a:p>
            <a:pPr algn="ctr"/>
            <a:endParaRPr lang="en-US" b="1" dirty="0">
              <a:solidFill>
                <a:schemeClr val="tx1"/>
              </a:solidFill>
              <a:effectLst>
                <a:outerShdw blurRad="38100" dist="19050" dir="2700000" algn="tl" rotWithShape="0">
                  <a:schemeClr val="dk1">
                    <a:alpha val="40000"/>
                  </a:schemeClr>
                </a:outerShdw>
              </a:effectLst>
            </a:endParaRPr>
          </a:p>
        </p:txBody>
      </p:sp>
      <p:pic>
        <p:nvPicPr>
          <p:cNvPr id="1026" name="Picture 2" descr="C:\Users\HP\Desktop\HIIT\images\A-Huge-Thank-You-720x405.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6837" y="1394143"/>
            <a:ext cx="6858001" cy="385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Keywords and Identifiers</a:t>
            </a:r>
            <a:br>
              <a:rPr lang="en-US" b="1" dirty="0" smtClean="0"/>
            </a:br>
            <a:br>
              <a:rPr lang="en-US" b="1" dirty="0">
                <a:solidFill>
                  <a:schemeClr val="tx1"/>
                </a:solidFill>
                <a:effectLst>
                  <a:outerShdw blurRad="38100" dist="19050" dir="2700000" algn="tl" rotWithShape="0">
                    <a:schemeClr val="dk1">
                      <a:alpha val="40000"/>
                    </a:schemeClr>
                  </a:outerShdw>
                </a:effectLst>
              </a:rPr>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5230552" y="1811443"/>
            <a:ext cx="2134524" cy="958850"/>
          </a:xfrm>
        </p:spPr>
        <p:txBody>
          <a:bodyPr>
            <a:noAutofit/>
          </a:bodyPr>
          <a:lstStyle/>
          <a:p>
            <a:pPr algn="l"/>
            <a:r>
              <a:rPr lang="en-US" sz="2400" b="1" dirty="0" smtClean="0"/>
              <a:t>False</a:t>
            </a:r>
            <a:endParaRPr lang="en-US" sz="2400" b="1" dirty="0" smtClean="0"/>
          </a:p>
          <a:p>
            <a:pPr algn="l"/>
            <a:r>
              <a:rPr lang="en-US" sz="2400" b="1" dirty="0" smtClean="0"/>
              <a:t>Await</a:t>
            </a:r>
            <a:endParaRPr lang="en-US" sz="2400" b="1" dirty="0" smtClean="0"/>
          </a:p>
          <a:p>
            <a:pPr algn="l"/>
            <a:r>
              <a:rPr lang="en-US" sz="2400" b="1" dirty="0" smtClean="0"/>
              <a:t>Else</a:t>
            </a:r>
            <a:endParaRPr lang="en-US" sz="2400" b="1" dirty="0" smtClean="0"/>
          </a:p>
          <a:p>
            <a:pPr algn="l"/>
            <a:r>
              <a:rPr lang="en-US" sz="2400" b="1" dirty="0" smtClean="0"/>
              <a:t>Import</a:t>
            </a:r>
            <a:endParaRPr lang="en-US" sz="2400" b="1" dirty="0" smtClean="0"/>
          </a:p>
          <a:p>
            <a:pPr algn="l"/>
            <a:r>
              <a:rPr lang="en-US" sz="2400" b="1" dirty="0" smtClean="0"/>
              <a:t>Pas</a:t>
            </a:r>
            <a:endParaRPr lang="en-US" sz="2400" b="1" dirty="0" smtClean="0"/>
          </a:p>
          <a:p>
            <a:pPr algn="l"/>
            <a:r>
              <a:rPr lang="en-US" sz="2400" b="1" dirty="0" smtClean="0"/>
              <a:t>None</a:t>
            </a:r>
            <a:endParaRPr lang="en-US" sz="2400" b="1" dirty="0" smtClean="0"/>
          </a:p>
          <a:p>
            <a:pPr algn="l"/>
            <a:r>
              <a:rPr lang="en-US" sz="2400" b="1" dirty="0" smtClean="0"/>
              <a:t>Break</a:t>
            </a:r>
            <a:endParaRPr lang="en-US" sz="2400" b="1" dirty="0" smtClean="0"/>
          </a:p>
          <a:p>
            <a:pPr algn="l"/>
            <a:r>
              <a:rPr lang="en-US" sz="2400" b="1" dirty="0" smtClean="0"/>
              <a:t>Except</a:t>
            </a:r>
            <a:endParaRPr lang="en-US" sz="2400" b="1" dirty="0" smtClean="0"/>
          </a:p>
          <a:p>
            <a:pPr algn="l"/>
            <a:r>
              <a:rPr lang="en-US" sz="2400" b="1" dirty="0" smtClean="0"/>
              <a:t>In</a:t>
            </a:r>
            <a:endParaRPr lang="en-US" sz="2400" b="1" dirty="0" smtClean="0"/>
          </a:p>
          <a:p>
            <a:pPr algn="l"/>
            <a:r>
              <a:rPr lang="en-US" sz="2400" b="1" dirty="0" smtClean="0"/>
              <a:t>raise	</a:t>
            </a:r>
            <a:endParaRPr lang="en-US" sz="2400" b="1"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txBox="1"/>
          <p:nvPr/>
        </p:nvSpPr>
        <p:spPr>
          <a:xfrm>
            <a:off x="7195127" y="2073488"/>
            <a:ext cx="2134524"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t>True</a:t>
            </a:r>
            <a:endParaRPr lang="en-US" sz="2400" b="1" dirty="0" smtClean="0"/>
          </a:p>
          <a:p>
            <a:pPr algn="l"/>
            <a:r>
              <a:rPr lang="en-US" sz="2400" b="1" dirty="0" smtClean="0"/>
              <a:t>Class</a:t>
            </a:r>
            <a:endParaRPr lang="en-US" sz="2400" b="1" dirty="0" smtClean="0"/>
          </a:p>
          <a:p>
            <a:pPr algn="l"/>
            <a:r>
              <a:rPr lang="en-US" sz="2400" b="1" dirty="0" smtClean="0"/>
              <a:t>Finally</a:t>
            </a:r>
            <a:endParaRPr lang="en-US" sz="2400" b="1" dirty="0" smtClean="0"/>
          </a:p>
          <a:p>
            <a:pPr algn="l"/>
            <a:r>
              <a:rPr lang="en-US" sz="2400" b="1" dirty="0" smtClean="0"/>
              <a:t>Is</a:t>
            </a:r>
            <a:endParaRPr lang="en-US" sz="2400" b="1" dirty="0" smtClean="0"/>
          </a:p>
          <a:p>
            <a:pPr algn="l"/>
            <a:r>
              <a:rPr lang="en-US" sz="2400" b="1" dirty="0" smtClean="0"/>
              <a:t>Return</a:t>
            </a:r>
            <a:endParaRPr lang="en-US" sz="2400" b="1" dirty="0" smtClean="0"/>
          </a:p>
          <a:p>
            <a:pPr algn="l"/>
            <a:r>
              <a:rPr lang="en-US" sz="2400" b="1" dirty="0" smtClean="0"/>
              <a:t>And</a:t>
            </a:r>
            <a:endParaRPr lang="en-US" sz="2400" b="1" dirty="0" smtClean="0"/>
          </a:p>
          <a:p>
            <a:pPr algn="l"/>
            <a:r>
              <a:rPr lang="en-US" sz="2400" b="1" dirty="0" smtClean="0"/>
              <a:t>Continue</a:t>
            </a:r>
            <a:endParaRPr lang="en-US" sz="2400" b="1" dirty="0" smtClean="0"/>
          </a:p>
          <a:p>
            <a:pPr algn="l"/>
            <a:r>
              <a:rPr lang="en-US" sz="2400" b="1" dirty="0" smtClean="0"/>
              <a:t>For</a:t>
            </a:r>
            <a:endParaRPr lang="en-US" sz="2400" b="1" dirty="0" smtClean="0"/>
          </a:p>
          <a:p>
            <a:pPr algn="l"/>
            <a:r>
              <a:rPr lang="en-US" sz="2400" b="1" dirty="0" smtClean="0"/>
              <a:t>lambda</a:t>
            </a:r>
            <a:endParaRPr lang="en-US" sz="2400" b="1" dirty="0"/>
          </a:p>
        </p:txBody>
      </p:sp>
      <p:sp>
        <p:nvSpPr>
          <p:cNvPr id="9" name="Subtitle 2"/>
          <p:cNvSpPr txBox="1"/>
          <p:nvPr/>
        </p:nvSpPr>
        <p:spPr>
          <a:xfrm>
            <a:off x="8760691" y="2225888"/>
            <a:ext cx="2134524"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smtClean="0"/>
              <a:t>try		</a:t>
            </a:r>
            <a:endParaRPr lang="en-US" sz="2400" b="1" dirty="0" smtClean="0"/>
          </a:p>
          <a:p>
            <a:pPr algn="l"/>
            <a:r>
              <a:rPr lang="en-US" sz="2400" b="1" dirty="0" smtClean="0"/>
              <a:t>as</a:t>
            </a:r>
            <a:endParaRPr lang="en-US" sz="2400" b="1" dirty="0" smtClean="0"/>
          </a:p>
          <a:p>
            <a:pPr algn="l"/>
            <a:r>
              <a:rPr lang="en-US" sz="2400" b="1" dirty="0" err="1" smtClean="0"/>
              <a:t>Def</a:t>
            </a:r>
            <a:endParaRPr lang="en-US" sz="2400" b="1" dirty="0" smtClean="0"/>
          </a:p>
          <a:p>
            <a:pPr algn="l"/>
            <a:r>
              <a:rPr lang="en-US" sz="2400" b="1" dirty="0" smtClean="0"/>
              <a:t>From</a:t>
            </a:r>
            <a:endParaRPr lang="en-US" sz="2400" b="1" dirty="0" smtClean="0"/>
          </a:p>
          <a:p>
            <a:pPr algn="l"/>
            <a:r>
              <a:rPr lang="en-US" sz="2400" b="1" dirty="0" smtClean="0"/>
              <a:t>Nonlocal</a:t>
            </a:r>
            <a:endParaRPr lang="en-US" sz="2400" b="1" dirty="0" smtClean="0"/>
          </a:p>
          <a:p>
            <a:pPr algn="l"/>
            <a:r>
              <a:rPr lang="en-US" sz="2400" b="1" dirty="0" smtClean="0"/>
              <a:t>While</a:t>
            </a:r>
            <a:endParaRPr lang="en-US" sz="2400" b="1" dirty="0" smtClean="0"/>
          </a:p>
          <a:p>
            <a:pPr algn="l"/>
            <a:r>
              <a:rPr lang="en-US" sz="2400" b="1" dirty="0" smtClean="0"/>
              <a:t>Assert</a:t>
            </a:r>
            <a:endParaRPr lang="en-US" sz="2400" b="1" dirty="0" smtClean="0"/>
          </a:p>
          <a:p>
            <a:pPr algn="l"/>
            <a:r>
              <a:rPr lang="en-US" sz="2400" b="1" dirty="0" smtClean="0"/>
              <a:t>Del</a:t>
            </a:r>
            <a:endParaRPr lang="en-US" sz="2400" b="1" dirty="0" smtClean="0"/>
          </a:p>
          <a:p>
            <a:pPr algn="l"/>
            <a:r>
              <a:rPr lang="en-US" sz="2400" b="1" dirty="0" smtClean="0"/>
              <a:t>global</a:t>
            </a:r>
            <a:endParaRPr lang="en-US" sz="2400" b="1" dirty="0"/>
          </a:p>
        </p:txBody>
      </p:sp>
      <p:sp>
        <p:nvSpPr>
          <p:cNvPr id="10" name="Subtitle 2"/>
          <p:cNvSpPr txBox="1"/>
          <p:nvPr/>
        </p:nvSpPr>
        <p:spPr>
          <a:xfrm>
            <a:off x="1571162" y="3658448"/>
            <a:ext cx="2134524" cy="9588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smtClean="0"/>
              <a:t>Not</a:t>
            </a:r>
            <a:endParaRPr lang="en-US" sz="2400" b="1" dirty="0" smtClean="0"/>
          </a:p>
          <a:p>
            <a:r>
              <a:rPr lang="en-US" sz="2400" b="1" dirty="0" smtClean="0"/>
              <a:t>With</a:t>
            </a:r>
            <a:endParaRPr lang="en-US" sz="2400" b="1" dirty="0" smtClean="0"/>
          </a:p>
          <a:p>
            <a:r>
              <a:rPr lang="en-US" sz="2400" b="1" dirty="0" err="1" smtClean="0"/>
              <a:t>Async</a:t>
            </a:r>
            <a:endParaRPr lang="en-US" sz="2400" b="1" dirty="0" smtClean="0"/>
          </a:p>
          <a:p>
            <a:r>
              <a:rPr lang="en-US" sz="2400" b="1" dirty="0" err="1" smtClean="0"/>
              <a:t>Elif</a:t>
            </a:r>
            <a:endParaRPr lang="en-US" sz="2400" b="1" dirty="0" smtClean="0"/>
          </a:p>
          <a:p>
            <a:r>
              <a:rPr lang="en-US" sz="2400" b="1" dirty="0" smtClean="0"/>
              <a:t>If</a:t>
            </a:r>
            <a:endParaRPr lang="en-US" sz="2400" b="1" dirty="0" smtClean="0"/>
          </a:p>
          <a:p>
            <a:r>
              <a:rPr lang="en-US" sz="2400" b="1" dirty="0" smtClean="0"/>
              <a:t>Or</a:t>
            </a:r>
            <a:endParaRPr lang="en-US" sz="2400" b="1" dirty="0" smtClean="0"/>
          </a:p>
          <a:p>
            <a:r>
              <a:rPr lang="en-US" sz="2400" b="1" dirty="0" smtClean="0"/>
              <a:t>yield</a:t>
            </a: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Keywords and Identifiers</a:t>
            </a:r>
            <a:br>
              <a:rPr lang="en-US" b="1" dirty="0" smtClean="0"/>
            </a:br>
            <a:br>
              <a:rPr lang="en-US" b="1" dirty="0">
                <a:solidFill>
                  <a:schemeClr val="tx1"/>
                </a:solidFill>
                <a:effectLst>
                  <a:outerShdw blurRad="38100" dist="19050" dir="2700000" algn="tl" rotWithShape="0">
                    <a:schemeClr val="dk1">
                      <a:alpha val="40000"/>
                    </a:schemeClr>
                  </a:outerShdw>
                </a:effectLst>
              </a:rPr>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5180676" y="1899804"/>
            <a:ext cx="6074756" cy="958850"/>
          </a:xfrm>
        </p:spPr>
        <p:txBody>
          <a:bodyPr>
            <a:noAutofit/>
          </a:bodyPr>
          <a:lstStyle/>
          <a:p>
            <a:pPr algn="l"/>
            <a:r>
              <a:rPr lang="en-US" sz="2800" b="1" dirty="0" smtClean="0"/>
              <a:t>Python Identifiers</a:t>
            </a:r>
            <a:endParaRPr lang="en-US" sz="2800" b="1" dirty="0" smtClean="0"/>
          </a:p>
          <a:p>
            <a:pPr algn="l"/>
            <a:r>
              <a:rPr lang="en-US" sz="2800" dirty="0" smtClean="0"/>
              <a:t>An </a:t>
            </a:r>
            <a:r>
              <a:rPr lang="en-US" sz="2800" b="1" dirty="0" smtClean="0"/>
              <a:t>identifier</a:t>
            </a:r>
            <a:r>
              <a:rPr lang="en-US" sz="2800" dirty="0" smtClean="0"/>
              <a:t> is a name given to entities like class, functions, variables, etc. It helps to differentiate one entity from another.</a:t>
            </a:r>
            <a:endParaRPr lang="en-US" sz="2800" dirty="0" smtClean="0"/>
          </a:p>
          <a:p>
            <a:pPr algn="l"/>
            <a:r>
              <a:rPr lang="en-US" sz="2800" b="1" dirty="0" smtClean="0"/>
              <a:t>Rules for writing identifiers</a:t>
            </a:r>
            <a:endParaRPr lang="en-US" sz="2800" b="1" dirty="0" smtClean="0"/>
          </a:p>
          <a:p>
            <a:pPr algn="l"/>
            <a:r>
              <a:rPr lang="en-US" sz="2800" dirty="0" smtClean="0"/>
              <a:t>Identifiers can be a combination of letters in lowercase </a:t>
            </a:r>
            <a:r>
              <a:rPr lang="en-US" sz="2800" b="1" dirty="0" smtClean="0"/>
              <a:t>(a to z)</a:t>
            </a:r>
            <a:r>
              <a:rPr lang="en-US" sz="2800" dirty="0" smtClean="0"/>
              <a:t> or uppercase </a:t>
            </a:r>
            <a:r>
              <a:rPr lang="en-US" sz="2800" b="1" dirty="0" smtClean="0"/>
              <a:t>(A to Z)</a:t>
            </a:r>
            <a:r>
              <a:rPr lang="en-US" sz="2800" dirty="0" smtClean="0"/>
              <a:t> or digits </a:t>
            </a:r>
            <a:r>
              <a:rPr lang="en-US" sz="2800" b="1" dirty="0" smtClean="0"/>
              <a:t>(0 to 9)</a:t>
            </a:r>
            <a:r>
              <a:rPr lang="en-US" sz="2800" dirty="0" smtClean="0"/>
              <a:t> or an underscore _. </a:t>
            </a:r>
            <a:endParaRPr lang="en-US" sz="2800"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Keywords and Identifiers</a:t>
            </a:r>
            <a:br>
              <a:rPr lang="en-US" b="1" dirty="0" smtClean="0"/>
            </a:br>
            <a:br>
              <a:rPr lang="en-US" b="1" dirty="0">
                <a:solidFill>
                  <a:schemeClr val="tx1"/>
                </a:solidFill>
                <a:effectLst>
                  <a:outerShdw blurRad="38100" dist="19050" dir="2700000" algn="tl" rotWithShape="0">
                    <a:schemeClr val="dk1">
                      <a:alpha val="40000"/>
                    </a:schemeClr>
                  </a:outerShdw>
                </a:effectLst>
              </a:rPr>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5180676" y="1899804"/>
            <a:ext cx="6074756" cy="958850"/>
          </a:xfrm>
        </p:spPr>
        <p:txBody>
          <a:bodyPr>
            <a:noAutofit/>
          </a:bodyPr>
          <a:lstStyle/>
          <a:p>
            <a:pPr algn="l"/>
            <a:r>
              <a:rPr lang="en-US" sz="2800" b="1" dirty="0" smtClean="0"/>
              <a:t>Python Identifiers</a:t>
            </a:r>
            <a:endParaRPr lang="en-US" sz="2800" b="1" dirty="0" smtClean="0"/>
          </a:p>
          <a:p>
            <a:pPr algn="l"/>
            <a:r>
              <a:rPr lang="en-US" sz="2800" dirty="0" smtClean="0"/>
              <a:t>Names like </a:t>
            </a:r>
            <a:r>
              <a:rPr lang="en-US" sz="2800" dirty="0" err="1" smtClean="0"/>
              <a:t>myClass</a:t>
            </a:r>
            <a:r>
              <a:rPr lang="en-US" sz="2800" dirty="0" smtClean="0"/>
              <a:t>, var_1 and </a:t>
            </a:r>
            <a:r>
              <a:rPr lang="en-US" sz="2800" dirty="0" err="1" smtClean="0"/>
              <a:t>print_this_to_screen</a:t>
            </a:r>
            <a:r>
              <a:rPr lang="en-US" sz="2800" dirty="0" smtClean="0"/>
              <a:t>, all are valid example.</a:t>
            </a:r>
            <a:endParaRPr lang="en-US" sz="2800" dirty="0" smtClean="0"/>
          </a:p>
          <a:p>
            <a:pPr algn="l"/>
            <a:r>
              <a:rPr lang="en-US" sz="2800" b="1" dirty="0" smtClean="0"/>
              <a:t>An identifier </a:t>
            </a:r>
            <a:r>
              <a:rPr lang="en-US" sz="2800" dirty="0" smtClean="0"/>
              <a:t>cannot start with a digit. 1variable is invalid, but variable1 is a valid name.</a:t>
            </a:r>
            <a:endParaRPr lang="en-US" sz="2800" dirty="0" smtClean="0"/>
          </a:p>
          <a:p>
            <a:pPr algn="l"/>
            <a:r>
              <a:rPr lang="en-US" sz="2800" dirty="0" smtClean="0"/>
              <a:t>Keywords cannot be used as identifiers. </a:t>
            </a:r>
            <a:endParaRPr lang="en-US" sz="2800"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Keywords and Identifiers</a:t>
            </a:r>
            <a:br>
              <a:rPr lang="en-US" b="1" dirty="0" smtClean="0"/>
            </a:br>
            <a:br>
              <a:rPr lang="en-US" b="1" dirty="0">
                <a:solidFill>
                  <a:schemeClr val="tx1"/>
                </a:solidFill>
                <a:effectLst>
                  <a:outerShdw blurRad="38100" dist="19050" dir="2700000" algn="tl" rotWithShape="0">
                    <a:schemeClr val="dk1">
                      <a:alpha val="40000"/>
                    </a:schemeClr>
                  </a:outerShdw>
                </a:effectLst>
              </a:rPr>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5180676" y="1899804"/>
            <a:ext cx="6074756" cy="958850"/>
          </a:xfrm>
        </p:spPr>
        <p:txBody>
          <a:bodyPr>
            <a:noAutofit/>
          </a:bodyPr>
          <a:lstStyle/>
          <a:p>
            <a:pPr algn="l"/>
            <a:r>
              <a:rPr lang="en-US" sz="2800" b="1" dirty="0" smtClean="0"/>
              <a:t>Python Identifiers</a:t>
            </a:r>
            <a:endParaRPr lang="en-US" sz="2800" b="1" dirty="0" smtClean="0"/>
          </a:p>
          <a:p>
            <a:pPr algn="l"/>
            <a:r>
              <a:rPr lang="en-US" sz="2800" dirty="0" smtClean="0"/>
              <a:t>Keywords cannot be used as identifiers.</a:t>
            </a:r>
            <a:endParaRPr lang="en-US" sz="2800" dirty="0" smtClean="0"/>
          </a:p>
          <a:p>
            <a:pPr algn="l"/>
            <a:r>
              <a:rPr lang="en-US" sz="2800" dirty="0" smtClean="0"/>
              <a:t>We cannot use special symbols like </a:t>
            </a:r>
            <a:r>
              <a:rPr lang="en-US" sz="2800" b="1" dirty="0" smtClean="0"/>
              <a:t>!</a:t>
            </a:r>
            <a:r>
              <a:rPr lang="en-US" sz="2800" dirty="0" smtClean="0"/>
              <a:t>, </a:t>
            </a:r>
            <a:r>
              <a:rPr lang="en-US" sz="2800" b="1" dirty="0" smtClean="0"/>
              <a:t>@</a:t>
            </a:r>
            <a:r>
              <a:rPr lang="en-US" sz="2800" dirty="0" smtClean="0"/>
              <a:t>, </a:t>
            </a:r>
            <a:r>
              <a:rPr lang="en-US" sz="2800" b="1" dirty="0" smtClean="0"/>
              <a:t>#</a:t>
            </a:r>
            <a:r>
              <a:rPr lang="en-US" sz="2800" dirty="0" smtClean="0"/>
              <a:t>, </a:t>
            </a:r>
            <a:r>
              <a:rPr lang="en-US" sz="2800" b="1" dirty="0" smtClean="0"/>
              <a:t>$</a:t>
            </a:r>
            <a:r>
              <a:rPr lang="en-US" sz="2800" dirty="0" smtClean="0"/>
              <a:t>, </a:t>
            </a:r>
            <a:r>
              <a:rPr lang="en-US" sz="2800" b="1" dirty="0" smtClean="0"/>
              <a:t>%</a:t>
            </a:r>
            <a:r>
              <a:rPr lang="en-US" sz="2800" dirty="0" smtClean="0"/>
              <a:t> etc. in our identifier. </a:t>
            </a:r>
            <a:endParaRPr lang="en-US" sz="2800" dirty="0" smtClean="0"/>
          </a:p>
          <a:p>
            <a:pPr algn="l"/>
            <a:r>
              <a:rPr lang="en-US" sz="2800" dirty="0" smtClean="0"/>
              <a:t>An identifier can be of any length.</a:t>
            </a:r>
            <a:endParaRPr lang="en-US" sz="2800" dirty="0" smtClean="0"/>
          </a:p>
          <a:p>
            <a:r>
              <a:rPr lang="en-US" sz="2800" dirty="0" smtClean="0"/>
              <a:t>Python is a case-sensitive language. This means, Variable and variable are not the same.</a:t>
            </a:r>
            <a:endParaRPr lang="en-US" sz="2800" dirty="0" smtClean="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2776" y="1278774"/>
            <a:ext cx="6814300" cy="1242060"/>
          </a:xfrm>
        </p:spPr>
        <p:txBody>
          <a:bodyPr>
            <a:noAutofit/>
            <a:scene3d>
              <a:camera prst="orthographicFront"/>
              <a:lightRig rig="threePt" dir="t"/>
            </a:scene3d>
          </a:bodyPr>
          <a:lstStyle/>
          <a:p>
            <a:r>
              <a:rPr lang="en-US" b="1" dirty="0" smtClean="0">
                <a:solidFill>
                  <a:schemeClr val="tx1"/>
                </a:solidFill>
                <a:effectLst>
                  <a:outerShdw blurRad="38100" dist="19050" dir="2700000" algn="tl" rotWithShape="0">
                    <a:schemeClr val="dk1">
                      <a:alpha val="40000"/>
                    </a:schemeClr>
                  </a:outerShdw>
                </a:effectLst>
              </a:rPr>
              <a:t>PYTHON</a:t>
            </a:r>
            <a:br>
              <a:rPr lang="en-US" b="1" dirty="0" smtClean="0">
                <a:solidFill>
                  <a:schemeClr val="tx1"/>
                </a:solidFill>
                <a:effectLst>
                  <a:outerShdw blurRad="38100" dist="19050" dir="2700000" algn="tl" rotWithShape="0">
                    <a:schemeClr val="dk1">
                      <a:alpha val="40000"/>
                    </a:schemeClr>
                  </a:outerShdw>
                </a:effectLst>
              </a:rPr>
            </a:br>
            <a:r>
              <a:rPr lang="en-US" b="1" dirty="0" smtClean="0"/>
              <a:t>Statement, Indentation and Comments</a:t>
            </a:r>
            <a:br>
              <a:rPr lang="en-US" b="1" dirty="0" smtClean="0"/>
            </a:b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5134110" y="2532495"/>
            <a:ext cx="6337452" cy="958850"/>
          </a:xfrm>
        </p:spPr>
        <p:txBody>
          <a:bodyPr>
            <a:noAutofit/>
          </a:bodyPr>
          <a:lstStyle/>
          <a:p>
            <a:pPr algn="l"/>
            <a:r>
              <a:rPr lang="en-US" sz="2800" b="1" dirty="0" smtClean="0"/>
              <a:t>Instructions that a Python interpreter can execute are called statements. For example, a = 1 is an assignment statement. </a:t>
            </a:r>
            <a:endParaRPr lang="en-US" sz="2800" b="1" dirty="0" smtClean="0"/>
          </a:p>
          <a:p>
            <a:pPr algn="l"/>
            <a:r>
              <a:rPr lang="en-US" sz="2800" b="1" dirty="0" smtClean="0"/>
              <a:t>Others are ,if statement, for statement, while statement, etc.</a:t>
            </a:r>
            <a:r>
              <a:rPr lang="en-US" sz="2800" dirty="0" smtClean="0"/>
              <a:t>.</a:t>
            </a:r>
            <a:endParaRPr lang="en-US" sz="2800" dirty="0" smtClean="0"/>
          </a:p>
          <a:p>
            <a:pPr algn="l"/>
            <a:r>
              <a:rPr lang="en-US" sz="2800" dirty="0" smtClean="0"/>
              <a:t> </a:t>
            </a:r>
            <a:endParaRPr lang="en-US" sz="2800" dirty="0"/>
          </a:p>
        </p:txBody>
      </p:sp>
      <p:pic>
        <p:nvPicPr>
          <p:cNvPr id="4" name="Picture 3" descr="python_resize_md"/>
          <p:cNvPicPr>
            <a:picLocks noChangeAspect="1"/>
          </p:cNvPicPr>
          <p:nvPr/>
        </p:nvPicPr>
        <p:blipFill>
          <a:blip r:embed="rId1"/>
          <a:stretch>
            <a:fillRect/>
          </a:stretch>
        </p:blipFill>
        <p:spPr>
          <a:xfrm>
            <a:off x="2073071" y="2073488"/>
            <a:ext cx="2711905" cy="1417857"/>
          </a:xfrm>
          <a:prstGeom prst="rect">
            <a:avLst/>
          </a:prstGeom>
        </p:spPr>
      </p:pic>
      <p:pic>
        <p:nvPicPr>
          <p:cNvPr id="1027" name="Picture 3" descr="C:\Users\HP\Desktop\HIIT\NOTES\IMAGES\CMD1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73489"/>
            <a:ext cx="2127315" cy="1417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Desktop\HIIT\images\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6254"/>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12142</Words>
  <Application>WPS Presentation</Application>
  <PresentationFormat>Custom</PresentationFormat>
  <Paragraphs>429</Paragraphs>
  <Slides>44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Arial</vt:lpstr>
      <vt:lpstr>SimSun</vt:lpstr>
      <vt:lpstr>Wingdings</vt:lpstr>
      <vt:lpstr>Calibri</vt:lpstr>
      <vt:lpstr>Microsoft YaHei</vt:lpstr>
      <vt:lpstr>Arial Unicode MS</vt:lpstr>
      <vt:lpstr>Office Theme</vt:lpstr>
      <vt:lpstr>PowerPoint 演示文稿</vt:lpstr>
      <vt:lpstr>PYTHON  </vt:lpstr>
      <vt:lpstr>PYTHON  </vt:lpstr>
      <vt:lpstr>PYTHON Keywords and Identifiers  </vt:lpstr>
      <vt:lpstr>PYTHON Keywords and Identifiers  </vt:lpstr>
      <vt:lpstr>PYTHON Keywords and Identifiers  </vt:lpstr>
      <vt:lpstr>PYTHON Keywords and Identifiers  </vt:lpstr>
      <vt:lpstr>PYTHON Keywords and Identifiers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Statement, Indentation and Comments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PYTHON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INSTALLATION AND SETUP</dc:title>
  <dc:creator>HP</dc:creator>
  <cp:lastModifiedBy>Seun</cp:lastModifiedBy>
  <cp:revision>54</cp:revision>
  <dcterms:created xsi:type="dcterms:W3CDTF">2020-06-18T08:23:00Z</dcterms:created>
  <dcterms:modified xsi:type="dcterms:W3CDTF">2023-03-24T05:20:03Z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y fmtid="{D5CDD505-2E9C-101B-9397-08002B2CF9AE}" pid="3" name="ICV">
    <vt:lpwstr>D2E1F23EAFB64D5CA3FE0A2B0FE1CE68</vt:lpwstr>
  </property>
</Properties>
</file>