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9" r:id="rId4"/>
    <p:sldId id="303" r:id="rId5"/>
    <p:sldId id="304" r:id="rId6"/>
    <p:sldId id="305" r:id="rId7"/>
    <p:sldId id="308" r:id="rId8"/>
    <p:sldId id="309" r:id="rId9"/>
    <p:sldId id="310" r:id="rId10"/>
    <p:sldId id="311" r:id="rId11"/>
    <p:sldId id="312" r:id="rId12"/>
    <p:sldId id="314" r:id="rId13"/>
    <p:sldId id="315" r:id="rId14"/>
    <p:sldId id="316" r:id="rId15"/>
    <p:sldId id="317" r:id="rId16"/>
    <p:sldId id="318" r:id="rId17"/>
    <p:sldId id="319" r:id="rId18"/>
    <p:sldId id="320" r:id="rId19"/>
    <p:sldId id="322" r:id="rId20"/>
    <p:sldId id="321" r:id="rId21"/>
    <p:sldId id="323" r:id="rId22"/>
    <p:sldId id="324" r:id="rId23"/>
    <p:sldId id="325" r:id="rId24"/>
    <p:sldId id="326" r:id="rId25"/>
    <p:sldId id="328" r:id="rId26"/>
    <p:sldId id="329" r:id="rId27"/>
    <p:sldId id="327" r:id="rId28"/>
    <p:sldId id="330" r:id="rId29"/>
    <p:sldId id="331" r:id="rId30"/>
    <p:sldId id="332" r:id="rId31"/>
    <p:sldId id="260" r:id="rId32"/>
    <p:sldId id="302" r:id="rId33"/>
    <p:sldId id="30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p:scale>
          <a:sx n="80" d="100"/>
          <a:sy n="80" d="100"/>
        </p:scale>
        <p:origin x="-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568704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6279515" y="1866900"/>
            <a:ext cx="5248910" cy="3603625"/>
          </a:xfrm>
          <a:prstGeom prst="rect">
            <a:avLst/>
          </a:prstGeom>
        </p:spPr>
      </p:pic>
      <p:pic>
        <p:nvPicPr>
          <p:cNvPr id="6" name="Picture 5" descr="76545896"/>
          <p:cNvPicPr>
            <a:picLocks noChangeAspect="1"/>
          </p:cNvPicPr>
          <p:nvPr/>
        </p:nvPicPr>
        <p:blipFill>
          <a:blip r:embed="rId3"/>
          <a:stretch>
            <a:fillRect/>
          </a:stretch>
        </p:blipFill>
        <p:spPr>
          <a:xfrm>
            <a:off x="2275205" y="2242185"/>
            <a:ext cx="3804920" cy="2853690"/>
          </a:xfrm>
          <a:prstGeom prst="rect">
            <a:avLst/>
          </a:prstGeom>
        </p:spPr>
      </p:pic>
      <p:sp>
        <p:nvSpPr>
          <p:cNvPr id="7" name="Title 1"/>
          <p:cNvSpPr txBox="1">
            <a:spLocks/>
          </p:cNvSpPr>
          <p:nvPr/>
        </p:nvSpPr>
        <p:spPr>
          <a:xfrm>
            <a:off x="6661786" y="3903345"/>
            <a:ext cx="5012054"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endParaRPr lang="en-US" dirty="0"/>
          </a:p>
        </p:txBody>
      </p:sp>
      <p:sp>
        <p:nvSpPr>
          <p:cNvPr id="5" name="Title 4"/>
          <p:cNvSpPr>
            <a:spLocks noGrp="1"/>
          </p:cNvSpPr>
          <p:nvPr>
            <p:ph type="ctrTitle"/>
          </p:nvPr>
        </p:nvSpPr>
        <p:spPr>
          <a:xfrm>
            <a:off x="2858135" y="182245"/>
            <a:ext cx="9144000" cy="614997"/>
          </a:xfrm>
        </p:spPr>
        <p:txBody>
          <a:bodyPr>
            <a:normAutofit fontScale="90000"/>
          </a:bodyPr>
          <a:lstStyle/>
          <a:p>
            <a:r>
              <a:rPr lang="en-US" b="1" dirty="0" smtClean="0"/>
              <a:t>SYNTAX</a:t>
            </a:r>
            <a:endParaRPr lang="en-US" b="1"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2050" name="Picture 2" descr="C:\Users\HP\Desktop\HIIT\images\imag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610" y="608330"/>
            <a:ext cx="8384001" cy="53200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570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r>
              <a:rPr lang="en-US" dirty="0"/>
              <a:t>A python program terminates as soon as it encounters an unhandled error. These errors can be broadly classified into two classes:</a:t>
            </a:r>
          </a:p>
          <a:p>
            <a:endParaRPr lang="en-US" dirty="0"/>
          </a:p>
          <a:p>
            <a:r>
              <a:rPr lang="en-US" b="1" dirty="0"/>
              <a:t>    </a:t>
            </a:r>
            <a:r>
              <a:rPr lang="en-US" b="1" dirty="0" smtClean="0"/>
              <a:t>1 .Syntax </a:t>
            </a:r>
            <a:r>
              <a:rPr lang="en-US" b="1" dirty="0"/>
              <a:t>errors</a:t>
            </a:r>
          </a:p>
          <a:p>
            <a:r>
              <a:rPr lang="en-US" b="1" dirty="0"/>
              <a:t>    </a:t>
            </a:r>
            <a:r>
              <a:rPr lang="en-US" b="1" dirty="0" smtClean="0"/>
              <a:t>2. Logical </a:t>
            </a:r>
            <a:r>
              <a:rPr lang="en-US" b="1" dirty="0"/>
              <a:t>errors (Exceptions)</a:t>
            </a:r>
          </a:p>
          <a:p>
            <a:endParaRPr lang="en-US" dirty="0"/>
          </a:p>
        </p:txBody>
      </p:sp>
      <p:sp>
        <p:nvSpPr>
          <p:cNvPr id="5" name="Title 4"/>
          <p:cNvSpPr>
            <a:spLocks noGrp="1"/>
          </p:cNvSpPr>
          <p:nvPr>
            <p:ph type="ctrTitle"/>
          </p:nvPr>
        </p:nvSpPr>
        <p:spPr>
          <a:xfrm>
            <a:off x="2858770" y="758666"/>
            <a:ext cx="9144000" cy="614997"/>
          </a:xfrm>
        </p:spPr>
        <p:txBody>
          <a:bodyPr>
            <a:noAutofit/>
          </a:bodyPr>
          <a:lstStyle/>
          <a:p>
            <a:r>
              <a:rPr lang="en-US" sz="4400" b="1" dirty="0"/>
              <a:t>Python Errors and Built-in Exceptions</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63721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r>
              <a:rPr lang="en-US" b="1" dirty="0" smtClean="0"/>
              <a:t>    </a:t>
            </a:r>
            <a:r>
              <a:rPr lang="en-US" b="1" dirty="0"/>
              <a:t>Syntax errors</a:t>
            </a:r>
          </a:p>
          <a:p>
            <a:r>
              <a:rPr lang="en-US" b="1" dirty="0"/>
              <a:t>Error caused by not following the proper structure (syntax) of the language is called syntax error or parsing error.</a:t>
            </a:r>
          </a:p>
          <a:p>
            <a:endParaRPr lang="en-US" b="1" dirty="0"/>
          </a:p>
          <a:p>
            <a:r>
              <a:rPr lang="en-US" b="1" dirty="0" smtClean="0"/>
              <a:t>if </a:t>
            </a:r>
            <a:r>
              <a:rPr lang="en-US" b="1" dirty="0"/>
              <a:t>a &lt; 3</a:t>
            </a:r>
          </a:p>
          <a:p>
            <a:r>
              <a:rPr lang="en-US" b="1" dirty="0"/>
              <a:t>  File "&lt;interactive input&gt;", line 1</a:t>
            </a:r>
          </a:p>
          <a:p>
            <a:r>
              <a:rPr lang="en-US" b="1" dirty="0"/>
              <a:t>    if a &lt; 3</a:t>
            </a:r>
          </a:p>
          <a:p>
            <a:r>
              <a:rPr lang="en-US" b="1" dirty="0"/>
              <a:t>           ^</a:t>
            </a:r>
          </a:p>
          <a:p>
            <a:r>
              <a:rPr lang="en-US" b="1" dirty="0" err="1"/>
              <a:t>SyntaxError</a:t>
            </a:r>
            <a:r>
              <a:rPr lang="en-US" b="1" dirty="0"/>
              <a:t>: invalid syntax</a:t>
            </a:r>
            <a:endParaRPr lang="en-US" dirty="0"/>
          </a:p>
        </p:txBody>
      </p:sp>
      <p:sp>
        <p:nvSpPr>
          <p:cNvPr id="5" name="Title 4"/>
          <p:cNvSpPr>
            <a:spLocks noGrp="1"/>
          </p:cNvSpPr>
          <p:nvPr>
            <p:ph type="ctrTitle"/>
          </p:nvPr>
        </p:nvSpPr>
        <p:spPr>
          <a:xfrm>
            <a:off x="2858770" y="758666"/>
            <a:ext cx="9144000" cy="614997"/>
          </a:xfrm>
        </p:spPr>
        <p:txBody>
          <a:bodyPr>
            <a:noAutofit/>
          </a:bodyPr>
          <a:lstStyle/>
          <a:p>
            <a:r>
              <a:rPr lang="en-US" sz="4400" b="1" dirty="0"/>
              <a:t>Python Errors and Built-in Exceptions</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102735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r>
              <a:rPr lang="en-US" b="1" dirty="0" smtClean="0"/>
              <a:t>Logical </a:t>
            </a:r>
            <a:r>
              <a:rPr lang="en-US" b="1" dirty="0"/>
              <a:t>errors (Exceptions</a:t>
            </a:r>
            <a:r>
              <a:rPr lang="en-US" b="1" dirty="0" smtClean="0"/>
              <a:t>)</a:t>
            </a:r>
          </a:p>
          <a:p>
            <a:r>
              <a:rPr lang="en-US" dirty="0"/>
              <a:t>Errors that occur at runtime (after passing the syntax test) </a:t>
            </a:r>
            <a:r>
              <a:rPr lang="en-US" sz="3200" i="1" dirty="0">
                <a:solidFill>
                  <a:srgbClr val="FF0000"/>
                </a:solidFill>
              </a:rPr>
              <a:t>are called </a:t>
            </a:r>
            <a:r>
              <a:rPr lang="en-US" sz="3200" b="1" i="1" dirty="0">
                <a:solidFill>
                  <a:srgbClr val="FF0000"/>
                </a:solidFill>
              </a:rPr>
              <a:t>exceptions</a:t>
            </a:r>
            <a:r>
              <a:rPr lang="en-US" sz="3200" i="1" dirty="0">
                <a:solidFill>
                  <a:srgbClr val="FF0000"/>
                </a:solidFill>
              </a:rPr>
              <a:t> or </a:t>
            </a:r>
            <a:r>
              <a:rPr lang="en-US" sz="3200" b="1" i="1" dirty="0">
                <a:solidFill>
                  <a:srgbClr val="FF0000"/>
                </a:solidFill>
              </a:rPr>
              <a:t>logical errors</a:t>
            </a:r>
            <a:r>
              <a:rPr lang="en-US" sz="3200" i="1" dirty="0">
                <a:solidFill>
                  <a:srgbClr val="FF0000"/>
                </a:solidFill>
              </a:rPr>
              <a:t>.</a:t>
            </a:r>
          </a:p>
          <a:p>
            <a:r>
              <a:rPr lang="en-US" dirty="0"/>
              <a:t>For instance, they occur when we try to open a file(for reading) that does not exist (</a:t>
            </a:r>
            <a:r>
              <a:rPr lang="en-US" dirty="0" err="1"/>
              <a:t>FileNotFoundError</a:t>
            </a:r>
            <a:r>
              <a:rPr lang="en-US" dirty="0"/>
              <a:t>), try to divide a number by zero (</a:t>
            </a:r>
            <a:r>
              <a:rPr lang="en-US" dirty="0" err="1"/>
              <a:t>ZeroDivisionError</a:t>
            </a:r>
            <a:r>
              <a:rPr lang="en-US" dirty="0"/>
              <a:t>), or try to import a module that does not exist (</a:t>
            </a:r>
            <a:r>
              <a:rPr lang="en-US" dirty="0" err="1"/>
              <a:t>ImportError</a:t>
            </a:r>
            <a:r>
              <a:rPr lang="en-US" dirty="0"/>
              <a:t>).</a:t>
            </a:r>
          </a:p>
          <a:p>
            <a:r>
              <a:rPr lang="en-US" dirty="0"/>
              <a:t>Whenever these types of runtime errors occur, Python creates an exception object.</a:t>
            </a:r>
          </a:p>
          <a:p>
            <a:r>
              <a:rPr lang="en-US" b="1" dirty="0" smtClean="0"/>
              <a:t>1/0</a:t>
            </a:r>
          </a:p>
          <a:p>
            <a:r>
              <a:rPr lang="en-US" b="1" dirty="0" smtClean="0"/>
              <a:t>Open(’data.txt’)</a:t>
            </a:r>
            <a:endParaRPr lang="en-US" b="1" dirty="0"/>
          </a:p>
          <a:p>
            <a:endParaRPr lang="en-US" dirty="0"/>
          </a:p>
        </p:txBody>
      </p:sp>
      <p:sp>
        <p:nvSpPr>
          <p:cNvPr id="5" name="Title 4"/>
          <p:cNvSpPr>
            <a:spLocks noGrp="1"/>
          </p:cNvSpPr>
          <p:nvPr>
            <p:ph type="ctrTitle"/>
          </p:nvPr>
        </p:nvSpPr>
        <p:spPr>
          <a:xfrm>
            <a:off x="2858770" y="758666"/>
            <a:ext cx="9144000" cy="614997"/>
          </a:xfrm>
        </p:spPr>
        <p:txBody>
          <a:bodyPr>
            <a:noAutofit/>
          </a:bodyPr>
          <a:lstStyle/>
          <a:p>
            <a:r>
              <a:rPr lang="en-US" sz="4400" b="1" dirty="0"/>
              <a:t>Python Errors and Built-in Exceptions</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36942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r>
              <a:rPr lang="en-US" dirty="0"/>
              <a:t>There are plenty of built-in exceptions in Python that are raised when corresponding errors occur. We can view all the built-in exceptions using the built-in local() function as follows:</a:t>
            </a:r>
          </a:p>
          <a:p>
            <a:endParaRPr lang="en-US" b="1" dirty="0"/>
          </a:p>
          <a:p>
            <a:r>
              <a:rPr lang="en-US" sz="3600" b="1" dirty="0">
                <a:solidFill>
                  <a:srgbClr val="7030A0"/>
                </a:solidFill>
              </a:rPr>
              <a:t>print(</a:t>
            </a:r>
            <a:r>
              <a:rPr lang="en-US" sz="3600" b="1" dirty="0" err="1">
                <a:solidFill>
                  <a:srgbClr val="7030A0"/>
                </a:solidFill>
              </a:rPr>
              <a:t>dir</a:t>
            </a:r>
            <a:r>
              <a:rPr lang="en-US" sz="3600" b="1" dirty="0">
                <a:solidFill>
                  <a:srgbClr val="7030A0"/>
                </a:solidFill>
              </a:rPr>
              <a:t>(locals()['__</a:t>
            </a:r>
            <a:r>
              <a:rPr lang="en-US" sz="3600" b="1" dirty="0" err="1">
                <a:solidFill>
                  <a:srgbClr val="7030A0"/>
                </a:solidFill>
              </a:rPr>
              <a:t>builtins</a:t>
            </a:r>
            <a:r>
              <a:rPr lang="en-US" sz="3600" b="1" dirty="0">
                <a:solidFill>
                  <a:srgbClr val="7030A0"/>
                </a:solidFill>
              </a:rPr>
              <a:t>__']))</a:t>
            </a:r>
          </a:p>
          <a:p>
            <a:endParaRPr lang="en-US" b="1" dirty="0"/>
          </a:p>
          <a:p>
            <a:r>
              <a:rPr lang="en-US" sz="2800" b="1" dirty="0">
                <a:solidFill>
                  <a:srgbClr val="C00000"/>
                </a:solidFill>
              </a:rPr>
              <a:t>locals()['__</a:t>
            </a:r>
            <a:r>
              <a:rPr lang="en-US" sz="2800" b="1" dirty="0" err="1">
                <a:solidFill>
                  <a:srgbClr val="C00000"/>
                </a:solidFill>
              </a:rPr>
              <a:t>builtins</a:t>
            </a:r>
            <a:r>
              <a:rPr lang="en-US" sz="2800" b="1" dirty="0">
                <a:solidFill>
                  <a:srgbClr val="C00000"/>
                </a:solidFill>
              </a:rPr>
              <a:t>__'] </a:t>
            </a:r>
            <a:endParaRPr lang="en-US" sz="2800" b="1" dirty="0" smtClean="0">
              <a:solidFill>
                <a:srgbClr val="C00000"/>
              </a:solidFill>
            </a:endParaRPr>
          </a:p>
          <a:p>
            <a:r>
              <a:rPr lang="en-US" b="1" dirty="0" smtClean="0"/>
              <a:t>will </a:t>
            </a:r>
            <a:r>
              <a:rPr lang="en-US" b="1" dirty="0"/>
              <a:t>return a module of built-in exceptions, functions, and attributes. </a:t>
            </a:r>
            <a:r>
              <a:rPr lang="en-US" b="1" dirty="0" err="1"/>
              <a:t>dir</a:t>
            </a:r>
            <a:r>
              <a:rPr lang="en-US" b="1" dirty="0"/>
              <a:t> allows us to list these attributes as strings.</a:t>
            </a:r>
            <a:endParaRPr lang="en-US" dirty="0"/>
          </a:p>
        </p:txBody>
      </p:sp>
      <p:sp>
        <p:nvSpPr>
          <p:cNvPr id="5" name="Title 4"/>
          <p:cNvSpPr>
            <a:spLocks noGrp="1"/>
          </p:cNvSpPr>
          <p:nvPr>
            <p:ph type="ctrTitle"/>
          </p:nvPr>
        </p:nvSpPr>
        <p:spPr>
          <a:xfrm>
            <a:off x="2858770" y="451168"/>
            <a:ext cx="9144000" cy="614997"/>
          </a:xfrm>
        </p:spPr>
        <p:txBody>
          <a:bodyPr>
            <a:noAutofit/>
          </a:bodyPr>
          <a:lstStyle/>
          <a:p>
            <a:r>
              <a:rPr lang="en-US" sz="4400" b="1" dirty="0"/>
              <a:t>Python Errors and Built-in Exceptions</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765268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r>
              <a:rPr lang="en-US" dirty="0" smtClean="0"/>
              <a:t>SEE THE ATTACHED RTF FILE FOR A LIST OF INBUILT EXCEPTIONS</a:t>
            </a:r>
          </a:p>
          <a:p>
            <a:r>
              <a:rPr lang="en-US" dirty="0" smtClean="0"/>
              <a:t>ALSO NOTE THAT </a:t>
            </a:r>
          </a:p>
          <a:p>
            <a:r>
              <a:rPr lang="en-US" sz="2800" b="1" i="1" dirty="0">
                <a:solidFill>
                  <a:srgbClr val="FF0000"/>
                </a:solidFill>
              </a:rPr>
              <a:t>we can also define our own exceptions in Python.</a:t>
            </a:r>
          </a:p>
        </p:txBody>
      </p:sp>
      <p:sp>
        <p:nvSpPr>
          <p:cNvPr id="5" name="Title 4"/>
          <p:cNvSpPr>
            <a:spLocks noGrp="1"/>
          </p:cNvSpPr>
          <p:nvPr>
            <p:ph type="ctrTitle"/>
          </p:nvPr>
        </p:nvSpPr>
        <p:spPr>
          <a:xfrm>
            <a:off x="2858770" y="451168"/>
            <a:ext cx="9144000" cy="614997"/>
          </a:xfrm>
        </p:spPr>
        <p:txBody>
          <a:bodyPr>
            <a:noAutofit/>
          </a:bodyPr>
          <a:lstStyle/>
          <a:p>
            <a:r>
              <a:rPr lang="en-US" sz="4400" b="1" dirty="0"/>
              <a:t>Python Errors and Built-in Exceptions</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76553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pPr algn="l"/>
            <a:r>
              <a:rPr lang="en-US" dirty="0" err="1" smtClean="0"/>
              <a:t>def</a:t>
            </a:r>
            <a:r>
              <a:rPr lang="en-US" dirty="0" smtClean="0"/>
              <a:t> </a:t>
            </a:r>
            <a:r>
              <a:rPr lang="en-US" dirty="0"/>
              <a:t>divide(x, y):</a:t>
            </a:r>
          </a:p>
          <a:p>
            <a:pPr algn="l"/>
            <a:r>
              <a:rPr lang="en-US" dirty="0"/>
              <a:t>    try:</a:t>
            </a:r>
          </a:p>
          <a:p>
            <a:pPr algn="l"/>
            <a:r>
              <a:rPr lang="en-US" dirty="0"/>
              <a:t>        # Floor Division : Gives only Fractional Part as Answer</a:t>
            </a:r>
          </a:p>
          <a:p>
            <a:pPr algn="l"/>
            <a:r>
              <a:rPr lang="en-US" dirty="0"/>
              <a:t>        result = x // y</a:t>
            </a:r>
          </a:p>
          <a:p>
            <a:pPr algn="l"/>
            <a:r>
              <a:rPr lang="en-US" dirty="0"/>
              <a:t>        print("Yeah ! Your answer is :", result)</a:t>
            </a:r>
          </a:p>
          <a:p>
            <a:pPr algn="l"/>
            <a:r>
              <a:rPr lang="en-US" dirty="0"/>
              <a:t>    except </a:t>
            </a:r>
            <a:r>
              <a:rPr lang="en-US" dirty="0" err="1"/>
              <a:t>ZeroDivisionError</a:t>
            </a:r>
            <a:r>
              <a:rPr lang="en-US" dirty="0"/>
              <a:t>:</a:t>
            </a:r>
          </a:p>
          <a:p>
            <a:pPr algn="l"/>
            <a:r>
              <a:rPr lang="en-US" dirty="0"/>
              <a:t>        print("Sorry ! You are dividing by zero </a:t>
            </a:r>
            <a:r>
              <a:rPr lang="en-US" dirty="0" smtClean="0"/>
              <a:t>") </a:t>
            </a:r>
            <a:endParaRPr lang="en-US" dirty="0"/>
          </a:p>
          <a:p>
            <a:pPr algn="l"/>
            <a:r>
              <a:rPr lang="en-US" dirty="0"/>
              <a:t># Look at parameters and note the working of Program</a:t>
            </a:r>
          </a:p>
          <a:p>
            <a:pPr algn="l"/>
            <a:r>
              <a:rPr lang="en-US" dirty="0"/>
              <a:t>divide(3, 2</a:t>
            </a:r>
            <a:r>
              <a:rPr lang="en-US" dirty="0" smtClean="0"/>
              <a:t>)</a:t>
            </a:r>
          </a:p>
          <a:p>
            <a:pPr algn="l"/>
            <a:r>
              <a:rPr lang="en-US" sz="2800" dirty="0"/>
              <a:t>divide(3, </a:t>
            </a:r>
            <a:r>
              <a:rPr lang="en-US" sz="2800" dirty="0" smtClean="0"/>
              <a:t>0)</a:t>
            </a:r>
            <a:endParaRPr lang="en-US" sz="2800" b="1" i="1" dirty="0" smtClean="0">
              <a:solidFill>
                <a:srgbClr val="FF0000"/>
              </a:solidFill>
            </a:endParaRPr>
          </a:p>
          <a:p>
            <a:pPr algn="l"/>
            <a:r>
              <a:rPr lang="en-US" sz="2800" dirty="0" smtClean="0"/>
              <a:t>divide(0, </a:t>
            </a:r>
            <a:r>
              <a:rPr lang="en-US" sz="2800" dirty="0"/>
              <a:t>2)</a:t>
            </a:r>
            <a:endParaRPr lang="en-US" sz="3200" b="1" i="1" dirty="0">
              <a:solidFill>
                <a:srgbClr val="FF0000"/>
              </a:solidFill>
            </a:endParaRPr>
          </a:p>
          <a:p>
            <a:pPr algn="l"/>
            <a:endParaRPr lang="en-US" sz="2800" b="1" i="1" dirty="0">
              <a:solidFill>
                <a:srgbClr val="FF0000"/>
              </a:solidFill>
            </a:endParaRPr>
          </a:p>
        </p:txBody>
      </p:sp>
      <p:sp>
        <p:nvSpPr>
          <p:cNvPr id="5" name="Title 4"/>
          <p:cNvSpPr>
            <a:spLocks noGrp="1"/>
          </p:cNvSpPr>
          <p:nvPr>
            <p:ph type="ctrTitle"/>
          </p:nvPr>
        </p:nvSpPr>
        <p:spPr>
          <a:xfrm>
            <a:off x="2858770" y="451168"/>
            <a:ext cx="9144000" cy="614997"/>
          </a:xfrm>
        </p:spPr>
        <p:txBody>
          <a:bodyPr>
            <a:noAutofit/>
          </a:bodyPr>
          <a:lstStyle/>
          <a:p>
            <a:r>
              <a:rPr lang="en-US" sz="4400" b="1" dirty="0" smtClean="0"/>
              <a:t>TRY-EXCEPT</a:t>
            </a:r>
            <a:endParaRPr lang="en-US" sz="4400" b="1"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488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pPr algn="l"/>
            <a:r>
              <a:rPr lang="en-US" dirty="0"/>
              <a:t>try:</a:t>
            </a:r>
          </a:p>
          <a:p>
            <a:pPr algn="l"/>
            <a:r>
              <a:rPr lang="en-US" dirty="0"/>
              <a:t>    with open('file.log') as file:</a:t>
            </a:r>
          </a:p>
          <a:p>
            <a:pPr algn="l"/>
            <a:r>
              <a:rPr lang="en-US" dirty="0"/>
              <a:t>        </a:t>
            </a:r>
            <a:r>
              <a:rPr lang="en-US" dirty="0" err="1"/>
              <a:t>read_data</a:t>
            </a:r>
            <a:r>
              <a:rPr lang="en-US" dirty="0"/>
              <a:t> = </a:t>
            </a:r>
            <a:r>
              <a:rPr lang="en-US" dirty="0" err="1"/>
              <a:t>file.read</a:t>
            </a:r>
            <a:r>
              <a:rPr lang="en-US" dirty="0"/>
              <a:t>()</a:t>
            </a:r>
          </a:p>
          <a:p>
            <a:pPr algn="l"/>
            <a:r>
              <a:rPr lang="en-US" dirty="0"/>
              <a:t>except:</a:t>
            </a:r>
          </a:p>
          <a:p>
            <a:pPr algn="l"/>
            <a:r>
              <a:rPr lang="en-US" dirty="0"/>
              <a:t>    print('Could not open file.log')</a:t>
            </a:r>
          </a:p>
          <a:p>
            <a:pPr algn="l"/>
            <a:endParaRPr lang="en-US" dirty="0"/>
          </a:p>
          <a:p>
            <a:pPr algn="l"/>
            <a:r>
              <a:rPr lang="en-US" dirty="0"/>
              <a:t>If file.log does not exist, this block of code will output </a:t>
            </a:r>
            <a:r>
              <a:rPr lang="en-US" dirty="0" smtClean="0"/>
              <a:t>THE EXCEPT LINE</a:t>
            </a:r>
            <a:endParaRPr lang="en-US" sz="2800" b="1" i="1" dirty="0">
              <a:solidFill>
                <a:srgbClr val="FF0000"/>
              </a:solidFill>
            </a:endParaRPr>
          </a:p>
        </p:txBody>
      </p:sp>
      <p:sp>
        <p:nvSpPr>
          <p:cNvPr id="5" name="Title 4"/>
          <p:cNvSpPr>
            <a:spLocks noGrp="1"/>
          </p:cNvSpPr>
          <p:nvPr>
            <p:ph type="ctrTitle"/>
          </p:nvPr>
        </p:nvSpPr>
        <p:spPr>
          <a:xfrm>
            <a:off x="2858770" y="451168"/>
            <a:ext cx="9144000" cy="614997"/>
          </a:xfrm>
        </p:spPr>
        <p:txBody>
          <a:bodyPr>
            <a:noAutofit/>
          </a:bodyPr>
          <a:lstStyle/>
          <a:p>
            <a:r>
              <a:rPr lang="en-US" sz="4400" b="1" dirty="0" smtClean="0"/>
              <a:t>TRY-EXCEPT</a:t>
            </a:r>
            <a:endParaRPr lang="en-US" sz="4400" b="1"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83319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pPr algn="l"/>
            <a:r>
              <a:rPr lang="en-US" dirty="0"/>
              <a:t>To catch this type of exception and print it to screen, you could use the following code:</a:t>
            </a:r>
          </a:p>
          <a:p>
            <a:pPr algn="l"/>
            <a:endParaRPr lang="en-US" dirty="0"/>
          </a:p>
          <a:p>
            <a:pPr algn="l"/>
            <a:r>
              <a:rPr lang="en-US" sz="3200" b="1" dirty="0">
                <a:solidFill>
                  <a:srgbClr val="FF0000"/>
                </a:solidFill>
              </a:rPr>
              <a:t>try:</a:t>
            </a:r>
          </a:p>
          <a:p>
            <a:pPr algn="l"/>
            <a:r>
              <a:rPr lang="en-US" dirty="0"/>
              <a:t>    with open('file.log') as file:</a:t>
            </a:r>
          </a:p>
          <a:p>
            <a:pPr algn="l"/>
            <a:r>
              <a:rPr lang="en-US" dirty="0"/>
              <a:t>        </a:t>
            </a:r>
            <a:r>
              <a:rPr lang="en-US" dirty="0" err="1"/>
              <a:t>read_data</a:t>
            </a:r>
            <a:r>
              <a:rPr lang="en-US" dirty="0"/>
              <a:t> = </a:t>
            </a:r>
            <a:r>
              <a:rPr lang="en-US" dirty="0" err="1"/>
              <a:t>file.read</a:t>
            </a:r>
            <a:r>
              <a:rPr lang="en-US" dirty="0"/>
              <a:t>()</a:t>
            </a:r>
          </a:p>
          <a:p>
            <a:pPr algn="l"/>
            <a:r>
              <a:rPr lang="en-US" sz="3200" b="1" dirty="0">
                <a:solidFill>
                  <a:srgbClr val="FF0000"/>
                </a:solidFill>
              </a:rPr>
              <a:t>except </a:t>
            </a:r>
            <a:r>
              <a:rPr lang="en-US" sz="3200" b="1" dirty="0" err="1" smtClean="0">
                <a:solidFill>
                  <a:srgbClr val="FF0000"/>
                </a:solidFill>
              </a:rPr>
              <a:t>FileNotFoundError</a:t>
            </a:r>
            <a:r>
              <a:rPr lang="en-US" sz="3200" b="1" dirty="0" smtClean="0">
                <a:solidFill>
                  <a:srgbClr val="FF0000"/>
                </a:solidFill>
              </a:rPr>
              <a:t>  as  </a:t>
            </a:r>
            <a:r>
              <a:rPr lang="en-US" sz="3200" b="1" dirty="0" err="1">
                <a:solidFill>
                  <a:srgbClr val="FF0000"/>
                </a:solidFill>
              </a:rPr>
              <a:t>fnf_error</a:t>
            </a:r>
            <a:r>
              <a:rPr lang="en-US" sz="3200" b="1" dirty="0">
                <a:solidFill>
                  <a:srgbClr val="FF0000"/>
                </a:solidFill>
              </a:rPr>
              <a:t>:</a:t>
            </a:r>
          </a:p>
          <a:p>
            <a:pPr algn="l"/>
            <a:r>
              <a:rPr lang="en-US" dirty="0"/>
              <a:t>    print(</a:t>
            </a:r>
            <a:r>
              <a:rPr lang="en-US" dirty="0" err="1"/>
              <a:t>fnf_error</a:t>
            </a:r>
            <a:r>
              <a:rPr lang="en-US" dirty="0"/>
              <a:t>)</a:t>
            </a:r>
          </a:p>
          <a:p>
            <a:pPr algn="l"/>
            <a:endParaRPr lang="en-US" dirty="0"/>
          </a:p>
          <a:p>
            <a:pPr algn="l"/>
            <a:endParaRPr lang="en-US" sz="2800" b="1" i="1" dirty="0">
              <a:solidFill>
                <a:srgbClr val="FF0000"/>
              </a:solidFill>
            </a:endParaRPr>
          </a:p>
        </p:txBody>
      </p:sp>
      <p:sp>
        <p:nvSpPr>
          <p:cNvPr id="5" name="Title 4"/>
          <p:cNvSpPr>
            <a:spLocks noGrp="1"/>
          </p:cNvSpPr>
          <p:nvPr>
            <p:ph type="ctrTitle"/>
          </p:nvPr>
        </p:nvSpPr>
        <p:spPr>
          <a:xfrm>
            <a:off x="2858770" y="451168"/>
            <a:ext cx="9144000" cy="614997"/>
          </a:xfrm>
        </p:spPr>
        <p:txBody>
          <a:bodyPr>
            <a:noAutofit/>
          </a:bodyPr>
          <a:lstStyle/>
          <a:p>
            <a:r>
              <a:rPr lang="en-US" sz="4400" b="1" dirty="0" smtClean="0"/>
              <a:t>TRY-EXCEPT</a:t>
            </a:r>
            <a:endParaRPr lang="en-US" sz="4400" b="1"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78932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pPr algn="l"/>
            <a:r>
              <a:rPr lang="en-US" sz="2000" b="1" dirty="0"/>
              <a:t># import module sys to get the type of exception</a:t>
            </a:r>
          </a:p>
          <a:p>
            <a:pPr algn="l"/>
            <a:r>
              <a:rPr lang="en-US" sz="2000" b="1" dirty="0"/>
              <a:t>import </a:t>
            </a:r>
            <a:r>
              <a:rPr lang="en-US" sz="2000" b="1" dirty="0" smtClean="0"/>
              <a:t>sys</a:t>
            </a:r>
            <a:endParaRPr lang="en-US" sz="2000" b="1" dirty="0"/>
          </a:p>
          <a:p>
            <a:pPr algn="l"/>
            <a:r>
              <a:rPr lang="en-US" sz="2000" b="1" dirty="0" err="1"/>
              <a:t>randomList</a:t>
            </a:r>
            <a:r>
              <a:rPr lang="en-US" sz="2000" b="1" dirty="0"/>
              <a:t> = ['a', 0, 2</a:t>
            </a:r>
            <a:r>
              <a:rPr lang="en-US" sz="2000" b="1" dirty="0" smtClean="0"/>
              <a:t>]</a:t>
            </a:r>
            <a:endParaRPr lang="en-US" sz="2000" b="1" dirty="0"/>
          </a:p>
          <a:p>
            <a:pPr algn="l"/>
            <a:r>
              <a:rPr lang="en-US" sz="2000" b="1" dirty="0"/>
              <a:t>for entry in </a:t>
            </a:r>
            <a:r>
              <a:rPr lang="en-US" sz="2000" b="1" dirty="0" err="1"/>
              <a:t>randomList</a:t>
            </a:r>
            <a:r>
              <a:rPr lang="en-US" sz="2000" b="1" dirty="0"/>
              <a:t>:</a:t>
            </a:r>
          </a:p>
          <a:p>
            <a:pPr algn="l"/>
            <a:r>
              <a:rPr lang="en-US" b="1" dirty="0">
                <a:solidFill>
                  <a:srgbClr val="FF0000"/>
                </a:solidFill>
              </a:rPr>
              <a:t>    try:</a:t>
            </a:r>
          </a:p>
          <a:p>
            <a:pPr algn="l"/>
            <a:r>
              <a:rPr lang="en-US" sz="2000" b="1" dirty="0"/>
              <a:t>        print("The entry is", entry)</a:t>
            </a:r>
          </a:p>
          <a:p>
            <a:pPr algn="l"/>
            <a:r>
              <a:rPr lang="en-US" sz="2000" b="1" dirty="0"/>
              <a:t>        r = 1/</a:t>
            </a:r>
            <a:r>
              <a:rPr lang="en-US" sz="2000" b="1" dirty="0" err="1"/>
              <a:t>int</a:t>
            </a:r>
            <a:r>
              <a:rPr lang="en-US" sz="2000" b="1" dirty="0"/>
              <a:t>(entry)</a:t>
            </a:r>
          </a:p>
          <a:p>
            <a:pPr algn="l"/>
            <a:r>
              <a:rPr lang="en-US" sz="2000" b="1" dirty="0"/>
              <a:t>        break</a:t>
            </a:r>
          </a:p>
          <a:p>
            <a:pPr algn="l"/>
            <a:r>
              <a:rPr lang="en-US" sz="2000" b="1" dirty="0"/>
              <a:t>    </a:t>
            </a:r>
            <a:r>
              <a:rPr lang="en-US" b="1" dirty="0">
                <a:solidFill>
                  <a:srgbClr val="FF0000"/>
                </a:solidFill>
              </a:rPr>
              <a:t>except Exception as e:</a:t>
            </a:r>
          </a:p>
          <a:p>
            <a:pPr algn="l"/>
            <a:r>
              <a:rPr lang="en-US" sz="2000" b="1" dirty="0"/>
              <a:t>        print("Oops!", </a:t>
            </a:r>
            <a:r>
              <a:rPr lang="en-US" sz="2000" b="1" dirty="0" err="1"/>
              <a:t>e.__class</a:t>
            </a:r>
            <a:r>
              <a:rPr lang="en-US" sz="2000" b="1" dirty="0"/>
              <a:t>__, "occurred.")</a:t>
            </a:r>
          </a:p>
          <a:p>
            <a:pPr algn="l"/>
            <a:r>
              <a:rPr lang="en-US" sz="2000" b="1" dirty="0"/>
              <a:t>        print("Next entry.")</a:t>
            </a:r>
          </a:p>
          <a:p>
            <a:pPr algn="l"/>
            <a:r>
              <a:rPr lang="en-US" sz="2000" b="1" dirty="0"/>
              <a:t>        print()</a:t>
            </a:r>
          </a:p>
          <a:p>
            <a:pPr algn="l"/>
            <a:r>
              <a:rPr lang="en-US" sz="2000" b="1" dirty="0"/>
              <a:t>print("The reciprocal of", entry, "is", r)</a:t>
            </a:r>
          </a:p>
          <a:p>
            <a:pPr algn="l"/>
            <a:endParaRPr lang="en-US" b="1" i="1" dirty="0">
              <a:solidFill>
                <a:srgbClr val="FF0000"/>
              </a:solidFill>
            </a:endParaRPr>
          </a:p>
        </p:txBody>
      </p:sp>
      <p:sp>
        <p:nvSpPr>
          <p:cNvPr id="5" name="Title 4"/>
          <p:cNvSpPr>
            <a:spLocks noGrp="1"/>
          </p:cNvSpPr>
          <p:nvPr>
            <p:ph type="ctrTitle"/>
          </p:nvPr>
        </p:nvSpPr>
        <p:spPr>
          <a:xfrm>
            <a:off x="2858770" y="451168"/>
            <a:ext cx="9144000" cy="614997"/>
          </a:xfrm>
        </p:spPr>
        <p:txBody>
          <a:bodyPr>
            <a:noAutofit/>
          </a:bodyPr>
          <a:lstStyle/>
          <a:p>
            <a:r>
              <a:rPr lang="en-US" sz="4400" b="1" dirty="0" smtClean="0"/>
              <a:t>TRY-EXCEPT</a:t>
            </a:r>
            <a:endParaRPr lang="en-US" sz="4400" b="1"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599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sp>
        <p:nvSpPr>
          <p:cNvPr id="2" name="Title 1"/>
          <p:cNvSpPr>
            <a:spLocks noGrp="1"/>
          </p:cNvSpPr>
          <p:nvPr>
            <p:ph type="ctrTitle"/>
          </p:nvPr>
        </p:nvSpPr>
        <p:spPr>
          <a:xfrm>
            <a:off x="504826" y="2510790"/>
            <a:ext cx="2581910" cy="1192530"/>
          </a:xfrm>
          <a:effectLst>
            <a:outerShdw blurRad="50800" dist="38100" dir="13500000" algn="br" rotWithShape="0">
              <a:prstClr val="black">
                <a:alpha val="40000"/>
              </a:prstClr>
            </a:outerShdw>
          </a:effectLst>
        </p:spPr>
        <p:txBody>
          <a:bodyPr>
            <a:noAutofit/>
            <a:scene3d>
              <a:camera prst="orthographicFront"/>
              <a:lightRig rig="threePt" dir="t"/>
            </a:scene3d>
          </a:body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227070" y="1714500"/>
            <a:ext cx="7440930" cy="1655445"/>
          </a:xfrm>
        </p:spPr>
        <p:txBody>
          <a:bodyPr>
            <a:noAutofit/>
          </a:bodyPr>
          <a:lstStyle/>
          <a:p>
            <a:endParaRPr lang="en-US" sz="2800" dirty="0"/>
          </a:p>
          <a:p>
            <a:r>
              <a:rPr lang="en-US" sz="2800" dirty="0"/>
              <a:t>Python Try Except.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pPr algn="l"/>
            <a:r>
              <a:rPr lang="en-US" dirty="0"/>
              <a:t>You can have more than one function call in your try clause and anticipate catching various exceptions. A thing to note here is that the code in the try clause will stop as soon as an exception is encountered. In the above example, we did not mention any specific exception in the except clause.</a:t>
            </a:r>
            <a:endParaRPr lang="en-US" dirty="0" smtClean="0"/>
          </a:p>
          <a:p>
            <a:pPr algn="l"/>
            <a:endParaRPr lang="en-US" dirty="0"/>
          </a:p>
          <a:p>
            <a:pPr algn="l"/>
            <a:r>
              <a:rPr lang="en-US" b="1" dirty="0"/>
              <a:t>Catching Specific Exceptions in </a:t>
            </a:r>
            <a:r>
              <a:rPr lang="en-US" b="1" dirty="0" smtClean="0"/>
              <a:t>Python</a:t>
            </a:r>
          </a:p>
          <a:p>
            <a:pPr algn="l"/>
            <a:r>
              <a:rPr lang="en-US" dirty="0"/>
              <a:t>We can specify which exceptions an except clause should catch.</a:t>
            </a:r>
            <a:endParaRPr lang="en-US" b="1" dirty="0"/>
          </a:p>
          <a:p>
            <a:pPr algn="l"/>
            <a:endParaRPr lang="en-US" dirty="0"/>
          </a:p>
          <a:p>
            <a:pPr algn="l"/>
            <a:endParaRPr lang="en-US" sz="2800" b="1" i="1" dirty="0">
              <a:solidFill>
                <a:srgbClr val="FF0000"/>
              </a:solidFill>
            </a:endParaRPr>
          </a:p>
        </p:txBody>
      </p:sp>
      <p:sp>
        <p:nvSpPr>
          <p:cNvPr id="5" name="Title 4"/>
          <p:cNvSpPr>
            <a:spLocks noGrp="1"/>
          </p:cNvSpPr>
          <p:nvPr>
            <p:ph type="ctrTitle"/>
          </p:nvPr>
        </p:nvSpPr>
        <p:spPr>
          <a:xfrm>
            <a:off x="2858770" y="451168"/>
            <a:ext cx="9144000" cy="614997"/>
          </a:xfrm>
        </p:spPr>
        <p:txBody>
          <a:bodyPr>
            <a:noAutofit/>
          </a:bodyPr>
          <a:lstStyle/>
          <a:p>
            <a:r>
              <a:rPr lang="en-US" sz="4400" b="1" dirty="0" smtClean="0"/>
              <a:t>TRY-EXCEPT</a:t>
            </a:r>
            <a:endParaRPr lang="en-US" sz="4400" b="1"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93227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00096" y="635"/>
            <a:ext cx="7440930" cy="1655445"/>
          </a:xfrm>
        </p:spPr>
        <p:txBody>
          <a:bodyPr>
            <a:noAutofit/>
          </a:bodyPr>
          <a:lstStyle/>
          <a:p>
            <a:pPr algn="l"/>
            <a:r>
              <a:rPr lang="en-US" b="1" dirty="0" smtClean="0"/>
              <a:t>Catching </a:t>
            </a:r>
            <a:r>
              <a:rPr lang="en-US" b="1" dirty="0"/>
              <a:t>Specific Exceptions in </a:t>
            </a:r>
            <a:r>
              <a:rPr lang="en-US" b="1" dirty="0" smtClean="0"/>
              <a:t>Python</a:t>
            </a:r>
          </a:p>
          <a:p>
            <a:pPr algn="l"/>
            <a:r>
              <a:rPr lang="en-US" sz="3600" b="1" dirty="0" smtClean="0">
                <a:solidFill>
                  <a:srgbClr val="FF0000"/>
                </a:solidFill>
              </a:rPr>
              <a:t>try</a:t>
            </a:r>
            <a:r>
              <a:rPr lang="en-US" sz="3600" b="1" dirty="0">
                <a:solidFill>
                  <a:srgbClr val="FF0000"/>
                </a:solidFill>
              </a:rPr>
              <a:t>:</a:t>
            </a:r>
          </a:p>
          <a:p>
            <a:pPr algn="l"/>
            <a:r>
              <a:rPr lang="en-US" b="1" dirty="0"/>
              <a:t>   # do something</a:t>
            </a:r>
          </a:p>
          <a:p>
            <a:pPr algn="l"/>
            <a:r>
              <a:rPr lang="en-US" b="1" dirty="0"/>
              <a:t>   </a:t>
            </a:r>
            <a:r>
              <a:rPr lang="en-US" b="1" dirty="0" smtClean="0"/>
              <a:t>pass</a:t>
            </a:r>
            <a:endParaRPr lang="en-US" b="1" dirty="0"/>
          </a:p>
          <a:p>
            <a:pPr algn="l"/>
            <a:r>
              <a:rPr lang="en-US" sz="2800" b="1" dirty="0">
                <a:solidFill>
                  <a:srgbClr val="FF0000"/>
                </a:solidFill>
              </a:rPr>
              <a:t>except </a:t>
            </a:r>
            <a:r>
              <a:rPr lang="en-US" sz="2800" b="1" dirty="0" err="1">
                <a:solidFill>
                  <a:srgbClr val="FF0000"/>
                </a:solidFill>
              </a:rPr>
              <a:t>ValueError</a:t>
            </a:r>
            <a:r>
              <a:rPr lang="en-US" sz="2800" b="1" dirty="0">
                <a:solidFill>
                  <a:srgbClr val="FF0000"/>
                </a:solidFill>
              </a:rPr>
              <a:t>:</a:t>
            </a:r>
          </a:p>
          <a:p>
            <a:pPr algn="l"/>
            <a:r>
              <a:rPr lang="en-US" b="1" dirty="0"/>
              <a:t>   # handle </a:t>
            </a:r>
            <a:r>
              <a:rPr lang="en-US" b="1" dirty="0" err="1"/>
              <a:t>ValueError</a:t>
            </a:r>
            <a:r>
              <a:rPr lang="en-US" b="1" dirty="0"/>
              <a:t> exception</a:t>
            </a:r>
          </a:p>
          <a:p>
            <a:pPr algn="l"/>
            <a:r>
              <a:rPr lang="en-US" b="1" dirty="0"/>
              <a:t>   </a:t>
            </a:r>
            <a:r>
              <a:rPr lang="en-US" b="1" dirty="0" smtClean="0"/>
              <a:t>pass</a:t>
            </a:r>
            <a:endParaRPr lang="en-US" b="1" dirty="0"/>
          </a:p>
          <a:p>
            <a:pPr algn="l"/>
            <a:r>
              <a:rPr lang="en-US" sz="2800" b="1" dirty="0">
                <a:solidFill>
                  <a:srgbClr val="FF0000"/>
                </a:solidFill>
              </a:rPr>
              <a:t>except (</a:t>
            </a:r>
            <a:r>
              <a:rPr lang="en-US" sz="2800" b="1" dirty="0" err="1">
                <a:solidFill>
                  <a:srgbClr val="FF0000"/>
                </a:solidFill>
              </a:rPr>
              <a:t>TypeError</a:t>
            </a:r>
            <a:r>
              <a:rPr lang="en-US" sz="2800" b="1" dirty="0">
                <a:solidFill>
                  <a:srgbClr val="FF0000"/>
                </a:solidFill>
              </a:rPr>
              <a:t>, </a:t>
            </a:r>
            <a:r>
              <a:rPr lang="en-US" sz="2800" b="1" dirty="0" err="1">
                <a:solidFill>
                  <a:srgbClr val="FF0000"/>
                </a:solidFill>
              </a:rPr>
              <a:t>ZeroDivisionError</a:t>
            </a:r>
            <a:r>
              <a:rPr lang="en-US" sz="2800" b="1" dirty="0">
                <a:solidFill>
                  <a:srgbClr val="FF0000"/>
                </a:solidFill>
              </a:rPr>
              <a:t>):</a:t>
            </a:r>
          </a:p>
          <a:p>
            <a:pPr algn="l"/>
            <a:r>
              <a:rPr lang="en-US" b="1" dirty="0"/>
              <a:t>   # handle multiple exceptions</a:t>
            </a:r>
          </a:p>
          <a:p>
            <a:pPr algn="l"/>
            <a:r>
              <a:rPr lang="en-US" b="1" dirty="0"/>
              <a:t>   # </a:t>
            </a:r>
            <a:r>
              <a:rPr lang="en-US" b="1" dirty="0" err="1"/>
              <a:t>TypeError</a:t>
            </a:r>
            <a:r>
              <a:rPr lang="en-US" b="1" dirty="0"/>
              <a:t> and </a:t>
            </a:r>
            <a:r>
              <a:rPr lang="en-US" b="1" dirty="0" err="1"/>
              <a:t>ZeroDivisionError</a:t>
            </a:r>
            <a:endParaRPr lang="en-US" b="1" dirty="0"/>
          </a:p>
          <a:p>
            <a:pPr algn="l"/>
            <a:r>
              <a:rPr lang="en-US" b="1" dirty="0"/>
              <a:t>   </a:t>
            </a:r>
            <a:r>
              <a:rPr lang="en-US" b="1" dirty="0" smtClean="0"/>
              <a:t>pass</a:t>
            </a:r>
            <a:endParaRPr lang="en-US" b="1" dirty="0"/>
          </a:p>
          <a:p>
            <a:pPr algn="l"/>
            <a:r>
              <a:rPr lang="en-US" sz="2800" b="1" dirty="0">
                <a:solidFill>
                  <a:srgbClr val="FF0000"/>
                </a:solidFill>
              </a:rPr>
              <a:t>except</a:t>
            </a:r>
            <a:r>
              <a:rPr lang="en-US" sz="2800" b="1" dirty="0" smtClean="0">
                <a:solidFill>
                  <a:srgbClr val="FF0000"/>
                </a:solidFill>
              </a:rPr>
              <a:t>:</a:t>
            </a:r>
          </a:p>
          <a:p>
            <a:pPr algn="l"/>
            <a:r>
              <a:rPr lang="en-US" b="1" dirty="0" smtClean="0"/>
              <a:t>  </a:t>
            </a:r>
            <a:r>
              <a:rPr lang="en-US" b="1" dirty="0"/>
              <a:t># handle all other exceptions</a:t>
            </a:r>
          </a:p>
          <a:p>
            <a:pPr algn="l"/>
            <a:r>
              <a:rPr lang="en-US" b="1" dirty="0"/>
              <a:t>   pass</a:t>
            </a:r>
          </a:p>
          <a:p>
            <a:pPr algn="l"/>
            <a:endParaRPr lang="en-US" dirty="0"/>
          </a:p>
          <a:p>
            <a:pPr algn="l"/>
            <a:endParaRPr lang="en-US" sz="2800" b="1" i="1" dirty="0">
              <a:solidFill>
                <a:srgbClr val="FF0000"/>
              </a:solidFill>
            </a:endParaRP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Title 1"/>
          <p:cNvSpPr>
            <a:spLocks noGrp="1"/>
          </p:cNvSpPr>
          <p:nvPr>
            <p:ph type="ctrTitle"/>
          </p:nvPr>
        </p:nvSpPr>
        <p:spPr>
          <a:xfrm>
            <a:off x="10012680" y="1094740"/>
            <a:ext cx="1874520" cy="2387600"/>
          </a:xfrm>
        </p:spPr>
        <p:txBody>
          <a:bodyPr/>
          <a:lstStyle/>
          <a:p>
            <a:endParaRPr lang="en-US" dirty="0"/>
          </a:p>
        </p:txBody>
      </p:sp>
    </p:spTree>
    <p:extLst>
      <p:ext uri="{BB962C8B-B14F-4D97-AF65-F5344CB8AC3E}">
        <p14:creationId xmlns:p14="http://schemas.microsoft.com/office/powerpoint/2010/main" val="3082187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00096" y="635"/>
            <a:ext cx="7440930" cy="1655445"/>
          </a:xfrm>
        </p:spPr>
        <p:txBody>
          <a:bodyPr>
            <a:noAutofit/>
          </a:bodyPr>
          <a:lstStyle/>
          <a:p>
            <a:pPr algn="l"/>
            <a:r>
              <a:rPr lang="en-US" b="1" dirty="0" smtClean="0"/>
              <a:t>RAISE Specific </a:t>
            </a:r>
            <a:r>
              <a:rPr lang="en-US" b="1" dirty="0"/>
              <a:t>Exceptions in </a:t>
            </a:r>
            <a:r>
              <a:rPr lang="en-US" b="1" dirty="0" smtClean="0"/>
              <a:t>Python</a:t>
            </a:r>
          </a:p>
          <a:p>
            <a:pPr algn="l"/>
            <a:r>
              <a:rPr lang="en-US" b="1" dirty="0"/>
              <a:t>try:</a:t>
            </a:r>
          </a:p>
          <a:p>
            <a:pPr algn="l"/>
            <a:r>
              <a:rPr lang="en-US" b="1" dirty="0"/>
              <a:t>    a = </a:t>
            </a:r>
            <a:r>
              <a:rPr lang="en-US" b="1" dirty="0" err="1"/>
              <a:t>int</a:t>
            </a:r>
            <a:r>
              <a:rPr lang="en-US" b="1" dirty="0"/>
              <a:t>(input("Enter a positive integer: "))</a:t>
            </a:r>
          </a:p>
          <a:p>
            <a:pPr algn="l"/>
            <a:r>
              <a:rPr lang="en-US" b="1" dirty="0"/>
              <a:t>    if a &lt;= 0:</a:t>
            </a:r>
          </a:p>
          <a:p>
            <a:pPr algn="l"/>
            <a:r>
              <a:rPr lang="en-US" b="1" dirty="0"/>
              <a:t>        raise </a:t>
            </a:r>
            <a:r>
              <a:rPr lang="en-US" b="1" dirty="0" err="1"/>
              <a:t>ValueError</a:t>
            </a:r>
            <a:r>
              <a:rPr lang="en-US" b="1" dirty="0"/>
              <a:t>("That is not a positive number!")</a:t>
            </a:r>
          </a:p>
          <a:p>
            <a:pPr algn="l"/>
            <a:r>
              <a:rPr lang="en-US" b="1" dirty="0"/>
              <a:t>except </a:t>
            </a:r>
            <a:r>
              <a:rPr lang="en-US" b="1" dirty="0" err="1"/>
              <a:t>ValueError</a:t>
            </a:r>
            <a:r>
              <a:rPr lang="en-US" b="1" dirty="0"/>
              <a:t> as </a:t>
            </a:r>
            <a:r>
              <a:rPr lang="en-US" b="1" dirty="0" err="1"/>
              <a:t>ve</a:t>
            </a:r>
            <a:r>
              <a:rPr lang="en-US" b="1" dirty="0"/>
              <a:t>:</a:t>
            </a:r>
          </a:p>
          <a:p>
            <a:pPr algn="l"/>
            <a:r>
              <a:rPr lang="en-US" b="1" dirty="0"/>
              <a:t>    print(</a:t>
            </a:r>
            <a:r>
              <a:rPr lang="en-US" b="1" dirty="0" err="1"/>
              <a:t>ve</a:t>
            </a:r>
            <a:r>
              <a:rPr lang="en-US" b="1" dirty="0"/>
              <a:t>)</a:t>
            </a:r>
            <a:endParaRPr lang="en-US" dirty="0"/>
          </a:p>
          <a:p>
            <a:pPr algn="l"/>
            <a:endParaRPr lang="en-US" sz="2800" b="1" i="1" dirty="0">
              <a:solidFill>
                <a:srgbClr val="FF0000"/>
              </a:solidFill>
            </a:endParaRP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Title 1"/>
          <p:cNvSpPr>
            <a:spLocks noGrp="1"/>
          </p:cNvSpPr>
          <p:nvPr>
            <p:ph type="ctrTitle"/>
          </p:nvPr>
        </p:nvSpPr>
        <p:spPr>
          <a:xfrm>
            <a:off x="10012680" y="1094740"/>
            <a:ext cx="1874520" cy="2387600"/>
          </a:xfrm>
        </p:spPr>
        <p:txBody>
          <a:bodyPr/>
          <a:lstStyle/>
          <a:p>
            <a:endParaRPr lang="en-US" dirty="0"/>
          </a:p>
        </p:txBody>
      </p:sp>
    </p:spTree>
    <p:extLst>
      <p:ext uri="{BB962C8B-B14F-4D97-AF65-F5344CB8AC3E}">
        <p14:creationId xmlns:p14="http://schemas.microsoft.com/office/powerpoint/2010/main" val="286484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pPr algn="l"/>
            <a:r>
              <a:rPr lang="en-US" dirty="0"/>
              <a:t>In python, you can also use the else clause on the try-except block which must be present after all the except clauses</a:t>
            </a:r>
            <a:r>
              <a:rPr lang="en-US" dirty="0" smtClean="0"/>
              <a:t>.</a:t>
            </a:r>
            <a:endParaRPr lang="en-US" sz="2800" b="1" i="1" dirty="0" smtClean="0">
              <a:solidFill>
                <a:srgbClr val="FF0000"/>
              </a:solidFill>
            </a:endParaRPr>
          </a:p>
          <a:p>
            <a:pPr algn="l"/>
            <a:r>
              <a:rPr lang="en-US" sz="2800" b="1" i="1" dirty="0" smtClean="0">
                <a:solidFill>
                  <a:srgbClr val="FF0000"/>
                </a:solidFill>
              </a:rPr>
              <a:t> </a:t>
            </a:r>
            <a:r>
              <a:rPr lang="en-US" sz="2800" b="1" i="1" dirty="0">
                <a:solidFill>
                  <a:srgbClr val="FF0000"/>
                </a:solidFill>
              </a:rPr>
              <a:t>The code enters the else block only if the try clause does not raise an exception.</a:t>
            </a:r>
          </a:p>
          <a:p>
            <a:pPr algn="l"/>
            <a:endParaRPr lang="en-US" dirty="0"/>
          </a:p>
          <a:p>
            <a:pPr algn="l"/>
            <a:r>
              <a:rPr lang="en-US" dirty="0" smtClean="0"/>
              <a:t>You </a:t>
            </a:r>
            <a:r>
              <a:rPr lang="en-US" dirty="0"/>
              <a:t>might want to run a certain block of code if the code block inside try ran without any errors. </a:t>
            </a:r>
            <a:endParaRPr lang="en-US" dirty="0" smtClean="0"/>
          </a:p>
          <a:p>
            <a:pPr algn="l"/>
            <a:r>
              <a:rPr lang="en-US" dirty="0" smtClean="0"/>
              <a:t>For </a:t>
            </a:r>
            <a:r>
              <a:rPr lang="en-US" dirty="0"/>
              <a:t>these cases, you can use the optional</a:t>
            </a:r>
            <a:r>
              <a:rPr lang="en-US" b="1" dirty="0"/>
              <a:t> else </a:t>
            </a:r>
            <a:r>
              <a:rPr lang="en-US" dirty="0"/>
              <a:t>keyword with the try statement</a:t>
            </a:r>
            <a:r>
              <a:rPr lang="en-US" dirty="0" smtClean="0"/>
              <a:t>.</a:t>
            </a:r>
          </a:p>
          <a:p>
            <a:pPr algn="l"/>
            <a:endParaRPr lang="en-US" sz="2800" b="1" i="1" dirty="0">
              <a:solidFill>
                <a:srgbClr val="FF0000"/>
              </a:solidFill>
            </a:endParaRPr>
          </a:p>
        </p:txBody>
      </p:sp>
      <p:sp>
        <p:nvSpPr>
          <p:cNvPr id="5" name="Title 4"/>
          <p:cNvSpPr>
            <a:spLocks noGrp="1"/>
          </p:cNvSpPr>
          <p:nvPr>
            <p:ph type="ctrTitle"/>
          </p:nvPr>
        </p:nvSpPr>
        <p:spPr>
          <a:xfrm>
            <a:off x="2858770" y="451168"/>
            <a:ext cx="9144000" cy="614997"/>
          </a:xfrm>
        </p:spPr>
        <p:txBody>
          <a:bodyPr>
            <a:noAutofit/>
          </a:bodyPr>
          <a:lstStyle/>
          <a:p>
            <a:r>
              <a:rPr lang="en-US" sz="4400" b="1" dirty="0"/>
              <a:t>Python try with else clause</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0863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406776" y="694372"/>
            <a:ext cx="7440930" cy="1655445"/>
          </a:xfrm>
        </p:spPr>
        <p:txBody>
          <a:bodyPr>
            <a:noAutofit/>
          </a:bodyPr>
          <a:lstStyle/>
          <a:p>
            <a:pPr algn="l"/>
            <a:endParaRPr lang="en-US" dirty="0"/>
          </a:p>
          <a:p>
            <a:pPr algn="l"/>
            <a:r>
              <a:rPr lang="en-US" dirty="0" smtClean="0"/>
              <a:t>Syntax</a:t>
            </a:r>
            <a:r>
              <a:rPr lang="en-US" dirty="0"/>
              <a:t>:</a:t>
            </a:r>
          </a:p>
          <a:p>
            <a:pPr algn="l"/>
            <a:r>
              <a:rPr lang="en-US" dirty="0" smtClean="0"/>
              <a:t>Try</a:t>
            </a:r>
            <a:r>
              <a:rPr lang="en-US" dirty="0"/>
              <a:t>:</a:t>
            </a:r>
          </a:p>
          <a:p>
            <a:pPr algn="l"/>
            <a:r>
              <a:rPr lang="en-US" dirty="0"/>
              <a:t>    # Some Code</a:t>
            </a:r>
          </a:p>
          <a:p>
            <a:pPr algn="l"/>
            <a:r>
              <a:rPr lang="en-US" dirty="0"/>
              <a:t>except:</a:t>
            </a:r>
          </a:p>
          <a:p>
            <a:pPr algn="l"/>
            <a:r>
              <a:rPr lang="en-US" dirty="0"/>
              <a:t>    # Executed if error in the</a:t>
            </a:r>
          </a:p>
          <a:p>
            <a:pPr algn="l"/>
            <a:r>
              <a:rPr lang="en-US" dirty="0"/>
              <a:t>    # try block</a:t>
            </a:r>
          </a:p>
          <a:p>
            <a:pPr algn="l"/>
            <a:r>
              <a:rPr lang="en-US" dirty="0"/>
              <a:t>else:</a:t>
            </a:r>
          </a:p>
          <a:p>
            <a:pPr algn="l"/>
            <a:r>
              <a:rPr lang="en-US" dirty="0"/>
              <a:t>    # execute if no exception</a:t>
            </a:r>
            <a:endParaRPr lang="en-US" sz="2800" b="1" i="1" dirty="0">
              <a:solidFill>
                <a:srgbClr val="FF0000"/>
              </a:solidFill>
            </a:endParaRPr>
          </a:p>
        </p:txBody>
      </p:sp>
      <p:sp>
        <p:nvSpPr>
          <p:cNvPr id="5" name="Title 4"/>
          <p:cNvSpPr>
            <a:spLocks noGrp="1"/>
          </p:cNvSpPr>
          <p:nvPr>
            <p:ph type="ctrTitle"/>
          </p:nvPr>
        </p:nvSpPr>
        <p:spPr>
          <a:xfrm>
            <a:off x="2858770" y="451168"/>
            <a:ext cx="9144000" cy="614997"/>
          </a:xfrm>
        </p:spPr>
        <p:txBody>
          <a:bodyPr>
            <a:noAutofit/>
          </a:bodyPr>
          <a:lstStyle/>
          <a:p>
            <a:r>
              <a:rPr lang="en-US" sz="4400" b="1" dirty="0"/>
              <a:t>Python try with else clause</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3443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422016" y="1303972"/>
            <a:ext cx="7440930" cy="1655445"/>
          </a:xfrm>
        </p:spPr>
        <p:txBody>
          <a:bodyPr>
            <a:noAutofit/>
          </a:bodyPr>
          <a:lstStyle/>
          <a:p>
            <a:pPr algn="l"/>
            <a:r>
              <a:rPr lang="en-US" dirty="0"/>
              <a:t># Program to depict else clause with try-except</a:t>
            </a:r>
          </a:p>
          <a:p>
            <a:pPr algn="l"/>
            <a:r>
              <a:rPr lang="en-US" dirty="0"/>
              <a:t>  </a:t>
            </a:r>
          </a:p>
          <a:p>
            <a:pPr algn="l"/>
            <a:r>
              <a:rPr lang="en-US" dirty="0"/>
              <a:t># Function which returns a/b</a:t>
            </a:r>
          </a:p>
          <a:p>
            <a:pPr algn="l"/>
            <a:r>
              <a:rPr lang="en-US" dirty="0" err="1"/>
              <a:t>def</a:t>
            </a:r>
            <a:r>
              <a:rPr lang="en-US" dirty="0"/>
              <a:t> </a:t>
            </a:r>
            <a:r>
              <a:rPr lang="en-US" dirty="0" err="1"/>
              <a:t>AbyB</a:t>
            </a:r>
            <a:r>
              <a:rPr lang="en-US" dirty="0"/>
              <a:t>(a , b):</a:t>
            </a:r>
          </a:p>
          <a:p>
            <a:pPr algn="l"/>
            <a:r>
              <a:rPr lang="en-US" dirty="0"/>
              <a:t>    try:</a:t>
            </a:r>
          </a:p>
          <a:p>
            <a:pPr algn="l"/>
            <a:r>
              <a:rPr lang="en-US" dirty="0"/>
              <a:t>        c = ((</a:t>
            </a:r>
            <a:r>
              <a:rPr lang="en-US" dirty="0" err="1"/>
              <a:t>a+b</a:t>
            </a:r>
            <a:r>
              <a:rPr lang="en-US" dirty="0"/>
              <a:t>) / (a-b))</a:t>
            </a:r>
          </a:p>
          <a:p>
            <a:pPr algn="l"/>
            <a:r>
              <a:rPr lang="en-US" dirty="0"/>
              <a:t>    except </a:t>
            </a:r>
            <a:r>
              <a:rPr lang="en-US" dirty="0" err="1"/>
              <a:t>ZeroDivisionError</a:t>
            </a:r>
            <a:r>
              <a:rPr lang="en-US" dirty="0"/>
              <a:t>:</a:t>
            </a:r>
          </a:p>
          <a:p>
            <a:pPr algn="l"/>
            <a:r>
              <a:rPr lang="en-US" dirty="0"/>
              <a:t>        print "a/b result in 0"</a:t>
            </a:r>
          </a:p>
          <a:p>
            <a:pPr algn="l"/>
            <a:r>
              <a:rPr lang="en-US" dirty="0"/>
              <a:t>    else:</a:t>
            </a:r>
          </a:p>
          <a:p>
            <a:pPr algn="l"/>
            <a:r>
              <a:rPr lang="en-US" dirty="0"/>
              <a:t>        print c</a:t>
            </a:r>
          </a:p>
          <a:p>
            <a:pPr algn="l"/>
            <a:r>
              <a:rPr lang="en-US" dirty="0"/>
              <a:t> </a:t>
            </a:r>
            <a:endParaRPr lang="en-US" sz="2800" b="1" i="1" dirty="0">
              <a:solidFill>
                <a:srgbClr val="FF0000"/>
              </a:solidFill>
            </a:endParaRPr>
          </a:p>
        </p:txBody>
      </p:sp>
      <p:sp>
        <p:nvSpPr>
          <p:cNvPr id="5" name="Title 4"/>
          <p:cNvSpPr>
            <a:spLocks noGrp="1"/>
          </p:cNvSpPr>
          <p:nvPr>
            <p:ph type="ctrTitle"/>
          </p:nvPr>
        </p:nvSpPr>
        <p:spPr>
          <a:xfrm>
            <a:off x="2858770" y="451168"/>
            <a:ext cx="9144000" cy="614997"/>
          </a:xfrm>
        </p:spPr>
        <p:txBody>
          <a:bodyPr>
            <a:noAutofit/>
          </a:bodyPr>
          <a:lstStyle/>
          <a:p>
            <a:r>
              <a:rPr lang="en-US" sz="4400" b="1" dirty="0"/>
              <a:t>Python try with else clause</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65912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406776" y="694372"/>
            <a:ext cx="7440930" cy="1655445"/>
          </a:xfrm>
        </p:spPr>
        <p:txBody>
          <a:bodyPr>
            <a:noAutofit/>
          </a:bodyPr>
          <a:lstStyle/>
          <a:p>
            <a:pPr algn="l"/>
            <a:endParaRPr lang="en-US" dirty="0"/>
          </a:p>
          <a:p>
            <a:pPr algn="l"/>
            <a:r>
              <a:rPr lang="en-US" dirty="0"/>
              <a:t># program to print the reciprocal of even numbers</a:t>
            </a:r>
          </a:p>
          <a:p>
            <a:pPr algn="l"/>
            <a:r>
              <a:rPr lang="en-US" dirty="0" smtClean="0"/>
              <a:t>try</a:t>
            </a:r>
            <a:r>
              <a:rPr lang="en-US" dirty="0"/>
              <a:t>:</a:t>
            </a:r>
          </a:p>
          <a:p>
            <a:pPr algn="l"/>
            <a:r>
              <a:rPr lang="en-US" dirty="0"/>
              <a:t>    </a:t>
            </a:r>
            <a:r>
              <a:rPr lang="en-US" dirty="0" err="1"/>
              <a:t>num</a:t>
            </a:r>
            <a:r>
              <a:rPr lang="en-US" dirty="0"/>
              <a:t> = </a:t>
            </a:r>
            <a:r>
              <a:rPr lang="en-US" dirty="0" err="1"/>
              <a:t>int</a:t>
            </a:r>
            <a:r>
              <a:rPr lang="en-US" dirty="0"/>
              <a:t>(input("Enter a number: "))</a:t>
            </a:r>
          </a:p>
          <a:p>
            <a:pPr algn="l"/>
            <a:r>
              <a:rPr lang="en-US" dirty="0"/>
              <a:t>    assert </a:t>
            </a:r>
            <a:r>
              <a:rPr lang="en-US" dirty="0" err="1"/>
              <a:t>num</a:t>
            </a:r>
            <a:r>
              <a:rPr lang="en-US" dirty="0"/>
              <a:t> % 2 == 0</a:t>
            </a:r>
          </a:p>
          <a:p>
            <a:pPr algn="l"/>
            <a:r>
              <a:rPr lang="en-US" dirty="0"/>
              <a:t>except:</a:t>
            </a:r>
          </a:p>
          <a:p>
            <a:pPr algn="l"/>
            <a:r>
              <a:rPr lang="en-US" dirty="0"/>
              <a:t>    print("Not an even number!")</a:t>
            </a:r>
          </a:p>
          <a:p>
            <a:pPr algn="l"/>
            <a:r>
              <a:rPr lang="en-US" dirty="0"/>
              <a:t>else:</a:t>
            </a:r>
          </a:p>
          <a:p>
            <a:pPr algn="l"/>
            <a:r>
              <a:rPr lang="en-US" dirty="0"/>
              <a:t>    reciprocal = 1/</a:t>
            </a:r>
            <a:r>
              <a:rPr lang="en-US" dirty="0" err="1"/>
              <a:t>num</a:t>
            </a:r>
            <a:endParaRPr lang="en-US" dirty="0"/>
          </a:p>
          <a:p>
            <a:pPr algn="l"/>
            <a:r>
              <a:rPr lang="en-US" dirty="0"/>
              <a:t>    print(reciprocal</a:t>
            </a:r>
            <a:r>
              <a:rPr lang="en-US" dirty="0" smtClean="0"/>
              <a:t>)</a:t>
            </a:r>
          </a:p>
          <a:p>
            <a:pPr algn="l"/>
            <a:endParaRPr lang="en-US" sz="2800" b="1" i="1" dirty="0">
              <a:solidFill>
                <a:srgbClr val="FF0000"/>
              </a:solidFill>
            </a:endParaRPr>
          </a:p>
        </p:txBody>
      </p:sp>
      <p:sp>
        <p:nvSpPr>
          <p:cNvPr id="5" name="Title 4"/>
          <p:cNvSpPr>
            <a:spLocks noGrp="1"/>
          </p:cNvSpPr>
          <p:nvPr>
            <p:ph type="ctrTitle"/>
          </p:nvPr>
        </p:nvSpPr>
        <p:spPr>
          <a:xfrm>
            <a:off x="2858770" y="451168"/>
            <a:ext cx="9144000" cy="614997"/>
          </a:xfrm>
        </p:spPr>
        <p:txBody>
          <a:bodyPr>
            <a:noAutofit/>
          </a:bodyPr>
          <a:lstStyle/>
          <a:p>
            <a:r>
              <a:rPr lang="en-US" sz="4400" b="1" dirty="0"/>
              <a:t>Python try with else clause</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Rectangle 1"/>
          <p:cNvSpPr/>
          <p:nvPr/>
        </p:nvSpPr>
        <p:spPr>
          <a:xfrm>
            <a:off x="2392680" y="5666155"/>
            <a:ext cx="6096000" cy="707886"/>
          </a:xfrm>
          <a:prstGeom prst="rect">
            <a:avLst/>
          </a:prstGeom>
        </p:spPr>
        <p:txBody>
          <a:bodyPr>
            <a:spAutoFit/>
          </a:bodyPr>
          <a:lstStyle/>
          <a:p>
            <a:r>
              <a:rPr lang="en-US" sz="2000" b="1" dirty="0" smtClean="0">
                <a:solidFill>
                  <a:srgbClr val="FF0000"/>
                </a:solidFill>
              </a:rPr>
              <a:t>If </a:t>
            </a:r>
            <a:r>
              <a:rPr lang="en-US" sz="2000" b="1" dirty="0">
                <a:solidFill>
                  <a:srgbClr val="FF0000"/>
                </a:solidFill>
              </a:rPr>
              <a:t>we pass 0, we get </a:t>
            </a:r>
            <a:r>
              <a:rPr lang="en-US" sz="2000" b="1" dirty="0" err="1">
                <a:solidFill>
                  <a:srgbClr val="FF0000"/>
                </a:solidFill>
              </a:rPr>
              <a:t>ZeroDivisionError</a:t>
            </a:r>
            <a:r>
              <a:rPr lang="en-US" sz="2000" b="1" dirty="0">
                <a:solidFill>
                  <a:srgbClr val="FF0000"/>
                </a:solidFill>
              </a:rPr>
              <a:t> as the code block inside else is not handled by preceding except.</a:t>
            </a:r>
          </a:p>
        </p:txBody>
      </p:sp>
    </p:spTree>
    <p:extLst>
      <p:ext uri="{BB962C8B-B14F-4D97-AF65-F5344CB8AC3E}">
        <p14:creationId xmlns:p14="http://schemas.microsoft.com/office/powerpoint/2010/main" val="296703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467736" y="1303972"/>
            <a:ext cx="7440930" cy="1655445"/>
          </a:xfrm>
        </p:spPr>
        <p:txBody>
          <a:bodyPr>
            <a:noAutofit/>
          </a:bodyPr>
          <a:lstStyle/>
          <a:p>
            <a:pPr algn="l"/>
            <a:r>
              <a:rPr lang="en-US" dirty="0" smtClean="0"/>
              <a:t>Python </a:t>
            </a:r>
            <a:r>
              <a:rPr lang="en-US" dirty="0"/>
              <a:t>provides a keyword finally, which is always executed after try and except blocks. </a:t>
            </a:r>
            <a:endParaRPr lang="en-US" dirty="0" smtClean="0"/>
          </a:p>
          <a:p>
            <a:pPr algn="l"/>
            <a:r>
              <a:rPr lang="en-US" dirty="0" smtClean="0"/>
              <a:t>The </a:t>
            </a:r>
            <a:r>
              <a:rPr lang="en-US" dirty="0"/>
              <a:t>final block always executes after normal termination of try block or after try block terminates due to some </a:t>
            </a:r>
            <a:r>
              <a:rPr lang="en-US" dirty="0" smtClean="0"/>
              <a:t>exceptions</a:t>
            </a:r>
          </a:p>
          <a:p>
            <a:pPr algn="l"/>
            <a:r>
              <a:rPr lang="en-US" dirty="0" smtClean="0"/>
              <a:t>This </a:t>
            </a:r>
            <a:r>
              <a:rPr lang="en-US" dirty="0"/>
              <a:t>clause is executed no matter what, and is generally used to release external </a:t>
            </a:r>
            <a:r>
              <a:rPr lang="en-US" dirty="0" smtClean="0"/>
              <a:t>resources</a:t>
            </a:r>
          </a:p>
          <a:p>
            <a:pPr algn="l"/>
            <a:r>
              <a:rPr lang="en-US" sz="2800" b="1" i="1" dirty="0">
                <a:solidFill>
                  <a:srgbClr val="FF0000"/>
                </a:solidFill>
              </a:rPr>
              <a:t>In all these circumstances, we must clean up the resource before the program comes to a halt whether it successfully ran or not. These actions (closing a file, GUI or disconnecting from network) are performed in the finally clause to guarantee the execution.</a:t>
            </a:r>
          </a:p>
        </p:txBody>
      </p:sp>
      <p:sp>
        <p:nvSpPr>
          <p:cNvPr id="5" name="Title 4"/>
          <p:cNvSpPr>
            <a:spLocks noGrp="1"/>
          </p:cNvSpPr>
          <p:nvPr>
            <p:ph type="ctrTitle"/>
          </p:nvPr>
        </p:nvSpPr>
        <p:spPr>
          <a:xfrm>
            <a:off x="2858770" y="451168"/>
            <a:ext cx="9144000" cy="614997"/>
          </a:xfrm>
        </p:spPr>
        <p:txBody>
          <a:bodyPr>
            <a:noAutofit/>
          </a:bodyPr>
          <a:lstStyle/>
          <a:p>
            <a:r>
              <a:rPr lang="en-US" sz="4400" b="1" dirty="0"/>
              <a:t>Python try...finally</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43185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406776" y="694372"/>
            <a:ext cx="7440930" cy="1655445"/>
          </a:xfrm>
        </p:spPr>
        <p:txBody>
          <a:bodyPr>
            <a:noAutofit/>
          </a:bodyPr>
          <a:lstStyle/>
          <a:p>
            <a:pPr algn="l"/>
            <a:endParaRPr lang="en-US" dirty="0"/>
          </a:p>
          <a:p>
            <a:pPr algn="l"/>
            <a:r>
              <a:rPr lang="en-US" dirty="0"/>
              <a:t>Syntax</a:t>
            </a:r>
            <a:r>
              <a:rPr lang="en-US" dirty="0" smtClean="0"/>
              <a:t>:</a:t>
            </a:r>
            <a:endParaRPr lang="en-US" dirty="0"/>
          </a:p>
          <a:p>
            <a:pPr algn="l"/>
            <a:r>
              <a:rPr lang="en-US" dirty="0"/>
              <a:t>try:</a:t>
            </a:r>
          </a:p>
          <a:p>
            <a:pPr algn="l"/>
            <a:r>
              <a:rPr lang="en-US" dirty="0"/>
              <a:t>    # Some Code</a:t>
            </a:r>
          </a:p>
          <a:p>
            <a:pPr algn="l"/>
            <a:r>
              <a:rPr lang="en-US" dirty="0"/>
              <a:t>except:</a:t>
            </a:r>
          </a:p>
          <a:p>
            <a:pPr algn="l"/>
            <a:r>
              <a:rPr lang="en-US" dirty="0"/>
              <a:t>    # Executed if error in the</a:t>
            </a:r>
          </a:p>
          <a:p>
            <a:pPr algn="l"/>
            <a:r>
              <a:rPr lang="en-US" dirty="0"/>
              <a:t>    # try block</a:t>
            </a:r>
          </a:p>
          <a:p>
            <a:pPr algn="l"/>
            <a:r>
              <a:rPr lang="en-US" dirty="0"/>
              <a:t>else:</a:t>
            </a:r>
          </a:p>
          <a:p>
            <a:pPr algn="l"/>
            <a:r>
              <a:rPr lang="en-US" dirty="0"/>
              <a:t>    # execute if no exception</a:t>
            </a:r>
          </a:p>
          <a:p>
            <a:pPr algn="l"/>
            <a:r>
              <a:rPr lang="en-US" dirty="0"/>
              <a:t>finally:</a:t>
            </a:r>
          </a:p>
          <a:p>
            <a:pPr algn="l"/>
            <a:r>
              <a:rPr lang="en-US" dirty="0"/>
              <a:t>    # Some code .....(always executed)</a:t>
            </a:r>
            <a:endParaRPr lang="en-US" sz="2800" b="1" i="1" dirty="0">
              <a:solidFill>
                <a:srgbClr val="FF0000"/>
              </a:solidFill>
            </a:endParaRPr>
          </a:p>
        </p:txBody>
      </p:sp>
      <p:sp>
        <p:nvSpPr>
          <p:cNvPr id="5" name="Title 4"/>
          <p:cNvSpPr>
            <a:spLocks noGrp="1"/>
          </p:cNvSpPr>
          <p:nvPr>
            <p:ph type="ctrTitle"/>
          </p:nvPr>
        </p:nvSpPr>
        <p:spPr>
          <a:xfrm>
            <a:off x="2858770" y="451168"/>
            <a:ext cx="9144000" cy="614997"/>
          </a:xfrm>
        </p:spPr>
        <p:txBody>
          <a:bodyPr>
            <a:noAutofit/>
          </a:bodyPr>
          <a:lstStyle/>
          <a:p>
            <a:r>
              <a:rPr lang="en-US" sz="4400" b="1" dirty="0"/>
              <a:t>Python T</a:t>
            </a:r>
            <a:r>
              <a:rPr lang="en-US" sz="4400" b="1" dirty="0" smtClean="0"/>
              <a:t>ry </a:t>
            </a:r>
            <a:r>
              <a:rPr lang="en-US" sz="4400" b="1" dirty="0"/>
              <a:t>with Finally  clause</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410831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406776" y="694372"/>
            <a:ext cx="7440930" cy="1655445"/>
          </a:xfrm>
        </p:spPr>
        <p:txBody>
          <a:bodyPr>
            <a:noAutofit/>
          </a:bodyPr>
          <a:lstStyle/>
          <a:p>
            <a:pPr algn="l"/>
            <a:endParaRPr lang="en-US" dirty="0"/>
          </a:p>
          <a:p>
            <a:pPr algn="l"/>
            <a:r>
              <a:rPr lang="en-US" dirty="0"/>
              <a:t>Python program to demonstrate </a:t>
            </a:r>
            <a:r>
              <a:rPr lang="en-US" dirty="0" smtClean="0"/>
              <a:t>finally    </a:t>
            </a:r>
            <a:endParaRPr lang="en-US" dirty="0"/>
          </a:p>
          <a:p>
            <a:pPr algn="l"/>
            <a:r>
              <a:rPr lang="en-US" dirty="0"/>
              <a:t># No exception </a:t>
            </a:r>
            <a:r>
              <a:rPr lang="en-US" dirty="0" err="1"/>
              <a:t>Exception</a:t>
            </a:r>
            <a:r>
              <a:rPr lang="en-US" dirty="0"/>
              <a:t> raised in try block</a:t>
            </a:r>
          </a:p>
          <a:p>
            <a:pPr algn="l"/>
            <a:r>
              <a:rPr lang="en-US" dirty="0"/>
              <a:t>try:</a:t>
            </a:r>
          </a:p>
          <a:p>
            <a:pPr algn="l"/>
            <a:r>
              <a:rPr lang="en-US" dirty="0"/>
              <a:t>    k = 5//0 # raises divide by zero exception.</a:t>
            </a:r>
          </a:p>
          <a:p>
            <a:pPr algn="l"/>
            <a:r>
              <a:rPr lang="en-US" dirty="0"/>
              <a:t>    print(k</a:t>
            </a:r>
            <a:r>
              <a:rPr lang="en-US" dirty="0" smtClean="0"/>
              <a:t>)    </a:t>
            </a:r>
            <a:endParaRPr lang="en-US" dirty="0"/>
          </a:p>
          <a:p>
            <a:pPr algn="l"/>
            <a:r>
              <a:rPr lang="en-US" dirty="0"/>
              <a:t># handles </a:t>
            </a:r>
            <a:r>
              <a:rPr lang="en-US" dirty="0" err="1"/>
              <a:t>zerodivision</a:t>
            </a:r>
            <a:r>
              <a:rPr lang="en-US" dirty="0"/>
              <a:t> exception    </a:t>
            </a:r>
          </a:p>
          <a:p>
            <a:pPr algn="l"/>
            <a:r>
              <a:rPr lang="en-US" dirty="0"/>
              <a:t>except </a:t>
            </a:r>
            <a:r>
              <a:rPr lang="en-US" dirty="0" err="1"/>
              <a:t>ZeroDivisionError</a:t>
            </a:r>
            <a:r>
              <a:rPr lang="en-US" dirty="0"/>
              <a:t>:   </a:t>
            </a:r>
          </a:p>
          <a:p>
            <a:pPr algn="l"/>
            <a:r>
              <a:rPr lang="en-US" dirty="0"/>
              <a:t>    print("Can't divide by zero</a:t>
            </a:r>
            <a:r>
              <a:rPr lang="en-US" dirty="0" smtClean="0"/>
              <a:t>")       </a:t>
            </a:r>
            <a:endParaRPr lang="en-US" dirty="0"/>
          </a:p>
          <a:p>
            <a:pPr algn="l"/>
            <a:r>
              <a:rPr lang="en-US" dirty="0"/>
              <a:t>finally:</a:t>
            </a:r>
          </a:p>
          <a:p>
            <a:pPr algn="l"/>
            <a:r>
              <a:rPr lang="en-US" dirty="0"/>
              <a:t>    # this block is always executed </a:t>
            </a:r>
          </a:p>
          <a:p>
            <a:pPr algn="l"/>
            <a:r>
              <a:rPr lang="en-US" dirty="0"/>
              <a:t>    # regardless of exception generation.</a:t>
            </a:r>
          </a:p>
          <a:p>
            <a:pPr algn="l"/>
            <a:r>
              <a:rPr lang="en-US" dirty="0"/>
              <a:t>    print('This is always executed')</a:t>
            </a:r>
            <a:endParaRPr lang="en-US" sz="2800" b="1" i="1" dirty="0">
              <a:solidFill>
                <a:srgbClr val="FF0000"/>
              </a:solidFill>
            </a:endParaRPr>
          </a:p>
        </p:txBody>
      </p:sp>
      <p:sp>
        <p:nvSpPr>
          <p:cNvPr id="5" name="Title 4"/>
          <p:cNvSpPr>
            <a:spLocks noGrp="1"/>
          </p:cNvSpPr>
          <p:nvPr>
            <p:ph type="ctrTitle"/>
          </p:nvPr>
        </p:nvSpPr>
        <p:spPr>
          <a:xfrm>
            <a:off x="2858770" y="451168"/>
            <a:ext cx="9144000" cy="614997"/>
          </a:xfrm>
        </p:spPr>
        <p:txBody>
          <a:bodyPr>
            <a:noAutofit/>
          </a:bodyPr>
          <a:lstStyle/>
          <a:p>
            <a:r>
              <a:rPr lang="en-US" sz="4400" b="1" dirty="0"/>
              <a:t>Python T</a:t>
            </a:r>
            <a:r>
              <a:rPr lang="en-US" sz="4400" b="1" dirty="0" smtClean="0"/>
              <a:t>ry </a:t>
            </a:r>
            <a:r>
              <a:rPr lang="en-US" sz="4400" b="1" dirty="0"/>
              <a:t>with Finally  clause</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1829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501390" y="1066165"/>
            <a:ext cx="7440930" cy="1655445"/>
          </a:xfrm>
        </p:spPr>
        <p:txBody>
          <a:bodyPr>
            <a:noAutofit/>
          </a:bodyPr>
          <a:lstStyle/>
          <a:p>
            <a:endParaRPr lang="en-US" sz="2800" dirty="0"/>
          </a:p>
          <a:p>
            <a:r>
              <a:rPr lang="en-US" sz="2800" dirty="0">
                <a:effectLst>
                  <a:outerShdw blurRad="38100" dist="19050" dir="2700000" algn="tl" rotWithShape="0">
                    <a:schemeClr val="dk1">
                      <a:alpha val="40000"/>
                    </a:schemeClr>
                  </a:outerShdw>
                </a:effectLst>
              </a:rPr>
              <a:t>A Python program terminates as soon as it encounters an error. Error in Python can be of two types i.e. Syntax errors and Exceptions. Errors are the problems in a program due to which the program will stop the execution. On the other hand, exceptions are raised when some internal events occur which changes the normal flow of the program.</a:t>
            </a:r>
            <a:endParaRPr lang="en-US" sz="2800" dirty="0"/>
          </a:p>
        </p:txBody>
      </p:sp>
      <p:sp>
        <p:nvSpPr>
          <p:cNvPr id="5" name="Title 4"/>
          <p:cNvSpPr>
            <a:spLocks noGrp="1"/>
          </p:cNvSpPr>
          <p:nvPr>
            <p:ph type="ctrTitle"/>
          </p:nvPr>
        </p:nvSpPr>
        <p:spPr>
          <a:xfrm>
            <a:off x="2858135" y="451168"/>
            <a:ext cx="9144000" cy="614997"/>
          </a:xfrm>
        </p:spPr>
        <p:txBody>
          <a:bodyPr>
            <a:normAutofit fontScale="90000"/>
          </a:bodyPr>
          <a:lstStyle/>
          <a:p>
            <a:endParaRPr lang="en-US"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406776" y="694372"/>
            <a:ext cx="7440930" cy="1655445"/>
          </a:xfrm>
        </p:spPr>
        <p:txBody>
          <a:bodyPr>
            <a:noAutofit/>
          </a:bodyPr>
          <a:lstStyle/>
          <a:p>
            <a:pPr algn="l"/>
            <a:endParaRPr lang="en-US" dirty="0"/>
          </a:p>
          <a:p>
            <a:pPr algn="l"/>
            <a:r>
              <a:rPr lang="en-US" dirty="0"/>
              <a:t>This program will ask the user to enter a number until they guess a stored number correctly. </a:t>
            </a:r>
            <a:endParaRPr lang="en-US" dirty="0" smtClean="0"/>
          </a:p>
          <a:p>
            <a:pPr algn="l"/>
            <a:r>
              <a:rPr lang="en-US" dirty="0" smtClean="0"/>
              <a:t>To </a:t>
            </a:r>
            <a:r>
              <a:rPr lang="en-US" dirty="0"/>
              <a:t>help them figure it out, a hint is provided whether their guess is greater than or less than the stored number</a:t>
            </a:r>
            <a:r>
              <a:rPr lang="en-US" dirty="0" smtClean="0"/>
              <a:t>.</a:t>
            </a:r>
          </a:p>
          <a:p>
            <a:pPr algn="l"/>
            <a:r>
              <a:rPr lang="en-US" sz="2800" b="1" i="1" dirty="0" smtClean="0">
                <a:solidFill>
                  <a:srgbClr val="FF0000"/>
                </a:solidFill>
              </a:rPr>
              <a:t>See the rtf file</a:t>
            </a:r>
            <a:endParaRPr lang="en-US" sz="2800" b="1" i="1" dirty="0">
              <a:solidFill>
                <a:srgbClr val="FF0000"/>
              </a:solidFill>
            </a:endParaRPr>
          </a:p>
        </p:txBody>
      </p:sp>
      <p:sp>
        <p:nvSpPr>
          <p:cNvPr id="5" name="Title 4"/>
          <p:cNvSpPr>
            <a:spLocks noGrp="1"/>
          </p:cNvSpPr>
          <p:nvPr>
            <p:ph type="ctrTitle"/>
          </p:nvPr>
        </p:nvSpPr>
        <p:spPr>
          <a:xfrm>
            <a:off x="2858770" y="451168"/>
            <a:ext cx="9144000" cy="614997"/>
          </a:xfrm>
        </p:spPr>
        <p:txBody>
          <a:bodyPr>
            <a:noAutofit/>
          </a:bodyPr>
          <a:lstStyle/>
          <a:p>
            <a:r>
              <a:rPr lang="en-US" sz="4400" b="1" dirty="0"/>
              <a:t>User-Defined Exception in Python</a:t>
            </a:r>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48766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086736" y="2131695"/>
            <a:ext cx="7440930" cy="1655445"/>
          </a:xfrm>
        </p:spPr>
        <p:txBody>
          <a:bodyPr>
            <a:noAutofit/>
          </a:bodyPr>
          <a:lstStyle/>
          <a:p>
            <a:endParaRPr lang="en-US" sz="2800" dirty="0"/>
          </a:p>
        </p:txBody>
      </p:sp>
      <p:sp>
        <p:nvSpPr>
          <p:cNvPr id="5" name="Title 4"/>
          <p:cNvSpPr>
            <a:spLocks noGrp="1"/>
          </p:cNvSpPr>
          <p:nvPr>
            <p:ph type="ctrTitle"/>
          </p:nvPr>
        </p:nvSpPr>
        <p:spPr>
          <a:xfrm>
            <a:off x="2423160" y="570230"/>
            <a:ext cx="9144000" cy="495935"/>
          </a:xfrm>
        </p:spPr>
        <p:txBody>
          <a:bodyPr>
            <a:normAutofit fontScale="90000"/>
          </a:bodyPr>
          <a:lstStyle/>
          <a:p>
            <a:endParaRPr lang="en-US"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6279515" y="1866900"/>
            <a:ext cx="5248910" cy="3603625"/>
          </a:xfrm>
          <a:prstGeom prst="rect">
            <a:avLst/>
          </a:prstGeom>
        </p:spPr>
      </p:pic>
      <p:sp>
        <p:nvSpPr>
          <p:cNvPr id="2" name="Title 1"/>
          <p:cNvSpPr>
            <a:spLocks noGrp="1"/>
          </p:cNvSpPr>
          <p:nvPr>
            <p:ph type="ctrTitle"/>
          </p:nvPr>
        </p:nvSpPr>
        <p:spPr>
          <a:xfrm>
            <a:off x="6279515" y="4277995"/>
            <a:ext cx="5248910" cy="1192530"/>
          </a:xfrm>
        </p:spPr>
        <p:txBody>
          <a:bodyPr>
            <a:noAutofit/>
            <a:scene3d>
              <a:camera prst="orthographicFront"/>
              <a:lightRig rig="threePt" dir="t"/>
            </a:scene3d>
          </a:bodyPr>
          <a:lstStyle/>
          <a:p>
            <a:pPr algn="ctr"/>
            <a:r>
              <a:rPr 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 Python </a:t>
            </a:r>
          </a:p>
        </p:txBody>
      </p:sp>
      <p:pic>
        <p:nvPicPr>
          <p:cNvPr id="6" name="Picture 5" descr="76545896"/>
          <p:cNvPicPr>
            <a:picLocks noChangeAspect="1"/>
          </p:cNvPicPr>
          <p:nvPr/>
        </p:nvPicPr>
        <p:blipFill>
          <a:blip r:embed="rId3"/>
          <a:stretch>
            <a:fillRect/>
          </a:stretch>
        </p:blipFill>
        <p:spPr>
          <a:xfrm>
            <a:off x="2275205" y="2242185"/>
            <a:ext cx="3804920" cy="28536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948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272790" y="238442"/>
            <a:ext cx="7440930" cy="1655445"/>
          </a:xfrm>
        </p:spPr>
        <p:txBody>
          <a:bodyPr>
            <a:noAutofit/>
          </a:bodyPr>
          <a:lstStyle/>
          <a:p>
            <a:endParaRPr lang="en-US" sz="2800" dirty="0"/>
          </a:p>
          <a:p>
            <a:endParaRPr lang="en-US" sz="2800" dirty="0">
              <a:effectLst>
                <a:outerShdw blurRad="38100" dist="19050" dir="2700000" algn="tl" rotWithShape="0">
                  <a:schemeClr val="dk1">
                    <a:alpha val="40000"/>
                  </a:schemeClr>
                </a:outerShdw>
              </a:effectLst>
            </a:endParaRPr>
          </a:p>
          <a:p>
            <a:r>
              <a:rPr lang="en-US" sz="2800" dirty="0">
                <a:effectLst>
                  <a:outerShdw blurRad="38100" dist="19050" dir="2700000" algn="tl" rotWithShape="0">
                    <a:schemeClr val="dk1">
                      <a:alpha val="40000"/>
                    </a:schemeClr>
                  </a:outerShdw>
                </a:effectLst>
              </a:rPr>
              <a:t>Python has many built-in exceptions that are raised when your program encounters an error (something in the program goes wrong).</a:t>
            </a:r>
          </a:p>
          <a:p>
            <a:r>
              <a:rPr lang="en-US" sz="2800" dirty="0" smtClean="0">
                <a:effectLst>
                  <a:outerShdw blurRad="38100" dist="19050" dir="2700000" algn="tl" rotWithShape="0">
                    <a:schemeClr val="dk1">
                      <a:alpha val="40000"/>
                    </a:schemeClr>
                  </a:outerShdw>
                </a:effectLst>
              </a:rPr>
              <a:t>When </a:t>
            </a:r>
            <a:r>
              <a:rPr lang="en-US" sz="2800" dirty="0">
                <a:effectLst>
                  <a:outerShdw blurRad="38100" dist="19050" dir="2700000" algn="tl" rotWithShape="0">
                    <a:schemeClr val="dk1">
                      <a:alpha val="40000"/>
                    </a:schemeClr>
                  </a:outerShdw>
                </a:effectLst>
              </a:rPr>
              <a:t>these exceptions occur, the Python interpreter stops the current process and passes it to the calling process until it is handled. If not handled, the program will crash.</a:t>
            </a:r>
            <a:endParaRPr lang="en-US" sz="2800" dirty="0"/>
          </a:p>
        </p:txBody>
      </p:sp>
      <p:sp>
        <p:nvSpPr>
          <p:cNvPr id="5" name="Title 4"/>
          <p:cNvSpPr>
            <a:spLocks noGrp="1"/>
          </p:cNvSpPr>
          <p:nvPr>
            <p:ph type="ctrTitle"/>
          </p:nvPr>
        </p:nvSpPr>
        <p:spPr>
          <a:xfrm>
            <a:off x="2858135" y="1066165"/>
            <a:ext cx="9144000" cy="614997"/>
          </a:xfrm>
        </p:spPr>
        <p:txBody>
          <a:bodyPr>
            <a:normAutofit fontScale="90000"/>
          </a:bodyPr>
          <a:lstStyle/>
          <a:p>
            <a:r>
              <a:rPr lang="en-US" dirty="0"/>
              <a:t>Exceptions in Python</a:t>
            </a:r>
            <a:br>
              <a:rPr lang="en-US" dirty="0"/>
            </a:br>
            <a:endParaRPr lang="en-US"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943506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r>
              <a:rPr lang="en-US" dirty="0"/>
              <a:t>In Python, exceptions can be handled using a </a:t>
            </a:r>
            <a:r>
              <a:rPr lang="en-US" sz="3600" b="1" dirty="0">
                <a:solidFill>
                  <a:srgbClr val="FF0000"/>
                </a:solidFill>
              </a:rPr>
              <a:t>try </a:t>
            </a:r>
            <a:r>
              <a:rPr lang="en-US" dirty="0"/>
              <a:t>statement.</a:t>
            </a:r>
          </a:p>
          <a:p>
            <a:r>
              <a:rPr lang="en-US" dirty="0"/>
              <a:t>The critical operation which can raise an exception is placed inside the try clause. The code that handles the exceptions is written in the </a:t>
            </a:r>
            <a:r>
              <a:rPr lang="en-US" sz="3200" b="1" dirty="0">
                <a:solidFill>
                  <a:srgbClr val="FF0000"/>
                </a:solidFill>
              </a:rPr>
              <a:t>except clause</a:t>
            </a:r>
            <a:r>
              <a:rPr lang="en-US" dirty="0"/>
              <a:t>.</a:t>
            </a:r>
          </a:p>
          <a:p>
            <a:r>
              <a:rPr lang="en-US" dirty="0"/>
              <a:t>We can thus choose what operations to perform once we have caught the exception</a:t>
            </a:r>
            <a:r>
              <a:rPr lang="en-US" dirty="0" smtClean="0"/>
              <a:t>.</a:t>
            </a:r>
          </a:p>
          <a:p>
            <a:endParaRPr lang="en-US" sz="2800" dirty="0"/>
          </a:p>
        </p:txBody>
      </p:sp>
      <p:sp>
        <p:nvSpPr>
          <p:cNvPr id="5" name="Title 4"/>
          <p:cNvSpPr>
            <a:spLocks noGrp="1"/>
          </p:cNvSpPr>
          <p:nvPr>
            <p:ph type="ctrTitle"/>
          </p:nvPr>
        </p:nvSpPr>
        <p:spPr>
          <a:xfrm>
            <a:off x="2858135" y="1066165"/>
            <a:ext cx="9144000" cy="614997"/>
          </a:xfrm>
        </p:spPr>
        <p:txBody>
          <a:bodyPr>
            <a:normAutofit fontScale="90000"/>
          </a:bodyPr>
          <a:lstStyle/>
          <a:p>
            <a:r>
              <a:rPr lang="en-US" dirty="0" smtClean="0"/>
              <a:t>Catching Exceptions </a:t>
            </a:r>
            <a:r>
              <a:rPr lang="en-US" dirty="0"/>
              <a:t>in Python</a:t>
            </a:r>
            <a:br>
              <a:rPr lang="en-US" dirty="0"/>
            </a:br>
            <a:endParaRPr lang="en-US"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08887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r>
              <a:rPr lang="en-US" b="1" i="1" dirty="0" smtClean="0">
                <a:solidFill>
                  <a:srgbClr val="7030A0"/>
                </a:solidFill>
              </a:rPr>
              <a:t>These </a:t>
            </a:r>
            <a:r>
              <a:rPr lang="en-US" b="1" i="1" dirty="0">
                <a:solidFill>
                  <a:srgbClr val="7030A0"/>
                </a:solidFill>
              </a:rPr>
              <a:t>exceptions can be handled using the try </a:t>
            </a:r>
            <a:r>
              <a:rPr lang="en-US" b="1" i="1" dirty="0" smtClean="0">
                <a:solidFill>
                  <a:srgbClr val="7030A0"/>
                </a:solidFill>
              </a:rPr>
              <a:t>statement.</a:t>
            </a:r>
          </a:p>
          <a:p>
            <a:r>
              <a:rPr lang="en-US" b="1" i="1" dirty="0" smtClean="0">
                <a:solidFill>
                  <a:srgbClr val="7030A0"/>
                </a:solidFill>
              </a:rPr>
              <a:t>When the </a:t>
            </a:r>
            <a:r>
              <a:rPr lang="en-US" b="1" i="1" dirty="0">
                <a:solidFill>
                  <a:srgbClr val="7030A0"/>
                </a:solidFill>
              </a:rPr>
              <a:t>try block raises an error, </a:t>
            </a:r>
            <a:r>
              <a:rPr lang="en-US" b="1" i="1" dirty="0" smtClean="0">
                <a:solidFill>
                  <a:srgbClr val="7030A0"/>
                </a:solidFill>
              </a:rPr>
              <a:t>then  the except </a:t>
            </a:r>
            <a:r>
              <a:rPr lang="en-US" b="1" i="1" dirty="0">
                <a:solidFill>
                  <a:srgbClr val="7030A0"/>
                </a:solidFill>
              </a:rPr>
              <a:t>block will be executed.</a:t>
            </a:r>
          </a:p>
          <a:p>
            <a:endParaRPr lang="en-US" sz="2800" b="1" i="1" dirty="0">
              <a:solidFill>
                <a:schemeClr val="accent1">
                  <a:lumMod val="50000"/>
                </a:schemeClr>
              </a:solidFill>
            </a:endParaRPr>
          </a:p>
          <a:p>
            <a:r>
              <a:rPr lang="en-US" sz="2800" b="1" i="1" dirty="0">
                <a:solidFill>
                  <a:schemeClr val="accent1">
                    <a:lumMod val="50000"/>
                  </a:schemeClr>
                </a:solidFill>
              </a:rPr>
              <a:t>Without the try block, the program will crash and raise an </a:t>
            </a:r>
            <a:r>
              <a:rPr lang="en-US" sz="2800" b="1" i="1" dirty="0" smtClean="0">
                <a:solidFill>
                  <a:schemeClr val="accent1">
                    <a:lumMod val="50000"/>
                  </a:schemeClr>
                </a:solidFill>
              </a:rPr>
              <a:t>error.</a:t>
            </a:r>
          </a:p>
          <a:p>
            <a:r>
              <a:rPr lang="en-US" b="1" i="1" dirty="0">
                <a:solidFill>
                  <a:srgbClr val="7030A0"/>
                </a:solidFill>
              </a:rPr>
              <a:t>The try block is used to check some code for errors </a:t>
            </a:r>
            <a:r>
              <a:rPr lang="en-US" b="1" i="1" dirty="0" err="1">
                <a:solidFill>
                  <a:srgbClr val="7030A0"/>
                </a:solidFill>
              </a:rPr>
              <a:t>i.e</a:t>
            </a:r>
            <a:r>
              <a:rPr lang="en-US" b="1" i="1" dirty="0">
                <a:solidFill>
                  <a:srgbClr val="7030A0"/>
                </a:solidFill>
              </a:rPr>
              <a:t> the code inside the try block will execute when there is no error in the program</a:t>
            </a:r>
            <a:r>
              <a:rPr lang="en-US" b="1" i="1" dirty="0" smtClean="0">
                <a:solidFill>
                  <a:srgbClr val="7030A0"/>
                </a:solidFill>
              </a:rPr>
              <a:t>.</a:t>
            </a:r>
          </a:p>
          <a:p>
            <a:r>
              <a:rPr lang="en-US" b="1" i="1" dirty="0" smtClean="0">
                <a:solidFill>
                  <a:srgbClr val="7030A0"/>
                </a:solidFill>
              </a:rPr>
              <a:t> </a:t>
            </a:r>
            <a:r>
              <a:rPr lang="en-US" b="1" i="1" dirty="0">
                <a:solidFill>
                  <a:srgbClr val="7030A0"/>
                </a:solidFill>
              </a:rPr>
              <a:t>Whereas the code inside the except block will execute whenever the program encounters some error in the preceding try block.</a:t>
            </a:r>
          </a:p>
          <a:p>
            <a:r>
              <a:rPr lang="en-US" b="1" i="1" dirty="0">
                <a:solidFill>
                  <a:srgbClr val="7030A0"/>
                </a:solidFill>
              </a:rPr>
              <a:t> </a:t>
            </a:r>
          </a:p>
          <a:p>
            <a:endParaRPr lang="en-US" sz="2000" dirty="0"/>
          </a:p>
        </p:txBody>
      </p:sp>
      <p:sp>
        <p:nvSpPr>
          <p:cNvPr id="5" name="Title 4"/>
          <p:cNvSpPr>
            <a:spLocks noGrp="1"/>
          </p:cNvSpPr>
          <p:nvPr>
            <p:ph type="ctrTitle"/>
          </p:nvPr>
        </p:nvSpPr>
        <p:spPr>
          <a:xfrm>
            <a:off x="2858135" y="1066165"/>
            <a:ext cx="9144000" cy="614997"/>
          </a:xfrm>
        </p:spPr>
        <p:txBody>
          <a:bodyPr>
            <a:normAutofit fontScale="90000"/>
          </a:bodyPr>
          <a:lstStyle/>
          <a:p>
            <a:r>
              <a:rPr lang="en-US" dirty="0" smtClean="0"/>
              <a:t>Catching Exceptions </a:t>
            </a:r>
            <a:r>
              <a:rPr lang="en-US" dirty="0"/>
              <a:t>in Python</a:t>
            </a:r>
            <a:br>
              <a:rPr lang="en-US" dirty="0"/>
            </a:br>
            <a:endParaRPr lang="en-US"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39728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r>
              <a:rPr lang="en-US" b="1" dirty="0"/>
              <a:t>The try block </a:t>
            </a:r>
            <a:endParaRPr lang="en-US" b="1" dirty="0" smtClean="0"/>
          </a:p>
          <a:p>
            <a:r>
              <a:rPr lang="en-US" dirty="0" smtClean="0"/>
              <a:t>lets </a:t>
            </a:r>
            <a:r>
              <a:rPr lang="en-US" dirty="0"/>
              <a:t>you test a block of code for errors.</a:t>
            </a:r>
          </a:p>
          <a:p>
            <a:r>
              <a:rPr lang="en-US" b="1" dirty="0"/>
              <a:t>The except </a:t>
            </a:r>
            <a:r>
              <a:rPr lang="en-US" b="1" dirty="0" smtClean="0"/>
              <a:t>block</a:t>
            </a:r>
          </a:p>
          <a:p>
            <a:r>
              <a:rPr lang="en-US" dirty="0" smtClean="0"/>
              <a:t> </a:t>
            </a:r>
            <a:r>
              <a:rPr lang="en-US" dirty="0"/>
              <a:t>lets you handle the error.</a:t>
            </a:r>
          </a:p>
          <a:p>
            <a:r>
              <a:rPr lang="en-US" b="1" dirty="0"/>
              <a:t>The finally </a:t>
            </a:r>
            <a:r>
              <a:rPr lang="en-US" b="1" dirty="0" smtClean="0"/>
              <a:t>block</a:t>
            </a:r>
          </a:p>
          <a:p>
            <a:r>
              <a:rPr lang="en-US" dirty="0" smtClean="0"/>
              <a:t> </a:t>
            </a:r>
            <a:r>
              <a:rPr lang="en-US" dirty="0"/>
              <a:t>lets you execute code, regardless of the result of the try- and except blocks.</a:t>
            </a:r>
          </a:p>
        </p:txBody>
      </p:sp>
      <p:sp>
        <p:nvSpPr>
          <p:cNvPr id="5" name="Title 4"/>
          <p:cNvSpPr>
            <a:spLocks noGrp="1"/>
          </p:cNvSpPr>
          <p:nvPr>
            <p:ph type="ctrTitle"/>
          </p:nvPr>
        </p:nvSpPr>
        <p:spPr>
          <a:xfrm>
            <a:off x="2858135" y="182245"/>
            <a:ext cx="9144000" cy="614997"/>
          </a:xfrm>
        </p:spPr>
        <p:txBody>
          <a:bodyPr>
            <a:normAutofit fontScale="90000"/>
          </a:bodyPr>
          <a:lstStyle/>
          <a:p>
            <a:r>
              <a:rPr lang="en-US" b="1" dirty="0" smtClean="0"/>
              <a:t>SYNTAX</a:t>
            </a:r>
            <a:endParaRPr lang="en-US" b="1"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07977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endParaRPr lang="en-US" dirty="0"/>
          </a:p>
        </p:txBody>
      </p:sp>
      <p:sp>
        <p:nvSpPr>
          <p:cNvPr id="5" name="Title 4"/>
          <p:cNvSpPr>
            <a:spLocks noGrp="1"/>
          </p:cNvSpPr>
          <p:nvPr>
            <p:ph type="ctrTitle"/>
          </p:nvPr>
        </p:nvSpPr>
        <p:spPr>
          <a:xfrm>
            <a:off x="2858135" y="182245"/>
            <a:ext cx="9144000" cy="614997"/>
          </a:xfrm>
        </p:spPr>
        <p:txBody>
          <a:bodyPr>
            <a:normAutofit fontScale="90000"/>
          </a:bodyPr>
          <a:lstStyle/>
          <a:p>
            <a:r>
              <a:rPr lang="en-US" b="1" dirty="0" smtClean="0"/>
              <a:t>SYNTAX</a:t>
            </a:r>
            <a:endParaRPr lang="en-US" b="1"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026" name="Picture 2" descr="C:\Users\HP\Desktop\HIIT\images\try_except_else_finally.a7fac6c36c5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031" y="1226502"/>
            <a:ext cx="6907569" cy="49536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43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D1"/>
          <p:cNvPicPr>
            <a:picLocks noChangeAspect="1"/>
          </p:cNvPicPr>
          <p:nvPr/>
        </p:nvPicPr>
        <p:blipFill>
          <a:blip r:embed="rId2"/>
          <a:stretch>
            <a:fillRect/>
          </a:stretch>
        </p:blipFill>
        <p:spPr>
          <a:xfrm>
            <a:off x="17145" y="2131695"/>
            <a:ext cx="2840990" cy="1950720"/>
          </a:xfrm>
          <a:prstGeom prst="rect">
            <a:avLst/>
          </a:prstGeom>
        </p:spPr>
      </p:pic>
      <p:pic>
        <p:nvPicPr>
          <p:cNvPr id="6" name="Picture 5" descr="76545896"/>
          <p:cNvPicPr>
            <a:picLocks noChangeAspect="1"/>
          </p:cNvPicPr>
          <p:nvPr/>
        </p:nvPicPr>
        <p:blipFill>
          <a:blip r:embed="rId3"/>
          <a:stretch>
            <a:fillRect/>
          </a:stretch>
        </p:blipFill>
        <p:spPr>
          <a:xfrm>
            <a:off x="17145" y="635"/>
            <a:ext cx="2841625" cy="2131060"/>
          </a:xfrm>
          <a:prstGeom prst="rect">
            <a:avLst/>
          </a:prstGeom>
        </p:spPr>
      </p:pic>
      <p:sp>
        <p:nvSpPr>
          <p:cNvPr id="3" name="Content Placeholder 2"/>
          <p:cNvSpPr>
            <a:spLocks noGrp="1"/>
          </p:cNvSpPr>
          <p:nvPr>
            <p:ph idx="1"/>
          </p:nvPr>
        </p:nvSpPr>
        <p:spPr>
          <a:xfrm>
            <a:off x="3376296" y="1303972"/>
            <a:ext cx="7440930" cy="1655445"/>
          </a:xfrm>
        </p:spPr>
        <p:txBody>
          <a:bodyPr>
            <a:noAutofit/>
          </a:bodyPr>
          <a:lstStyle/>
          <a:p>
            <a:endParaRPr lang="en-US" dirty="0"/>
          </a:p>
        </p:txBody>
      </p:sp>
      <p:sp>
        <p:nvSpPr>
          <p:cNvPr id="5" name="Title 4"/>
          <p:cNvSpPr>
            <a:spLocks noGrp="1"/>
          </p:cNvSpPr>
          <p:nvPr>
            <p:ph type="ctrTitle"/>
          </p:nvPr>
        </p:nvSpPr>
        <p:spPr>
          <a:xfrm>
            <a:off x="2858135" y="182245"/>
            <a:ext cx="9144000" cy="614997"/>
          </a:xfrm>
        </p:spPr>
        <p:txBody>
          <a:bodyPr>
            <a:normAutofit fontScale="90000"/>
          </a:bodyPr>
          <a:lstStyle/>
          <a:p>
            <a:r>
              <a:rPr lang="en-US" b="1" dirty="0" smtClean="0"/>
              <a:t>SYNTAX</a:t>
            </a:r>
            <a:endParaRPr lang="en-US" b="1" dirty="0"/>
          </a:p>
        </p:txBody>
      </p:sp>
      <p:sp>
        <p:nvSpPr>
          <p:cNvPr id="7" name="Title 1"/>
          <p:cNvSpPr txBox="1">
            <a:spLocks/>
          </p:cNvSpPr>
          <p:nvPr/>
        </p:nvSpPr>
        <p:spPr>
          <a:xfrm>
            <a:off x="504826" y="2510790"/>
            <a:ext cx="2581910" cy="1192530"/>
          </a:xfrm>
          <a:prstGeom prst="rect">
            <a:avLst/>
          </a:prstGeom>
          <a:effectLst>
            <a:outerShdw blurRad="50800" dist="38100" dir="13500000" algn="br" rotWithShape="0">
              <a:prstClr val="black">
                <a:alpha val="40000"/>
              </a:prstClr>
            </a:outerShdw>
          </a:effectLst>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TRY AND </a:t>
            </a:r>
            <a:b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EXCEPT</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2050" name="Picture 2" descr="C:\Users\HP\Desktop\HIIT\images\imag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610" y="608330"/>
            <a:ext cx="8384001" cy="53200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629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1614</Words>
  <Application>Microsoft Office PowerPoint</Application>
  <PresentationFormat>Custom</PresentationFormat>
  <Paragraphs>239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TRY AND  EXCEPT</vt:lpstr>
      <vt:lpstr>PowerPoint Presentation</vt:lpstr>
      <vt:lpstr>Exceptions in Python </vt:lpstr>
      <vt:lpstr>Catching Exceptions in Python </vt:lpstr>
      <vt:lpstr>Catching Exceptions in Python </vt:lpstr>
      <vt:lpstr>SYNTAX</vt:lpstr>
      <vt:lpstr>SYNTAX</vt:lpstr>
      <vt:lpstr>SYNTAX</vt:lpstr>
      <vt:lpstr>SYNTAX</vt:lpstr>
      <vt:lpstr>Python Errors and Built-in Exceptions</vt:lpstr>
      <vt:lpstr>Python Errors and Built-in Exceptions</vt:lpstr>
      <vt:lpstr>Python Errors and Built-in Exceptions</vt:lpstr>
      <vt:lpstr>Python Errors and Built-in Exceptions</vt:lpstr>
      <vt:lpstr>Python Errors and Built-in Exceptions</vt:lpstr>
      <vt:lpstr>TRY-EXCEPT</vt:lpstr>
      <vt:lpstr>TRY-EXCEPT</vt:lpstr>
      <vt:lpstr>TRY-EXCEPT</vt:lpstr>
      <vt:lpstr>TRY-EXCEPT</vt:lpstr>
      <vt:lpstr>TRY-EXCEPT</vt:lpstr>
      <vt:lpstr>PowerPoint Presentation</vt:lpstr>
      <vt:lpstr>PowerPoint Presentation</vt:lpstr>
      <vt:lpstr>Python try with else clause</vt:lpstr>
      <vt:lpstr>Python try with else clause</vt:lpstr>
      <vt:lpstr>Python try with else clause</vt:lpstr>
      <vt:lpstr>Python try with else clause</vt:lpstr>
      <vt:lpstr>Python try...finally</vt:lpstr>
      <vt:lpstr>Python Try with Finally  clause</vt:lpstr>
      <vt:lpstr>Python Try with Finally  clause</vt:lpstr>
      <vt:lpstr>User-Defined Exception in Python</vt:lpstr>
      <vt:lpstr>PowerPoint Presentation</vt:lpstr>
      <vt:lpstr> Python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BASICS</dc:title>
  <dc:creator>DUTCHESS</dc:creator>
  <cp:lastModifiedBy>HP</cp:lastModifiedBy>
  <cp:revision>48</cp:revision>
  <dcterms:created xsi:type="dcterms:W3CDTF">2020-07-07T10:26:00Z</dcterms:created>
  <dcterms:modified xsi:type="dcterms:W3CDTF">2022-07-08T06:53:17Z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