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8" r:id="rId3"/>
    <p:sldId id="259" r:id="rId4"/>
    <p:sldId id="263" r:id="rId5"/>
    <p:sldId id="261" r:id="rId6"/>
    <p:sldId id="272" r:id="rId7"/>
    <p:sldId id="282" r:id="rId8"/>
    <p:sldId id="264" r:id="rId9"/>
    <p:sldId id="281" r:id="rId10"/>
    <p:sldId id="296" r:id="rId11"/>
    <p:sldId id="269" r:id="rId12"/>
    <p:sldId id="297" r:id="rId13"/>
    <p:sldId id="298" r:id="rId14"/>
    <p:sldId id="299" r:id="rId15"/>
    <p:sldId id="300" r:id="rId16"/>
    <p:sldId id="301" r:id="rId17"/>
    <p:sldId id="302" r:id="rId18"/>
    <p:sldId id="306" r:id="rId19"/>
    <p:sldId id="311" r:id="rId20"/>
    <p:sldId id="307" r:id="rId21"/>
    <p:sldId id="308" r:id="rId22"/>
    <p:sldId id="309" r:id="rId23"/>
    <p:sldId id="310" r:id="rId24"/>
    <p:sldId id="303" r:id="rId25"/>
    <p:sldId id="304" r:id="rId26"/>
    <p:sldId id="280" r:id="rId27"/>
    <p:sldId id="305" r:id="rId28"/>
  </p:sldIdLst>
  <p:sldSz cx="9144000" cy="5143500" type="screen16x9"/>
  <p:notesSz cx="6858000" cy="9144000"/>
  <p:embeddedFontLst>
    <p:embeddedFont>
      <p:font typeface="Roboto Slab" panose="020F0502020204030204" pitchFamily="2" charset="0"/>
      <p:regular r:id="rId30"/>
      <p:bold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996" y="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abf1dbd17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abf1dbd17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github.com/sleekyu" TargetMode="External"/><Relationship Id="rId4" Type="http://schemas.openxmlformats.org/officeDocument/2006/relationships/hyperlink" Target="https://www.linkedin.com/in/u" TargetMode="Externa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data.qld.gov.au/datase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Descriptive Analysis of Petroleum and Gas Production in Queensland</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0"/>
            <a:ext cx="7571700" cy="514350"/>
          </a:xfrm>
        </p:spPr>
        <p:txBody>
          <a:bodyPr/>
          <a:lstStyle/>
          <a:p>
            <a:r>
              <a:rPr lang="en-US" sz="2400" dirty="0"/>
              <a:t>Data Cleaning</a:t>
            </a:r>
          </a:p>
        </p:txBody>
      </p:sp>
      <p:sp>
        <p:nvSpPr>
          <p:cNvPr id="3" name="Text Placeholder 2"/>
          <p:cNvSpPr>
            <a:spLocks noGrp="1"/>
          </p:cNvSpPr>
          <p:nvPr>
            <p:ph type="body" idx="1"/>
          </p:nvPr>
        </p:nvSpPr>
        <p:spPr>
          <a:xfrm>
            <a:off x="762000" y="438150"/>
            <a:ext cx="7571700" cy="4572000"/>
          </a:xfrm>
        </p:spPr>
        <p:txBody>
          <a:bodyPr/>
          <a:lstStyle/>
          <a:p>
            <a:r>
              <a:rPr lang="en-US" sz="1400" dirty="0"/>
              <a:t>The dataframe was  split in two, one containing numeric data and the other containing categorical data</a:t>
            </a:r>
          </a:p>
          <a:p>
            <a:r>
              <a:rPr lang="en-US" sz="1400" dirty="0"/>
              <a:t> 4 of the numeric columns a total number of missing values greater than 95% of their total values and were dropped bringing the number of numeric columns to 8.</a:t>
            </a:r>
          </a:p>
          <a:p>
            <a:r>
              <a:rPr lang="en-US" sz="1400" dirty="0"/>
              <a:t>The remaining 8 columns had missing values less than 10% of their total values and were filled with their mean values.</a:t>
            </a:r>
          </a:p>
          <a:p>
            <a:r>
              <a:rPr lang="en-US" sz="1400" dirty="0"/>
              <a:t>After which the numeric columns were renamed and rearranged.</a:t>
            </a:r>
          </a:p>
          <a:p>
            <a:r>
              <a:rPr lang="en-US" sz="1400" dirty="0"/>
              <a:t>The categorical columns had a total of 3 missing values filled with their most occurring values</a:t>
            </a:r>
          </a:p>
          <a:p>
            <a:r>
              <a:rPr lang="en-US" sz="1400" dirty="0"/>
              <a:t>Accessing the values of the columns showed 2 columns filled with meaningless data. These were dropped, bringing the number of categorical columns to 7.</a:t>
            </a:r>
          </a:p>
          <a:p>
            <a:r>
              <a:rPr lang="en-US" sz="1400" dirty="0"/>
              <a:t>After which the categorical  columns were renamed, rearranged, and their data types changed to appropriate types.</a:t>
            </a:r>
          </a:p>
          <a:p>
            <a:r>
              <a:rPr lang="en-US" sz="1400" dirty="0"/>
              <a:t>Some of the columns contained values with irregular casing, characters, and spacing, all of which were regularized.</a:t>
            </a:r>
          </a:p>
          <a:p>
            <a:r>
              <a:rPr lang="en-US" sz="1400" dirty="0"/>
              <a:t>The numeric and categorical  dataframes were then combined to form a single data frame.</a:t>
            </a:r>
          </a:p>
          <a:p>
            <a:r>
              <a:rPr lang="en-US" sz="1400" dirty="0"/>
              <a:t>An additional column which had the year values only extracted from a column of dates was created.</a:t>
            </a:r>
          </a:p>
          <a:p>
            <a:pPr>
              <a:buNone/>
            </a:pPr>
            <a:endParaRPr lang="en-US" sz="1600" dirty="0"/>
          </a:p>
          <a:p>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133350"/>
            <a:ext cx="75717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Data Analysis</a:t>
            </a:r>
            <a:br>
              <a:rPr lang="en" dirty="0"/>
            </a:br>
            <a:r>
              <a:rPr lang="en" sz="1400" dirty="0"/>
              <a:t>Average Production by Year of the Different Product Types</a:t>
            </a:r>
            <a:endParaRPr sz="1400"/>
          </a:p>
        </p:txBody>
      </p:sp>
      <p:graphicFrame>
        <p:nvGraphicFramePr>
          <p:cNvPr id="215" name="Google Shape;215;p25"/>
          <p:cNvGraphicFramePr/>
          <p:nvPr/>
        </p:nvGraphicFramePr>
        <p:xfrm>
          <a:off x="685800" y="971551"/>
          <a:ext cx="7772400" cy="3678455"/>
        </p:xfrm>
        <a:graphic>
          <a:graphicData uri="http://schemas.openxmlformats.org/drawingml/2006/table">
            <a:tbl>
              <a:tblPr>
                <a:noFill/>
                <a:tableStyleId>{701FB10D-A61A-4DE4-8506-F670E7A89527}</a:tableStyleId>
              </a:tblPr>
              <a:tblGrid>
                <a:gridCol w="1219200">
                  <a:extLst>
                    <a:ext uri="{9D8B030D-6E8A-4147-A177-3AD203B41FA5}">
                      <a16:colId xmlns:a16="http://schemas.microsoft.com/office/drawing/2014/main" val="20000"/>
                    </a:ext>
                  </a:extLst>
                </a:gridCol>
                <a:gridCol w="188976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43256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435615">
                <a:tc>
                  <a:txBody>
                    <a:bodyPr/>
                    <a:lstStyle/>
                    <a:p>
                      <a:pPr marL="0" lvl="0" indent="0" algn="l" rtl="0">
                        <a:spcBef>
                          <a:spcPts val="0"/>
                        </a:spcBef>
                        <a:spcAft>
                          <a:spcPts val="0"/>
                        </a:spcAft>
                        <a:buNone/>
                      </a:pPr>
                      <a:r>
                        <a:rPr lang="en-US" sz="1100" dirty="0">
                          <a:solidFill>
                            <a:srgbClr val="607D8B"/>
                          </a:solidFill>
                          <a:latin typeface="Roboto Slab"/>
                          <a:ea typeface="Roboto Slab"/>
                          <a:cs typeface="Roboto Slab"/>
                          <a:sym typeface="Roboto Slab"/>
                        </a:rPr>
                        <a:t>Year</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Natural</a:t>
                      </a:r>
                      <a:r>
                        <a:rPr lang="en" sz="1100" baseline="0" dirty="0">
                          <a:solidFill>
                            <a:srgbClr val="607D8B"/>
                          </a:solidFill>
                          <a:latin typeface="Roboto Slab"/>
                          <a:ea typeface="Roboto Slab"/>
                          <a:cs typeface="Roboto Slab"/>
                          <a:sym typeface="Roboto Slab"/>
                        </a:rPr>
                        <a:t> Gas (MM3)</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Oil (MMBBL)</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LPG (KT)</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rgbClr val="607D8B"/>
                          </a:solidFill>
                          <a:latin typeface="Roboto Slab"/>
                          <a:ea typeface="Roboto Slab"/>
                          <a:cs typeface="Roboto Slab"/>
                          <a:sym typeface="Roboto Slab"/>
                        </a:rPr>
                        <a:t>Condensates (MMBBL</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82055">
                <a:tc>
                  <a:txBody>
                    <a:bodyPr/>
                    <a:lstStyle/>
                    <a:p>
                      <a:pPr marL="0" lvl="0" indent="0" algn="r" rtl="0">
                        <a:spcBef>
                          <a:spcPts val="0"/>
                        </a:spcBef>
                        <a:spcAft>
                          <a:spcPts val="0"/>
                        </a:spcAft>
                        <a:buNone/>
                      </a:pPr>
                      <a:r>
                        <a:rPr lang="en" sz="1100" dirty="0">
                          <a:solidFill>
                            <a:srgbClr val="607D8B"/>
                          </a:solidFill>
                          <a:latin typeface="Roboto Slab"/>
                          <a:ea typeface="Roboto Slab"/>
                          <a:cs typeface="Roboto Slab"/>
                          <a:sym typeface="Roboto Slab"/>
                        </a:rPr>
                        <a:t>2014</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0.88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0.00025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0.00502</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5.12012e-05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482055">
                <a:tc>
                  <a:txBody>
                    <a:bodyPr/>
                    <a:lstStyle/>
                    <a:p>
                      <a:pPr marL="0" lvl="0" indent="0" algn="r" rtl="0">
                        <a:spcBef>
                          <a:spcPts val="0"/>
                        </a:spcBef>
                        <a:spcAft>
                          <a:spcPts val="0"/>
                        </a:spcAft>
                        <a:buNone/>
                      </a:pPr>
                      <a:r>
                        <a:rPr lang="en" sz="1100" dirty="0">
                          <a:solidFill>
                            <a:srgbClr val="607D8B"/>
                          </a:solidFill>
                          <a:latin typeface="Roboto Slab"/>
                          <a:ea typeface="Roboto Slab"/>
                          <a:cs typeface="Roboto Slab"/>
                          <a:sym typeface="Roboto Slab"/>
                        </a:rPr>
                        <a:t>2015</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17.16</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0.00448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0.20025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0.00226</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82055">
                <a:tc>
                  <a:txBody>
                    <a:bodyPr/>
                    <a:lstStyle/>
                    <a:p>
                      <a:pPr marL="0" lvl="0" indent="0" algn="r" rtl="0">
                        <a:spcBef>
                          <a:spcPts val="0"/>
                        </a:spcBef>
                        <a:spcAft>
                          <a:spcPts val="0"/>
                        </a:spcAft>
                        <a:buNone/>
                      </a:pPr>
                      <a:r>
                        <a:rPr lang="en" sz="1100" dirty="0">
                          <a:solidFill>
                            <a:srgbClr val="607D8B"/>
                          </a:solidFill>
                          <a:latin typeface="Roboto Slab"/>
                          <a:ea typeface="Roboto Slab"/>
                          <a:cs typeface="Roboto Slab"/>
                          <a:sym typeface="Roboto Slab"/>
                        </a:rPr>
                        <a:t>2016</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29.94</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0.00237</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0.04465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0.00037</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r h="482055">
                <a:tc>
                  <a:txBody>
                    <a:bodyPr/>
                    <a:lstStyle/>
                    <a:p>
                      <a:pPr marL="0" lvl="0" indent="0" algn="r" rtl="0">
                        <a:spcBef>
                          <a:spcPts val="0"/>
                        </a:spcBef>
                        <a:spcAft>
                          <a:spcPts val="0"/>
                        </a:spcAft>
                        <a:buNone/>
                      </a:pPr>
                      <a:r>
                        <a:rPr lang="en-US" sz="1100" dirty="0">
                          <a:solidFill>
                            <a:srgbClr val="607D8B"/>
                          </a:solidFill>
                          <a:latin typeface="Roboto Slab"/>
                          <a:ea typeface="Roboto Slab"/>
                          <a:cs typeface="Roboto Slab"/>
                          <a:sym typeface="Roboto Slab"/>
                        </a:rPr>
                        <a:t>2017</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46.10</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0.0025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0.05031</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0.00053</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4"/>
                  </a:ext>
                </a:extLst>
              </a:tr>
              <a:tr h="303164">
                <a:tc>
                  <a:txBody>
                    <a:bodyPr/>
                    <a:lstStyle/>
                    <a:p>
                      <a:pPr marL="0" lvl="0" indent="0" algn="r" rtl="0">
                        <a:spcBef>
                          <a:spcPts val="0"/>
                        </a:spcBef>
                        <a:spcAft>
                          <a:spcPts val="0"/>
                        </a:spcAft>
                        <a:buNone/>
                      </a:pPr>
                      <a:r>
                        <a:rPr lang="en-US" sz="1100" dirty="0">
                          <a:solidFill>
                            <a:srgbClr val="607D8B"/>
                          </a:solidFill>
                          <a:latin typeface="Roboto Slab"/>
                          <a:ea typeface="Roboto Slab"/>
                          <a:cs typeface="Roboto Slab"/>
                          <a:sym typeface="Roboto Slab"/>
                        </a:rPr>
                        <a:t>2018</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47.08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0.00314</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0.06708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0.00075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5"/>
                  </a:ext>
                </a:extLst>
              </a:tr>
              <a:tr h="482055">
                <a:tc>
                  <a:txBody>
                    <a:bodyPr/>
                    <a:lstStyle/>
                    <a:p>
                      <a:pPr marL="0" lvl="0" indent="0" algn="r" rtl="0">
                        <a:spcBef>
                          <a:spcPts val="0"/>
                        </a:spcBef>
                        <a:spcAft>
                          <a:spcPts val="0"/>
                        </a:spcAft>
                        <a:buNone/>
                      </a:pPr>
                      <a:r>
                        <a:rPr lang="en-US" sz="1100" dirty="0">
                          <a:solidFill>
                            <a:srgbClr val="607D8B"/>
                          </a:solidFill>
                          <a:latin typeface="Roboto Slab"/>
                          <a:ea typeface="Roboto Slab"/>
                          <a:cs typeface="Roboto Slab"/>
                          <a:sym typeface="Roboto Slab"/>
                        </a:rPr>
                        <a:t>2019</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35.24</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0.00296</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0.05433</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0.00054</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6"/>
                  </a:ext>
                </a:extLst>
              </a:tr>
              <a:tr h="482055">
                <a:tc>
                  <a:txBody>
                    <a:bodyPr/>
                    <a:lstStyle/>
                    <a:p>
                      <a:pPr marL="0" lvl="0" indent="0" algn="r" rtl="0">
                        <a:spcBef>
                          <a:spcPts val="0"/>
                        </a:spcBef>
                        <a:spcAft>
                          <a:spcPts val="0"/>
                        </a:spcAft>
                        <a:buNone/>
                      </a:pPr>
                      <a:r>
                        <a:rPr lang="en-US" sz="1100" dirty="0">
                          <a:solidFill>
                            <a:srgbClr val="607D8B"/>
                          </a:solidFill>
                          <a:latin typeface="Roboto Slab"/>
                          <a:ea typeface="Roboto Slab"/>
                          <a:cs typeface="Roboto Slab"/>
                          <a:sym typeface="Roboto Slab"/>
                        </a:rPr>
                        <a:t>2020</a:t>
                      </a:r>
                      <a:endParaRPr sz="110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51.35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0.00221</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0.06495</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US" sz="1400" b="1" dirty="0">
                          <a:solidFill>
                            <a:srgbClr val="263238"/>
                          </a:solidFill>
                          <a:latin typeface="Source Sans Pro"/>
                          <a:ea typeface="Source Sans Pro"/>
                          <a:cs typeface="Source Sans Pro"/>
                          <a:sym typeface="Source Sans Pro"/>
                        </a:rPr>
                        <a:t>0.00038</a:t>
                      </a:r>
                      <a:endParaRPr sz="1400" b="1">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7"/>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571700" cy="702600"/>
          </a:xfrm>
        </p:spPr>
        <p:txBody>
          <a:bodyPr/>
          <a:lstStyle/>
          <a:p>
            <a:r>
              <a:rPr lang="en-US" sz="2800" dirty="0"/>
              <a:t>Data Analysis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4" name="Title 1"/>
          <p:cNvSpPr txBox="1">
            <a:spLocks/>
          </p:cNvSpPr>
          <p:nvPr/>
        </p:nvSpPr>
        <p:spPr>
          <a:xfrm>
            <a:off x="762000" y="895350"/>
            <a:ext cx="5791200" cy="3810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a:ln>
                  <a:noFill/>
                </a:ln>
                <a:solidFill>
                  <a:schemeClr val="accent1"/>
                </a:solidFill>
                <a:effectLst/>
                <a:uLnTx/>
                <a:uFillTx/>
                <a:latin typeface="Roboto Slab"/>
                <a:ea typeface="Roboto Slab"/>
                <a:cs typeface="Roboto Slab"/>
                <a:sym typeface="Roboto Slab"/>
              </a:rPr>
              <a:t>Averag</a:t>
            </a:r>
            <a:r>
              <a:rPr lang="en-US" sz="1600" dirty="0">
                <a:solidFill>
                  <a:schemeClr val="accent1"/>
                </a:solidFill>
                <a:latin typeface="Roboto Slab"/>
                <a:ea typeface="Roboto Slab"/>
                <a:cs typeface="Roboto Slab"/>
                <a:sym typeface="Roboto Slab"/>
              </a:rPr>
              <a:t>e Natural Gas Production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sp>
        <p:nvSpPr>
          <p:cNvPr id="5" name="Google Shape;412;p37"/>
          <p:cNvSpPr txBox="1">
            <a:spLocks/>
          </p:cNvSpPr>
          <p:nvPr/>
        </p:nvSpPr>
        <p:spPr>
          <a:xfrm>
            <a:off x="381000" y="1276350"/>
            <a:ext cx="8229600" cy="3733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	</a:t>
            </a:r>
            <a:endParaRPr kumimoji="0" lang="en-US" sz="16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 name="Picture 5" descr="averageGasProd (1).png"/>
          <p:cNvPicPr>
            <a:picLocks noChangeAspect="1"/>
          </p:cNvPicPr>
          <p:nvPr/>
        </p:nvPicPr>
        <p:blipFill>
          <a:blip r:embed="rId2"/>
          <a:stretch>
            <a:fillRect/>
          </a:stretch>
        </p:blipFill>
        <p:spPr>
          <a:xfrm>
            <a:off x="1524000" y="1532432"/>
            <a:ext cx="5562600" cy="35539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762000" y="895350"/>
            <a:ext cx="5410200" cy="3810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a:ln>
                  <a:noFill/>
                </a:ln>
                <a:solidFill>
                  <a:schemeClr val="accent1"/>
                </a:solidFill>
                <a:effectLst/>
                <a:uLnTx/>
                <a:uFillTx/>
                <a:latin typeface="Roboto Slab"/>
                <a:ea typeface="Roboto Slab"/>
                <a:cs typeface="Roboto Slab"/>
                <a:sym typeface="Roboto Slab"/>
              </a:rPr>
              <a:t>Averag</a:t>
            </a:r>
            <a:r>
              <a:rPr lang="en-US" sz="1600" dirty="0">
                <a:solidFill>
                  <a:schemeClr val="accent1"/>
                </a:solidFill>
                <a:latin typeface="Roboto Slab"/>
                <a:ea typeface="Roboto Slab"/>
                <a:cs typeface="Roboto Slab"/>
                <a:sym typeface="Roboto Slab"/>
              </a:rPr>
              <a:t>e Petroleum Production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averageOilProd (1).png"/>
          <p:cNvPicPr>
            <a:picLocks noChangeAspect="1"/>
          </p:cNvPicPr>
          <p:nvPr/>
        </p:nvPicPr>
        <p:blipFill>
          <a:blip r:embed="rId2"/>
          <a:stretch>
            <a:fillRect/>
          </a:stretch>
        </p:blipFill>
        <p:spPr>
          <a:xfrm>
            <a:off x="1447800" y="1352551"/>
            <a:ext cx="5487650" cy="3352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7543800" cy="3810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a:ln>
                  <a:noFill/>
                </a:ln>
                <a:solidFill>
                  <a:schemeClr val="accent1"/>
                </a:solidFill>
                <a:effectLst/>
                <a:uLnTx/>
                <a:uFillTx/>
                <a:latin typeface="Roboto Slab"/>
                <a:ea typeface="Roboto Slab"/>
                <a:cs typeface="Roboto Slab"/>
                <a:sym typeface="Roboto Slab"/>
              </a:rPr>
              <a:t>Averag</a:t>
            </a:r>
            <a:r>
              <a:rPr lang="en-US" sz="1600" dirty="0">
                <a:solidFill>
                  <a:schemeClr val="accent1"/>
                </a:solidFill>
                <a:latin typeface="Roboto Slab"/>
                <a:ea typeface="Roboto Slab"/>
                <a:cs typeface="Roboto Slab"/>
                <a:sym typeface="Roboto Slab"/>
              </a:rPr>
              <a:t>e Liquefied Petroleum Gas (LPG) Production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averageLPGProd.png"/>
          <p:cNvPicPr>
            <a:picLocks noChangeAspect="1"/>
          </p:cNvPicPr>
          <p:nvPr/>
        </p:nvPicPr>
        <p:blipFill>
          <a:blip r:embed="rId2"/>
          <a:stretch>
            <a:fillRect/>
          </a:stretch>
        </p:blipFill>
        <p:spPr>
          <a:xfrm>
            <a:off x="1295400" y="1428751"/>
            <a:ext cx="5487650" cy="3200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5791200" cy="3810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a:ln>
                  <a:noFill/>
                </a:ln>
                <a:solidFill>
                  <a:schemeClr val="accent1"/>
                </a:solidFill>
                <a:effectLst/>
                <a:uLnTx/>
                <a:uFillTx/>
                <a:latin typeface="Roboto Slab"/>
                <a:ea typeface="Roboto Slab"/>
                <a:cs typeface="Roboto Slab"/>
                <a:sym typeface="Roboto Slab"/>
              </a:rPr>
              <a:t>Averag</a:t>
            </a:r>
            <a:r>
              <a:rPr lang="en-US" sz="1600" dirty="0">
                <a:solidFill>
                  <a:schemeClr val="accent1"/>
                </a:solidFill>
                <a:latin typeface="Roboto Slab"/>
                <a:ea typeface="Roboto Slab"/>
                <a:cs typeface="Roboto Slab"/>
                <a:sym typeface="Roboto Slab"/>
              </a:rPr>
              <a:t>e Condensates Production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Screenshot (3).png"/>
          <p:cNvPicPr>
            <a:picLocks noChangeAspect="1"/>
          </p:cNvPicPr>
          <p:nvPr/>
        </p:nvPicPr>
        <p:blipFill>
          <a:blip r:embed="rId2"/>
          <a:stretch>
            <a:fillRect/>
          </a:stretch>
        </p:blipFill>
        <p:spPr>
          <a:xfrm>
            <a:off x="1371600" y="1504950"/>
            <a:ext cx="5638800" cy="304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a:ln>
                  <a:noFill/>
                </a:ln>
                <a:solidFill>
                  <a:schemeClr val="accent1"/>
                </a:solidFill>
                <a:effectLst/>
                <a:uLnTx/>
                <a:uFillTx/>
                <a:latin typeface="Roboto Slab"/>
                <a:ea typeface="Roboto Slab"/>
                <a:cs typeface="Roboto Slab"/>
                <a:sym typeface="Roboto Slab"/>
              </a:rPr>
              <a:t>The Percentage of Gas Flared</a:t>
            </a:r>
            <a:r>
              <a:rPr lang="en-US" sz="1600" dirty="0">
                <a:solidFill>
                  <a:schemeClr val="accent1"/>
                </a:solidFill>
                <a:latin typeface="Roboto Slab"/>
                <a:ea typeface="Roboto Slab"/>
                <a:cs typeface="Roboto Slab"/>
                <a:sym typeface="Roboto Slab"/>
              </a:rPr>
              <a:t> 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gasFlaredPerby (1).png"/>
          <p:cNvPicPr>
            <a:picLocks noChangeAspect="1"/>
          </p:cNvPicPr>
          <p:nvPr/>
        </p:nvPicPr>
        <p:blipFill>
          <a:blip r:embed="rId2"/>
          <a:stretch>
            <a:fillRect/>
          </a:stretch>
        </p:blipFill>
        <p:spPr>
          <a:xfrm>
            <a:off x="1828175" y="1504950"/>
            <a:ext cx="5487650" cy="28960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kumimoji="0" lang="en-US" sz="1600" b="0" i="0" u="none" strike="noStrike" kern="0" cap="none" spc="0" normalizeH="0" noProof="0" dirty="0">
                <a:ln>
                  <a:noFill/>
                </a:ln>
                <a:solidFill>
                  <a:schemeClr val="accent1"/>
                </a:solidFill>
                <a:effectLst/>
                <a:uLnTx/>
                <a:uFillTx/>
                <a:latin typeface="Roboto Slab"/>
                <a:ea typeface="Roboto Slab"/>
                <a:cs typeface="Roboto Slab"/>
                <a:sym typeface="Roboto Slab"/>
              </a:rPr>
              <a:t>Total </a:t>
            </a:r>
            <a:r>
              <a:rPr lang="en-US" sz="1600" dirty="0">
                <a:solidFill>
                  <a:schemeClr val="accent1"/>
                </a:solidFill>
                <a:latin typeface="Roboto Slab"/>
                <a:ea typeface="Roboto Slab"/>
                <a:cs typeface="Roboto Slab"/>
                <a:sym typeface="Roboto Slab"/>
              </a:rPr>
              <a:t>Gas Produced vs. </a:t>
            </a:r>
            <a:r>
              <a:rPr kumimoji="0" lang="en-US" sz="1600" b="0" i="0" u="none" strike="noStrike" kern="0" cap="none" spc="0" normalizeH="0" noProof="0" dirty="0">
                <a:ln>
                  <a:noFill/>
                </a:ln>
                <a:solidFill>
                  <a:schemeClr val="accent1"/>
                </a:solidFill>
                <a:effectLst/>
                <a:uLnTx/>
                <a:uFillTx/>
                <a:latin typeface="Roboto Slab"/>
                <a:ea typeface="Roboto Slab"/>
                <a:cs typeface="Roboto Slab"/>
                <a:sym typeface="Roboto Slab"/>
              </a:rPr>
              <a:t>Percentage of Gas Flared </a:t>
            </a:r>
            <a:r>
              <a:rPr lang="en-US" sz="1600" dirty="0">
                <a:solidFill>
                  <a:schemeClr val="accent1"/>
                </a:solidFill>
                <a:latin typeface="Roboto Slab"/>
                <a:ea typeface="Roboto Slab"/>
                <a:cs typeface="Roboto Slab"/>
                <a:sym typeface="Roboto Slab"/>
              </a:rPr>
              <a:t>By Year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Screenshot (5).png"/>
          <p:cNvPicPr>
            <a:picLocks noChangeAspect="1"/>
          </p:cNvPicPr>
          <p:nvPr/>
        </p:nvPicPr>
        <p:blipFill>
          <a:blip r:embed="rId2"/>
          <a:stretch>
            <a:fillRect/>
          </a:stretch>
        </p:blipFill>
        <p:spPr>
          <a:xfrm>
            <a:off x="1828800" y="1585753"/>
            <a:ext cx="4876799" cy="30433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a:solidFill>
                  <a:schemeClr val="accent1"/>
                </a:solidFill>
                <a:latin typeface="Roboto Slab"/>
                <a:ea typeface="Roboto Slab"/>
                <a:cs typeface="Roboto Slab"/>
                <a:sym typeface="Roboto Slab"/>
              </a:rPr>
              <a:t>Production Type That Produced the Most Gas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gascoalseam.png"/>
          <p:cNvPicPr>
            <a:picLocks noChangeAspect="1"/>
          </p:cNvPicPr>
          <p:nvPr/>
        </p:nvPicPr>
        <p:blipFill>
          <a:blip r:embed="rId2"/>
          <a:stretch>
            <a:fillRect/>
          </a:stretch>
        </p:blipFill>
        <p:spPr>
          <a:xfrm>
            <a:off x="1295400" y="1428750"/>
            <a:ext cx="5105400" cy="3124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a:solidFill>
                  <a:schemeClr val="accent1"/>
                </a:solidFill>
                <a:latin typeface="Roboto Slab"/>
                <a:ea typeface="Roboto Slab"/>
                <a:cs typeface="Roboto Slab"/>
                <a:sym typeface="Roboto Slab"/>
              </a:rPr>
              <a:t>Production Type That Produced the Most Condensates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condensates.png"/>
          <p:cNvPicPr>
            <a:picLocks noChangeAspect="1"/>
          </p:cNvPicPr>
          <p:nvPr/>
        </p:nvPicPr>
        <p:blipFill>
          <a:blip r:embed="rId2"/>
          <a:stretch>
            <a:fillRect/>
          </a:stretch>
        </p:blipFill>
        <p:spPr>
          <a:xfrm>
            <a:off x="1524000" y="1504950"/>
            <a:ext cx="5029200"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Hello!</a:t>
            </a:r>
            <a:endParaRPr sz="6000" b="1"/>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Uchechukwu Amua</a:t>
            </a:r>
            <a:endParaRPr sz="3600" b="1"/>
          </a:p>
        </p:txBody>
      </p:sp>
      <p:sp>
        <p:nvSpPr>
          <p:cNvPr id="87" name="Google Shape;87;p14"/>
          <p:cNvSpPr txBox="1">
            <a:spLocks noGrp="1"/>
          </p:cNvSpPr>
          <p:nvPr>
            <p:ph type="body" idx="4294967295"/>
          </p:nvPr>
        </p:nvSpPr>
        <p:spPr>
          <a:xfrm>
            <a:off x="1637500" y="2388200"/>
            <a:ext cx="64397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t>I hope you enjoy my presentation.</a:t>
            </a:r>
          </a:p>
          <a:p>
            <a:pPr marL="0" lvl="0" indent="0" algn="l" rtl="0">
              <a:spcBef>
                <a:spcPts val="600"/>
              </a:spcBef>
              <a:spcAft>
                <a:spcPts val="0"/>
              </a:spcAft>
              <a:buNone/>
            </a:pPr>
            <a:endParaRPr sz="1600" dirty="0"/>
          </a:p>
          <a:p>
            <a:pPr marL="0" lvl="0" indent="0" algn="l" rtl="0">
              <a:spcBef>
                <a:spcPts val="600"/>
              </a:spcBef>
              <a:spcAft>
                <a:spcPts val="0"/>
              </a:spcAft>
              <a:buNone/>
            </a:pPr>
            <a:r>
              <a:rPr lang="en" sz="2000" dirty="0"/>
              <a:t>Let’s connect:</a:t>
            </a:r>
          </a:p>
          <a:p>
            <a:pPr marL="0" lvl="0" indent="0" algn="l" rtl="0">
              <a:spcBef>
                <a:spcPts val="600"/>
              </a:spcBef>
              <a:spcAft>
                <a:spcPts val="0"/>
              </a:spcAft>
              <a:buNone/>
            </a:pPr>
            <a:endParaRPr lang="en" sz="1600" dirty="0"/>
          </a:p>
          <a:p>
            <a:pPr marL="0" lvl="0" indent="0">
              <a:buNone/>
            </a:pPr>
            <a:r>
              <a:rPr lang="en" sz="1600" dirty="0"/>
              <a:t>	</a:t>
            </a:r>
            <a:r>
              <a:rPr lang="en" sz="1600" dirty="0">
                <a:hlinkClick r:id="rId4"/>
              </a:rPr>
              <a:t> https://www.linkedin.com/in/u</a:t>
            </a:r>
            <a:r>
              <a:rPr lang="en" sz="1600" dirty="0"/>
              <a:t>chechukwu-amua</a:t>
            </a:r>
          </a:p>
          <a:p>
            <a:pPr marL="0" lvl="0" indent="0" algn="l" rtl="0">
              <a:spcBef>
                <a:spcPts val="600"/>
              </a:spcBef>
              <a:spcAft>
                <a:spcPts val="0"/>
              </a:spcAft>
              <a:buNone/>
            </a:pPr>
            <a:r>
              <a:rPr lang="en" sz="1600" dirty="0"/>
              <a:t>	</a:t>
            </a:r>
            <a:r>
              <a:rPr lang="en" sz="1600" dirty="0">
                <a:hlinkClick r:id="rId5"/>
              </a:rPr>
              <a:t>https://github.com/sleekyu</a:t>
            </a:r>
            <a:r>
              <a:rPr lang="en" sz="1600" dirty="0"/>
              <a:t>cee</a:t>
            </a:r>
          </a:p>
          <a:p>
            <a:pPr marL="0" lvl="0" indent="0" algn="l" rtl="0">
              <a:spcBef>
                <a:spcPts val="600"/>
              </a:spcBef>
              <a:spcAft>
                <a:spcPts val="0"/>
              </a:spcAft>
              <a:buNone/>
            </a:pPr>
            <a:r>
              <a:rPr lang="en" sz="1600" dirty="0"/>
              <a:t>	</a:t>
            </a:r>
            <a:r>
              <a:rPr lang="en-US" sz="1600" dirty="0"/>
              <a:t>uchesy4u</a:t>
            </a:r>
            <a:r>
              <a:rPr lang="en" sz="1600" dirty="0"/>
              <a:t>@yahoo.com</a:t>
            </a:r>
            <a:endParaRPr sz="1600" dirty="0"/>
          </a:p>
          <a:p>
            <a:pPr marL="0" lvl="0" indent="0" algn="l" rtl="0">
              <a:spcBef>
                <a:spcPts val="600"/>
              </a:spcBef>
              <a:spcAft>
                <a:spcPts val="0"/>
              </a:spcAft>
              <a:buNone/>
            </a:pPr>
            <a:endParaRPr sz="2600" dirty="0"/>
          </a:p>
        </p:txBody>
      </p:sp>
      <p:pic>
        <p:nvPicPr>
          <p:cNvPr id="88" name="Google Shape;88;p14"/>
          <p:cNvPicPr preferRelativeResize="0"/>
          <p:nvPr/>
        </p:nvPicPr>
        <p:blipFill>
          <a:blip r:embed="rId6"/>
          <a:stretch>
            <a:fillRect/>
          </a:stretch>
        </p:blipFill>
        <p:spPr>
          <a:xfrm>
            <a:off x="5943600" y="2647950"/>
            <a:ext cx="1210200" cy="1210200"/>
          </a:xfrm>
          <a:prstGeom prst="ellipse">
            <a:avLst/>
          </a:prstGeom>
          <a:noFill/>
          <a:ln>
            <a:noFill/>
          </a:ln>
        </p:spPr>
      </p:pic>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543800" y="3486150"/>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11" name="Picture 10" descr="icons8-linkedin-circled-48.png"/>
          <p:cNvPicPr>
            <a:picLocks noChangeAspect="1"/>
          </p:cNvPicPr>
          <p:nvPr/>
        </p:nvPicPr>
        <p:blipFill>
          <a:blip r:embed="rId7"/>
          <a:stretch>
            <a:fillRect/>
          </a:stretch>
        </p:blipFill>
        <p:spPr>
          <a:xfrm>
            <a:off x="2057400" y="3790950"/>
            <a:ext cx="381000" cy="304800"/>
          </a:xfrm>
          <a:prstGeom prst="rect">
            <a:avLst/>
          </a:prstGeom>
        </p:spPr>
      </p:pic>
      <p:pic>
        <p:nvPicPr>
          <p:cNvPr id="12" name="Picture 11" descr="icons8-github-48.png"/>
          <p:cNvPicPr>
            <a:picLocks noChangeAspect="1"/>
          </p:cNvPicPr>
          <p:nvPr/>
        </p:nvPicPr>
        <p:blipFill>
          <a:blip r:embed="rId8"/>
          <a:stretch>
            <a:fillRect/>
          </a:stretch>
        </p:blipFill>
        <p:spPr>
          <a:xfrm>
            <a:off x="2057400" y="4171950"/>
            <a:ext cx="381000" cy="304800"/>
          </a:xfrm>
          <a:prstGeom prst="rect">
            <a:avLst/>
          </a:prstGeom>
        </p:spPr>
      </p:pic>
      <p:pic>
        <p:nvPicPr>
          <p:cNvPr id="13" name="Picture 12" descr="email.256x256.png"/>
          <p:cNvPicPr>
            <a:picLocks noChangeAspect="1"/>
          </p:cNvPicPr>
          <p:nvPr/>
        </p:nvPicPr>
        <p:blipFill>
          <a:blip r:embed="rId9"/>
          <a:stretch>
            <a:fillRect/>
          </a:stretch>
        </p:blipFill>
        <p:spPr>
          <a:xfrm>
            <a:off x="2133600" y="4552950"/>
            <a:ext cx="304800" cy="1828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a:solidFill>
                  <a:schemeClr val="accent1"/>
                </a:solidFill>
                <a:latin typeface="Roboto Slab"/>
                <a:ea typeface="Roboto Slab"/>
                <a:cs typeface="Roboto Slab"/>
                <a:sym typeface="Roboto Slab"/>
              </a:rPr>
              <a:t>The Top Oil  and Gas Producer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Screenshot (9).png"/>
          <p:cNvPicPr>
            <a:picLocks noChangeAspect="1"/>
          </p:cNvPicPr>
          <p:nvPr/>
        </p:nvPicPr>
        <p:blipFill>
          <a:blip r:embed="rId2"/>
          <a:stretch>
            <a:fillRect/>
          </a:stretch>
        </p:blipFill>
        <p:spPr>
          <a:xfrm>
            <a:off x="1371600" y="1623880"/>
            <a:ext cx="5029200" cy="28528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a:solidFill>
                  <a:schemeClr val="accent1"/>
                </a:solidFill>
                <a:latin typeface="Roboto Slab"/>
                <a:ea typeface="Roboto Slab"/>
                <a:cs typeface="Roboto Slab"/>
                <a:sym typeface="Roboto Slab"/>
              </a:rPr>
              <a:t>The Top 5 Producing Basins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6" name="Picture 5" descr="topbasins.png"/>
          <p:cNvPicPr>
            <a:picLocks noChangeAspect="1"/>
          </p:cNvPicPr>
          <p:nvPr/>
        </p:nvPicPr>
        <p:blipFill>
          <a:blip r:embed="rId2"/>
          <a:stretch>
            <a:fillRect/>
          </a:stretch>
        </p:blipFill>
        <p:spPr>
          <a:xfrm>
            <a:off x="1524000" y="1581150"/>
            <a:ext cx="4800600" cy="2971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a:solidFill>
                  <a:schemeClr val="accent1"/>
                </a:solidFill>
                <a:latin typeface="Roboto Slab"/>
                <a:ea typeface="Roboto Slab"/>
                <a:cs typeface="Roboto Slab"/>
                <a:sym typeface="Roboto Slab"/>
              </a:rPr>
              <a:t>The Top 5 Producing Reservoirs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topreservoirs.png"/>
          <p:cNvPicPr>
            <a:picLocks noChangeAspect="1"/>
          </p:cNvPicPr>
          <p:nvPr/>
        </p:nvPicPr>
        <p:blipFill>
          <a:blip r:embed="rId2"/>
          <a:stretch>
            <a:fillRect/>
          </a:stretch>
        </p:blipFill>
        <p:spPr>
          <a:xfrm>
            <a:off x="835573" y="1423495"/>
            <a:ext cx="5565227" cy="31532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
        <p:nvSpPr>
          <p:cNvPr id="4" name="Title 1"/>
          <p:cNvSpPr>
            <a:spLocks noGrp="1"/>
          </p:cNvSpPr>
          <p:nvPr>
            <p:ph type="title"/>
          </p:nvPr>
        </p:nvSpPr>
        <p:spPr>
          <a:xfrm>
            <a:off x="685800" y="0"/>
            <a:ext cx="7571700" cy="702600"/>
          </a:xfrm>
        </p:spPr>
        <p:txBody>
          <a:bodyPr/>
          <a:lstStyle/>
          <a:p>
            <a:r>
              <a:rPr lang="en-US" sz="2800" dirty="0"/>
              <a:t>Data Analysis</a:t>
            </a:r>
          </a:p>
        </p:txBody>
      </p:sp>
      <p:sp>
        <p:nvSpPr>
          <p:cNvPr id="5" name="Title 1"/>
          <p:cNvSpPr txBox="1">
            <a:spLocks/>
          </p:cNvSpPr>
          <p:nvPr/>
        </p:nvSpPr>
        <p:spPr>
          <a:xfrm>
            <a:off x="533400" y="895350"/>
            <a:ext cx="7543800" cy="45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chemeClr val="accent1"/>
              </a:buClr>
              <a:buSzPts val="2000"/>
              <a:buFont typeface="Roboto Slab"/>
              <a:buNone/>
              <a:tabLst/>
              <a:defRPr/>
            </a:pPr>
            <a:r>
              <a:rPr lang="en-US" sz="1600" dirty="0">
                <a:solidFill>
                  <a:schemeClr val="accent1"/>
                </a:solidFill>
                <a:latin typeface="Roboto Slab"/>
                <a:ea typeface="Roboto Slab"/>
                <a:cs typeface="Roboto Slab"/>
                <a:sym typeface="Roboto Slab"/>
              </a:rPr>
              <a:t>The Top 5 Producing Fields in Queensland</a:t>
            </a:r>
            <a:endParaRPr kumimoji="0" lang="en-US" sz="1600" b="0" i="0" u="none" strike="noStrike" kern="0" cap="none" spc="0" normalizeH="0" baseline="0" noProof="0" dirty="0">
              <a:ln>
                <a:noFill/>
              </a:ln>
              <a:solidFill>
                <a:schemeClr val="accent1"/>
              </a:solidFill>
              <a:effectLst/>
              <a:uLnTx/>
              <a:uFillTx/>
              <a:latin typeface="Roboto Slab"/>
              <a:ea typeface="Roboto Slab"/>
              <a:cs typeface="Roboto Slab"/>
              <a:sym typeface="Roboto Slab"/>
            </a:endParaRPr>
          </a:p>
        </p:txBody>
      </p:sp>
      <p:pic>
        <p:nvPicPr>
          <p:cNvPr id="7" name="Picture 6" descr="topfields.png"/>
          <p:cNvPicPr>
            <a:picLocks noChangeAspect="1"/>
          </p:cNvPicPr>
          <p:nvPr/>
        </p:nvPicPr>
        <p:blipFill>
          <a:blip r:embed="rId2"/>
          <a:stretch>
            <a:fillRect/>
          </a:stretch>
        </p:blipFill>
        <p:spPr>
          <a:xfrm>
            <a:off x="1143000" y="1428750"/>
            <a:ext cx="5286932" cy="304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6150" y="133350"/>
            <a:ext cx="7571700" cy="457200"/>
          </a:xfrm>
        </p:spPr>
        <p:txBody>
          <a:bodyPr/>
          <a:lstStyle/>
          <a:p>
            <a:r>
              <a:rPr lang="en-US" sz="2800" dirty="0"/>
              <a:t>Conclusions</a:t>
            </a:r>
          </a:p>
        </p:txBody>
      </p:sp>
      <p:sp>
        <p:nvSpPr>
          <p:cNvPr id="6" name="Text Placeholder 5"/>
          <p:cNvSpPr>
            <a:spLocks noGrp="1"/>
          </p:cNvSpPr>
          <p:nvPr>
            <p:ph type="body" idx="1"/>
          </p:nvPr>
        </p:nvSpPr>
        <p:spPr>
          <a:xfrm>
            <a:off x="786150" y="514350"/>
            <a:ext cx="7571700" cy="4419600"/>
          </a:xfrm>
        </p:spPr>
        <p:txBody>
          <a:bodyPr/>
          <a:lstStyle/>
          <a:p>
            <a:r>
              <a:rPr lang="en-US" sz="1250" dirty="0"/>
              <a:t>The average  gas production volume  per annum in  Queensland between 2014 and 2020 was  35.04 MM3.</a:t>
            </a:r>
          </a:p>
          <a:p>
            <a:r>
              <a:rPr lang="en-US" sz="1250" dirty="0"/>
              <a:t>The average oil production volume  per annum in Queensland between 2014 and 2020 was  0.00276 MMBBL.</a:t>
            </a:r>
          </a:p>
          <a:p>
            <a:r>
              <a:rPr lang="en-US" sz="1250" dirty="0"/>
              <a:t>The average LPG production volume  per annum in Queensland between 2014 and 2020 was  0.07486 KT. </a:t>
            </a:r>
          </a:p>
          <a:p>
            <a:r>
              <a:rPr lang="en-US" sz="1250" dirty="0"/>
              <a:t>The average condensates production volume  per annum in Queensland between 2014 and 2020 was  0.00075 MMBBL.</a:t>
            </a:r>
          </a:p>
          <a:p>
            <a:r>
              <a:rPr lang="en-US" sz="1250" dirty="0"/>
              <a:t>The  Percentage of Gas flared in Queensland in the year 2014, 2015, 2016, 2017, 2018, 2019, and 2020 were,  18.6%,  3.78%,  1.87%, 1.06%,  0.75%, 0.58%,  and 0.48% respectively.</a:t>
            </a:r>
          </a:p>
          <a:p>
            <a:r>
              <a:rPr lang="en-US" sz="1250" dirty="0"/>
              <a:t>Coal Seam Gas production type produced more natural gas than condensates between the production types whereas the Crude Oil production type produced more condensates than natural gas.</a:t>
            </a:r>
          </a:p>
          <a:p>
            <a:r>
              <a:rPr lang="en-US" sz="1250" dirty="0"/>
              <a:t>The  top oil producer in Queensland  between 2014 and 2020 was Santos Limited.</a:t>
            </a:r>
          </a:p>
          <a:p>
            <a:r>
              <a:rPr lang="en-US" sz="1250" dirty="0"/>
              <a:t> The top 5 producing basins in Queensland from 2014 to 2020 were,  Cooper, Eromanga,  Surat, Bowen,  and Adavale.</a:t>
            </a:r>
          </a:p>
          <a:p>
            <a:r>
              <a:rPr lang="en-US" sz="1250" dirty="0"/>
              <a:t> The top 5 producing reservoirs in Queensland from 2014 to 2020 were, Walloon Coal Measures, Toolachee Formation, Patchawarra Formation, Murta Formation, and Precipice Sandstone. </a:t>
            </a:r>
          </a:p>
          <a:p>
            <a:r>
              <a:rPr lang="en-US" sz="1250" dirty="0"/>
              <a:t> The top 5 producing fields in Queensland from 2014 to 2020 were, Fairview, Arcadia, Roma, Challum,  and Spring Gully.</a:t>
            </a:r>
          </a:p>
          <a:p>
            <a:endParaRPr lang="en-US" sz="15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Text Placeholder 2"/>
          <p:cNvSpPr>
            <a:spLocks noGrp="1"/>
          </p:cNvSpPr>
          <p:nvPr>
            <p:ph type="body" idx="1"/>
          </p:nvPr>
        </p:nvSpPr>
        <p:spPr/>
        <p:txBody>
          <a:bodyPr/>
          <a:lstStyle/>
          <a:p>
            <a:r>
              <a:rPr lang="en-US" dirty="0"/>
              <a:t>The average oil production  volume showed a declining rate. Enhanced oil production methods could be used to increase production.</a:t>
            </a:r>
          </a:p>
          <a:p>
            <a:r>
              <a:rPr lang="en-US" dirty="0"/>
              <a:t>Although the amount of gas flared in Queensland was drastically reduced between 2014 and 2020, Oil and Gas Producers should aim to stop gas flaring entirely.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Credits</a:t>
            </a:r>
          </a:p>
        </p:txBody>
      </p:sp>
      <p:sp>
        <p:nvSpPr>
          <p:cNvPr id="4" name="Text Placeholder 3"/>
          <p:cNvSpPr>
            <a:spLocks noGrp="1"/>
          </p:cNvSpPr>
          <p:nvPr>
            <p:ph type="body" idx="1"/>
          </p:nvPr>
        </p:nvSpPr>
        <p:spPr/>
        <p:txBody>
          <a:bodyPr/>
          <a:lstStyle/>
          <a:p>
            <a:r>
              <a:rPr lang="en-US" dirty="0"/>
              <a:t>Special thanks to my instructor Prof Ali El-Sharif and to my teaching assistant Mr. Nail </a:t>
            </a:r>
            <a:r>
              <a:rPr lang="en-US" dirty="0" err="1"/>
              <a:t>Senbas</a:t>
            </a:r>
            <a:endParaRPr lang="en-US" dirty="0"/>
          </a:p>
          <a:p>
            <a:r>
              <a:rPr lang="en-US" dirty="0"/>
              <a:t>The datasets for this analysis was got from Queensland government  open data portal, </a:t>
            </a:r>
            <a:r>
              <a:rPr lang="en-US" dirty="0">
                <a:latin typeface="Times New Roman" pitchFamily="18" charset="0"/>
                <a:cs typeface="Times New Roman" pitchFamily="18" charset="0"/>
                <a:hlinkClick r:id="rId2"/>
              </a:rPr>
              <a:t>https://www.data.qld.gov.au/dataset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presentation template was got from https://www.slidescarnival.com</a:t>
            </a:r>
            <a:endParaRPr lang="en-US" dirty="0"/>
          </a:p>
          <a:p>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14400" y="0"/>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a:solidFill>
                <a:schemeClr val="accent4"/>
              </a:solidFill>
            </a:endParaRPr>
          </a:p>
          <a:p>
            <a:pPr marL="0" lvl="0" indent="0" algn="l" rtl="0">
              <a:spcBef>
                <a:spcPts val="0"/>
              </a:spcBef>
              <a:spcAft>
                <a:spcPts val="0"/>
              </a:spcAft>
              <a:buNone/>
            </a:pPr>
            <a:r>
              <a:rPr lang="en" dirty="0"/>
              <a:t>Contents</a:t>
            </a:r>
            <a:endParaRPr/>
          </a:p>
        </p:txBody>
      </p:sp>
      <p:sp>
        <p:nvSpPr>
          <p:cNvPr id="98" name="Google Shape;98;p15"/>
          <p:cNvSpPr txBox="1">
            <a:spLocks noGrp="1"/>
          </p:cNvSpPr>
          <p:nvPr>
            <p:ph type="subTitle" idx="1"/>
          </p:nvPr>
        </p:nvSpPr>
        <p:spPr>
          <a:xfrm>
            <a:off x="1066800" y="1200150"/>
            <a:ext cx="6311825"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Char char="-"/>
            </a:pPr>
            <a:r>
              <a:rPr lang="en" sz="2000" dirty="0"/>
              <a:t>Background</a:t>
            </a:r>
          </a:p>
          <a:p>
            <a:pPr marL="0" lvl="0" indent="0" algn="l" rtl="0">
              <a:spcBef>
                <a:spcPts val="0"/>
              </a:spcBef>
              <a:spcAft>
                <a:spcPts val="0"/>
              </a:spcAft>
              <a:buFontTx/>
              <a:buChar char="-"/>
            </a:pPr>
            <a:r>
              <a:rPr lang="en" sz="2000" dirty="0"/>
              <a:t> Motivation</a:t>
            </a:r>
          </a:p>
          <a:p>
            <a:pPr marL="0" lvl="0" indent="0" algn="l" rtl="0">
              <a:spcBef>
                <a:spcPts val="0"/>
              </a:spcBef>
              <a:spcAft>
                <a:spcPts val="0"/>
              </a:spcAft>
              <a:buFontTx/>
              <a:buChar char="-"/>
            </a:pPr>
            <a:r>
              <a:rPr lang="en" sz="2000" dirty="0"/>
              <a:t> Problem Statement</a:t>
            </a:r>
          </a:p>
          <a:p>
            <a:pPr marL="0" lvl="0" indent="0" algn="l" rtl="0">
              <a:spcBef>
                <a:spcPts val="0"/>
              </a:spcBef>
              <a:spcAft>
                <a:spcPts val="0"/>
              </a:spcAft>
              <a:buFontTx/>
              <a:buChar char="-"/>
            </a:pPr>
            <a:r>
              <a:rPr lang="en" sz="2000" dirty="0"/>
              <a:t> Goal</a:t>
            </a:r>
          </a:p>
          <a:p>
            <a:pPr marL="0" lvl="0" indent="0" algn="l" rtl="0">
              <a:spcBef>
                <a:spcPts val="0"/>
              </a:spcBef>
              <a:spcAft>
                <a:spcPts val="0"/>
              </a:spcAft>
              <a:buFontTx/>
              <a:buChar char="-"/>
            </a:pPr>
            <a:r>
              <a:rPr lang="en" sz="2000" dirty="0"/>
              <a:t> Analysis Questions</a:t>
            </a:r>
          </a:p>
          <a:p>
            <a:pPr marL="0" lvl="0" indent="0" algn="l" rtl="0">
              <a:spcBef>
                <a:spcPts val="0"/>
              </a:spcBef>
              <a:spcAft>
                <a:spcPts val="0"/>
              </a:spcAft>
              <a:buFontTx/>
              <a:buChar char="-"/>
            </a:pPr>
            <a:r>
              <a:rPr lang="en" sz="2000" dirty="0"/>
              <a:t> EDA</a:t>
            </a:r>
          </a:p>
          <a:p>
            <a:pPr marL="0" lvl="0" indent="0" algn="l" rtl="0">
              <a:spcBef>
                <a:spcPts val="0"/>
              </a:spcBef>
              <a:spcAft>
                <a:spcPts val="0"/>
              </a:spcAft>
              <a:buFontTx/>
              <a:buChar char="-"/>
            </a:pPr>
            <a:r>
              <a:rPr lang="en" sz="2000" dirty="0"/>
              <a:t> Data Cleaning</a:t>
            </a:r>
          </a:p>
          <a:p>
            <a:pPr marL="0" lvl="0" indent="0" algn="l" rtl="0">
              <a:spcBef>
                <a:spcPts val="0"/>
              </a:spcBef>
              <a:spcAft>
                <a:spcPts val="0"/>
              </a:spcAft>
              <a:buFontTx/>
              <a:buChar char="-"/>
            </a:pPr>
            <a:r>
              <a:rPr lang="en" sz="2000" dirty="0"/>
              <a:t> Data Analysis</a:t>
            </a:r>
          </a:p>
          <a:p>
            <a:pPr marL="0" lvl="0" indent="0" algn="l" rtl="0">
              <a:spcBef>
                <a:spcPts val="0"/>
              </a:spcBef>
              <a:spcAft>
                <a:spcPts val="0"/>
              </a:spcAft>
              <a:buFontTx/>
              <a:buChar char="-"/>
            </a:pPr>
            <a:r>
              <a:rPr lang="en" sz="2000" dirty="0"/>
              <a:t> Conclusions</a:t>
            </a:r>
          </a:p>
          <a:p>
            <a:pPr marL="0" lvl="0" indent="0" algn="l" rtl="0">
              <a:spcBef>
                <a:spcPts val="0"/>
              </a:spcBef>
              <a:spcAft>
                <a:spcPts val="0"/>
              </a:spcAft>
              <a:buFontTx/>
              <a:buChar char="-"/>
            </a:pPr>
            <a:r>
              <a:rPr lang="en" sz="2000" dirty="0"/>
              <a:t> Recommendations</a:t>
            </a:r>
          </a:p>
          <a:p>
            <a:pPr marL="0" lvl="0" indent="0" algn="l" rtl="0">
              <a:spcBef>
                <a:spcPts val="0"/>
              </a:spcBef>
              <a:spcAft>
                <a:spcPts val="0"/>
              </a:spcAft>
              <a:buFontTx/>
              <a:buChar char="-"/>
            </a:pPr>
            <a:r>
              <a:rPr lang="en" sz="2000" dirty="0"/>
              <a:t> Acknowledgements/Credits</a:t>
            </a:r>
          </a:p>
          <a:p>
            <a:pPr marL="0" lvl="0" indent="0" algn="l" rtl="0">
              <a:spcBef>
                <a:spcPts val="0"/>
              </a:spcBef>
              <a:spcAft>
                <a:spcPts val="0"/>
              </a:spcAft>
              <a:buFontTx/>
              <a:buChar char="-"/>
            </a:pPr>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62000" y="590550"/>
            <a:ext cx="3675300" cy="4552950"/>
          </a:xfrm>
          <a:prstGeom prst="rect">
            <a:avLst/>
          </a:prstGeom>
        </p:spPr>
        <p:txBody>
          <a:bodyPr spcFirstLastPara="1" wrap="square" lIns="91425" tIns="91425" rIns="91425" bIns="91425" anchor="t" anchorCtr="0">
            <a:noAutofit/>
          </a:bodyPr>
          <a:lstStyle/>
          <a:p>
            <a:pPr marL="0" lvl="0" indent="0">
              <a:buNone/>
            </a:pPr>
            <a:r>
              <a:rPr lang="en-GB" sz="2100" dirty="0"/>
              <a:t>Petroleum and gas production in Queensland (a state in Australia covering the continent's northeast with a coastline stretching nearly 7,000km) involves the general processes of extracting oil and natural gas, from reservoir rocks and coal beds, through drilled wells, bringing them to the surface, for production in commercial quantities.</a:t>
            </a:r>
            <a:endParaRPr sz="2100"/>
          </a:p>
        </p:txBody>
      </p:sp>
      <p:sp>
        <p:nvSpPr>
          <p:cNvPr id="133" name="Google Shape;133;p19"/>
          <p:cNvSpPr txBox="1">
            <a:spLocks noGrp="1"/>
          </p:cNvSpPr>
          <p:nvPr>
            <p:ph type="title"/>
          </p:nvPr>
        </p:nvSpPr>
        <p:spPr>
          <a:xfrm>
            <a:off x="786150" y="133350"/>
            <a:ext cx="75717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Background</a:t>
            </a:r>
            <a:endParaRPr sz="2800"/>
          </a:p>
        </p:txBody>
      </p:sp>
      <p:sp>
        <p:nvSpPr>
          <p:cNvPr id="134" name="Google Shape;134;p19"/>
          <p:cNvSpPr txBox="1">
            <a:spLocks noGrp="1"/>
          </p:cNvSpPr>
          <p:nvPr>
            <p:ph type="body" idx="2"/>
          </p:nvPr>
        </p:nvSpPr>
        <p:spPr>
          <a:xfrm>
            <a:off x="4682658" y="590550"/>
            <a:ext cx="3775541" cy="4335300"/>
          </a:xfrm>
          <a:prstGeom prst="rect">
            <a:avLst/>
          </a:prstGeom>
        </p:spPr>
        <p:txBody>
          <a:bodyPr spcFirstLastPara="1" wrap="square" lIns="91425" tIns="91425" rIns="91425" bIns="91425" anchor="t" anchorCtr="0">
            <a:noAutofit/>
          </a:bodyPr>
          <a:lstStyle/>
          <a:p>
            <a:pPr marL="0" lvl="0" indent="0">
              <a:buNone/>
            </a:pPr>
            <a:r>
              <a:rPr lang="en-GB" sz="2100" dirty="0"/>
              <a:t>Some examples of petroleum products in Queensland are, natural gas, oil (petroleum), condensates, liquefied petroleum gas (LPG), and water. These products stem from two production types in Queensland; Coal Seam Gas, and Crude Oil production types.</a:t>
            </a:r>
            <a:endParaRPr sz="210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5110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Motivation</a:t>
            </a:r>
            <a:endParaRPr sz="2800"/>
          </a:p>
        </p:txBody>
      </p:sp>
      <p:sp>
        <p:nvSpPr>
          <p:cNvPr id="111" name="Google Shape;111;p17"/>
          <p:cNvSpPr txBox="1">
            <a:spLocks noGrp="1"/>
          </p:cNvSpPr>
          <p:nvPr>
            <p:ph type="body" idx="1"/>
          </p:nvPr>
        </p:nvSpPr>
        <p:spPr>
          <a:xfrm>
            <a:off x="786150" y="971550"/>
            <a:ext cx="7571700" cy="3962400"/>
          </a:xfrm>
          <a:prstGeom prst="rect">
            <a:avLst/>
          </a:prstGeom>
        </p:spPr>
        <p:txBody>
          <a:bodyPr spcFirstLastPara="1" wrap="square" lIns="91425" tIns="91425" rIns="91425" bIns="91425" anchor="t" anchorCtr="0">
            <a:noAutofit/>
          </a:bodyPr>
          <a:lstStyle/>
          <a:p>
            <a:pPr>
              <a:buNone/>
            </a:pPr>
            <a:r>
              <a:rPr lang="en-GB" sz="2000" dirty="0"/>
              <a:t>	</a:t>
            </a:r>
            <a:r>
              <a:rPr lang="en-GB" dirty="0"/>
              <a:t>Oil companies in Queensland generate huge volumes of oil and gas data on a daily basis which are recorded in 6-monthly (semi-annually) spread sheets. As the amount of data in the oil industry in Queensland increases rapidly, there is need to handle such high volumes of data efficiently.</a:t>
            </a:r>
            <a:endParaRPr lang="en-US" dirty="0"/>
          </a:p>
          <a:p>
            <a:pPr>
              <a:buNone/>
            </a:pPr>
            <a:r>
              <a:rPr lang="en-GB" dirty="0"/>
              <a:t>       In 2006, a marketing commentator Michael Palmer said, “Data is just like crude. It’s valuable, but if unrefined it cannot really be used”.</a:t>
            </a:r>
            <a:endParaRPr lang="en-US" dirty="0"/>
          </a:p>
          <a:p>
            <a:pPr marL="457200" lvl="0" indent="-381000" algn="l" rtl="0">
              <a:spcBef>
                <a:spcPts val="600"/>
              </a:spcBef>
              <a:spcAft>
                <a:spcPts val="0"/>
              </a:spcAft>
              <a:buSzPts val="2400"/>
              <a:buNone/>
            </a:pP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Problem Statement</a:t>
            </a:r>
            <a:endParaRPr sz="2800"/>
          </a:p>
        </p:txBody>
      </p:sp>
      <p:sp>
        <p:nvSpPr>
          <p:cNvPr id="255" name="Google Shape;255;p28"/>
          <p:cNvSpPr txBox="1">
            <a:spLocks noGrp="1"/>
          </p:cNvSpPr>
          <p:nvPr>
            <p:ph type="body" idx="1"/>
          </p:nvPr>
        </p:nvSpPr>
        <p:spPr>
          <a:xfrm>
            <a:off x="786150" y="1200150"/>
            <a:ext cx="7466100" cy="2664600"/>
          </a:xfrm>
          <a:prstGeom prst="rect">
            <a:avLst/>
          </a:prstGeom>
        </p:spPr>
        <p:txBody>
          <a:bodyPr spcFirstLastPara="1" wrap="square" lIns="91425" tIns="91425" rIns="91425" bIns="91425" anchor="t" anchorCtr="0">
            <a:noAutofit/>
          </a:bodyPr>
          <a:lstStyle/>
          <a:p>
            <a:pPr marL="0" indent="0">
              <a:spcBef>
                <a:spcPts val="0"/>
              </a:spcBef>
              <a:buNone/>
            </a:pPr>
            <a:r>
              <a:rPr lang="en-GB" dirty="0"/>
              <a:t>Simply recording of huge amounts of oil and gas data is of little use to the oil and gas industry in Queensland. For it to be useful, oil and gas data has to be analysed and rich insights be drawn from the analysis.</a:t>
            </a:r>
            <a:endParaRPr lang="en-US" dirty="0"/>
          </a:p>
          <a:p>
            <a:pPr marL="0" lvl="0" indent="0" algn="l" rtl="0">
              <a:spcBef>
                <a:spcPts val="0"/>
              </a:spcBef>
              <a:spcAft>
                <a:spcPts val="0"/>
              </a:spcAft>
              <a:buNone/>
            </a:pPr>
            <a:endParaRPr b="1">
              <a:solidFill>
                <a:schemeClr val="accent1"/>
              </a:solidFill>
              <a:highlight>
                <a:srgbClr val="263238"/>
              </a:highlight>
              <a:latin typeface="Source Sans Pro" charset="0"/>
            </a:endParaRPr>
          </a:p>
        </p:txBody>
      </p:sp>
      <p:sp>
        <p:nvSpPr>
          <p:cNvPr id="257" name="Google Shape;25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8"/>
          <p:cNvSpPr txBox="1">
            <a:spLocks noGrp="1"/>
          </p:cNvSpPr>
          <p:nvPr>
            <p:ph type="ctrTitle"/>
          </p:nvPr>
        </p:nvSpPr>
        <p:spPr>
          <a:xfrm>
            <a:off x="1371600" y="438150"/>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r>
              <a:rPr lang="en" dirty="0"/>
              <a:t>Goal</a:t>
            </a:r>
            <a:endParaRPr/>
          </a:p>
        </p:txBody>
      </p:sp>
      <p:sp>
        <p:nvSpPr>
          <p:cNvPr id="419" name="Google Shape;419;p38"/>
          <p:cNvSpPr txBox="1">
            <a:spLocks noGrp="1"/>
          </p:cNvSpPr>
          <p:nvPr>
            <p:ph type="subTitle" idx="1"/>
          </p:nvPr>
        </p:nvSpPr>
        <p:spPr>
          <a:xfrm>
            <a:off x="1524000" y="1581150"/>
            <a:ext cx="5832600" cy="2819400"/>
          </a:xfrm>
          <a:prstGeom prst="rect">
            <a:avLst/>
          </a:prstGeom>
        </p:spPr>
        <p:txBody>
          <a:bodyPr spcFirstLastPara="1" wrap="square" lIns="91425" tIns="91425" rIns="91425" bIns="91425" anchor="t" anchorCtr="0">
            <a:noAutofit/>
          </a:bodyPr>
          <a:lstStyle/>
          <a:p>
            <a:pPr marL="0" indent="0"/>
            <a:r>
              <a:rPr lang="en-US" sz="2800" dirty="0">
                <a:latin typeface="Source Sans Pro" charset="0"/>
                <a:cs typeface="Times New Roman" pitchFamily="18" charset="0"/>
              </a:rPr>
              <a:t>To effectively perform descriptive analysis on petroleum and gas production profile in Queensland for the period in review(2014 to 2020).</a:t>
            </a:r>
          </a:p>
          <a:p>
            <a:pPr marL="0" lvl="0" indent="0" algn="l" rtl="0">
              <a:spcBef>
                <a:spcPts val="0"/>
              </a:spcBef>
              <a:spcAft>
                <a:spcPts val="0"/>
              </a:spcAft>
              <a:buNone/>
            </a:pP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838200" y="20955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Analysis Questions</a:t>
            </a:r>
            <a:endParaRPr sz="2800"/>
          </a:p>
        </p:txBody>
      </p:sp>
      <p:sp>
        <p:nvSpPr>
          <p:cNvPr id="141" name="Google Shape;141;p20"/>
          <p:cNvSpPr txBox="1">
            <a:spLocks noGrp="1"/>
          </p:cNvSpPr>
          <p:nvPr>
            <p:ph type="body" idx="1"/>
          </p:nvPr>
        </p:nvSpPr>
        <p:spPr>
          <a:xfrm>
            <a:off x="228600" y="971550"/>
            <a:ext cx="2743200" cy="3878100"/>
          </a:xfrm>
          <a:prstGeom prst="rect">
            <a:avLst/>
          </a:prstGeom>
        </p:spPr>
        <p:txBody>
          <a:bodyPr spcFirstLastPara="1" wrap="square" lIns="91425" tIns="91425" rIns="91425" bIns="91425" anchor="t" anchorCtr="0">
            <a:noAutofit/>
          </a:bodyPr>
          <a:lstStyle/>
          <a:p>
            <a:pPr marL="0" indent="0">
              <a:buNone/>
            </a:pPr>
            <a:r>
              <a:rPr lang="en-US" b="1" dirty="0"/>
              <a:t>One</a:t>
            </a:r>
          </a:p>
          <a:p>
            <a:pPr marL="0" indent="0">
              <a:buNone/>
            </a:pPr>
            <a:r>
              <a:rPr lang="en-US" dirty="0"/>
              <a:t>What was the Average Production Volume of Natural Gas, Oil, LPG, and Condensates per annum in Queensland?</a:t>
            </a:r>
          </a:p>
          <a:p>
            <a:pPr marL="0" indent="0">
              <a:buNone/>
            </a:pPr>
            <a:endParaRPr lang="en-US" dirty="0"/>
          </a:p>
          <a:p>
            <a:pPr marL="0" indent="0">
              <a:buNone/>
            </a:pPr>
            <a:r>
              <a:rPr lang="en-US" b="1" dirty="0"/>
              <a:t>Two</a:t>
            </a:r>
          </a:p>
          <a:p>
            <a:pPr marL="0" indent="0">
              <a:buNone/>
            </a:pPr>
            <a:r>
              <a:rPr lang="en-US" dirty="0"/>
              <a:t>What Percentage of Gas was Flared in Queensland From 2014 to 2020?</a:t>
            </a:r>
          </a:p>
          <a:p>
            <a:pPr marL="0" lvl="0" indent="0" algn="l" rtl="0">
              <a:spcBef>
                <a:spcPts val="600"/>
              </a:spcBef>
              <a:spcAft>
                <a:spcPts val="0"/>
              </a:spcAft>
              <a:buNone/>
            </a:pPr>
            <a:endParaRPr/>
          </a:p>
        </p:txBody>
      </p:sp>
      <p:sp>
        <p:nvSpPr>
          <p:cNvPr id="142" name="Google Shape;142;p20"/>
          <p:cNvSpPr txBox="1">
            <a:spLocks noGrp="1"/>
          </p:cNvSpPr>
          <p:nvPr>
            <p:ph type="body" idx="2"/>
          </p:nvPr>
        </p:nvSpPr>
        <p:spPr>
          <a:xfrm>
            <a:off x="3124200" y="971550"/>
            <a:ext cx="2819400" cy="395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t>Three</a:t>
            </a:r>
          </a:p>
          <a:p>
            <a:pPr marL="0" indent="0">
              <a:buNone/>
            </a:pPr>
            <a:r>
              <a:rPr lang="en-US" sz="1600" dirty="0"/>
              <a:t>Between the Production Types "Coal Seam Gas" and "Crude Oil", What Type Produced the Most Amount of Natural Gas and Condensates in Queensland?</a:t>
            </a:r>
          </a:p>
          <a:p>
            <a:pPr marL="0" indent="0">
              <a:buNone/>
            </a:pPr>
            <a:endParaRPr lang="en" b="1" dirty="0"/>
          </a:p>
          <a:p>
            <a:pPr marL="0" indent="0">
              <a:buNone/>
            </a:pPr>
            <a:r>
              <a:rPr lang="en" b="1" dirty="0"/>
              <a:t>Four</a:t>
            </a:r>
          </a:p>
          <a:p>
            <a:pPr marL="0" indent="0">
              <a:buNone/>
            </a:pPr>
            <a:r>
              <a:rPr lang="en-US" dirty="0"/>
              <a:t>Who was the Top Oil and Gas Producer in Queensland Between the Period of 2014 to 2020?</a:t>
            </a:r>
          </a:p>
          <a:p>
            <a:pPr marL="0" indent="0">
              <a:buNone/>
            </a:pPr>
            <a:endParaRPr lang="en" b="1" dirty="0"/>
          </a:p>
          <a:p>
            <a:pPr marL="0" lvl="0" indent="0" algn="l" rtl="0">
              <a:spcBef>
                <a:spcPts val="600"/>
              </a:spcBef>
              <a:spcAft>
                <a:spcPts val="0"/>
              </a:spcAft>
              <a:buNone/>
            </a:pPr>
            <a:endParaRPr lang="en-US" b="1" dirty="0"/>
          </a:p>
        </p:txBody>
      </p:sp>
      <p:sp>
        <p:nvSpPr>
          <p:cNvPr id="143" name="Google Shape;143;p20"/>
          <p:cNvSpPr txBox="1">
            <a:spLocks noGrp="1"/>
          </p:cNvSpPr>
          <p:nvPr>
            <p:ph type="body" idx="3"/>
          </p:nvPr>
        </p:nvSpPr>
        <p:spPr>
          <a:xfrm>
            <a:off x="5943600" y="971550"/>
            <a:ext cx="2743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Five</a:t>
            </a:r>
            <a:endParaRPr b="1"/>
          </a:p>
          <a:p>
            <a:pPr marL="0" indent="0">
              <a:buNone/>
            </a:pPr>
            <a:r>
              <a:rPr lang="en-US" dirty="0"/>
              <a:t>What were the 5 Top Most Producing Basins, Reservoirs, and Fields During the Period of 2014 and 2020 in Queensland?</a:t>
            </a:r>
          </a:p>
          <a:p>
            <a:pPr marL="0" indent="0">
              <a:buNone/>
            </a:pPr>
            <a:endParaRPr lang="en-US" dirty="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685800" y="133350"/>
            <a:ext cx="75717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Exploratory Data Analysis</a:t>
            </a:r>
            <a:endParaRPr sz="2800"/>
          </a:p>
        </p:txBody>
      </p:sp>
      <p:sp>
        <p:nvSpPr>
          <p:cNvPr id="412" name="Google Shape;412;p37"/>
          <p:cNvSpPr txBox="1">
            <a:spLocks noGrp="1"/>
          </p:cNvSpPr>
          <p:nvPr>
            <p:ph type="body" idx="1"/>
          </p:nvPr>
        </p:nvSpPr>
        <p:spPr>
          <a:xfrm>
            <a:off x="228600" y="742950"/>
            <a:ext cx="8105100" cy="4191000"/>
          </a:xfrm>
          <a:prstGeom prst="rect">
            <a:avLst/>
          </a:prstGeom>
        </p:spPr>
        <p:txBody>
          <a:bodyPr spcFirstLastPara="1" wrap="square" lIns="91425" tIns="91425" rIns="91425" bIns="91425" anchor="t" anchorCtr="0">
            <a:noAutofit/>
          </a:bodyPr>
          <a:lstStyle/>
          <a:p>
            <a:pPr>
              <a:buNone/>
            </a:pPr>
            <a:r>
              <a:rPr lang="en-US" sz="2000" dirty="0"/>
              <a:t>	</a:t>
            </a:r>
            <a:r>
              <a:rPr lang="en-US" sz="1600" dirty="0"/>
              <a:t>Exploring the petroleum and gas production dataset from Queensland with the aim of deriving maximum insight from them</a:t>
            </a:r>
          </a:p>
          <a:p>
            <a:pPr marL="457200" lvl="0" indent="-381000" algn="l" rtl="0">
              <a:lnSpc>
                <a:spcPct val="115000"/>
              </a:lnSpc>
              <a:spcBef>
                <a:spcPts val="0"/>
              </a:spcBef>
              <a:spcAft>
                <a:spcPts val="0"/>
              </a:spcAft>
              <a:buSzPts val="2400"/>
              <a:buChar char="◎"/>
            </a:pPr>
            <a:r>
              <a:rPr lang="en-US" sz="1600" dirty="0"/>
              <a:t>The dataframe contained 6750 rows and 22 columns. </a:t>
            </a:r>
          </a:p>
          <a:p>
            <a:pPr marL="457200" lvl="0" indent="-381000" algn="l" rtl="0">
              <a:lnSpc>
                <a:spcPct val="115000"/>
              </a:lnSpc>
              <a:spcBef>
                <a:spcPts val="0"/>
              </a:spcBef>
              <a:spcAft>
                <a:spcPts val="0"/>
              </a:spcAft>
              <a:buSzPts val="2400"/>
              <a:buChar char="◎"/>
            </a:pPr>
            <a:r>
              <a:rPr lang="en-US" sz="1600" dirty="0"/>
              <a:t>One of the columns “_id” contained unique values equal to the count of the rows and was set to be the index of the dataframe.</a:t>
            </a:r>
          </a:p>
          <a:p>
            <a:pPr marL="457200" lvl="0" indent="-381000" algn="l" rtl="0">
              <a:lnSpc>
                <a:spcPct val="115000"/>
              </a:lnSpc>
              <a:spcBef>
                <a:spcPts val="0"/>
              </a:spcBef>
              <a:spcAft>
                <a:spcPts val="0"/>
              </a:spcAft>
              <a:buSzPts val="2400"/>
              <a:buChar char="◎"/>
            </a:pPr>
            <a:r>
              <a:rPr lang="en-US" sz="1600" dirty="0"/>
              <a:t>After setting the index, the columns were reduced to 21.</a:t>
            </a:r>
          </a:p>
          <a:p>
            <a:pPr marL="457200" lvl="0" indent="-381000" algn="l" rtl="0">
              <a:lnSpc>
                <a:spcPct val="115000"/>
              </a:lnSpc>
              <a:spcBef>
                <a:spcPts val="0"/>
              </a:spcBef>
              <a:spcAft>
                <a:spcPts val="0"/>
              </a:spcAft>
              <a:buSzPts val="2400"/>
              <a:buChar char="◎"/>
            </a:pPr>
            <a:r>
              <a:rPr lang="en-US" sz="1600" dirty="0"/>
              <a:t>Of  the 21 columns, 12 contained numeric data while the other 9 had categorical data.</a:t>
            </a:r>
          </a:p>
          <a:p>
            <a:pPr marL="457200" lvl="0" indent="-381000" algn="l" rtl="0">
              <a:lnSpc>
                <a:spcPct val="115000"/>
              </a:lnSpc>
              <a:spcBef>
                <a:spcPts val="0"/>
              </a:spcBef>
              <a:spcAft>
                <a:spcPts val="0"/>
              </a:spcAft>
              <a:buSzPts val="2400"/>
              <a:buChar char="◎"/>
            </a:pPr>
            <a:r>
              <a:rPr lang="en-US" sz="1600" dirty="0"/>
              <a:t>The  numeric columns contained data such as, the gas production volume, the number of wells on production, the gas flared volume, the oil production volume, the liquefied petroleum production (LPG) volume and so on.</a:t>
            </a:r>
          </a:p>
          <a:p>
            <a:pPr marL="457200" lvl="0" indent="-381000" algn="l" rtl="0">
              <a:lnSpc>
                <a:spcPct val="115000"/>
              </a:lnSpc>
              <a:spcBef>
                <a:spcPts val="0"/>
              </a:spcBef>
              <a:spcAft>
                <a:spcPts val="0"/>
              </a:spcAft>
              <a:buSzPts val="2400"/>
              <a:buChar char="◎"/>
            </a:pPr>
            <a:r>
              <a:rPr lang="en-US" sz="1600" dirty="0"/>
              <a:t>The  categorical columns contained data such as the production types, the  different basins, fields, and reservoirs, names of companies permitted to produce, and so on</a:t>
            </a:r>
          </a:p>
          <a:p>
            <a:pPr marL="457200" lvl="0" indent="-381000" algn="l" rtl="0">
              <a:lnSpc>
                <a:spcPct val="115000"/>
              </a:lnSpc>
              <a:spcBef>
                <a:spcPts val="0"/>
              </a:spcBef>
              <a:spcAft>
                <a:spcPts val="0"/>
              </a:spcAft>
              <a:buSzPts val="2400"/>
              <a:buChar char="◎"/>
            </a:pPr>
            <a:r>
              <a:rPr lang="en-US" sz="1600" dirty="0"/>
              <a:t>Two production types were seen from the dataset.</a:t>
            </a:r>
          </a:p>
          <a:p>
            <a:pPr marL="457200" lvl="0" indent="-381000" algn="l" rtl="0">
              <a:lnSpc>
                <a:spcPct val="115000"/>
              </a:lnSpc>
              <a:spcBef>
                <a:spcPts val="0"/>
              </a:spcBef>
              <a:spcAft>
                <a:spcPts val="0"/>
              </a:spcAft>
              <a:buSzPts val="2400"/>
              <a:buChar char="◎"/>
            </a:pPr>
            <a:r>
              <a:rPr lang="en-US" sz="1600" dirty="0"/>
              <a:t>There were about 28,399 missing values from the dataset.</a:t>
            </a:r>
            <a:endParaRPr sz="1600"/>
          </a:p>
        </p:txBody>
      </p:sp>
      <p:sp>
        <p:nvSpPr>
          <p:cNvPr id="413" name="Google Shape;413;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2207</TotalTime>
  <Words>1394</Words>
  <Application>Microsoft Office PowerPoint</Application>
  <PresentationFormat>On-screen Show (16:9)</PresentationFormat>
  <Paragraphs>188</Paragraphs>
  <Slides>27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Times New Roman</vt:lpstr>
      <vt:lpstr>Source Sans Pro</vt:lpstr>
      <vt:lpstr>Roboto Slab</vt:lpstr>
      <vt:lpstr>Arial</vt:lpstr>
      <vt:lpstr>Cordelia template</vt:lpstr>
      <vt:lpstr>Descriptive Analysis of Petroleum and Gas Production in Queensland</vt:lpstr>
      <vt:lpstr>Hello!</vt:lpstr>
      <vt:lpstr> Contents</vt:lpstr>
      <vt:lpstr>Background</vt:lpstr>
      <vt:lpstr>Motivation</vt:lpstr>
      <vt:lpstr>Problem Statement</vt:lpstr>
      <vt:lpstr> Goal</vt:lpstr>
      <vt:lpstr>Analysis Questions</vt:lpstr>
      <vt:lpstr>Exploratory Data Analysis</vt:lpstr>
      <vt:lpstr>Data Cleaning</vt:lpstr>
      <vt:lpstr>Data Analysis Average Production by Year of the Different Product Types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Conclusions</vt:lpstr>
      <vt:lpstr>Recommendations</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Petroleum and Gas Production in Queensland</dc:title>
  <cp:lastModifiedBy>Uchechukwu Amua</cp:lastModifiedBy>
  <cp:revision>5</cp:revision>
  <dcterms:modified xsi:type="dcterms:W3CDTF">2023-11-30T09:51:29Z</dcterms:modified>
</cp:coreProperties>
</file>