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312" r:id="rId5"/>
    <p:sldId id="285" r:id="rId6"/>
    <p:sldId id="292" r:id="rId7"/>
    <p:sldId id="297" r:id="rId8"/>
    <p:sldId id="298" r:id="rId9"/>
    <p:sldId id="311" r:id="rId10"/>
    <p:sldId id="301" r:id="rId11"/>
    <p:sldId id="308" r:id="rId12"/>
    <p:sldId id="309" r:id="rId13"/>
    <p:sldId id="303" r:id="rId14"/>
    <p:sldId id="304" r:id="rId15"/>
    <p:sldId id="306" r:id="rId16"/>
    <p:sldId id="310" r:id="rId17"/>
    <p:sldId id="288" r:id="rId18"/>
    <p:sldId id="291"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34" autoAdjust="0"/>
    <p:restoredTop sz="94624" autoAdjust="0"/>
  </p:normalViewPr>
  <p:slideViewPr>
    <p:cSldViewPr>
      <p:cViewPr varScale="1">
        <p:scale>
          <a:sx n="73" d="100"/>
          <a:sy n="73" d="100"/>
        </p:scale>
        <p:origin x="-1896" y="-102"/>
      </p:cViewPr>
      <p:guideLst>
        <p:guide orient="horz" pos="2160"/>
        <p:guide pos="2880"/>
      </p:guideLst>
    </p:cSldViewPr>
  </p:slideViewPr>
  <p:outlineViewPr>
    <p:cViewPr>
      <p:scale>
        <a:sx n="33" d="100"/>
        <a:sy n="33" d="100"/>
      </p:scale>
      <p:origin x="0" y="1584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D60A0B25-07E3-4B0D-A06A-4065A583A00A}" type="datetime1">
              <a:rPr lang="en-US"/>
              <a:pPr>
                <a:defRPr/>
              </a:pPr>
              <a:t>12/4/2022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E0F330AD-00DB-4DFC-92E0-459431FB9BF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FB5D4A-CAC6-4E72-87F5-86641DBE2EB8}" type="datetime1">
              <a:rPr lang="en-US"/>
              <a:pPr>
                <a:defRPr/>
              </a:pPr>
              <a:t>12/4/2022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5575FC-ACFF-4420-AA89-7587AFCC8E4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3E25069-1A3B-41DB-ACF1-401679A07507}" type="datetime1">
              <a:rPr lang="en-US"/>
              <a:pPr>
                <a:defRPr/>
              </a:pPr>
              <a:t>12/4/2022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166E743-393C-4D74-BC04-07656741E93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BE23CFE-EB14-4DC7-A75D-5ED52B55F9BB}" type="datetime1">
              <a:rPr lang="en-US"/>
              <a:pPr>
                <a:defRPr/>
              </a:pPr>
              <a:t>12/4/2022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A9DB0-2423-49F0-A929-BD5030EDFC8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89AD43C-1B42-4F74-B05B-CCD46F6B4B16}" type="datetime1">
              <a:rPr lang="en-US"/>
              <a:pPr>
                <a:defRPr/>
              </a:pPr>
              <a:t>12/4/2022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6E7DF7-8E00-44E5-9F78-8F26CB49DD8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6CDC103-C9AA-43E8-98A7-9D32C90EB175}" type="datetime1">
              <a:rPr lang="en-US"/>
              <a:pPr>
                <a:defRPr/>
              </a:pPr>
              <a:t>12/4/2022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D037CFF-7BCF-498B-BF28-19F727CC4E8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26E7C0F4-3965-4045-864B-02C4BC72FA93}" type="datetime1">
              <a:rPr lang="en-US"/>
              <a:pPr>
                <a:defRPr/>
              </a:pPr>
              <a:t>12/4/2022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D5763B3-3EC9-4E29-B636-EE954B11AE2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77F6C5D-72AA-4FAF-A216-76A29FDE2F0E}" type="datetime1">
              <a:rPr lang="en-US"/>
              <a:pPr>
                <a:defRPr/>
              </a:pPr>
              <a:t>12/4/2022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1AC9CAA-2057-4826-9C09-48937118309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6DB29CE-C079-4F18-B47E-EFE21D58A190}" type="datetime1">
              <a:rPr lang="en-US"/>
              <a:pPr>
                <a:defRPr/>
              </a:pPr>
              <a:t>12/4/2022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3D6688F-12A7-445B-A565-564F98AB3F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2DBCD00B-03E8-4E94-B9B6-6D1AC67B6E57}" type="datetime1">
              <a:rPr lang="en-US"/>
              <a:pPr>
                <a:defRPr/>
              </a:pPr>
              <a:t>12/4/2022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F4E147-75D1-472F-A493-C92CD810355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283C3A02-50F1-463C-B853-B8C4F6CA949D}" type="datetime1">
              <a:rPr lang="en-US"/>
              <a:pPr>
                <a:defRPr/>
              </a:pPr>
              <a:t>12/4/2022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4F2E1EB9-93B9-4F99-97A7-EA0999B89BE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60FB7211-3864-406B-A269-5C5619BE5B34}" type="datetime1">
              <a:rPr lang="en-US"/>
              <a:pPr>
                <a:defRPr/>
              </a:pPr>
              <a:t>12/4/2022</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1E0AA68-2BBC-46E4-B2BC-1185D0FAAFC6}"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850" r:id="rId1"/>
    <p:sldLayoutId id="2147483841" r:id="rId2"/>
    <p:sldLayoutId id="2147483842" r:id="rId3"/>
    <p:sldLayoutId id="2147483843" r:id="rId4"/>
    <p:sldLayoutId id="2147483844" r:id="rId5"/>
    <p:sldLayoutId id="2147483845" r:id="rId6"/>
    <p:sldLayoutId id="2147483846" r:id="rId7"/>
    <p:sldLayoutId id="2147483847" r:id="rId8"/>
    <p:sldLayoutId id="2147483851" r:id="rId9"/>
    <p:sldLayoutId id="2147483848" r:id="rId10"/>
    <p:sldLayoutId id="2147483849" r:id="rId11"/>
  </p:sldLayoutIdLst>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charset="0"/>
        <a:buChar char="•"/>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towardsdatascience.com/simple-and-multiple-linear-regression-in-python-C9284251681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50" y="0"/>
            <a:ext cx="8763000" cy="6705600"/>
          </a:xfrm>
        </p:spPr>
        <p:txBody>
          <a:bodyPr>
            <a:normAutofit/>
          </a:bodyPr>
          <a:lstStyle/>
          <a:p>
            <a:pPr algn="ctr" eaLnBrk="1" fontAlgn="auto" hangingPunct="1">
              <a:spcAft>
                <a:spcPts val="0"/>
              </a:spcAft>
              <a:defRPr/>
            </a:pPr>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DESCRIPTIVE AND INFERENTIAL STATISTICS</a:t>
            </a:r>
            <a:r>
              <a:rPr lang="en-US" sz="4100" b="1" dirty="0" smtClean="0">
                <a:latin typeface="Times New Roman" pitchFamily="18" charset="0"/>
                <a:cs typeface="Times New Roman" pitchFamily="18" charset="0"/>
              </a:rPr>
              <a:t/>
            </a:r>
            <a:br>
              <a:rPr lang="en-US" sz="4100" b="1" dirty="0" smtClean="0">
                <a:latin typeface="Times New Roman" pitchFamily="18" charset="0"/>
                <a:cs typeface="Times New Roman" pitchFamily="18" charset="0"/>
              </a:rPr>
            </a:br>
            <a:r>
              <a:rPr lang="en-US" sz="4100" b="1" dirty="0" smtClean="0">
                <a:latin typeface="Times New Roman" pitchFamily="18" charset="0"/>
                <a:cs typeface="Times New Roman" pitchFamily="18" charset="0"/>
              </a:rPr>
              <a:t/>
            </a:r>
            <a:br>
              <a:rPr lang="en-US" sz="4100" b="1" dirty="0" smtClean="0">
                <a:latin typeface="Times New Roman" pitchFamily="18" charset="0"/>
                <a:cs typeface="Times New Roman" pitchFamily="18" charset="0"/>
              </a:rPr>
            </a:br>
            <a:r>
              <a:rPr lang="en-US" sz="4100" b="1" dirty="0" smtClean="0">
                <a:latin typeface="Times New Roman" pitchFamily="18" charset="0"/>
                <a:cs typeface="Times New Roman" pitchFamily="18" charset="0"/>
              </a:rPr>
              <a:t/>
            </a:r>
            <a:br>
              <a:rPr lang="en-US" sz="4100" b="1"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By</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a:r>
            <a:br>
              <a:rPr lang="en-US" sz="2200" b="1" dirty="0" smtClean="0">
                <a:latin typeface="Times New Roman" pitchFamily="18" charset="0"/>
                <a:cs typeface="Times New Roman" pitchFamily="18" charset="0"/>
              </a:rPr>
            </a:br>
            <a:r>
              <a:rPr lang="en-US" sz="2200" b="1" dirty="0">
                <a:latin typeface="Times New Roman" pitchFamily="18" charset="0"/>
                <a:cs typeface="Times New Roman" pitchFamily="18" charset="0"/>
              </a:rPr>
              <a:t>AMUA, Uchechukwu Roseline</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Supervisors: PROF. FEMIN  YALCIN and MR. NAIL. SENBAS</a:t>
            </a:r>
            <a:br>
              <a:rPr lang="en-US" sz="2000" b="1" dirty="0" smtClean="0">
                <a:latin typeface="Times New Roman" pitchFamily="18" charset="0"/>
                <a:cs typeface="Times New Roman" pitchFamily="18" charset="0"/>
              </a:rPr>
            </a:br>
            <a:r>
              <a:rPr lang="en-US" sz="2000" b="1" dirty="0" smtClean="0">
                <a:latin typeface="Times New Roman" pitchFamily="18" charset="0"/>
                <a:cs typeface="Times New Roman" pitchFamily="18" charset="0"/>
              </a:rPr>
              <a:t/>
            </a:r>
            <a:br>
              <a:rPr lang="en-US" sz="20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Department of COMPUTER SCIENCE </a:t>
            </a:r>
            <a:br>
              <a:rPr lang="en-US" sz="2200" b="1"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 CONTEMPORARY TECHNOLOGY University</a:t>
            </a: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t>
            </a:r>
            <a:br>
              <a:rPr lang="en-US" sz="31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                                                                                             NOVEMBER, 2022</a:t>
            </a: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2800" dirty="0" smtClean="0">
                <a:effectLst>
                  <a:outerShdw blurRad="38100" dist="38100" dir="2700000" algn="tl">
                    <a:srgbClr val="000000">
                      <a:alpha val="43137"/>
                    </a:srgbClr>
                  </a:outerShdw>
                </a:effectLst>
                <a:latin typeface="+mn-lt"/>
              </a:rPr>
              <a:t>visualizations</a:t>
            </a:r>
          </a:p>
        </p:txBody>
      </p:sp>
      <p:sp>
        <p:nvSpPr>
          <p:cNvPr id="6" name="Rectangle 5"/>
          <p:cNvSpPr>
            <a:spLocks noChangeArrowheads="1"/>
          </p:cNvSpPr>
          <p:nvPr/>
        </p:nvSpPr>
        <p:spPr bwMode="auto">
          <a:xfrm>
            <a:off x="533400" y="5638800"/>
            <a:ext cx="6858000" cy="369888"/>
          </a:xfrm>
          <a:prstGeom prst="rect">
            <a:avLst/>
          </a:prstGeom>
          <a:noFill/>
          <a:ln w="9525">
            <a:noFill/>
            <a:miter lim="800000"/>
            <a:headEnd/>
            <a:tailEnd/>
          </a:ln>
        </p:spPr>
        <p:txBody>
          <a:bodyPr>
            <a:spAutoFit/>
          </a:bodyPr>
          <a:lstStyle/>
          <a:p>
            <a:r>
              <a:rPr lang="en-US" b="1" dirty="0" smtClean="0"/>
              <a:t>Figure 3: Box plots</a:t>
            </a:r>
            <a:endParaRPr lang="en-GB" dirty="0"/>
          </a:p>
        </p:txBody>
      </p:sp>
      <p:pic>
        <p:nvPicPr>
          <p:cNvPr id="8" name="Picture 7" descr="box-comparison.png"/>
          <p:cNvPicPr>
            <a:picLocks noChangeAspect="1"/>
          </p:cNvPicPr>
          <p:nvPr/>
        </p:nvPicPr>
        <p:blipFill>
          <a:blip r:embed="rId2"/>
          <a:stretch>
            <a:fillRect/>
          </a:stretch>
        </p:blipFill>
        <p:spPr>
          <a:xfrm>
            <a:off x="533400" y="1676400"/>
            <a:ext cx="5487650" cy="3658433"/>
          </a:xfrm>
          <a:prstGeom prst="rect">
            <a:avLst/>
          </a:prstGeom>
        </p:spPr>
      </p:pic>
      <p:sp>
        <p:nvSpPr>
          <p:cNvPr id="9" name="Title 1"/>
          <p:cNvSpPr txBox="1">
            <a:spLocks/>
          </p:cNvSpPr>
          <p:nvPr/>
        </p:nvSpPr>
        <p:spPr>
          <a:xfrm>
            <a:off x="457200" y="152400"/>
            <a:ext cx="5791200" cy="1371600"/>
          </a:xfrm>
          <a:prstGeom prst="rect">
            <a:avLst/>
          </a:prstGeom>
        </p:spPr>
        <p:txBody>
          <a:bodyPr vert="horz" lIns="91440" tIns="45720" rIns="91440" bIns="45720" rtlCol="0" anchor="b">
            <a:norm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2400" cap="all" spc="-60" dirty="0" smtClean="0">
                <a:solidFill>
                  <a:schemeClr val="tx2"/>
                </a:solidFill>
                <a:effectLst>
                  <a:outerShdw blurRad="38100" dist="38100" dir="2700000" algn="tl">
                    <a:srgbClr val="000000">
                      <a:alpha val="43137"/>
                    </a:srgbClr>
                  </a:outerShdw>
                </a:effectLst>
                <a:latin typeface="Arial (Body)"/>
                <a:ea typeface="+mj-ea"/>
                <a:cs typeface="+mj-cs"/>
              </a:rPr>
              <a:t>Box comparison of features</a:t>
            </a:r>
            <a:endParaRPr kumimoji="0" lang="en-US" sz="2400" b="0" i="0" u="none" strike="noStrike" kern="1200" cap="all" spc="-60" normalizeH="0" baseline="0" noProof="0" dirty="0">
              <a:ln>
                <a:noFill/>
              </a:ln>
              <a:solidFill>
                <a:schemeClr val="tx2"/>
              </a:solidFill>
              <a:effectLst>
                <a:outerShdw blurRad="38100" dist="38100" dir="2700000" algn="tl">
                  <a:srgbClr val="000000">
                    <a:alpha val="43137"/>
                  </a:srgbClr>
                </a:outerShdw>
              </a:effectLst>
              <a:uLnTx/>
              <a:uFillTx/>
              <a:latin typeface="Arial (Body)"/>
              <a:ea typeface="+mj-ea"/>
              <a:cs typeface="+mj-cs"/>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visualizations</a:t>
            </a:r>
          </a:p>
        </p:txBody>
      </p:sp>
      <p:sp>
        <p:nvSpPr>
          <p:cNvPr id="6" name="Rectangle 5"/>
          <p:cNvSpPr>
            <a:spLocks noChangeArrowheads="1"/>
          </p:cNvSpPr>
          <p:nvPr/>
        </p:nvSpPr>
        <p:spPr bwMode="auto">
          <a:xfrm>
            <a:off x="304800" y="1066800"/>
            <a:ext cx="6858000" cy="400110"/>
          </a:xfrm>
          <a:prstGeom prst="rect">
            <a:avLst/>
          </a:prstGeom>
          <a:noFill/>
          <a:ln w="9525">
            <a:noFill/>
            <a:miter lim="800000"/>
            <a:headEnd/>
            <a:tailEnd/>
          </a:ln>
        </p:spPr>
        <p:txBody>
          <a:bodyPr>
            <a:spAutoFit/>
          </a:bodyPr>
          <a:lstStyle/>
          <a:p>
            <a:pPr algn="just"/>
            <a:r>
              <a:rPr lang="en-US" sz="2000" b="1" dirty="0" smtClean="0">
                <a:latin typeface="Arial (Body)"/>
              </a:rPr>
              <a:t>Heat Map Display of Covariance Matrix of Features</a:t>
            </a:r>
            <a:endParaRPr lang="en-GB" sz="2000" dirty="0">
              <a:latin typeface="Arial (Body)"/>
            </a:endParaRPr>
          </a:p>
        </p:txBody>
      </p:sp>
      <p:sp>
        <p:nvSpPr>
          <p:cNvPr id="7" name="Rectangle 6"/>
          <p:cNvSpPr>
            <a:spLocks noChangeArrowheads="1"/>
          </p:cNvSpPr>
          <p:nvPr/>
        </p:nvSpPr>
        <p:spPr bwMode="auto">
          <a:xfrm>
            <a:off x="533400" y="5638800"/>
            <a:ext cx="6858000" cy="369888"/>
          </a:xfrm>
          <a:prstGeom prst="rect">
            <a:avLst/>
          </a:prstGeom>
          <a:noFill/>
          <a:ln w="9525">
            <a:noFill/>
            <a:miter lim="800000"/>
            <a:headEnd/>
            <a:tailEnd/>
          </a:ln>
        </p:spPr>
        <p:txBody>
          <a:bodyPr>
            <a:spAutoFit/>
          </a:bodyPr>
          <a:lstStyle/>
          <a:p>
            <a:r>
              <a:rPr lang="en-US" b="1" dirty="0" smtClean="0"/>
              <a:t>Figure 4: Covariance Heatmap</a:t>
            </a:r>
            <a:endParaRPr lang="en-GB" dirty="0"/>
          </a:p>
        </p:txBody>
      </p:sp>
      <p:pic>
        <p:nvPicPr>
          <p:cNvPr id="9" name="Picture 8" descr="covariance-heatmap.png"/>
          <p:cNvPicPr>
            <a:picLocks noChangeAspect="1"/>
          </p:cNvPicPr>
          <p:nvPr/>
        </p:nvPicPr>
        <p:blipFill>
          <a:blip r:embed="rId2"/>
          <a:stretch>
            <a:fillRect/>
          </a:stretch>
        </p:blipFill>
        <p:spPr>
          <a:xfrm>
            <a:off x="914400" y="1600200"/>
            <a:ext cx="5487650" cy="36584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visualizations</a:t>
            </a:r>
          </a:p>
        </p:txBody>
      </p:sp>
      <p:sp>
        <p:nvSpPr>
          <p:cNvPr id="5" name="Rectangle 4"/>
          <p:cNvSpPr>
            <a:spLocks noChangeArrowheads="1"/>
          </p:cNvSpPr>
          <p:nvPr/>
        </p:nvSpPr>
        <p:spPr bwMode="auto">
          <a:xfrm>
            <a:off x="304800" y="1066800"/>
            <a:ext cx="6858000" cy="400110"/>
          </a:xfrm>
          <a:prstGeom prst="rect">
            <a:avLst/>
          </a:prstGeom>
          <a:noFill/>
          <a:ln w="9525">
            <a:noFill/>
            <a:miter lim="800000"/>
            <a:headEnd/>
            <a:tailEnd/>
          </a:ln>
        </p:spPr>
        <p:txBody>
          <a:bodyPr>
            <a:spAutoFit/>
          </a:bodyPr>
          <a:lstStyle/>
          <a:p>
            <a:pPr algn="just"/>
            <a:r>
              <a:rPr lang="en-US" sz="2000" b="1" dirty="0" smtClean="0">
                <a:latin typeface="Arial (Body)"/>
              </a:rPr>
              <a:t>Heat Map Display of Correlation Matrix of Features</a:t>
            </a:r>
            <a:endParaRPr lang="en-GB" sz="2000" dirty="0">
              <a:latin typeface="Arial (Body)"/>
            </a:endParaRPr>
          </a:p>
        </p:txBody>
      </p:sp>
      <p:sp>
        <p:nvSpPr>
          <p:cNvPr id="6" name="Rectangle 5"/>
          <p:cNvSpPr>
            <a:spLocks noChangeArrowheads="1"/>
          </p:cNvSpPr>
          <p:nvPr/>
        </p:nvSpPr>
        <p:spPr bwMode="auto">
          <a:xfrm>
            <a:off x="533400" y="5638800"/>
            <a:ext cx="6858000" cy="369888"/>
          </a:xfrm>
          <a:prstGeom prst="rect">
            <a:avLst/>
          </a:prstGeom>
          <a:noFill/>
          <a:ln w="9525">
            <a:noFill/>
            <a:miter lim="800000"/>
            <a:headEnd/>
            <a:tailEnd/>
          </a:ln>
        </p:spPr>
        <p:txBody>
          <a:bodyPr>
            <a:spAutoFit/>
          </a:bodyPr>
          <a:lstStyle/>
          <a:p>
            <a:r>
              <a:rPr lang="en-US" b="1" dirty="0" smtClean="0"/>
              <a:t>Figure 4: Correlation Heatmap</a:t>
            </a:r>
            <a:endParaRPr lang="en-GB" dirty="0"/>
          </a:p>
        </p:txBody>
      </p:sp>
      <p:pic>
        <p:nvPicPr>
          <p:cNvPr id="10" name="Picture 9" descr="correlation-heatmap.png"/>
          <p:cNvPicPr>
            <a:picLocks noChangeAspect="1"/>
          </p:cNvPicPr>
          <p:nvPr/>
        </p:nvPicPr>
        <p:blipFill>
          <a:blip r:embed="rId2"/>
          <a:stretch>
            <a:fillRect/>
          </a:stretch>
        </p:blipFill>
        <p:spPr>
          <a:xfrm>
            <a:off x="762000" y="1676401"/>
            <a:ext cx="548765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Interval estimation</a:t>
            </a:r>
          </a:p>
        </p:txBody>
      </p:sp>
      <p:sp>
        <p:nvSpPr>
          <p:cNvPr id="23556" name="Rectangle 2"/>
          <p:cNvSpPr>
            <a:spLocks noChangeArrowheads="1"/>
          </p:cNvSpPr>
          <p:nvPr/>
        </p:nvSpPr>
        <p:spPr bwMode="auto">
          <a:xfrm>
            <a:off x="152400" y="1828800"/>
            <a:ext cx="8763000" cy="2431435"/>
          </a:xfrm>
          <a:prstGeom prst="rect">
            <a:avLst/>
          </a:prstGeom>
          <a:noFill/>
          <a:ln w="9525">
            <a:noFill/>
            <a:miter lim="800000"/>
            <a:headEnd/>
            <a:tailEnd/>
          </a:ln>
        </p:spPr>
        <p:txBody>
          <a:bodyPr wrap="square">
            <a:spAutoFit/>
          </a:bodyPr>
          <a:lstStyle/>
          <a:p>
            <a:pPr marL="285750" indent="-285750"/>
            <a:r>
              <a:rPr lang="en-US" sz="1400" dirty="0" smtClean="0">
                <a:latin typeface="Times New Roman" pitchFamily="18" charset="0"/>
                <a:cs typeface="Times New Roman" pitchFamily="18" charset="0"/>
              </a:rPr>
              <a:t>Sample size = n = 40</a:t>
            </a:r>
          </a:p>
          <a:p>
            <a:pPr marL="285750" indent="-285750"/>
            <a:r>
              <a:rPr lang="en-US" sz="1400" dirty="0" smtClean="0">
                <a:latin typeface="Times New Roman" pitchFamily="18" charset="0"/>
                <a:cs typeface="Times New Roman" pitchFamily="18" charset="0"/>
              </a:rPr>
              <a:t>Xbar = sample mean</a:t>
            </a:r>
          </a:p>
          <a:p>
            <a:pPr marL="285750" indent="-285750"/>
            <a:r>
              <a:rPr lang="en-US" sz="1400" dirty="0" smtClean="0">
                <a:latin typeface="Times New Roman" pitchFamily="18" charset="0"/>
                <a:cs typeface="Times New Roman" pitchFamily="18" charset="0"/>
              </a:rPr>
              <a:t>Sigma = population standard deviation</a:t>
            </a:r>
          </a:p>
          <a:p>
            <a:pPr marL="285750" indent="-285750"/>
            <a:r>
              <a:rPr lang="en-US" sz="1400" dirty="0" smtClean="0">
                <a:latin typeface="Times New Roman" pitchFamily="18" charset="0"/>
                <a:cs typeface="Times New Roman" pitchFamily="18" charset="0"/>
              </a:rPr>
              <a:t>Rf = z_critical </a:t>
            </a:r>
          </a:p>
          <a:p>
            <a:pPr marL="285750" indent="-285750"/>
            <a:r>
              <a:rPr lang="en-US" sz="1400" dirty="0" smtClean="0">
                <a:latin typeface="Times New Roman" pitchFamily="18" charset="0"/>
                <a:cs typeface="Times New Roman" pitchFamily="18" charset="0"/>
              </a:rPr>
              <a:t>Se = sigma/square root of n</a:t>
            </a:r>
          </a:p>
          <a:p>
            <a:pPr marL="285750" indent="-285750"/>
            <a:r>
              <a:rPr lang="en-US" sz="1400" dirty="0" smtClean="0">
                <a:latin typeface="Times New Roman" pitchFamily="18" charset="0"/>
                <a:cs typeface="Times New Roman" pitchFamily="18" charset="0"/>
              </a:rPr>
              <a:t>Me = Rf * Se</a:t>
            </a:r>
          </a:p>
          <a:p>
            <a:pPr marL="285750" indent="-285750"/>
            <a:r>
              <a:rPr lang="en-US" sz="1400" dirty="0" smtClean="0">
                <a:latin typeface="Times New Roman" pitchFamily="18" charset="0"/>
                <a:cs typeface="Times New Roman" pitchFamily="18" charset="0"/>
              </a:rPr>
              <a:t>CI = (Xbar – Me, Xbar + Me)</a:t>
            </a:r>
          </a:p>
          <a:p>
            <a:pPr marL="285750" indent="-285750"/>
            <a:r>
              <a:rPr lang="en-US" sz="1400" dirty="0" smtClean="0">
                <a:latin typeface="Times New Roman" pitchFamily="18" charset="0"/>
                <a:cs typeface="Times New Roman" pitchFamily="18" charset="0"/>
              </a:rPr>
              <a:t>A  95% CI for mu: (0.738, 2.912)</a:t>
            </a:r>
          </a:p>
          <a:p>
            <a:pPr marL="285750" indent="-285750"/>
            <a:endParaRPr lang="en-US" sz="2000" dirty="0" smtClean="0"/>
          </a:p>
          <a:p>
            <a:pPr marL="285750" indent="-285750"/>
            <a:endParaRPr lang="en-GB" sz="2000" dirty="0"/>
          </a:p>
        </p:txBody>
      </p:sp>
      <p:sp>
        <p:nvSpPr>
          <p:cNvPr id="6" name="Rectangle 5"/>
          <p:cNvSpPr>
            <a:spLocks noChangeArrowheads="1"/>
          </p:cNvSpPr>
          <p:nvPr/>
        </p:nvSpPr>
        <p:spPr bwMode="auto">
          <a:xfrm>
            <a:off x="304800" y="1066800"/>
            <a:ext cx="7315200" cy="707886"/>
          </a:xfrm>
          <a:prstGeom prst="rect">
            <a:avLst/>
          </a:prstGeom>
          <a:noFill/>
          <a:ln w="9525">
            <a:noFill/>
            <a:miter lim="800000"/>
            <a:headEnd/>
            <a:tailEnd/>
          </a:ln>
        </p:spPr>
        <p:txBody>
          <a:bodyPr wrap="square">
            <a:spAutoFit/>
          </a:bodyPr>
          <a:lstStyle/>
          <a:p>
            <a:pPr algn="just"/>
            <a:r>
              <a:rPr lang="en-US" sz="2000" b="1" dirty="0" smtClean="0">
                <a:latin typeface="Arial (Body)"/>
              </a:rPr>
              <a:t>Feature One: Healthcare Workers</a:t>
            </a:r>
          </a:p>
          <a:p>
            <a:pPr algn="just"/>
            <a:r>
              <a:rPr lang="en-US" sz="2000" b="1" dirty="0" smtClean="0">
                <a:latin typeface="Arial (Body)"/>
              </a:rPr>
              <a:t>A </a:t>
            </a:r>
            <a:r>
              <a:rPr lang="en-US" sz="2000" b="1" dirty="0" smtClean="0">
                <a:latin typeface="Arial (Body)"/>
              </a:rPr>
              <a:t>95% Confidence Interval for Mu When Sigma is Known</a:t>
            </a:r>
            <a:endParaRPr lang="en-GB" sz="2000" dirty="0">
              <a:latin typeface="Arial (Body)"/>
            </a:endParaRPr>
          </a:p>
        </p:txBody>
      </p:sp>
      <p:sp>
        <p:nvSpPr>
          <p:cNvPr id="7" name="Rectangle 6"/>
          <p:cNvSpPr>
            <a:spLocks noChangeArrowheads="1"/>
          </p:cNvSpPr>
          <p:nvPr/>
        </p:nvSpPr>
        <p:spPr bwMode="auto">
          <a:xfrm>
            <a:off x="228600" y="3657600"/>
            <a:ext cx="7315200" cy="707886"/>
          </a:xfrm>
          <a:prstGeom prst="rect">
            <a:avLst/>
          </a:prstGeom>
          <a:noFill/>
          <a:ln w="9525">
            <a:noFill/>
            <a:miter lim="800000"/>
            <a:headEnd/>
            <a:tailEnd/>
          </a:ln>
        </p:spPr>
        <p:txBody>
          <a:bodyPr wrap="square">
            <a:spAutoFit/>
          </a:bodyPr>
          <a:lstStyle/>
          <a:p>
            <a:pPr algn="just"/>
            <a:r>
              <a:rPr lang="en-US" sz="2000" b="1" dirty="0" smtClean="0">
                <a:latin typeface="Arial (Body)"/>
              </a:rPr>
              <a:t>Feature </a:t>
            </a:r>
            <a:r>
              <a:rPr lang="en-US" sz="2000" b="1" dirty="0" smtClean="0">
                <a:latin typeface="Arial (Body)"/>
              </a:rPr>
              <a:t>Two: Youths</a:t>
            </a:r>
          </a:p>
          <a:p>
            <a:pPr algn="just"/>
            <a:r>
              <a:rPr lang="en-US" sz="2000" b="1" dirty="0" smtClean="0">
                <a:latin typeface="Arial (Body)"/>
              </a:rPr>
              <a:t>A </a:t>
            </a:r>
            <a:r>
              <a:rPr lang="en-US" sz="2000" b="1" dirty="0" smtClean="0">
                <a:latin typeface="Arial (Body)"/>
              </a:rPr>
              <a:t>99% Confidence Interval for Mu When Sigma is </a:t>
            </a:r>
            <a:r>
              <a:rPr lang="en-US" sz="2000" b="1" dirty="0" smtClean="0">
                <a:latin typeface="Arial (Body)"/>
              </a:rPr>
              <a:t>unknown</a:t>
            </a:r>
            <a:endParaRPr lang="en-GB" sz="2000" dirty="0">
              <a:latin typeface="Arial (Body)"/>
            </a:endParaRPr>
          </a:p>
        </p:txBody>
      </p:sp>
      <p:sp>
        <p:nvSpPr>
          <p:cNvPr id="9" name="Rectangle 2"/>
          <p:cNvSpPr>
            <a:spLocks noChangeArrowheads="1"/>
          </p:cNvSpPr>
          <p:nvPr/>
        </p:nvSpPr>
        <p:spPr bwMode="auto">
          <a:xfrm>
            <a:off x="228600" y="4426565"/>
            <a:ext cx="8763000" cy="2862322"/>
          </a:xfrm>
          <a:prstGeom prst="rect">
            <a:avLst/>
          </a:prstGeom>
          <a:noFill/>
          <a:ln w="9525">
            <a:noFill/>
            <a:miter lim="800000"/>
            <a:headEnd/>
            <a:tailEnd/>
          </a:ln>
        </p:spPr>
        <p:txBody>
          <a:bodyPr wrap="square">
            <a:spAutoFit/>
          </a:bodyPr>
          <a:lstStyle/>
          <a:p>
            <a:pPr marL="285750" indent="-285750"/>
            <a:r>
              <a:rPr lang="en-US" sz="1400" dirty="0" smtClean="0">
                <a:latin typeface="Times New Roman" pitchFamily="18" charset="0"/>
                <a:cs typeface="Times New Roman" pitchFamily="18" charset="0"/>
              </a:rPr>
              <a:t>Sample size = </a:t>
            </a:r>
            <a:r>
              <a:rPr lang="en-US" sz="1400" dirty="0" smtClean="0">
                <a:latin typeface="Times New Roman" pitchFamily="18" charset="0"/>
                <a:cs typeface="Times New Roman" pitchFamily="18" charset="0"/>
              </a:rPr>
              <a:t>n1 </a:t>
            </a:r>
            <a:r>
              <a:rPr lang="en-US" sz="1400" dirty="0" smtClean="0">
                <a:latin typeface="Times New Roman" pitchFamily="18" charset="0"/>
                <a:cs typeface="Times New Roman" pitchFamily="18" charset="0"/>
              </a:rPr>
              <a:t>= 30</a:t>
            </a:r>
          </a:p>
          <a:p>
            <a:pPr marL="285750" indent="-285750"/>
            <a:r>
              <a:rPr lang="en-US" sz="1400" dirty="0" smtClean="0">
                <a:latin typeface="Times New Roman" pitchFamily="18" charset="0"/>
                <a:cs typeface="Times New Roman" pitchFamily="18" charset="0"/>
              </a:rPr>
              <a:t>Sample_mean</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sample mean</a:t>
            </a:r>
          </a:p>
          <a:p>
            <a:pPr marL="285750" indent="-285750"/>
            <a:r>
              <a:rPr lang="en-US" sz="1400" dirty="0" smtClean="0">
                <a:latin typeface="Times New Roman" pitchFamily="18" charset="0"/>
                <a:cs typeface="Times New Roman" pitchFamily="18" charset="0"/>
              </a:rPr>
              <a:t>Sample_std </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sample </a:t>
            </a:r>
            <a:r>
              <a:rPr lang="en-US" sz="1400" dirty="0" smtClean="0">
                <a:latin typeface="Times New Roman" pitchFamily="18" charset="0"/>
                <a:cs typeface="Times New Roman" pitchFamily="18" charset="0"/>
              </a:rPr>
              <a:t>standard deviation(</a:t>
            </a:r>
            <a:r>
              <a:rPr lang="en-US" sz="1400" dirty="0" err="1" smtClean="0">
                <a:latin typeface="Times New Roman" pitchFamily="18" charset="0"/>
                <a:cs typeface="Times New Roman" pitchFamily="18" charset="0"/>
              </a:rPr>
              <a:t>ddof</a:t>
            </a:r>
            <a:r>
              <a:rPr lang="en-US" sz="1400" dirty="0" smtClean="0">
                <a:latin typeface="Times New Roman" pitchFamily="18" charset="0"/>
                <a:cs typeface="Times New Roman" pitchFamily="18" charset="0"/>
              </a:rPr>
              <a:t>=1)</a:t>
            </a:r>
            <a:endParaRPr lang="en-US" sz="1400" dirty="0" smtClean="0">
              <a:latin typeface="Times New Roman" pitchFamily="18" charset="0"/>
              <a:cs typeface="Times New Roman" pitchFamily="18" charset="0"/>
            </a:endParaRPr>
          </a:p>
          <a:p>
            <a:pPr marL="285750" indent="-285750"/>
            <a:r>
              <a:rPr lang="en-US" sz="1400" dirty="0" smtClean="0">
                <a:latin typeface="Times New Roman" pitchFamily="18" charset="0"/>
                <a:cs typeface="Times New Roman" pitchFamily="18" charset="0"/>
              </a:rPr>
              <a:t>Rf = </a:t>
            </a:r>
            <a:r>
              <a:rPr lang="en-US" sz="1400" dirty="0" smtClean="0">
                <a:latin typeface="Times New Roman" pitchFamily="18" charset="0"/>
                <a:cs typeface="Times New Roman" pitchFamily="18" charset="0"/>
              </a:rPr>
              <a:t>t_critical </a:t>
            </a:r>
            <a:endParaRPr lang="en-US" sz="1400" dirty="0" smtClean="0">
              <a:latin typeface="Times New Roman" pitchFamily="18" charset="0"/>
              <a:cs typeface="Times New Roman" pitchFamily="18" charset="0"/>
            </a:endParaRPr>
          </a:p>
          <a:p>
            <a:pPr marL="285750" indent="-285750"/>
            <a:r>
              <a:rPr lang="en-US" sz="1400" dirty="0" smtClean="0">
                <a:latin typeface="Times New Roman" pitchFamily="18" charset="0"/>
                <a:cs typeface="Times New Roman" pitchFamily="18" charset="0"/>
              </a:rPr>
              <a:t>Se = </a:t>
            </a:r>
            <a:r>
              <a:rPr lang="en-US" sz="1400" dirty="0" smtClean="0">
                <a:latin typeface="Times New Roman" pitchFamily="18" charset="0"/>
                <a:cs typeface="Times New Roman" pitchFamily="18" charset="0"/>
              </a:rPr>
              <a:t>sample_std/square </a:t>
            </a:r>
            <a:r>
              <a:rPr lang="en-US" sz="1400" dirty="0" smtClean="0">
                <a:latin typeface="Times New Roman" pitchFamily="18" charset="0"/>
                <a:cs typeface="Times New Roman" pitchFamily="18" charset="0"/>
              </a:rPr>
              <a:t>root of </a:t>
            </a:r>
            <a:r>
              <a:rPr lang="en-US" sz="1400" dirty="0" smtClean="0">
                <a:latin typeface="Times New Roman" pitchFamily="18" charset="0"/>
                <a:cs typeface="Times New Roman" pitchFamily="18" charset="0"/>
              </a:rPr>
              <a:t>n1</a:t>
            </a:r>
            <a:endParaRPr lang="en-US" sz="1400" dirty="0" smtClean="0">
              <a:latin typeface="Times New Roman" pitchFamily="18" charset="0"/>
              <a:cs typeface="Times New Roman" pitchFamily="18" charset="0"/>
            </a:endParaRPr>
          </a:p>
          <a:p>
            <a:pPr marL="285750" indent="-285750"/>
            <a:r>
              <a:rPr lang="en-US" sz="1400" dirty="0" smtClean="0">
                <a:latin typeface="Times New Roman" pitchFamily="18" charset="0"/>
                <a:cs typeface="Times New Roman" pitchFamily="18" charset="0"/>
              </a:rPr>
              <a:t>Me = Rf * </a:t>
            </a:r>
            <a:r>
              <a:rPr lang="en-US" sz="1400" dirty="0" smtClean="0">
                <a:latin typeface="Times New Roman" pitchFamily="18" charset="0"/>
                <a:cs typeface="Times New Roman" pitchFamily="18" charset="0"/>
              </a:rPr>
              <a:t>Se</a:t>
            </a:r>
          </a:p>
          <a:p>
            <a:pPr marL="285750" indent="-285750"/>
            <a:r>
              <a:rPr lang="en-US" sz="1400" dirty="0" smtClean="0">
                <a:latin typeface="Times New Roman" pitchFamily="18" charset="0"/>
                <a:cs typeface="Times New Roman" pitchFamily="18" charset="0"/>
              </a:rPr>
              <a:t>LCL = </a:t>
            </a:r>
            <a:r>
              <a:rPr lang="en-US" sz="1400" dirty="0" smtClean="0">
                <a:latin typeface="Times New Roman" pitchFamily="18" charset="0"/>
                <a:cs typeface="Times New Roman" pitchFamily="18" charset="0"/>
              </a:rPr>
              <a:t>Sample_mean – </a:t>
            </a:r>
            <a:r>
              <a:rPr lang="en-US" sz="1400" dirty="0" smtClean="0">
                <a:latin typeface="Times New Roman" pitchFamily="18" charset="0"/>
                <a:cs typeface="Times New Roman" pitchFamily="18" charset="0"/>
              </a:rPr>
              <a:t>Me,	</a:t>
            </a:r>
          </a:p>
          <a:p>
            <a:pPr marL="285750" indent="-285750"/>
            <a:r>
              <a:rPr lang="en-US" sz="1400" dirty="0" smtClean="0">
                <a:latin typeface="Times New Roman" pitchFamily="18" charset="0"/>
                <a:cs typeface="Times New Roman" pitchFamily="18" charset="0"/>
              </a:rPr>
              <a:t>UCL = </a:t>
            </a:r>
            <a:r>
              <a:rPr lang="en-US" sz="1400" dirty="0" smtClean="0">
                <a:latin typeface="Times New Roman" pitchFamily="18" charset="0"/>
                <a:cs typeface="Times New Roman" pitchFamily="18" charset="0"/>
              </a:rPr>
              <a:t>Sample_mean + </a:t>
            </a:r>
            <a:r>
              <a:rPr lang="en-US" sz="1400" dirty="0" smtClean="0">
                <a:latin typeface="Times New Roman" pitchFamily="18" charset="0"/>
                <a:cs typeface="Times New Roman" pitchFamily="18" charset="0"/>
              </a:rPr>
              <a:t>Me</a:t>
            </a:r>
            <a:endParaRPr lang="en-US" sz="1400" dirty="0" smtClean="0">
              <a:latin typeface="Times New Roman" pitchFamily="18" charset="0"/>
              <a:cs typeface="Times New Roman" pitchFamily="18" charset="0"/>
            </a:endParaRPr>
          </a:p>
          <a:p>
            <a:pPr marL="285750" indent="-285750"/>
            <a:r>
              <a:rPr lang="en-US" sz="1400" dirty="0" smtClean="0">
                <a:latin typeface="Times New Roman" pitchFamily="18" charset="0"/>
                <a:cs typeface="Times New Roman" pitchFamily="18" charset="0"/>
              </a:rPr>
              <a:t>CI </a:t>
            </a:r>
            <a:r>
              <a:rPr lang="en-US"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(LCL, UCL) </a:t>
            </a:r>
            <a:endParaRPr lang="en-US" sz="1400" dirty="0" smtClean="0">
              <a:latin typeface="Times New Roman" pitchFamily="18" charset="0"/>
              <a:cs typeface="Times New Roman" pitchFamily="18" charset="0"/>
            </a:endParaRPr>
          </a:p>
          <a:p>
            <a:pPr marL="285750" indent="-285750"/>
            <a:r>
              <a:rPr lang="en-US" sz="1400" dirty="0" smtClean="0">
                <a:latin typeface="Times New Roman" pitchFamily="18" charset="0"/>
                <a:cs typeface="Times New Roman" pitchFamily="18" charset="0"/>
              </a:rPr>
              <a:t>A  99% CI for mu: </a:t>
            </a:r>
            <a:r>
              <a:rPr lang="en-US"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56.52</a:t>
            </a:r>
            <a:r>
              <a:rPr lang="en-US" sz="1400" dirty="0" smtClean="0">
                <a:latin typeface="Times New Roman" pitchFamily="18" charset="0"/>
                <a:cs typeface="Times New Roman" pitchFamily="18" charset="0"/>
              </a:rPr>
              <a:t> , 115.67)</a:t>
            </a:r>
            <a:endParaRPr lang="en-US" sz="1400" dirty="0" smtClean="0">
              <a:latin typeface="Times New Roman" pitchFamily="18" charset="0"/>
              <a:cs typeface="Times New Roman" pitchFamily="18" charset="0"/>
            </a:endParaRPr>
          </a:p>
          <a:p>
            <a:pPr marL="285750" indent="-285750"/>
            <a:endParaRPr lang="en-US" sz="2000" dirty="0" smtClean="0"/>
          </a:p>
          <a:p>
            <a:pPr marL="285750" indent="-285750"/>
            <a:endParaRPr lang="en-GB" sz="20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Simple linear regression</a:t>
            </a:r>
          </a:p>
        </p:txBody>
      </p:sp>
      <p:graphicFrame>
        <p:nvGraphicFramePr>
          <p:cNvPr id="6" name="Table 5"/>
          <p:cNvGraphicFramePr>
            <a:graphicFrameLocks noGrp="1"/>
          </p:cNvGraphicFramePr>
          <p:nvPr/>
        </p:nvGraphicFramePr>
        <p:xfrm>
          <a:off x="1143000" y="1752600"/>
          <a:ext cx="4572000" cy="3794760"/>
        </p:xfrm>
        <a:graphic>
          <a:graphicData uri="http://schemas.openxmlformats.org/drawingml/2006/table">
            <a:tbl>
              <a:tblPr firstRow="1" bandRow="1">
                <a:tableStyleId>{5FD0F851-EC5A-4D38-B0AD-8093EC10F338}</a:tableStyleId>
              </a:tblPr>
              <a:tblGrid>
                <a:gridCol w="1524000"/>
                <a:gridCol w="1524000"/>
                <a:gridCol w="1524000"/>
              </a:tblGrid>
              <a:tr h="421640">
                <a:tc>
                  <a:txBody>
                    <a:bodyPr/>
                    <a:lstStyle/>
                    <a:p>
                      <a:r>
                        <a:rPr lang="en-US" dirty="0" smtClean="0"/>
                        <a:t>Date</a:t>
                      </a:r>
                      <a:endParaRPr lang="en-US" dirty="0"/>
                    </a:p>
                  </a:txBody>
                  <a:tcPr/>
                </a:tc>
                <a:tc>
                  <a:txBody>
                    <a:bodyPr/>
                    <a:lstStyle/>
                    <a:p>
                      <a:r>
                        <a:rPr lang="en-US" dirty="0" smtClean="0"/>
                        <a:t>Y</a:t>
                      </a:r>
                      <a:endParaRPr lang="en-US" dirty="0"/>
                    </a:p>
                  </a:txBody>
                  <a:tcPr/>
                </a:tc>
                <a:tc>
                  <a:txBody>
                    <a:bodyPr/>
                    <a:lstStyle/>
                    <a:p>
                      <a:r>
                        <a:rPr lang="en-US" dirty="0" smtClean="0"/>
                        <a:t>Y-Predicted</a:t>
                      </a:r>
                      <a:endParaRPr lang="en-US" dirty="0"/>
                    </a:p>
                  </a:txBody>
                  <a:tcPr/>
                </a:tc>
              </a:tr>
              <a:tr h="421640">
                <a:tc>
                  <a:txBody>
                    <a:bodyPr/>
                    <a:lstStyle/>
                    <a:p>
                      <a:r>
                        <a:rPr lang="en-US" dirty="0" smtClean="0"/>
                        <a:t>23-Aug-2021</a:t>
                      </a:r>
                      <a:endParaRPr lang="en-US" dirty="0"/>
                    </a:p>
                  </a:txBody>
                  <a:tcPr/>
                </a:tc>
                <a:tc>
                  <a:txBody>
                    <a:bodyPr/>
                    <a:lstStyle/>
                    <a:p>
                      <a:r>
                        <a:rPr lang="en-US" dirty="0" smtClean="0"/>
                        <a:t>12</a:t>
                      </a:r>
                      <a:endParaRPr lang="en-US" dirty="0"/>
                    </a:p>
                  </a:txBody>
                  <a:tcPr/>
                </a:tc>
                <a:tc>
                  <a:txBody>
                    <a:bodyPr/>
                    <a:lstStyle/>
                    <a:p>
                      <a:r>
                        <a:rPr lang="en-US" dirty="0" smtClean="0"/>
                        <a:t>14.15</a:t>
                      </a:r>
                      <a:endParaRPr lang="en-US" dirty="0"/>
                    </a:p>
                  </a:txBody>
                  <a:tcPr/>
                </a:tc>
              </a:tr>
              <a:tr h="421640">
                <a:tc>
                  <a:txBody>
                    <a:bodyPr/>
                    <a:lstStyle/>
                    <a:p>
                      <a:r>
                        <a:rPr lang="en-US" dirty="0" smtClean="0"/>
                        <a:t>24-Aug-2021</a:t>
                      </a:r>
                      <a:endParaRPr lang="en-US" dirty="0"/>
                    </a:p>
                  </a:txBody>
                  <a:tcPr/>
                </a:tc>
                <a:tc>
                  <a:txBody>
                    <a:bodyPr/>
                    <a:lstStyle/>
                    <a:p>
                      <a:r>
                        <a:rPr lang="en-US" dirty="0" smtClean="0"/>
                        <a:t>25</a:t>
                      </a:r>
                      <a:endParaRPr lang="en-US" dirty="0"/>
                    </a:p>
                  </a:txBody>
                  <a:tcPr/>
                </a:tc>
                <a:tc>
                  <a:txBody>
                    <a:bodyPr/>
                    <a:lstStyle/>
                    <a:p>
                      <a:r>
                        <a:rPr lang="en-US" dirty="0" smtClean="0"/>
                        <a:t>23.82</a:t>
                      </a:r>
                      <a:endParaRPr lang="en-US" dirty="0"/>
                    </a:p>
                  </a:txBody>
                  <a:tcPr/>
                </a:tc>
              </a:tr>
              <a:tr h="421640">
                <a:tc>
                  <a:txBody>
                    <a:bodyPr/>
                    <a:lstStyle/>
                    <a:p>
                      <a:r>
                        <a:rPr lang="en-US" dirty="0" smtClean="0"/>
                        <a:t>25-Aug-2021</a:t>
                      </a:r>
                      <a:endParaRPr lang="en-US" dirty="0"/>
                    </a:p>
                  </a:txBody>
                  <a:tcPr/>
                </a:tc>
                <a:tc>
                  <a:txBody>
                    <a:bodyPr/>
                    <a:lstStyle/>
                    <a:p>
                      <a:r>
                        <a:rPr lang="en-US" dirty="0" smtClean="0"/>
                        <a:t>26</a:t>
                      </a:r>
                      <a:endParaRPr lang="en-US" dirty="0"/>
                    </a:p>
                  </a:txBody>
                  <a:tcPr/>
                </a:tc>
                <a:tc>
                  <a:txBody>
                    <a:bodyPr/>
                    <a:lstStyle/>
                    <a:p>
                      <a:r>
                        <a:rPr lang="en-US" dirty="0" smtClean="0"/>
                        <a:t>30.71</a:t>
                      </a:r>
                      <a:endParaRPr lang="en-US" dirty="0"/>
                    </a:p>
                  </a:txBody>
                  <a:tcPr/>
                </a:tc>
              </a:tr>
              <a:tr h="421640">
                <a:tc>
                  <a:txBody>
                    <a:bodyPr/>
                    <a:lstStyle/>
                    <a:p>
                      <a:r>
                        <a:rPr lang="en-US" dirty="0" smtClean="0"/>
                        <a:t>26-Aug-2021</a:t>
                      </a:r>
                      <a:endParaRPr lang="en-US" dirty="0"/>
                    </a:p>
                  </a:txBody>
                  <a:tcPr/>
                </a:tc>
                <a:tc>
                  <a:txBody>
                    <a:bodyPr/>
                    <a:lstStyle/>
                    <a:p>
                      <a:r>
                        <a:rPr lang="en-US" dirty="0" smtClean="0"/>
                        <a:t>34</a:t>
                      </a:r>
                      <a:endParaRPr lang="en-US" dirty="0"/>
                    </a:p>
                  </a:txBody>
                  <a:tcPr/>
                </a:tc>
                <a:tc>
                  <a:txBody>
                    <a:bodyPr/>
                    <a:lstStyle/>
                    <a:p>
                      <a:r>
                        <a:rPr lang="en-US" dirty="0" smtClean="0"/>
                        <a:t>27.77</a:t>
                      </a:r>
                      <a:endParaRPr lang="en-US" dirty="0"/>
                    </a:p>
                  </a:txBody>
                  <a:tcPr/>
                </a:tc>
              </a:tr>
              <a:tr h="421640">
                <a:tc>
                  <a:txBody>
                    <a:bodyPr/>
                    <a:lstStyle/>
                    <a:p>
                      <a:r>
                        <a:rPr lang="en-US" dirty="0" smtClean="0"/>
                        <a:t>27-Aug-2021</a:t>
                      </a:r>
                      <a:endParaRPr lang="en-US" dirty="0"/>
                    </a:p>
                  </a:txBody>
                  <a:tcPr/>
                </a:tc>
                <a:tc>
                  <a:txBody>
                    <a:bodyPr/>
                    <a:lstStyle/>
                    <a:p>
                      <a:r>
                        <a:rPr lang="en-US" dirty="0" smtClean="0"/>
                        <a:t>36</a:t>
                      </a:r>
                      <a:endParaRPr lang="en-US" dirty="0"/>
                    </a:p>
                  </a:txBody>
                  <a:tcPr/>
                </a:tc>
                <a:tc>
                  <a:txBody>
                    <a:bodyPr/>
                    <a:lstStyle/>
                    <a:p>
                      <a:r>
                        <a:rPr lang="en-US" dirty="0" smtClean="0"/>
                        <a:t>36.00</a:t>
                      </a:r>
                      <a:endParaRPr lang="en-US" dirty="0"/>
                    </a:p>
                  </a:txBody>
                  <a:tcPr/>
                </a:tc>
              </a:tr>
              <a:tr h="421640">
                <a:tc>
                  <a:txBody>
                    <a:bodyPr/>
                    <a:lstStyle/>
                    <a:p>
                      <a:r>
                        <a:rPr lang="en-US" dirty="0" smtClean="0"/>
                        <a:t>28-Oct-2021</a:t>
                      </a:r>
                      <a:endParaRPr lang="en-US" dirty="0"/>
                    </a:p>
                  </a:txBody>
                  <a:tcPr/>
                </a:tc>
                <a:tc>
                  <a:txBody>
                    <a:bodyPr/>
                    <a:lstStyle/>
                    <a:p>
                      <a:r>
                        <a:rPr lang="en-US" dirty="0" smtClean="0"/>
                        <a:t>36</a:t>
                      </a:r>
                      <a:endParaRPr lang="en-US" dirty="0"/>
                    </a:p>
                  </a:txBody>
                  <a:tcPr/>
                </a:tc>
                <a:tc>
                  <a:txBody>
                    <a:bodyPr/>
                    <a:lstStyle/>
                    <a:p>
                      <a:r>
                        <a:rPr lang="en-US" dirty="0" smtClean="0"/>
                        <a:t>35.77</a:t>
                      </a:r>
                      <a:endParaRPr lang="en-US" dirty="0"/>
                    </a:p>
                  </a:txBody>
                  <a:tcPr/>
                </a:tc>
              </a:tr>
              <a:tr h="421640">
                <a:tc>
                  <a:txBody>
                    <a:bodyPr/>
                    <a:lstStyle/>
                    <a:p>
                      <a:r>
                        <a:rPr lang="en-US" dirty="0" smtClean="0"/>
                        <a:t>29-Oct-2021</a:t>
                      </a:r>
                      <a:endParaRPr lang="en-US" dirty="0"/>
                    </a:p>
                  </a:txBody>
                  <a:tcPr/>
                </a:tc>
                <a:tc>
                  <a:txBody>
                    <a:bodyPr/>
                    <a:lstStyle/>
                    <a:p>
                      <a:r>
                        <a:rPr lang="en-US" dirty="0" smtClean="0"/>
                        <a:t>5</a:t>
                      </a:r>
                      <a:endParaRPr lang="en-US" dirty="0"/>
                    </a:p>
                  </a:txBody>
                  <a:tcPr/>
                </a:tc>
                <a:tc>
                  <a:txBody>
                    <a:bodyPr/>
                    <a:lstStyle/>
                    <a:p>
                      <a:r>
                        <a:rPr lang="en-US" dirty="0" smtClean="0"/>
                        <a:t>7.4</a:t>
                      </a:r>
                      <a:endParaRPr lang="en-US" dirty="0"/>
                    </a:p>
                  </a:txBody>
                  <a:tcPr/>
                </a:tc>
              </a:tr>
              <a:tr h="421640">
                <a:tc>
                  <a:txBody>
                    <a:bodyPr/>
                    <a:lstStyle/>
                    <a:p>
                      <a:r>
                        <a:rPr lang="en-US" dirty="0" smtClean="0"/>
                        <a:t>30-Oct-2021</a:t>
                      </a:r>
                      <a:endParaRPr lang="en-US" dirty="0"/>
                    </a:p>
                  </a:txBody>
                  <a:tcPr/>
                </a:tc>
                <a:tc>
                  <a:txBody>
                    <a:bodyPr/>
                    <a:lstStyle/>
                    <a:p>
                      <a:r>
                        <a:rPr lang="en-US" dirty="0" smtClean="0"/>
                        <a:t>6</a:t>
                      </a:r>
                      <a:endParaRPr lang="en-US" dirty="0"/>
                    </a:p>
                  </a:txBody>
                  <a:tcPr/>
                </a:tc>
                <a:tc>
                  <a:txBody>
                    <a:bodyPr/>
                    <a:lstStyle/>
                    <a:p>
                      <a:r>
                        <a:rPr lang="en-US" dirty="0" smtClean="0"/>
                        <a:t>10</a:t>
                      </a:r>
                      <a:endParaRPr lang="en-US" dirty="0"/>
                    </a:p>
                  </a:txBody>
                  <a:tcPr/>
                </a:tc>
              </a:tr>
            </a:tbl>
          </a:graphicData>
        </a:graphic>
      </p:graphicFrame>
      <p:sp>
        <p:nvSpPr>
          <p:cNvPr id="8" name="Rectangle 7"/>
          <p:cNvSpPr>
            <a:spLocks noChangeArrowheads="1"/>
          </p:cNvSpPr>
          <p:nvPr/>
        </p:nvSpPr>
        <p:spPr bwMode="auto">
          <a:xfrm>
            <a:off x="304800" y="1066800"/>
            <a:ext cx="8153400" cy="369332"/>
          </a:xfrm>
          <a:prstGeom prst="rect">
            <a:avLst/>
          </a:prstGeom>
          <a:noFill/>
          <a:ln w="9525">
            <a:noFill/>
            <a:miter lim="800000"/>
            <a:headEnd/>
            <a:tailEnd/>
          </a:ln>
        </p:spPr>
        <p:txBody>
          <a:bodyPr wrap="square">
            <a:spAutoFit/>
          </a:bodyPr>
          <a:lstStyle/>
          <a:p>
            <a:pPr algn="just"/>
            <a:r>
              <a:rPr lang="en-US" b="1" dirty="0" smtClean="0">
                <a:latin typeface="Arial (Body)"/>
              </a:rPr>
              <a:t>A Comparison Between the Output Variable &amp; the Predicted Output</a:t>
            </a:r>
            <a:endParaRPr lang="en-GB" dirty="0">
              <a:latin typeface="Arial (Body)"/>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Interpretations</a:t>
            </a:r>
          </a:p>
        </p:txBody>
      </p:sp>
      <p:sp>
        <p:nvSpPr>
          <p:cNvPr id="3" name="Rectangle 2"/>
          <p:cNvSpPr/>
          <p:nvPr/>
        </p:nvSpPr>
        <p:spPr>
          <a:xfrm>
            <a:off x="152400" y="990601"/>
            <a:ext cx="8763001" cy="7478970"/>
          </a:xfrm>
          <a:prstGeom prst="rect">
            <a:avLst/>
          </a:prstGeom>
        </p:spPr>
        <p:txBody>
          <a:bodyPr wrap="square">
            <a:spAutoFit/>
          </a:bodyPr>
          <a:lstStyle/>
          <a:p>
            <a:pPr>
              <a:buFont typeface="Wingdings" pitchFamily="2" charset="2"/>
              <a:buChar char="ü"/>
              <a:defRPr/>
            </a:pPr>
            <a:r>
              <a:rPr lang="en-US" sz="1600" dirty="0" smtClean="0"/>
              <a:t>The </a:t>
            </a:r>
            <a:r>
              <a:rPr lang="en-US" sz="1600" dirty="0" smtClean="0"/>
              <a:t>descriptive statistics section gave a summary </a:t>
            </a:r>
            <a:r>
              <a:rPr lang="en-US" sz="1600" dirty="0" smtClean="0"/>
              <a:t>statistics of </a:t>
            </a:r>
            <a:r>
              <a:rPr lang="en-US" sz="1600" dirty="0" smtClean="0"/>
              <a:t>the data set.</a:t>
            </a:r>
            <a:endParaRPr lang="en-US" sz="1600" dirty="0"/>
          </a:p>
          <a:p>
            <a:pPr marL="742950" lvl="1" indent="-285750">
              <a:buClr>
                <a:srgbClr val="FF0000"/>
              </a:buClr>
              <a:buFont typeface="Wingdings" pitchFamily="2" charset="2"/>
              <a:buChar char="ü"/>
              <a:defRPr/>
            </a:pPr>
            <a:endParaRPr lang="en-US" sz="1000" dirty="0"/>
          </a:p>
          <a:p>
            <a:pPr>
              <a:buFont typeface="Wingdings" pitchFamily="2" charset="2"/>
              <a:buChar char="ü"/>
            </a:pPr>
            <a:r>
              <a:rPr lang="en-US" sz="1600" dirty="0" smtClean="0"/>
              <a:t>The</a:t>
            </a:r>
            <a:r>
              <a:rPr lang="en-US" sz="1600" dirty="0" smtClean="0"/>
              <a:t> distribution of data in the stacked histogram </a:t>
            </a:r>
            <a:r>
              <a:rPr lang="en-US" sz="1600" dirty="0" smtClean="0"/>
              <a:t>showing</a:t>
            </a:r>
            <a:r>
              <a:rPr lang="en-US" sz="1600" dirty="0" smtClean="0"/>
              <a:t> comparison among features is </a:t>
            </a:r>
            <a:r>
              <a:rPr lang="en-US" sz="1600" dirty="0" smtClean="0"/>
              <a:t>right-skewed. Also</a:t>
            </a:r>
            <a:r>
              <a:rPr lang="en-US" sz="1600" dirty="0" smtClean="0"/>
              <a:t>, more females than their male counterparts in all features were vaccinated.</a:t>
            </a:r>
          </a:p>
          <a:p>
            <a:pPr>
              <a:buFont typeface="Wingdings" pitchFamily="2" charset="2"/>
              <a:buChar char="ü"/>
            </a:pPr>
            <a:r>
              <a:rPr lang="en-US" sz="1600" dirty="0" smtClean="0"/>
              <a:t>Some</a:t>
            </a:r>
            <a:r>
              <a:rPr lang="en-US" sz="1600" dirty="0" smtClean="0"/>
              <a:t> outliers can be seen at the tail end for some features</a:t>
            </a:r>
            <a:r>
              <a:rPr lang="en-US" sz="1600" dirty="0" smtClean="0"/>
              <a:t>.</a:t>
            </a:r>
          </a:p>
          <a:p>
            <a:endParaRPr lang="en-US" sz="1600" dirty="0" smtClean="0"/>
          </a:p>
          <a:p>
            <a:pPr>
              <a:buFont typeface="Wingdings" pitchFamily="2" charset="2"/>
              <a:buChar char="ü"/>
            </a:pPr>
            <a:r>
              <a:rPr lang="en-US" sz="1600" dirty="0" smtClean="0"/>
              <a:t>The scattered plot for health workers showed a weak correlation  among variables.</a:t>
            </a:r>
          </a:p>
          <a:p>
            <a:pPr>
              <a:buFont typeface="Wingdings" pitchFamily="2" charset="2"/>
              <a:buChar char="ü"/>
            </a:pPr>
            <a:r>
              <a:rPr lang="en-US" sz="1600" dirty="0" smtClean="0"/>
              <a:t>The scattered plot for other frontline workers showed a not strong relationship between variables.</a:t>
            </a:r>
          </a:p>
          <a:p>
            <a:pPr>
              <a:buFont typeface="Wingdings" pitchFamily="2" charset="2"/>
              <a:buChar char="ü"/>
            </a:pPr>
            <a:r>
              <a:rPr lang="en-US" sz="1600" dirty="0" smtClean="0"/>
              <a:t>The scattered plot for elderly 50+ showed a not so strong relationship among variables.</a:t>
            </a:r>
          </a:p>
          <a:p>
            <a:pPr>
              <a:buFont typeface="Wingdings" pitchFamily="2" charset="2"/>
              <a:buChar char="ü"/>
            </a:pPr>
            <a:r>
              <a:rPr lang="en-US" sz="1600" dirty="0" smtClean="0"/>
              <a:t>The scattered plot for youths showed a very strong relationship between variables.</a:t>
            </a:r>
          </a:p>
          <a:p>
            <a:endParaRPr lang="en-US" sz="1600" dirty="0" smtClean="0"/>
          </a:p>
          <a:p>
            <a:pPr>
              <a:buFont typeface="Wingdings" pitchFamily="2" charset="2"/>
              <a:buChar char="ü"/>
            </a:pPr>
            <a:r>
              <a:rPr lang="en-US" sz="1600" dirty="0" smtClean="0"/>
              <a:t>The </a:t>
            </a:r>
            <a:r>
              <a:rPr lang="en-US" sz="1600" dirty="0" smtClean="0"/>
              <a:t>comparison </a:t>
            </a:r>
            <a:r>
              <a:rPr lang="en-US" sz="1600" dirty="0" smtClean="0"/>
              <a:t>box plots </a:t>
            </a:r>
            <a:r>
              <a:rPr lang="en-US" sz="1600" dirty="0" smtClean="0"/>
              <a:t>among features </a:t>
            </a:r>
            <a:r>
              <a:rPr lang="en-US" sz="1600" dirty="0" smtClean="0"/>
              <a:t>showed that </a:t>
            </a:r>
            <a:r>
              <a:rPr lang="en-US" sz="1600" dirty="0" smtClean="0"/>
              <a:t>all of the features have a right-skewed distribution. We can also see the outliers, some of which are very close to the range of values while others are farther from the range. The length of the box represents the </a:t>
            </a:r>
            <a:r>
              <a:rPr lang="en-US" sz="1600" i="1" dirty="0" smtClean="0"/>
              <a:t>interquartile range IQR</a:t>
            </a:r>
            <a:r>
              <a:rPr lang="en-US" sz="1600" dirty="0" smtClean="0"/>
              <a:t>. The longer the length of box the longer the distance between the third quartile and the first quartile. Hence, the larger the </a:t>
            </a:r>
            <a:r>
              <a:rPr lang="en-US" sz="1600" i="1" dirty="0" smtClean="0"/>
              <a:t>IQR</a:t>
            </a:r>
            <a:r>
              <a:rPr lang="en-US" sz="1600" dirty="0" smtClean="0"/>
              <a:t>. The edge of the lower whisker represents the minimum value, the lower edge of the box represents the first quartile, the middle line represents the second quartile or median, the upper edge of the box represents the third quartile, while the edge of the upper whisker represents the maximum value</a:t>
            </a:r>
            <a:r>
              <a:rPr lang="en-US" sz="1600" dirty="0" smtClean="0"/>
              <a:t>.</a:t>
            </a:r>
          </a:p>
          <a:p>
            <a:pPr>
              <a:buFont typeface="Wingdings" pitchFamily="2" charset="2"/>
              <a:buChar char="ü"/>
            </a:pPr>
            <a:endParaRPr lang="en-US" sz="1600" dirty="0" smtClean="0"/>
          </a:p>
          <a:p>
            <a:pPr>
              <a:buFont typeface="Wingdings" pitchFamily="2" charset="2"/>
              <a:buChar char="ü"/>
            </a:pPr>
            <a:r>
              <a:rPr lang="en-US" sz="1600" dirty="0" smtClean="0"/>
              <a:t>The covariance </a:t>
            </a:r>
            <a:r>
              <a:rPr lang="en-US" sz="1600" dirty="0" smtClean="0"/>
              <a:t>heat map </a:t>
            </a:r>
            <a:r>
              <a:rPr lang="en-US" sz="1600" dirty="0" smtClean="0"/>
              <a:t>makes it easy for us to visualize and understand the relationship between variables. The change in colour indicates an increase in </a:t>
            </a:r>
            <a:r>
              <a:rPr lang="en-US" sz="1600" dirty="0" smtClean="0"/>
              <a:t>covariance.</a:t>
            </a:r>
          </a:p>
          <a:p>
            <a:endParaRPr lang="en-US" sz="1600" dirty="0" smtClean="0"/>
          </a:p>
          <a:p>
            <a:endParaRPr lang="en-US" sz="1600" dirty="0" smtClean="0"/>
          </a:p>
          <a:p>
            <a:endParaRPr lang="en-US" sz="1600" dirty="0" smtClean="0"/>
          </a:p>
          <a:p>
            <a:pPr marL="742950" lvl="1" indent="-285750">
              <a:buClr>
                <a:srgbClr val="FF0000"/>
              </a:buClr>
              <a:buFont typeface="Wingdings" pitchFamily="2" charset="2"/>
              <a:buChar char="ü"/>
              <a:defRPr/>
            </a:pPr>
            <a:endParaRPr lang="en-US" sz="2000" dirty="0"/>
          </a:p>
          <a:p>
            <a:pPr marL="742950" lvl="1" indent="-285750">
              <a:buClr>
                <a:srgbClr val="FF0000"/>
              </a:buClr>
              <a:buFont typeface="Wingdings" pitchFamily="2" charset="2"/>
              <a:buChar char="ü"/>
              <a:defRPr/>
            </a:pPr>
            <a:endParaRPr lang="en-US" sz="1000" dirty="0"/>
          </a:p>
          <a:p>
            <a:pPr marL="742950" lvl="1" indent="-285750">
              <a:buClr>
                <a:srgbClr val="FF0000"/>
              </a:buClr>
              <a:defRPr/>
            </a:pPr>
            <a:endParaRPr lang="en-US" sz="2000" dirty="0" smtClean="0"/>
          </a:p>
          <a:p>
            <a:pPr marL="742950" lvl="1" indent="-285750">
              <a:buClr>
                <a:srgbClr val="FF0000"/>
              </a:buClr>
              <a:buFont typeface="Wingdings" pitchFamily="2" charset="2"/>
              <a:buChar char="ü"/>
              <a:defRPr/>
            </a:pPr>
            <a:endParaRPr lang="en-GB" sz="20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Interpretations</a:t>
            </a:r>
          </a:p>
        </p:txBody>
      </p:sp>
      <p:sp>
        <p:nvSpPr>
          <p:cNvPr id="5" name="Rectangle 4"/>
          <p:cNvSpPr/>
          <p:nvPr/>
        </p:nvSpPr>
        <p:spPr>
          <a:xfrm>
            <a:off x="152400" y="1066800"/>
            <a:ext cx="8763001" cy="6740307"/>
          </a:xfrm>
          <a:prstGeom prst="rect">
            <a:avLst/>
          </a:prstGeom>
        </p:spPr>
        <p:txBody>
          <a:bodyPr>
            <a:spAutoFit/>
          </a:bodyPr>
          <a:lstStyle/>
          <a:p>
            <a:pPr>
              <a:buFont typeface="Wingdings" pitchFamily="2" charset="2"/>
              <a:buChar char="ü"/>
              <a:defRPr/>
            </a:pPr>
            <a:r>
              <a:rPr lang="en-US" sz="1600" dirty="0" smtClean="0"/>
              <a:t>The</a:t>
            </a:r>
            <a:r>
              <a:rPr lang="en-US" sz="1600" dirty="0" smtClean="0"/>
              <a:t> larger the covariance, the closer the relationship as can be seen in the relationship </a:t>
            </a:r>
            <a:endParaRPr lang="en-US" sz="1600" dirty="0" smtClean="0"/>
          </a:p>
          <a:p>
            <a:pPr>
              <a:defRPr/>
            </a:pPr>
            <a:r>
              <a:rPr lang="en-US" sz="1600" dirty="0" smtClean="0"/>
              <a:t>between</a:t>
            </a:r>
            <a:r>
              <a:rPr lang="en-US" sz="1600" dirty="0" smtClean="0"/>
              <a:t> </a:t>
            </a:r>
            <a:r>
              <a:rPr lang="en-US" sz="1600" dirty="0" smtClean="0"/>
              <a:t> "</a:t>
            </a:r>
            <a:r>
              <a:rPr lang="en-US" sz="1600" dirty="0" smtClean="0"/>
              <a:t>Youth 18-49years M" and "Youth 18-49years F</a:t>
            </a:r>
            <a:r>
              <a:rPr lang="en-US" sz="1600" dirty="0" smtClean="0"/>
              <a:t>".</a:t>
            </a:r>
          </a:p>
          <a:p>
            <a:pPr>
              <a:defRPr/>
            </a:pPr>
            <a:endParaRPr lang="en-US" sz="1600" dirty="0" smtClean="0"/>
          </a:p>
          <a:p>
            <a:pPr>
              <a:buFont typeface="Wingdings" pitchFamily="2" charset="2"/>
              <a:buChar char="ü"/>
              <a:defRPr/>
            </a:pPr>
            <a:r>
              <a:rPr lang="en-US" sz="1600" dirty="0" smtClean="0"/>
              <a:t>The</a:t>
            </a:r>
            <a:r>
              <a:rPr lang="en-US" sz="1600" dirty="0" smtClean="0"/>
              <a:t> correlation </a:t>
            </a:r>
            <a:r>
              <a:rPr lang="en-US" sz="1600" dirty="0" smtClean="0"/>
              <a:t>heat map</a:t>
            </a:r>
            <a:r>
              <a:rPr lang="en-US" sz="1600" dirty="0" smtClean="0"/>
              <a:t> </a:t>
            </a:r>
            <a:r>
              <a:rPr lang="en-US" sz="1600" dirty="0" smtClean="0"/>
              <a:t>showed the</a:t>
            </a:r>
            <a:r>
              <a:rPr lang="en-US" sz="1600" dirty="0" smtClean="0"/>
              <a:t> relationship between features. </a:t>
            </a:r>
            <a:endParaRPr lang="en-US" sz="1600" dirty="0" smtClean="0"/>
          </a:p>
          <a:p>
            <a:pPr>
              <a:buFont typeface="Wingdings" pitchFamily="2" charset="2"/>
              <a:buChar char="ü"/>
              <a:defRPr/>
            </a:pPr>
            <a:r>
              <a:rPr lang="en-US" sz="1600" dirty="0" smtClean="0"/>
              <a:t>From</a:t>
            </a:r>
            <a:r>
              <a:rPr lang="en-US" sz="1600" dirty="0" smtClean="0"/>
              <a:t> the color scale it is easy to see this relationship. The correlation coefficient usually between -1 and 1 tells us the degree to which two features move in sequence</a:t>
            </a:r>
            <a:r>
              <a:rPr lang="en-US" sz="1600" dirty="0" smtClean="0"/>
              <a:t>.</a:t>
            </a:r>
          </a:p>
          <a:p>
            <a:pPr>
              <a:buFont typeface="Wingdings" pitchFamily="2" charset="2"/>
              <a:buChar char="ü"/>
              <a:defRPr/>
            </a:pPr>
            <a:r>
              <a:rPr lang="en-US" sz="1600" dirty="0" smtClean="0"/>
              <a:t>From the correlation </a:t>
            </a:r>
            <a:r>
              <a:rPr lang="en-US" sz="1600" dirty="0" smtClean="0"/>
              <a:t>heat map,</a:t>
            </a:r>
            <a:r>
              <a:rPr lang="en-US" sz="1600" dirty="0" smtClean="0"/>
              <a:t> the features </a:t>
            </a:r>
            <a:r>
              <a:rPr lang="en-US" sz="1600" b="1" dirty="0" smtClean="0"/>
              <a:t>**Youth 18-49years M**</a:t>
            </a:r>
            <a:r>
              <a:rPr lang="en-US" sz="1600" dirty="0" smtClean="0"/>
              <a:t> and </a:t>
            </a:r>
            <a:r>
              <a:rPr lang="en-US" sz="1600" b="1" dirty="0" smtClean="0"/>
              <a:t>**Youth 18-49years F**</a:t>
            </a:r>
            <a:r>
              <a:rPr lang="en-US" sz="1600" dirty="0" smtClean="0"/>
              <a:t> </a:t>
            </a:r>
            <a:r>
              <a:rPr lang="en-US" sz="1600" dirty="0" smtClean="0"/>
              <a:t>had</a:t>
            </a:r>
            <a:r>
              <a:rPr lang="en-US" sz="1600" dirty="0" smtClean="0"/>
              <a:t> the strongest relationship between them with a correlation coefficient of </a:t>
            </a:r>
            <a:r>
              <a:rPr lang="en-US" sz="1600" dirty="0" smtClean="0"/>
              <a:t>0.95</a:t>
            </a:r>
          </a:p>
          <a:p>
            <a:pPr>
              <a:buFont typeface="Wingdings" pitchFamily="2" charset="2"/>
              <a:buChar char="ü"/>
              <a:defRPr/>
            </a:pPr>
            <a:r>
              <a:rPr lang="en-US" sz="1600" dirty="0" smtClean="0"/>
              <a:t>Whereas, the features </a:t>
            </a:r>
            <a:r>
              <a:rPr lang="en-US" sz="1600" b="1" dirty="0" smtClean="0"/>
              <a:t>**HCWs F**</a:t>
            </a:r>
            <a:r>
              <a:rPr lang="en-US" sz="1600" dirty="0" smtClean="0"/>
              <a:t>(female healthcare workers) and </a:t>
            </a:r>
            <a:r>
              <a:rPr lang="en-US" sz="1600" b="1" dirty="0" smtClean="0"/>
              <a:t>**Other FLWs F**</a:t>
            </a:r>
            <a:r>
              <a:rPr lang="en-US" sz="1600" dirty="0" smtClean="0"/>
              <a:t>(Other female frontline workers) </a:t>
            </a:r>
            <a:r>
              <a:rPr lang="en-US" sz="1600" dirty="0" smtClean="0"/>
              <a:t>had</a:t>
            </a:r>
            <a:r>
              <a:rPr lang="en-US" sz="1600" dirty="0" smtClean="0"/>
              <a:t> the weakest relationship between them with a correlation coefficient of -0.03</a:t>
            </a:r>
          </a:p>
          <a:p>
            <a:pPr>
              <a:defRPr/>
            </a:pPr>
            <a:endParaRPr lang="en-US" sz="1600" dirty="0" smtClean="0"/>
          </a:p>
          <a:p>
            <a:pPr>
              <a:buFont typeface="Wingdings" pitchFamily="2" charset="2"/>
              <a:buChar char="ü"/>
              <a:defRPr/>
            </a:pPr>
            <a:r>
              <a:rPr lang="en-US" sz="1600" dirty="0" smtClean="0"/>
              <a:t>The</a:t>
            </a:r>
            <a:r>
              <a:rPr lang="en-US" sz="1600" dirty="0" smtClean="0"/>
              <a:t> first feature </a:t>
            </a:r>
            <a:r>
              <a:rPr lang="en-US" sz="1600" dirty="0" smtClean="0"/>
              <a:t>estimated</a:t>
            </a:r>
            <a:r>
              <a:rPr lang="en-US" sz="1600" dirty="0" smtClean="0"/>
              <a:t> the mean of the subset </a:t>
            </a:r>
            <a:r>
              <a:rPr lang="en-US" sz="1600" i="1" dirty="0" smtClean="0"/>
              <a:t>*Healthcare Workers*</a:t>
            </a:r>
            <a:r>
              <a:rPr lang="en-US" sz="1600" dirty="0" smtClean="0"/>
              <a:t> when sigma is </a:t>
            </a:r>
            <a:r>
              <a:rPr lang="en-US" sz="1600" i="1" dirty="0" err="1" smtClean="0"/>
              <a:t>known</a:t>
            </a:r>
            <a:r>
              <a:rPr lang="en-US" sz="1600" dirty="0" err="1" smtClean="0"/>
              <a:t>.We</a:t>
            </a:r>
            <a:r>
              <a:rPr lang="en-US" sz="1600" dirty="0" smtClean="0"/>
              <a:t> </a:t>
            </a:r>
            <a:r>
              <a:rPr lang="en-US" sz="1600" dirty="0" smtClean="0"/>
              <a:t>obtained</a:t>
            </a:r>
            <a:r>
              <a:rPr lang="en-US" sz="1600" dirty="0" smtClean="0"/>
              <a:t> a 95% confidence interval that our mu of feature one </a:t>
            </a:r>
            <a:r>
              <a:rPr lang="en-US" sz="1600" i="1" dirty="0" smtClean="0"/>
              <a:t>*healthcare workers*</a:t>
            </a:r>
            <a:r>
              <a:rPr lang="en-US" sz="1600" dirty="0" smtClean="0"/>
              <a:t> when sigma is known falls in the range(0.863, 3.037</a:t>
            </a:r>
            <a:r>
              <a:rPr lang="en-US" sz="1600" dirty="0" smtClean="0"/>
              <a:t>).</a:t>
            </a:r>
          </a:p>
          <a:p>
            <a:pPr>
              <a:buFont typeface="Wingdings" pitchFamily="2" charset="2"/>
              <a:buChar char="ü"/>
              <a:defRPr/>
            </a:pPr>
            <a:r>
              <a:rPr lang="en-US" sz="1600" dirty="0" smtClean="0"/>
              <a:t>The second feature </a:t>
            </a:r>
            <a:r>
              <a:rPr lang="en-US" sz="1600" dirty="0" smtClean="0"/>
              <a:t>estimated </a:t>
            </a:r>
            <a:r>
              <a:rPr lang="en-US" sz="1600" dirty="0" smtClean="0"/>
              <a:t>the mean of the subset </a:t>
            </a:r>
            <a:r>
              <a:rPr lang="en-US" sz="1600" i="1" dirty="0" smtClean="0"/>
              <a:t>Youths</a:t>
            </a:r>
            <a:r>
              <a:rPr lang="en-US" sz="1600" dirty="0" smtClean="0"/>
              <a:t> when sigma is </a:t>
            </a:r>
            <a:r>
              <a:rPr lang="en-US" sz="1600" i="1" dirty="0" smtClean="0"/>
              <a:t>unknown</a:t>
            </a:r>
            <a:r>
              <a:rPr lang="en-US" sz="1600" dirty="0" smtClean="0"/>
              <a:t>.</a:t>
            </a:r>
          </a:p>
          <a:p>
            <a:pPr>
              <a:buFont typeface="Wingdings" pitchFamily="2" charset="2"/>
              <a:buChar char="ü"/>
              <a:defRPr/>
            </a:pPr>
            <a:r>
              <a:rPr lang="en-US" sz="1600" dirty="0" smtClean="0"/>
              <a:t>We </a:t>
            </a:r>
            <a:r>
              <a:rPr lang="en-US" sz="1600" dirty="0" smtClean="0"/>
              <a:t>obtained</a:t>
            </a:r>
            <a:r>
              <a:rPr lang="en-US" sz="1600" dirty="0" smtClean="0"/>
              <a:t> a 99% confidence interval that our mu of feature two </a:t>
            </a:r>
            <a:r>
              <a:rPr lang="en-US" sz="1600" i="1" dirty="0" smtClean="0"/>
              <a:t>*youths*</a:t>
            </a:r>
            <a:r>
              <a:rPr lang="en-US" sz="1600" dirty="0" smtClean="0"/>
              <a:t> when sigma is unknown falls in the range(55.218, 123.582</a:t>
            </a:r>
            <a:r>
              <a:rPr lang="en-US" sz="1600" dirty="0" smtClean="0"/>
              <a:t>).</a:t>
            </a:r>
          </a:p>
          <a:p>
            <a:pPr>
              <a:buFont typeface="Wingdings" pitchFamily="2" charset="2"/>
              <a:buChar char="ü"/>
              <a:defRPr/>
            </a:pPr>
            <a:endParaRPr lang="en-US" sz="1600" dirty="0" smtClean="0"/>
          </a:p>
          <a:p>
            <a:pPr>
              <a:buFont typeface="Wingdings" pitchFamily="2" charset="2"/>
              <a:buChar char="ü"/>
              <a:defRPr/>
            </a:pPr>
            <a:r>
              <a:rPr lang="en-US" sz="1600" dirty="0" smtClean="0"/>
              <a:t>From our simple linear regression model, we obtained an Rsquared of</a:t>
            </a:r>
            <a:r>
              <a:rPr lang="en-US" sz="1600" dirty="0" smtClean="0"/>
              <a:t> </a:t>
            </a:r>
            <a:r>
              <a:rPr lang="en-US" sz="1600" dirty="0" smtClean="0"/>
              <a:t>0.906. </a:t>
            </a:r>
            <a:r>
              <a:rPr lang="en-US" sz="1600" dirty="0" smtClean="0"/>
              <a:t>T</a:t>
            </a:r>
            <a:r>
              <a:rPr lang="en-US" sz="1600" dirty="0" smtClean="0"/>
              <a:t>his</a:t>
            </a:r>
            <a:r>
              <a:rPr lang="en-US" sz="1600" dirty="0" smtClean="0"/>
              <a:t> is about 90.6% proportion of the variance in our dependent variable that is predictable from our independent variable.</a:t>
            </a:r>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a:p>
            <a:pPr>
              <a:defRPr/>
            </a:pPr>
            <a:endParaRPr lang="en-US" sz="1600" dirty="0" smtClean="0"/>
          </a:p>
        </p:txBody>
      </p:sp>
      <p:sp>
        <p:nvSpPr>
          <p:cNvPr id="6" name="Rectangle 5"/>
          <p:cNvSpPr/>
          <p:nvPr/>
        </p:nvSpPr>
        <p:spPr>
          <a:xfrm>
            <a:off x="1491713" y="2535824"/>
            <a:ext cx="242374" cy="338554"/>
          </a:xfrm>
          <a:prstGeom prst="rect">
            <a:avLst/>
          </a:prstGeom>
        </p:spPr>
        <p:txBody>
          <a:bodyPr wrap="none">
            <a:spAutoFit/>
          </a:bodyPr>
          <a:lstStyle/>
          <a:p>
            <a:r>
              <a:rPr lang="en-US" sz="1600" dirty="0" smtClean="0">
                <a:solidFill>
                  <a:srgbClr val="000000"/>
                </a:solidFill>
              </a:rPr>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04800"/>
            <a:ext cx="8229600" cy="1066800"/>
          </a:xfrm>
        </p:spPr>
        <p:txBody>
          <a:bodyPr>
            <a:normAutofit fontScale="90000"/>
          </a:bodyPr>
          <a:lstStyle/>
          <a:p>
            <a:pPr algn="just" eaLnBrk="1" fontAlgn="auto" hangingPunct="1">
              <a:spcAft>
                <a:spcPts val="0"/>
              </a:spcAft>
              <a:defRPr/>
            </a:pPr>
            <a:r>
              <a:rPr lang="en-US" b="1" dirty="0" smtClean="0">
                <a:effectLst>
                  <a:outerShdw blurRad="38100" dist="38100" dir="2700000" algn="tl">
                    <a:srgbClr val="000000">
                      <a:alpha val="43137"/>
                    </a:srgbClr>
                  </a:outerShdw>
                </a:effectLst>
                <a:latin typeface="+mn-lt"/>
              </a:rPr>
              <a:t>REFERENCES</a:t>
            </a:r>
            <a:r>
              <a:rPr lang="en-US" dirty="0" smtClean="0">
                <a:latin typeface="+mn-lt"/>
              </a:rPr>
              <a:t/>
            </a:r>
            <a:br>
              <a:rPr lang="en-US" dirty="0" smtClean="0">
                <a:latin typeface="+mn-lt"/>
              </a:rPr>
            </a:br>
            <a:endParaRPr lang="en-US" dirty="0">
              <a:latin typeface="+mn-lt"/>
            </a:endParaRPr>
          </a:p>
        </p:txBody>
      </p:sp>
      <p:sp>
        <p:nvSpPr>
          <p:cNvPr id="19458" name="Content Placeholder 5"/>
          <p:cNvSpPr>
            <a:spLocks noGrp="1"/>
          </p:cNvSpPr>
          <p:nvPr>
            <p:ph idx="1"/>
          </p:nvPr>
        </p:nvSpPr>
        <p:spPr>
          <a:xfrm>
            <a:off x="228600" y="914400"/>
            <a:ext cx="8534400" cy="5791200"/>
          </a:xfrm>
        </p:spPr>
        <p:txBody>
          <a:bodyPr rtlCol="0">
            <a:normAutofit/>
          </a:bodyPr>
          <a:lstStyle/>
          <a:p>
            <a:pPr marL="0" indent="0" eaLnBrk="1" fontAlgn="auto" hangingPunct="1">
              <a:buFont typeface="Symbol" pitchFamily="18" charset="2"/>
              <a:buNone/>
              <a:defRPr/>
            </a:pPr>
            <a:r>
              <a:rPr lang="en-US" b="0" dirty="0" smtClean="0">
                <a:latin typeface="Times New Roman" pitchFamily="18" charset="0"/>
                <a:cs typeface="Times New Roman" pitchFamily="18" charset="0"/>
              </a:rPr>
              <a:t>Adi Bronshtein (2017). Article on Simple and Multiple Linear Regression. </a:t>
            </a:r>
            <a:r>
              <a:rPr lang="en-US" b="0" dirty="0" smtClean="0">
                <a:latin typeface="Times New Roman" pitchFamily="18" charset="0"/>
                <a:cs typeface="Times New Roman" pitchFamily="18" charset="0"/>
              </a:rPr>
              <a:t>	Retrieved </a:t>
            </a:r>
            <a:r>
              <a:rPr lang="en-US" b="0" dirty="0" smtClean="0">
                <a:latin typeface="Times New Roman" pitchFamily="18" charset="0"/>
                <a:cs typeface="Times New Roman" pitchFamily="18" charset="0"/>
              </a:rPr>
              <a:t>from </a:t>
            </a:r>
            <a:r>
              <a:rPr lang="en-US" b="0" dirty="0" smtClean="0">
                <a:latin typeface="Times New Roman" pitchFamily="18" charset="0"/>
                <a:cs typeface="Times New Roman" pitchFamily="18" charset="0"/>
                <a:hlinkClick r:id="rId2"/>
              </a:rPr>
              <a:t>http://</a:t>
            </a:r>
            <a:r>
              <a:rPr lang="en-US" b="0" dirty="0" smtClean="0">
                <a:latin typeface="Times New Roman" pitchFamily="18" charset="0"/>
                <a:cs typeface="Times New Roman" pitchFamily="18" charset="0"/>
                <a:hlinkClick r:id="rId2"/>
              </a:rPr>
              <a:t>towardsdatascience.com/simple-and-multiple-	linear-regression-in-python-C92842516819</a:t>
            </a:r>
            <a:endParaRPr lang="en-US" b="0" dirty="0" smtClean="0">
              <a:latin typeface="Times New Roman" pitchFamily="18" charset="0"/>
              <a:cs typeface="Times New Roman" pitchFamily="18" charset="0"/>
            </a:endParaRPr>
          </a:p>
          <a:p>
            <a:pPr marL="0" indent="0" eaLnBrk="1" fontAlgn="auto" hangingPunct="1">
              <a:buNone/>
              <a:defRPr/>
            </a:pPr>
            <a:r>
              <a:rPr lang="en-US" b="0" dirty="0" smtClean="0">
                <a:latin typeface="Times New Roman" pitchFamily="18" charset="0"/>
                <a:cs typeface="Times New Roman" pitchFamily="18" charset="0"/>
              </a:rPr>
              <a:t>Contemporary Technology University (2022). </a:t>
            </a:r>
            <a:r>
              <a:rPr lang="en-US" b="0" i="1" dirty="0" smtClean="0">
                <a:latin typeface="Times New Roman" pitchFamily="18" charset="0"/>
                <a:cs typeface="Times New Roman" pitchFamily="18" charset="0"/>
              </a:rPr>
              <a:t>Probability &amp; Statistics Essentials</a:t>
            </a:r>
            <a:r>
              <a:rPr lang="en-US" b="0" dirty="0" smtClean="0">
                <a:latin typeface="Times New Roman" pitchFamily="18" charset="0"/>
                <a:cs typeface="Times New Roman" pitchFamily="18" charset="0"/>
              </a:rPr>
              <a:t>. 	Contech.</a:t>
            </a:r>
            <a:endParaRPr lang="en-US" b="0" dirty="0" smtClean="0">
              <a:latin typeface="Times New Roman" pitchFamily="18" charset="0"/>
              <a:cs typeface="Times New Roman" pitchFamily="18" charset="0"/>
            </a:endParaRPr>
          </a:p>
          <a:p>
            <a:pPr marL="274320" indent="-274320" eaLnBrk="1" fontAlgn="auto" hangingPunct="1">
              <a:spcAft>
                <a:spcPts val="0"/>
              </a:spcAft>
              <a:buFont typeface="Arial" pitchFamily="34" charset="0"/>
              <a:buNone/>
              <a:defRPr/>
            </a:pPr>
            <a:r>
              <a:rPr lang="en-US" b="0" dirty="0" smtClean="0">
                <a:latin typeface="Times New Roman" pitchFamily="18" charset="0"/>
                <a:cs typeface="Times New Roman" pitchFamily="18" charset="0"/>
              </a:rPr>
              <a:t>Walpole, R.E, Myers, R.H, Myers, S.L, and Ye, K. (2007). Probability </a:t>
            </a:r>
            <a:r>
              <a:rPr lang="en-US" b="0" dirty="0" smtClean="0">
                <a:latin typeface="Times New Roman" pitchFamily="18" charset="0"/>
                <a:cs typeface="Times New Roman" pitchFamily="18" charset="0"/>
              </a:rPr>
              <a:t>&amp;</a:t>
            </a:r>
          </a:p>
          <a:p>
            <a:pPr marL="274320" indent="-274320" eaLnBrk="1" fontAlgn="auto" hangingPunct="1">
              <a:spcAft>
                <a:spcPts val="0"/>
              </a:spcAft>
              <a:buFont typeface="Arial" pitchFamily="34" charset="0"/>
              <a:buNone/>
              <a:defRPr/>
            </a:pPr>
            <a:r>
              <a:rPr lang="en-US" b="0" dirty="0" smtClean="0">
                <a:latin typeface="Times New Roman" pitchFamily="18" charset="0"/>
                <a:cs typeface="Times New Roman" pitchFamily="18" charset="0"/>
              </a:rPr>
              <a:t>	</a:t>
            </a:r>
            <a:r>
              <a:rPr lang="en-US" b="0" dirty="0" smtClean="0">
                <a:latin typeface="Times New Roman" pitchFamily="18" charset="0"/>
                <a:cs typeface="Times New Roman" pitchFamily="18" charset="0"/>
              </a:rPr>
              <a:t>	Statistics </a:t>
            </a:r>
            <a:r>
              <a:rPr lang="en-US" b="0" dirty="0" smtClean="0">
                <a:latin typeface="Times New Roman" pitchFamily="18" charset="0"/>
                <a:cs typeface="Times New Roman" pitchFamily="18" charset="0"/>
              </a:rPr>
              <a:t>for Engineers &amp; Scientists, 9th edition, Pearson Education, inc.</a:t>
            </a:r>
            <a:endParaRPr lang="en-GB" b="0" dirty="0">
              <a:latin typeface="Times New Roman" pitchFamily="18" charset="0"/>
              <a:cs typeface="Times New Roman" pitchFamily="18" charset="0"/>
            </a:endParaRPr>
          </a:p>
          <a:p>
            <a:pPr marL="0" indent="0" eaLnBrk="1" fontAlgn="auto" hangingPunct="1">
              <a:buFont typeface="Arial" pitchFamily="34" charset="0"/>
              <a:buNone/>
              <a:defRPr/>
            </a:pPr>
            <a:endParaRPr lang="en-GB" b="0" dirty="0">
              <a:latin typeface="Times New Roman" pitchFamily="18" charset="0"/>
              <a:cs typeface="Times New Roman" pitchFamily="18" charset="0"/>
            </a:endParaRPr>
          </a:p>
          <a:p>
            <a:pPr marL="0" indent="0" eaLnBrk="1" fontAlgn="auto" hangingPunct="1">
              <a:buFont typeface="Arial" pitchFamily="34" charset="0"/>
              <a:buNone/>
              <a:defRPr/>
            </a:pPr>
            <a:r>
              <a:rPr lang="en-US" b="0" dirty="0" smtClean="0">
                <a:latin typeface="Times New Roman" pitchFamily="18" charset="0"/>
                <a:cs typeface="Times New Roman" pitchFamily="18" charset="0"/>
              </a:rPr>
              <a:t> </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38138"/>
            <a:ext cx="8229600" cy="500062"/>
          </a:xfrm>
        </p:spPr>
        <p:txBody>
          <a:bodyPr>
            <a:normAutofit fontScale="90000"/>
          </a:bodyPr>
          <a:lstStyle/>
          <a:p>
            <a:pPr eaLnBrk="1" fontAlgn="auto" hangingPunct="1">
              <a:spcAft>
                <a:spcPts val="0"/>
              </a:spcAft>
              <a:defRPr/>
            </a:pPr>
            <a:r>
              <a:rPr lang="en-US" dirty="0" smtClean="0">
                <a:latin typeface="+mn-lt"/>
                <a:cs typeface="Times New Roman" pitchFamily="18" charset="0"/>
              </a:rPr>
              <a:t>Acknowledgements</a:t>
            </a:r>
            <a:endParaRPr lang="en-US" dirty="0">
              <a:latin typeface="+mn-lt"/>
              <a:cs typeface="Times New Roman" pitchFamily="18" charset="0"/>
            </a:endParaRPr>
          </a:p>
        </p:txBody>
      </p:sp>
      <p:sp>
        <p:nvSpPr>
          <p:cNvPr id="2" name="Content Placeholder 1"/>
          <p:cNvSpPr>
            <a:spLocks noGrp="1"/>
          </p:cNvSpPr>
          <p:nvPr>
            <p:ph idx="1"/>
          </p:nvPr>
        </p:nvSpPr>
        <p:spPr>
          <a:xfrm>
            <a:off x="152400" y="838200"/>
            <a:ext cx="8839200" cy="5943600"/>
          </a:xfrm>
        </p:spPr>
        <p:txBody>
          <a:bodyPr rtlCol="0">
            <a:normAutofit/>
          </a:bodyPr>
          <a:lstStyle/>
          <a:p>
            <a:pPr marL="274320" indent="-274320" eaLnBrk="1" fontAlgn="auto" hangingPunct="1">
              <a:spcAft>
                <a:spcPts val="0"/>
              </a:spcAft>
              <a:buFont typeface="Wingdings" pitchFamily="2" charset="2"/>
              <a:buChar char="ü"/>
              <a:defRPr/>
            </a:pPr>
            <a:r>
              <a:rPr lang="en-US" b="0" dirty="0" smtClean="0">
                <a:latin typeface="Times New Roman" pitchFamily="18" charset="0"/>
                <a:cs typeface="Times New Roman" pitchFamily="18" charset="0"/>
              </a:rPr>
              <a:t>My appreciation goes to my instructor Professor Femin Yalcin for doing a great job of delivering the lectures in a friendly and easy to understand way through out the entire duration of the course.</a:t>
            </a:r>
          </a:p>
          <a:p>
            <a:pPr marL="274320" indent="-274320" eaLnBrk="1" fontAlgn="auto" hangingPunct="1">
              <a:spcAft>
                <a:spcPts val="0"/>
              </a:spcAft>
              <a:buFont typeface="Wingdings" pitchFamily="2" charset="2"/>
              <a:buChar char="ü"/>
              <a:defRPr/>
            </a:pPr>
            <a:r>
              <a:rPr lang="en-US" b="0" dirty="0" smtClean="0">
                <a:latin typeface="Times New Roman" pitchFamily="18" charset="0"/>
                <a:cs typeface="Times New Roman" pitchFamily="18" charset="0"/>
              </a:rPr>
              <a:t>My appreciation also goes to my Teaching Assistant, Mr. Nail Senbas, for always being supportive and ready to provide assistance when needed.</a:t>
            </a:r>
          </a:p>
          <a:p>
            <a:pPr marL="274320" indent="-274320" eaLnBrk="1" fontAlgn="auto" hangingPunct="1">
              <a:spcAft>
                <a:spcPts val="0"/>
              </a:spcAft>
              <a:buFont typeface="Wingdings" pitchFamily="2" charset="2"/>
              <a:buChar char="ü"/>
              <a:defRPr/>
            </a:pPr>
            <a:r>
              <a:rPr lang="en-US" b="0" dirty="0" smtClean="0">
                <a:latin typeface="Times New Roman" pitchFamily="18" charset="0"/>
                <a:cs typeface="Times New Roman" pitchFamily="18" charset="0"/>
              </a:rPr>
              <a:t>Lastly to my classmates, family, and friends, who one way or the other supported me through the length of the course.</a:t>
            </a:r>
          </a:p>
          <a:p>
            <a:pPr marL="274320" indent="-274320" eaLnBrk="1" fontAlgn="auto" hangingPunct="1">
              <a:spcAft>
                <a:spcPts val="0"/>
              </a:spcAft>
              <a:buFont typeface="Wingdings" pitchFamily="2" charset="2"/>
              <a:buChar char="ü"/>
              <a:defRPr/>
            </a:pPr>
            <a:r>
              <a:rPr lang="en-US" b="0" dirty="0" smtClean="0">
                <a:latin typeface="Times New Roman" pitchFamily="18" charset="0"/>
                <a:cs typeface="Times New Roman" pitchFamily="18" charset="0"/>
              </a:rPr>
              <a:t>I thank you all.</a:t>
            </a:r>
            <a:endParaRPr lang="en-US" b="0" dirty="0" smtClean="0">
              <a:latin typeface="Times New Roman" pitchFamily="18" charset="0"/>
              <a:cs typeface="Times New Roman" pitchFamily="18" charset="0"/>
            </a:endParaRPr>
          </a:p>
          <a:p>
            <a:pPr marL="274320" indent="-274320" algn="ctr" eaLnBrk="1" fontAlgn="auto" hangingPunct="1">
              <a:spcAft>
                <a:spcPts val="0"/>
              </a:spcAft>
              <a:buFont typeface="Symbol" pitchFamily="18" charset="2"/>
              <a:buNone/>
              <a:defRPr/>
            </a:pPr>
            <a:endParaRPr lang="en-US" sz="24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457200" y="838200"/>
            <a:ext cx="5791200" cy="609600"/>
          </a:xfrm>
        </p:spPr>
        <p:txBody>
          <a:bodyPr>
            <a:normAutofit fontScale="90000"/>
          </a:bodyPr>
          <a:lstStyle/>
          <a:p>
            <a:pPr algn="just" eaLnBrk="1" fontAlgn="auto" hangingPunct="1">
              <a:spcAft>
                <a:spcPts val="0"/>
              </a:spcAft>
              <a:defRPr/>
            </a:pPr>
            <a:r>
              <a:rPr lang="en-US" b="1" dirty="0" smtClean="0">
                <a:effectLst>
                  <a:outerShdw blurRad="38100" dist="38100" dir="2700000" algn="tl">
                    <a:srgbClr val="000000">
                      <a:alpha val="43137"/>
                    </a:srgbClr>
                  </a:outerShdw>
                </a:effectLst>
                <a:latin typeface="Times New Roman" pitchFamily="18" charset="0"/>
                <a:cs typeface="Times New Roman" pitchFamily="18" charset="0"/>
              </a:rPr>
              <a:t>Contents</a:t>
            </a:r>
            <a:r>
              <a:rPr lang="en-US" b="1" dirty="0" smtClean="0">
                <a:effectLst>
                  <a:outerShdw blurRad="38100" dist="38100" dir="2700000" algn="tl">
                    <a:srgbClr val="000000">
                      <a:alpha val="43137"/>
                    </a:srgbClr>
                  </a:outerShdw>
                </a:effectLst>
              </a:rPr>
              <a:t> </a:t>
            </a:r>
          </a:p>
        </p:txBody>
      </p:sp>
      <p:sp>
        <p:nvSpPr>
          <p:cNvPr id="5123" name="Content Placeholder 2"/>
          <p:cNvSpPr>
            <a:spLocks noGrp="1"/>
          </p:cNvSpPr>
          <p:nvPr>
            <p:ph idx="1"/>
          </p:nvPr>
        </p:nvSpPr>
        <p:spPr>
          <a:xfrm>
            <a:off x="457200" y="1600200"/>
            <a:ext cx="7408863" cy="4648200"/>
          </a:xfrm>
        </p:spPr>
        <p:txBody>
          <a:bodyPr/>
          <a:lstStyle/>
          <a:p>
            <a:pPr lvl="1" eaLnBrk="1" hangingPunct="1"/>
            <a:r>
              <a:rPr lang="en-US" sz="2800" dirty="0" smtClean="0">
                <a:latin typeface="Times New Roman" pitchFamily="18" charset="0"/>
                <a:cs typeface="Times New Roman" pitchFamily="18" charset="0"/>
              </a:rPr>
              <a:t>Introduction</a:t>
            </a:r>
          </a:p>
          <a:p>
            <a:pPr lvl="1" eaLnBrk="1" hangingPunct="1"/>
            <a:r>
              <a:rPr lang="en-US" sz="2800" dirty="0" smtClean="0">
                <a:latin typeface="Times New Roman" pitchFamily="18" charset="0"/>
                <a:cs typeface="Times New Roman" pitchFamily="18" charset="0"/>
              </a:rPr>
              <a:t>Data Set</a:t>
            </a:r>
          </a:p>
          <a:p>
            <a:pPr lvl="1" eaLnBrk="1" hangingPunct="1"/>
            <a:r>
              <a:rPr lang="en-US" sz="2800" dirty="0" smtClean="0">
                <a:latin typeface="Times New Roman" pitchFamily="18" charset="0"/>
                <a:cs typeface="Times New Roman" pitchFamily="18" charset="0"/>
              </a:rPr>
              <a:t>Descriptive Statistics</a:t>
            </a:r>
          </a:p>
          <a:p>
            <a:pPr lvl="1" eaLnBrk="1" hangingPunct="1"/>
            <a:r>
              <a:rPr lang="en-US" sz="2800" dirty="0" smtClean="0">
                <a:latin typeface="Times New Roman" pitchFamily="18" charset="0"/>
                <a:cs typeface="Times New Roman" pitchFamily="18" charset="0"/>
              </a:rPr>
              <a:t>Visualizations</a:t>
            </a:r>
          </a:p>
          <a:p>
            <a:pPr lvl="1" eaLnBrk="1" hangingPunct="1"/>
            <a:r>
              <a:rPr lang="en-US" sz="2800" dirty="0" smtClean="0">
                <a:latin typeface="Times New Roman" pitchFamily="18" charset="0"/>
                <a:cs typeface="Times New Roman" pitchFamily="18" charset="0"/>
              </a:rPr>
              <a:t>Interval Estimation</a:t>
            </a:r>
          </a:p>
          <a:p>
            <a:pPr lvl="1" eaLnBrk="1" hangingPunct="1"/>
            <a:r>
              <a:rPr lang="en-US" sz="2800" dirty="0" smtClean="0">
                <a:latin typeface="Times New Roman" pitchFamily="18" charset="0"/>
                <a:cs typeface="Times New Roman" pitchFamily="18" charset="0"/>
              </a:rPr>
              <a:t>Simple Linear Regression</a:t>
            </a:r>
          </a:p>
          <a:p>
            <a:pPr lvl="1" eaLnBrk="1" hangingPunct="1"/>
            <a:r>
              <a:rPr lang="en-US" sz="2800" dirty="0" smtClean="0">
                <a:latin typeface="Times New Roman" pitchFamily="18" charset="0"/>
                <a:cs typeface="Times New Roman" pitchFamily="18" charset="0"/>
              </a:rPr>
              <a:t>Interpretations</a:t>
            </a:r>
            <a:endParaRPr lang="en-US" sz="2800" dirty="0" smtClean="0">
              <a:latin typeface="Times New Roman" pitchFamily="18" charset="0"/>
              <a:cs typeface="Times New Roman" pitchFamily="18" charset="0"/>
            </a:endParaRPr>
          </a:p>
          <a:p>
            <a:pPr lvl="1" eaLnBrk="1" hangingPunct="1"/>
            <a:r>
              <a:rPr lang="en-US" sz="2800" dirty="0" smtClean="0">
                <a:latin typeface="Times New Roman" pitchFamily="18" charset="0"/>
                <a:cs typeface="Times New Roman" pitchFamily="18" charset="0"/>
              </a:rPr>
              <a:t>References</a:t>
            </a:r>
          </a:p>
          <a:p>
            <a:pPr lvl="1" eaLnBrk="1" hangingPunct="1"/>
            <a:r>
              <a:rPr lang="en-US" sz="2800" dirty="0" smtClean="0">
                <a:latin typeface="Times New Roman" pitchFamily="18" charset="0"/>
                <a:cs typeface="Times New Roman" pitchFamily="18" charset="0"/>
              </a:rPr>
              <a:t>Acknowledgements</a:t>
            </a:r>
          </a:p>
          <a:p>
            <a:pPr lvl="1" eaLnBrk="1" hangingPunct="1"/>
            <a:endParaRPr lang="en-US" sz="2800"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a:xfrm>
            <a:off x="228600" y="533400"/>
            <a:ext cx="5791200" cy="609600"/>
          </a:xfrm>
        </p:spPr>
        <p:txBody>
          <a:bodyPr>
            <a:noAutofit/>
          </a:bodyPr>
          <a:lstStyle/>
          <a:p>
            <a:pPr algn="just" eaLnBrk="1" fontAlgn="auto" hangingPunct="1">
              <a:spcAft>
                <a:spcPts val="0"/>
              </a:spcAft>
              <a:defRPr/>
            </a:pPr>
            <a:r>
              <a:rPr lang="en-US" sz="4000" b="1" dirty="0" smtClean="0">
                <a:effectLst>
                  <a:outerShdw blurRad="38100" dist="38100" dir="2700000" algn="tl">
                    <a:srgbClr val="000000">
                      <a:alpha val="43137"/>
                    </a:srgbClr>
                  </a:outerShdw>
                </a:effectLst>
                <a:latin typeface="+mn-lt"/>
                <a:cs typeface="Times New Roman" pitchFamily="18" charset="0"/>
              </a:rPr>
              <a:t>Introduction</a:t>
            </a:r>
          </a:p>
        </p:txBody>
      </p:sp>
      <p:sp>
        <p:nvSpPr>
          <p:cNvPr id="6147" name="Content Placeholder 1"/>
          <p:cNvSpPr>
            <a:spLocks noGrp="1"/>
          </p:cNvSpPr>
          <p:nvPr>
            <p:ph sz="half" idx="1"/>
          </p:nvPr>
        </p:nvSpPr>
        <p:spPr>
          <a:xfrm>
            <a:off x="381000" y="1295400"/>
            <a:ext cx="8610600" cy="5410200"/>
          </a:xfrm>
        </p:spPr>
        <p:txBody>
          <a:bodyPr/>
          <a:lstStyle/>
          <a:p>
            <a:pPr marL="457200" indent="-457200" eaLnBrk="1" hangingPunct="1"/>
            <a:endParaRPr lang="en-US" sz="1000" b="0" dirty="0" smtClean="0"/>
          </a:p>
          <a:p>
            <a:pPr marL="457200" indent="-457200" eaLnBrk="1" hangingPunct="1"/>
            <a:r>
              <a:rPr lang="en-US" b="0" dirty="0" smtClean="0"/>
              <a:t>Descriptive Statistics tells us about, displays, and summarizes the basic parameters or characteristics of a data set conducted in a given study.</a:t>
            </a:r>
          </a:p>
          <a:p>
            <a:pPr marL="457200" indent="-457200" eaLnBrk="1" hangingPunct="1"/>
            <a:endParaRPr lang="en-US" sz="1000" b="0" dirty="0" smtClean="0"/>
          </a:p>
          <a:p>
            <a:pPr marL="457200" indent="-457200" eaLnBrk="1" hangingPunct="1"/>
            <a:r>
              <a:rPr lang="en-US" b="0" dirty="0" smtClean="0"/>
              <a:t>Inferential Statistics helps us to come to conclusions and make predictions based on our observations or data..</a:t>
            </a:r>
          </a:p>
          <a:p>
            <a:pPr marL="457200" indent="-457200" eaLnBrk="1" hangingPunct="1"/>
            <a:endParaRPr lang="en-US" sz="1000" b="0" dirty="0" smtClean="0"/>
          </a:p>
          <a:p>
            <a:pPr marL="457200" indent="-457200" eaLnBrk="1" hangingPunct="1"/>
            <a:r>
              <a:rPr lang="en-US" b="0" dirty="0" smtClean="0"/>
              <a:t>Inferential Statistics are useful for making estimations or testing hypothesis.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28600" y="304800"/>
            <a:ext cx="5791200" cy="609600"/>
          </a:xfrm>
          <a:prstGeom prst="rect">
            <a:avLst/>
          </a:prstGeom>
        </p:spPr>
        <p:txBody>
          <a:bodyP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n-US" sz="3200" b="1" cap="all" spc="-60" dirty="0" smtClean="0">
                <a:solidFill>
                  <a:schemeClr val="tx2"/>
                </a:solidFill>
                <a:effectLst>
                  <a:outerShdw blurRad="38100" dist="38100" dir="2700000" algn="tl">
                    <a:srgbClr val="000000">
                      <a:alpha val="43137"/>
                    </a:srgbClr>
                  </a:outerShdw>
                </a:effectLst>
                <a:latin typeface="+mn-lt"/>
                <a:ea typeface="+mj-ea"/>
                <a:cs typeface="Times New Roman" pitchFamily="18" charset="0"/>
              </a:rPr>
              <a:t>Data set</a:t>
            </a:r>
            <a:endParaRPr kumimoji="0" lang="en-US" sz="3200" b="1" i="0" u="none" strike="noStrike" kern="1200" cap="all" spc="-6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Times New Roman" pitchFamily="18" charset="0"/>
            </a:endParaRPr>
          </a:p>
        </p:txBody>
      </p:sp>
      <p:sp>
        <p:nvSpPr>
          <p:cNvPr id="3" name="Content Placeholder 5"/>
          <p:cNvSpPr txBox="1">
            <a:spLocks/>
          </p:cNvSpPr>
          <p:nvPr/>
        </p:nvSpPr>
        <p:spPr>
          <a:xfrm>
            <a:off x="0" y="914400"/>
            <a:ext cx="8534400" cy="838200"/>
          </a:xfrm>
          <a:prstGeom prst="rect">
            <a:avLst/>
          </a:prstGeom>
        </p:spPr>
        <p:txBody>
          <a:bodyPr rtlCol="0">
            <a:noAutofit/>
          </a:bodyPr>
          <a:lstStyle/>
          <a:p>
            <a:pPr algn="ctr" fontAlgn="auto">
              <a:spcBef>
                <a:spcPct val="20000"/>
              </a:spcBef>
              <a:spcAft>
                <a:spcPts val="600"/>
              </a:spcAft>
              <a:defRPr/>
            </a:pPr>
            <a:r>
              <a:rPr lang="en-US" dirty="0" smtClean="0">
                <a:latin typeface="Times New Roman" pitchFamily="18" charset="0"/>
                <a:cs typeface="Times New Roman" pitchFamily="18" charset="0"/>
              </a:rPr>
              <a:t>This data</a:t>
            </a:r>
            <a:r>
              <a:rPr lang="en-US" dirty="0" smtClean="0">
                <a:latin typeface="Times New Roman" pitchFamily="18" charset="0"/>
                <a:cs typeface="Times New Roman" pitchFamily="18" charset="0"/>
              </a:rPr>
              <a:t> set was gotten from records of Covid-19 vaccinations in </a:t>
            </a:r>
            <a:r>
              <a:rPr lang="en-US" dirty="0" smtClean="0">
                <a:latin typeface="Times New Roman" pitchFamily="18" charset="0"/>
                <a:cs typeface="Times New Roman" pitchFamily="18" charset="0"/>
              </a:rPr>
              <a:t>Obio Akpor</a:t>
            </a:r>
            <a:r>
              <a:rPr lang="en-US" dirty="0" smtClean="0">
                <a:latin typeface="Times New Roman" pitchFamily="18" charset="0"/>
                <a:cs typeface="Times New Roman" pitchFamily="18" charset="0"/>
              </a:rPr>
              <a:t> Local Government Area of Rivers State, Nigeria between a period in August 2021 to October 2021 for first-dose </a:t>
            </a:r>
            <a:r>
              <a:rPr lang="en-US" b="1" dirty="0" smtClean="0">
                <a:latin typeface="Times New Roman" pitchFamily="18" charset="0"/>
                <a:cs typeface="Times New Roman" pitchFamily="18" charset="0"/>
              </a:rPr>
              <a:t>**moderna**</a:t>
            </a:r>
            <a:r>
              <a:rPr lang="en-US" dirty="0" smtClean="0">
                <a:latin typeface="Times New Roman" pitchFamily="18" charset="0"/>
                <a:cs typeface="Times New Roman" pitchFamily="18" charset="0"/>
              </a:rPr>
              <a:t> vaccinations only.</a:t>
            </a:r>
          </a:p>
          <a:p>
            <a:pPr marL="0" marR="0" lvl="0" indent="0" algn="l" defTabSz="914400" rtl="0" eaLnBrk="1" fontAlgn="auto" latinLnBrk="0" hangingPunct="1">
              <a:lnSpc>
                <a:spcPct val="100000"/>
              </a:lnSpc>
              <a:spcBef>
                <a:spcPct val="20000"/>
              </a:spcBef>
              <a:spcAft>
                <a:spcPts val="600"/>
              </a:spcAft>
              <a:buClrTx/>
              <a:buSzTx/>
              <a:buFont typeface="Symbol" pitchFamily="18" charset="2"/>
              <a:buNone/>
              <a:tabLst/>
              <a:defRPr/>
            </a:pPr>
            <a:endParaRPr kumimoji="0" lang="en-GB" sz="1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600"/>
              </a:spcAft>
              <a:buClrTx/>
              <a:buSzTx/>
              <a:buFont typeface="Arial" pitchFamily="34" charset="0"/>
              <a:buNone/>
              <a:tabLst/>
              <a:defRPr/>
            </a:pPr>
            <a:endParaRPr kumimoji="0" lang="en-GB" sz="1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0" marR="0" lvl="0" indent="0" algn="l" defTabSz="914400" rtl="0" eaLnBrk="1" fontAlgn="auto" latinLnBrk="0" hangingPunct="1">
              <a:lnSpc>
                <a:spcPct val="100000"/>
              </a:lnSpc>
              <a:spcBef>
                <a:spcPct val="20000"/>
              </a:spcBef>
              <a:spcAft>
                <a:spcPts val="600"/>
              </a:spcAft>
              <a:buClrTx/>
              <a:buSzTx/>
              <a:buFont typeface="Arial" pitchFamily="34" charset="0"/>
              <a:buNone/>
              <a:tabLst/>
              <a:defRPr/>
            </a:pPr>
            <a:r>
              <a:rPr kumimoji="0" lang="en-US" sz="14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p:txBody>
      </p:sp>
      <p:pic>
        <p:nvPicPr>
          <p:cNvPr id="4" name="Picture 3" descr="my dataset.png"/>
          <p:cNvPicPr>
            <a:picLocks noChangeAspect="1"/>
          </p:cNvPicPr>
          <p:nvPr/>
        </p:nvPicPr>
        <p:blipFill>
          <a:blip r:embed="rId2" cstate="print"/>
          <a:stretch>
            <a:fillRect/>
          </a:stretch>
        </p:blipFill>
        <p:spPr>
          <a:xfrm>
            <a:off x="1295400" y="1905000"/>
            <a:ext cx="5182090" cy="4191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304800"/>
            <a:ext cx="8229600" cy="685800"/>
          </a:xfrm>
        </p:spPr>
        <p:txBody>
          <a:bodyPr/>
          <a:lstStyle/>
          <a:p>
            <a:pPr algn="just" eaLnBrk="1" fontAlgn="auto" hangingPunct="1">
              <a:spcAft>
                <a:spcPts val="0"/>
              </a:spcAft>
              <a:defRPr/>
            </a:pPr>
            <a:r>
              <a:rPr lang="en-US" sz="3200" b="1" dirty="0" smtClean="0">
                <a:effectLst>
                  <a:outerShdw blurRad="38100" dist="38100" dir="2700000" algn="tl">
                    <a:srgbClr val="000000">
                      <a:alpha val="43137"/>
                    </a:srgbClr>
                  </a:outerShdw>
                </a:effectLst>
                <a:latin typeface="+mn-lt"/>
                <a:cs typeface="Times New Roman" pitchFamily="18" charset="0"/>
              </a:rPr>
              <a:t>Descriptive Statistics</a:t>
            </a:r>
            <a:endParaRPr lang="en-US" sz="3200" dirty="0" smtClean="0">
              <a:effectLst>
                <a:outerShdw blurRad="38100" dist="38100" dir="2700000" algn="tl">
                  <a:srgbClr val="000000">
                    <a:alpha val="43137"/>
                  </a:srgbClr>
                </a:outerShdw>
              </a:effectLst>
              <a:latin typeface="+mn-lt"/>
              <a:cs typeface="Times New Roman" pitchFamily="18" charset="0"/>
            </a:endParaRPr>
          </a:p>
        </p:txBody>
      </p:sp>
      <p:sp>
        <p:nvSpPr>
          <p:cNvPr id="15363" name="Content Placeholder 2"/>
          <p:cNvSpPr>
            <a:spLocks noGrp="1"/>
          </p:cNvSpPr>
          <p:nvPr>
            <p:ph sz="half" idx="1"/>
          </p:nvPr>
        </p:nvSpPr>
        <p:spPr>
          <a:xfrm>
            <a:off x="304800" y="1524000"/>
            <a:ext cx="8686800" cy="5105400"/>
          </a:xfrm>
        </p:spPr>
        <p:txBody>
          <a:bodyPr rtlCol="0">
            <a:normAutofit/>
          </a:bodyPr>
          <a:lstStyle/>
          <a:p>
            <a:pPr marL="457200" indent="-457200" algn="just" eaLnBrk="1" fontAlgn="auto" hangingPunct="1">
              <a:buNone/>
              <a:defRPr/>
            </a:pPr>
            <a:r>
              <a:rPr lang="en-US" sz="2300" b="0" dirty="0" smtClean="0"/>
              <a:t>Summary Statistics </a:t>
            </a:r>
            <a:endParaRPr lang="en-US" sz="2300" b="0" dirty="0"/>
          </a:p>
          <a:p>
            <a:pPr marL="457200" indent="-457200" eaLnBrk="1" fontAlgn="auto" hangingPunct="1">
              <a:buFont typeface="Arial" pitchFamily="34" charset="0"/>
              <a:buChar char="•"/>
              <a:defRPr/>
            </a:pPr>
            <a:endParaRPr lang="en-US" sz="2300" b="0" dirty="0" smtClean="0"/>
          </a:p>
          <a:p>
            <a:pPr marL="457200" indent="-457200" eaLnBrk="1" fontAlgn="auto" hangingPunct="1">
              <a:buFont typeface="Arial" pitchFamily="34" charset="0"/>
              <a:buChar char="•"/>
              <a:defRPr/>
            </a:pPr>
            <a:endParaRPr lang="en-US" sz="2300" b="0" dirty="0" smtClean="0">
              <a:latin typeface="Times New Roman" pitchFamily="18" charset="0"/>
              <a:cs typeface="Times New Roman" pitchFamily="18" charset="0"/>
            </a:endParaRPr>
          </a:p>
          <a:p>
            <a:pPr marL="457200" indent="-457200" eaLnBrk="1" fontAlgn="auto" hangingPunct="1">
              <a:buFont typeface="Arial" pitchFamily="34" charset="0"/>
              <a:buChar char="•"/>
              <a:defRPr/>
            </a:pPr>
            <a:endParaRPr lang="en-US" sz="2300" b="0" dirty="0" smtClean="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04800" y="2047237"/>
          <a:ext cx="8598218" cy="4089399"/>
        </p:xfrm>
        <a:graphic>
          <a:graphicData uri="http://schemas.openxmlformats.org/drawingml/2006/table">
            <a:tbl>
              <a:tblPr firstRow="1" bandRow="1">
                <a:tableStyleId>{5FD0F851-EC5A-4D38-B0AD-8093EC10F338}</a:tableStyleId>
              </a:tblPr>
              <a:tblGrid>
                <a:gridCol w="914400"/>
                <a:gridCol w="1283018"/>
                <a:gridCol w="914400"/>
                <a:gridCol w="914400"/>
                <a:gridCol w="914400"/>
                <a:gridCol w="914400"/>
                <a:gridCol w="914400"/>
                <a:gridCol w="914400"/>
                <a:gridCol w="914400"/>
              </a:tblGrid>
              <a:tr h="963471">
                <a:tc>
                  <a:txBody>
                    <a:bodyPr/>
                    <a:lstStyle/>
                    <a:p>
                      <a:pPr algn="just"/>
                      <a:endParaRPr lang="en-US" sz="1600" dirty="0"/>
                    </a:p>
                  </a:txBody>
                  <a:tcPr/>
                </a:tc>
                <a:tc>
                  <a:txBody>
                    <a:bodyPr/>
                    <a:lstStyle/>
                    <a:p>
                      <a:pPr algn="just"/>
                      <a:r>
                        <a:rPr lang="en-US" sz="1600" dirty="0" smtClean="0"/>
                        <a:t>HCWs M</a:t>
                      </a:r>
                      <a:endParaRPr lang="en-US" sz="1600" dirty="0"/>
                    </a:p>
                  </a:txBody>
                  <a:tcPr/>
                </a:tc>
                <a:tc>
                  <a:txBody>
                    <a:bodyPr/>
                    <a:lstStyle/>
                    <a:p>
                      <a:pPr algn="just"/>
                      <a:r>
                        <a:rPr lang="en-US" sz="1600" dirty="0" smtClean="0"/>
                        <a:t>HCWs</a:t>
                      </a:r>
                    </a:p>
                    <a:p>
                      <a:pPr algn="just"/>
                      <a:r>
                        <a:rPr lang="en-US" sz="1600" dirty="0" smtClean="0"/>
                        <a:t>F</a:t>
                      </a:r>
                      <a:endParaRPr lang="en-US" sz="1600" dirty="0"/>
                    </a:p>
                  </a:txBody>
                  <a:tcPr/>
                </a:tc>
                <a:tc>
                  <a:txBody>
                    <a:bodyPr/>
                    <a:lstStyle/>
                    <a:p>
                      <a:pPr algn="just"/>
                      <a:r>
                        <a:rPr lang="en-US" sz="1600" dirty="0" smtClean="0"/>
                        <a:t>Other FLWs M</a:t>
                      </a:r>
                      <a:endParaRPr lang="en-US" sz="1600" dirty="0"/>
                    </a:p>
                  </a:txBody>
                  <a:tcPr/>
                </a:tc>
                <a:tc>
                  <a:txBody>
                    <a:bodyPr/>
                    <a:lstStyle/>
                    <a:p>
                      <a:pPr algn="just"/>
                      <a:r>
                        <a:rPr lang="en-US" sz="1600" dirty="0" smtClean="0"/>
                        <a:t>Other FLWs F</a:t>
                      </a:r>
                      <a:endParaRPr lang="en-US" sz="1600" dirty="0"/>
                    </a:p>
                  </a:txBody>
                  <a:tcPr/>
                </a:tc>
                <a:tc>
                  <a:txBody>
                    <a:bodyPr/>
                    <a:lstStyle/>
                    <a:p>
                      <a:pPr algn="just"/>
                      <a:r>
                        <a:rPr lang="en-US" sz="1600" dirty="0" smtClean="0"/>
                        <a:t>Elderly 50+ M</a:t>
                      </a:r>
                      <a:endParaRPr lang="en-US" sz="1600" dirty="0"/>
                    </a:p>
                  </a:txBody>
                  <a:tcPr/>
                </a:tc>
                <a:tc>
                  <a:txBody>
                    <a:bodyPr/>
                    <a:lstStyle/>
                    <a:p>
                      <a:pPr algn="just"/>
                      <a:r>
                        <a:rPr lang="en-US" sz="1600" dirty="0" smtClean="0"/>
                        <a:t>Elderly 50+ F</a:t>
                      </a:r>
                      <a:endParaRPr lang="en-US" sz="1600" dirty="0"/>
                    </a:p>
                  </a:txBody>
                  <a:tcPr/>
                </a:tc>
                <a:tc>
                  <a:txBody>
                    <a:bodyPr/>
                    <a:lstStyle/>
                    <a:p>
                      <a:pPr algn="just"/>
                      <a:r>
                        <a:rPr lang="en-US" sz="1600" dirty="0" smtClean="0"/>
                        <a:t>Youths 18-49 M</a:t>
                      </a:r>
                      <a:endParaRPr lang="en-US" sz="1600" dirty="0"/>
                    </a:p>
                  </a:txBody>
                  <a:tcPr/>
                </a:tc>
                <a:tc>
                  <a:txBody>
                    <a:bodyPr/>
                    <a:lstStyle/>
                    <a:p>
                      <a:pPr algn="just"/>
                      <a:r>
                        <a:rPr lang="en-US" sz="1600" dirty="0" smtClean="0"/>
                        <a:t>Youths 18-49 F</a:t>
                      </a:r>
                      <a:endParaRPr lang="en-US" sz="1600" dirty="0"/>
                    </a:p>
                  </a:txBody>
                  <a:tcPr/>
                </a:tc>
              </a:tr>
              <a:tr h="390741">
                <a:tc>
                  <a:txBody>
                    <a:bodyPr/>
                    <a:lstStyle/>
                    <a:p>
                      <a:pPr algn="just"/>
                      <a:r>
                        <a:rPr lang="en-US" sz="1600" dirty="0" smtClean="0"/>
                        <a:t>count</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c>
                  <a:txBody>
                    <a:bodyPr/>
                    <a:lstStyle/>
                    <a:p>
                      <a:pPr algn="just"/>
                      <a:r>
                        <a:rPr lang="en-US" sz="1600" dirty="0" smtClean="0"/>
                        <a:t>70</a:t>
                      </a:r>
                      <a:endParaRPr lang="en-US" sz="1600" dirty="0"/>
                    </a:p>
                  </a:txBody>
                  <a:tcPr/>
                </a:tc>
              </a:tr>
              <a:tr h="390741">
                <a:tc>
                  <a:txBody>
                    <a:bodyPr/>
                    <a:lstStyle/>
                    <a:p>
                      <a:pPr algn="just"/>
                      <a:r>
                        <a:rPr lang="en-US" sz="1600" dirty="0" smtClean="0"/>
                        <a:t>mean</a:t>
                      </a:r>
                      <a:endParaRPr lang="en-US" sz="1600" dirty="0"/>
                    </a:p>
                  </a:txBody>
                  <a:tcPr/>
                </a:tc>
                <a:tc>
                  <a:txBody>
                    <a:bodyPr/>
                    <a:lstStyle/>
                    <a:p>
                      <a:pPr algn="just"/>
                      <a:r>
                        <a:rPr lang="en-US" sz="1600" dirty="0" smtClean="0"/>
                        <a:t>1.86</a:t>
                      </a:r>
                      <a:endParaRPr lang="en-US" sz="1600" dirty="0"/>
                    </a:p>
                  </a:txBody>
                  <a:tcPr/>
                </a:tc>
                <a:tc>
                  <a:txBody>
                    <a:bodyPr/>
                    <a:lstStyle/>
                    <a:p>
                      <a:pPr algn="just"/>
                      <a:r>
                        <a:rPr lang="en-US" sz="1600" dirty="0" smtClean="0"/>
                        <a:t>2.57</a:t>
                      </a:r>
                      <a:endParaRPr lang="en-US" sz="1600" dirty="0"/>
                    </a:p>
                  </a:txBody>
                  <a:tcPr/>
                </a:tc>
                <a:tc>
                  <a:txBody>
                    <a:bodyPr/>
                    <a:lstStyle/>
                    <a:p>
                      <a:pPr algn="just"/>
                      <a:r>
                        <a:rPr lang="en-US" sz="1600" dirty="0" smtClean="0"/>
                        <a:t>15.21</a:t>
                      </a:r>
                      <a:endParaRPr lang="en-US" sz="1600" dirty="0"/>
                    </a:p>
                  </a:txBody>
                  <a:tcPr/>
                </a:tc>
                <a:tc>
                  <a:txBody>
                    <a:bodyPr/>
                    <a:lstStyle/>
                    <a:p>
                      <a:pPr algn="just"/>
                      <a:r>
                        <a:rPr lang="en-US" sz="1600" dirty="0" smtClean="0"/>
                        <a:t>13.24</a:t>
                      </a:r>
                      <a:endParaRPr lang="en-US" sz="1600" dirty="0"/>
                    </a:p>
                  </a:txBody>
                  <a:tcPr/>
                </a:tc>
                <a:tc>
                  <a:txBody>
                    <a:bodyPr/>
                    <a:lstStyle/>
                    <a:p>
                      <a:pPr algn="just"/>
                      <a:r>
                        <a:rPr lang="en-US" sz="1600" dirty="0" smtClean="0"/>
                        <a:t>37.58</a:t>
                      </a:r>
                      <a:endParaRPr lang="en-US" sz="1600" dirty="0"/>
                    </a:p>
                  </a:txBody>
                  <a:tcPr/>
                </a:tc>
                <a:tc>
                  <a:txBody>
                    <a:bodyPr/>
                    <a:lstStyle/>
                    <a:p>
                      <a:pPr algn="just"/>
                      <a:r>
                        <a:rPr lang="en-US" sz="1600" dirty="0" smtClean="0"/>
                        <a:t>30.18</a:t>
                      </a:r>
                      <a:endParaRPr lang="en-US" sz="1600" dirty="0"/>
                    </a:p>
                  </a:txBody>
                  <a:tcPr/>
                </a:tc>
                <a:tc>
                  <a:txBody>
                    <a:bodyPr/>
                    <a:lstStyle/>
                    <a:p>
                      <a:pPr algn="just"/>
                      <a:r>
                        <a:rPr lang="en-US" sz="1600" dirty="0" smtClean="0"/>
                        <a:t>76.88</a:t>
                      </a:r>
                      <a:endParaRPr lang="en-US" sz="1600" dirty="0"/>
                    </a:p>
                  </a:txBody>
                  <a:tcPr/>
                </a:tc>
                <a:tc>
                  <a:txBody>
                    <a:bodyPr/>
                    <a:lstStyle/>
                    <a:p>
                      <a:pPr algn="just"/>
                      <a:r>
                        <a:rPr lang="en-US" sz="1600" dirty="0" smtClean="0"/>
                        <a:t>70.41</a:t>
                      </a:r>
                      <a:endParaRPr lang="en-US" sz="1600" dirty="0"/>
                    </a:p>
                  </a:txBody>
                  <a:tcPr/>
                </a:tc>
              </a:tr>
              <a:tr h="390741">
                <a:tc>
                  <a:txBody>
                    <a:bodyPr/>
                    <a:lstStyle/>
                    <a:p>
                      <a:pPr algn="just"/>
                      <a:r>
                        <a:rPr lang="en-US" sz="1600" dirty="0" smtClean="0"/>
                        <a:t>std</a:t>
                      </a:r>
                      <a:endParaRPr lang="en-US" sz="1600" dirty="0"/>
                    </a:p>
                  </a:txBody>
                  <a:tcPr/>
                </a:tc>
                <a:tc>
                  <a:txBody>
                    <a:bodyPr/>
                    <a:lstStyle/>
                    <a:p>
                      <a:pPr algn="just"/>
                      <a:r>
                        <a:rPr lang="en-US" sz="1600" dirty="0" smtClean="0"/>
                        <a:t>2.75</a:t>
                      </a:r>
                      <a:endParaRPr lang="en-US" sz="1600" dirty="0"/>
                    </a:p>
                  </a:txBody>
                  <a:tcPr/>
                </a:tc>
                <a:tc>
                  <a:txBody>
                    <a:bodyPr/>
                    <a:lstStyle/>
                    <a:p>
                      <a:pPr algn="just"/>
                      <a:r>
                        <a:rPr lang="en-US" sz="1600" dirty="0" smtClean="0"/>
                        <a:t>4.12</a:t>
                      </a:r>
                      <a:endParaRPr lang="en-US" sz="1600" dirty="0"/>
                    </a:p>
                  </a:txBody>
                  <a:tcPr/>
                </a:tc>
                <a:tc>
                  <a:txBody>
                    <a:bodyPr/>
                    <a:lstStyle/>
                    <a:p>
                      <a:pPr algn="just"/>
                      <a:r>
                        <a:rPr lang="en-US" sz="1600" dirty="0" smtClean="0"/>
                        <a:t>17.15</a:t>
                      </a:r>
                      <a:endParaRPr lang="en-US" sz="1600" dirty="0"/>
                    </a:p>
                  </a:txBody>
                  <a:tcPr/>
                </a:tc>
                <a:tc>
                  <a:txBody>
                    <a:bodyPr/>
                    <a:lstStyle/>
                    <a:p>
                      <a:pPr algn="just"/>
                      <a:r>
                        <a:rPr lang="en-US" sz="1600" dirty="0" smtClean="0"/>
                        <a:t>13.56</a:t>
                      </a:r>
                      <a:endParaRPr lang="en-US" sz="1600" dirty="0"/>
                    </a:p>
                  </a:txBody>
                  <a:tcPr/>
                </a:tc>
                <a:tc>
                  <a:txBody>
                    <a:bodyPr/>
                    <a:lstStyle/>
                    <a:p>
                      <a:pPr algn="just"/>
                      <a:r>
                        <a:rPr lang="en-US" sz="1600" dirty="0" smtClean="0"/>
                        <a:t>29.45</a:t>
                      </a:r>
                      <a:endParaRPr lang="en-US" sz="1600" dirty="0"/>
                    </a:p>
                  </a:txBody>
                  <a:tcPr/>
                </a:tc>
                <a:tc>
                  <a:txBody>
                    <a:bodyPr/>
                    <a:lstStyle/>
                    <a:p>
                      <a:pPr algn="just"/>
                      <a:r>
                        <a:rPr lang="en-US" sz="1600" dirty="0" smtClean="0"/>
                        <a:t>24.16</a:t>
                      </a:r>
                      <a:endParaRPr lang="en-US" sz="1600" dirty="0"/>
                    </a:p>
                  </a:txBody>
                  <a:tcPr/>
                </a:tc>
                <a:tc>
                  <a:txBody>
                    <a:bodyPr/>
                    <a:lstStyle/>
                    <a:p>
                      <a:pPr algn="just"/>
                      <a:r>
                        <a:rPr lang="en-US" sz="1600" dirty="0" smtClean="0"/>
                        <a:t>61.32</a:t>
                      </a:r>
                      <a:endParaRPr lang="en-US" sz="1600" dirty="0"/>
                    </a:p>
                  </a:txBody>
                  <a:tcPr/>
                </a:tc>
                <a:tc>
                  <a:txBody>
                    <a:bodyPr/>
                    <a:lstStyle/>
                    <a:p>
                      <a:pPr algn="just"/>
                      <a:r>
                        <a:rPr lang="en-US" sz="1600" dirty="0" smtClean="0"/>
                        <a:t>56.18</a:t>
                      </a:r>
                      <a:endParaRPr lang="en-US" sz="1600" dirty="0"/>
                    </a:p>
                  </a:txBody>
                  <a:tcPr/>
                </a:tc>
              </a:tr>
              <a:tr h="390741">
                <a:tc>
                  <a:txBody>
                    <a:bodyPr/>
                    <a:lstStyle/>
                    <a:p>
                      <a:pPr algn="just"/>
                      <a:r>
                        <a:rPr lang="en-US" sz="1600" dirty="0" smtClean="0"/>
                        <a:t>min</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1</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r>
              <a:tr h="390741">
                <a:tc>
                  <a:txBody>
                    <a:bodyPr/>
                    <a:lstStyle/>
                    <a:p>
                      <a:pPr algn="just"/>
                      <a:r>
                        <a:rPr lang="en-US" sz="1600" dirty="0" smtClean="0"/>
                        <a:t>25%</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0</a:t>
                      </a:r>
                      <a:endParaRPr lang="en-US" sz="1600" dirty="0"/>
                    </a:p>
                  </a:txBody>
                  <a:tcPr/>
                </a:tc>
                <a:tc>
                  <a:txBody>
                    <a:bodyPr/>
                    <a:lstStyle/>
                    <a:p>
                      <a:pPr algn="just"/>
                      <a:r>
                        <a:rPr lang="en-US" sz="1600" dirty="0" smtClean="0"/>
                        <a:t>1</a:t>
                      </a:r>
                      <a:endParaRPr lang="en-US" sz="1600" dirty="0"/>
                    </a:p>
                  </a:txBody>
                  <a:tcPr/>
                </a:tc>
                <a:tc>
                  <a:txBody>
                    <a:bodyPr/>
                    <a:lstStyle/>
                    <a:p>
                      <a:pPr algn="just"/>
                      <a:r>
                        <a:rPr lang="en-US" sz="1600" dirty="0" smtClean="0"/>
                        <a:t>1</a:t>
                      </a:r>
                      <a:endParaRPr lang="en-US" sz="1600" dirty="0"/>
                    </a:p>
                  </a:txBody>
                  <a:tcPr/>
                </a:tc>
                <a:tc>
                  <a:txBody>
                    <a:bodyPr/>
                    <a:lstStyle/>
                    <a:p>
                      <a:pPr algn="just"/>
                      <a:r>
                        <a:rPr lang="en-US" sz="1600" dirty="0" smtClean="0"/>
                        <a:t>13.25</a:t>
                      </a:r>
                      <a:endParaRPr lang="en-US" sz="1600" dirty="0"/>
                    </a:p>
                  </a:txBody>
                  <a:tcPr/>
                </a:tc>
                <a:tc>
                  <a:txBody>
                    <a:bodyPr/>
                    <a:lstStyle/>
                    <a:p>
                      <a:pPr algn="just"/>
                      <a:r>
                        <a:rPr lang="en-US" sz="1600" dirty="0" smtClean="0"/>
                        <a:t>11.25</a:t>
                      </a:r>
                      <a:endParaRPr lang="en-US" sz="1600" dirty="0"/>
                    </a:p>
                  </a:txBody>
                  <a:tcPr/>
                </a:tc>
                <a:tc>
                  <a:txBody>
                    <a:bodyPr/>
                    <a:lstStyle/>
                    <a:p>
                      <a:pPr algn="just"/>
                      <a:r>
                        <a:rPr lang="en-US" sz="1600" dirty="0" smtClean="0"/>
                        <a:t>25.75</a:t>
                      </a:r>
                      <a:endParaRPr lang="en-US" sz="1600" dirty="0"/>
                    </a:p>
                  </a:txBody>
                  <a:tcPr/>
                </a:tc>
                <a:tc>
                  <a:txBody>
                    <a:bodyPr/>
                    <a:lstStyle/>
                    <a:p>
                      <a:pPr algn="just"/>
                      <a:r>
                        <a:rPr lang="en-US" sz="1600" dirty="0" smtClean="0"/>
                        <a:t>25.5</a:t>
                      </a:r>
                      <a:endParaRPr lang="en-US" sz="1600" dirty="0"/>
                    </a:p>
                  </a:txBody>
                  <a:tcPr/>
                </a:tc>
              </a:tr>
              <a:tr h="390741">
                <a:tc>
                  <a:txBody>
                    <a:bodyPr/>
                    <a:lstStyle/>
                    <a:p>
                      <a:pPr algn="just"/>
                      <a:r>
                        <a:rPr lang="en-US" sz="1600" dirty="0" smtClean="0"/>
                        <a:t>50%</a:t>
                      </a:r>
                      <a:endParaRPr lang="en-US" sz="1600" dirty="0"/>
                    </a:p>
                  </a:txBody>
                  <a:tcPr/>
                </a:tc>
                <a:tc>
                  <a:txBody>
                    <a:bodyPr/>
                    <a:lstStyle/>
                    <a:p>
                      <a:pPr algn="just"/>
                      <a:r>
                        <a:rPr lang="en-US" sz="1600" dirty="0" smtClean="0"/>
                        <a:t>0.5</a:t>
                      </a:r>
                      <a:endParaRPr lang="en-US" sz="1600" dirty="0"/>
                    </a:p>
                  </a:txBody>
                  <a:tcPr/>
                </a:tc>
                <a:tc>
                  <a:txBody>
                    <a:bodyPr/>
                    <a:lstStyle/>
                    <a:p>
                      <a:pPr algn="just"/>
                      <a:r>
                        <a:rPr lang="en-US" sz="1600" dirty="0" smtClean="0"/>
                        <a:t>0.5</a:t>
                      </a:r>
                      <a:endParaRPr lang="en-US" sz="1600" dirty="0"/>
                    </a:p>
                  </a:txBody>
                  <a:tcPr/>
                </a:tc>
                <a:tc>
                  <a:txBody>
                    <a:bodyPr/>
                    <a:lstStyle/>
                    <a:p>
                      <a:pPr algn="just"/>
                      <a:r>
                        <a:rPr lang="en-US" sz="1600" dirty="0" smtClean="0"/>
                        <a:t>10.5</a:t>
                      </a:r>
                      <a:endParaRPr lang="en-US" sz="1600" dirty="0"/>
                    </a:p>
                  </a:txBody>
                  <a:tcPr/>
                </a:tc>
                <a:tc>
                  <a:txBody>
                    <a:bodyPr/>
                    <a:lstStyle/>
                    <a:p>
                      <a:pPr algn="just"/>
                      <a:r>
                        <a:rPr lang="en-US" sz="1600" dirty="0" smtClean="0"/>
                        <a:t>10</a:t>
                      </a:r>
                      <a:endParaRPr lang="en-US" sz="1600" dirty="0"/>
                    </a:p>
                  </a:txBody>
                  <a:tcPr/>
                </a:tc>
                <a:tc>
                  <a:txBody>
                    <a:bodyPr/>
                    <a:lstStyle/>
                    <a:p>
                      <a:pPr algn="just"/>
                      <a:r>
                        <a:rPr lang="en-US" sz="1600" dirty="0" smtClean="0"/>
                        <a:t>29.5</a:t>
                      </a:r>
                      <a:endParaRPr lang="en-US" sz="1600" dirty="0"/>
                    </a:p>
                  </a:txBody>
                  <a:tcPr/>
                </a:tc>
                <a:tc>
                  <a:txBody>
                    <a:bodyPr/>
                    <a:lstStyle/>
                    <a:p>
                      <a:pPr algn="just"/>
                      <a:r>
                        <a:rPr lang="en-US" sz="1600" dirty="0" smtClean="0"/>
                        <a:t>26.5</a:t>
                      </a:r>
                      <a:endParaRPr lang="en-US" sz="1600" dirty="0"/>
                    </a:p>
                  </a:txBody>
                  <a:tcPr/>
                </a:tc>
                <a:tc>
                  <a:txBody>
                    <a:bodyPr/>
                    <a:lstStyle/>
                    <a:p>
                      <a:pPr algn="just"/>
                      <a:r>
                        <a:rPr lang="en-US" sz="1600" dirty="0" smtClean="0"/>
                        <a:t>67.5</a:t>
                      </a:r>
                      <a:endParaRPr lang="en-US" sz="1600" dirty="0"/>
                    </a:p>
                  </a:txBody>
                  <a:tcPr/>
                </a:tc>
                <a:tc>
                  <a:txBody>
                    <a:bodyPr/>
                    <a:lstStyle/>
                    <a:p>
                      <a:pPr algn="just"/>
                      <a:r>
                        <a:rPr lang="en-US" sz="1600" dirty="0" smtClean="0"/>
                        <a:t>63</a:t>
                      </a:r>
                      <a:endParaRPr lang="en-US" sz="1600" dirty="0"/>
                    </a:p>
                  </a:txBody>
                  <a:tcPr/>
                </a:tc>
              </a:tr>
              <a:tr h="390741">
                <a:tc>
                  <a:txBody>
                    <a:bodyPr/>
                    <a:lstStyle/>
                    <a:p>
                      <a:pPr algn="just"/>
                      <a:r>
                        <a:rPr lang="en-US" sz="1600" dirty="0" smtClean="0"/>
                        <a:t>75%</a:t>
                      </a:r>
                      <a:endParaRPr lang="en-US" sz="1600" dirty="0"/>
                    </a:p>
                  </a:txBody>
                  <a:tcPr/>
                </a:tc>
                <a:tc>
                  <a:txBody>
                    <a:bodyPr/>
                    <a:lstStyle/>
                    <a:p>
                      <a:pPr algn="just"/>
                      <a:r>
                        <a:rPr lang="en-US" sz="1600" dirty="0" smtClean="0"/>
                        <a:t>2.</a:t>
                      </a:r>
                      <a:endParaRPr lang="en-US" sz="1600" dirty="0"/>
                    </a:p>
                  </a:txBody>
                  <a:tcPr/>
                </a:tc>
                <a:tc>
                  <a:txBody>
                    <a:bodyPr/>
                    <a:lstStyle/>
                    <a:p>
                      <a:pPr algn="just"/>
                      <a:r>
                        <a:rPr lang="en-US" sz="1600" dirty="0" smtClean="0"/>
                        <a:t>3</a:t>
                      </a:r>
                      <a:endParaRPr lang="en-US" sz="1600" dirty="0"/>
                    </a:p>
                  </a:txBody>
                  <a:tcPr/>
                </a:tc>
                <a:tc>
                  <a:txBody>
                    <a:bodyPr/>
                    <a:lstStyle/>
                    <a:p>
                      <a:pPr algn="just"/>
                      <a:r>
                        <a:rPr lang="en-US" sz="1600" dirty="0" smtClean="0"/>
                        <a:t>23.75</a:t>
                      </a:r>
                      <a:endParaRPr lang="en-US" sz="1600" dirty="0"/>
                    </a:p>
                  </a:txBody>
                  <a:tcPr/>
                </a:tc>
                <a:tc>
                  <a:txBody>
                    <a:bodyPr/>
                    <a:lstStyle/>
                    <a:p>
                      <a:pPr algn="just"/>
                      <a:r>
                        <a:rPr lang="en-US" sz="1600" dirty="0" smtClean="0"/>
                        <a:t>21</a:t>
                      </a:r>
                      <a:endParaRPr lang="en-US" sz="1600" dirty="0"/>
                    </a:p>
                  </a:txBody>
                  <a:tcPr/>
                </a:tc>
                <a:tc>
                  <a:txBody>
                    <a:bodyPr/>
                    <a:lstStyle/>
                    <a:p>
                      <a:pPr algn="just"/>
                      <a:r>
                        <a:rPr lang="en-US" sz="1600" dirty="0" smtClean="0"/>
                        <a:t>52</a:t>
                      </a:r>
                      <a:endParaRPr lang="en-US" sz="1600" dirty="0"/>
                    </a:p>
                  </a:txBody>
                  <a:tcPr/>
                </a:tc>
                <a:tc>
                  <a:txBody>
                    <a:bodyPr/>
                    <a:lstStyle/>
                    <a:p>
                      <a:pPr algn="just"/>
                      <a:r>
                        <a:rPr lang="en-US" sz="1600" dirty="0" smtClean="0"/>
                        <a:t>44.25</a:t>
                      </a:r>
                      <a:endParaRPr lang="en-US" sz="1600" dirty="0"/>
                    </a:p>
                  </a:txBody>
                  <a:tcPr/>
                </a:tc>
                <a:tc>
                  <a:txBody>
                    <a:bodyPr/>
                    <a:lstStyle/>
                    <a:p>
                      <a:pPr algn="just"/>
                      <a:r>
                        <a:rPr lang="en-US" sz="1600" dirty="0" smtClean="0"/>
                        <a:t>115.5</a:t>
                      </a:r>
                      <a:endParaRPr lang="en-US" sz="1600" dirty="0"/>
                    </a:p>
                  </a:txBody>
                  <a:tcPr/>
                </a:tc>
                <a:tc>
                  <a:txBody>
                    <a:bodyPr/>
                    <a:lstStyle/>
                    <a:p>
                      <a:pPr algn="just"/>
                      <a:r>
                        <a:rPr lang="en-US" sz="1600" dirty="0" smtClean="0"/>
                        <a:t>107.5</a:t>
                      </a:r>
                      <a:endParaRPr lang="en-US" sz="1600" dirty="0"/>
                    </a:p>
                  </a:txBody>
                  <a:tcPr/>
                </a:tc>
              </a:tr>
              <a:tr h="390741">
                <a:tc>
                  <a:txBody>
                    <a:bodyPr/>
                    <a:lstStyle/>
                    <a:p>
                      <a:pPr algn="just"/>
                      <a:r>
                        <a:rPr lang="en-US" sz="1600" dirty="0" smtClean="0"/>
                        <a:t>max</a:t>
                      </a:r>
                      <a:endParaRPr lang="en-US" sz="1600" dirty="0"/>
                    </a:p>
                  </a:txBody>
                  <a:tcPr/>
                </a:tc>
                <a:tc>
                  <a:txBody>
                    <a:bodyPr/>
                    <a:lstStyle/>
                    <a:p>
                      <a:pPr algn="just"/>
                      <a:r>
                        <a:rPr lang="en-US" sz="1600" dirty="0" smtClean="0"/>
                        <a:t>11</a:t>
                      </a:r>
                      <a:endParaRPr lang="en-US" sz="1600" dirty="0"/>
                    </a:p>
                  </a:txBody>
                  <a:tcPr/>
                </a:tc>
                <a:tc>
                  <a:txBody>
                    <a:bodyPr/>
                    <a:lstStyle/>
                    <a:p>
                      <a:pPr algn="just"/>
                      <a:r>
                        <a:rPr lang="en-US" sz="1600" dirty="0" smtClean="0"/>
                        <a:t>20</a:t>
                      </a:r>
                      <a:endParaRPr lang="en-US" sz="1600" dirty="0"/>
                    </a:p>
                  </a:txBody>
                  <a:tcPr/>
                </a:tc>
                <a:tc>
                  <a:txBody>
                    <a:bodyPr/>
                    <a:lstStyle/>
                    <a:p>
                      <a:pPr algn="just"/>
                      <a:r>
                        <a:rPr lang="en-US" sz="1600" dirty="0" smtClean="0"/>
                        <a:t>86</a:t>
                      </a:r>
                      <a:endParaRPr lang="en-US" sz="1600" dirty="0"/>
                    </a:p>
                  </a:txBody>
                  <a:tcPr/>
                </a:tc>
                <a:tc>
                  <a:txBody>
                    <a:bodyPr/>
                    <a:lstStyle/>
                    <a:p>
                      <a:pPr algn="just"/>
                      <a:r>
                        <a:rPr lang="en-US" sz="1600" dirty="0" smtClean="0"/>
                        <a:t>71</a:t>
                      </a:r>
                      <a:endParaRPr lang="en-US" sz="1600" dirty="0"/>
                    </a:p>
                  </a:txBody>
                  <a:tcPr/>
                </a:tc>
                <a:tc>
                  <a:txBody>
                    <a:bodyPr/>
                    <a:lstStyle/>
                    <a:p>
                      <a:pPr algn="just"/>
                      <a:r>
                        <a:rPr lang="en-US" sz="1600" dirty="0" smtClean="0"/>
                        <a:t>122</a:t>
                      </a:r>
                      <a:endParaRPr lang="en-US" sz="1600" dirty="0"/>
                    </a:p>
                  </a:txBody>
                  <a:tcPr/>
                </a:tc>
                <a:tc>
                  <a:txBody>
                    <a:bodyPr/>
                    <a:lstStyle/>
                    <a:p>
                      <a:pPr algn="just"/>
                      <a:r>
                        <a:rPr lang="en-US" sz="1600" dirty="0" smtClean="0"/>
                        <a:t>108</a:t>
                      </a:r>
                      <a:endParaRPr lang="en-US" sz="1600" dirty="0"/>
                    </a:p>
                  </a:txBody>
                  <a:tcPr/>
                </a:tc>
                <a:tc>
                  <a:txBody>
                    <a:bodyPr/>
                    <a:lstStyle/>
                    <a:p>
                      <a:pPr algn="just"/>
                      <a:r>
                        <a:rPr lang="en-US" sz="1600" dirty="0" smtClean="0"/>
                        <a:t>252</a:t>
                      </a:r>
                      <a:endParaRPr lang="en-US" sz="1600" dirty="0"/>
                    </a:p>
                  </a:txBody>
                  <a:tcPr/>
                </a:tc>
                <a:tc>
                  <a:txBody>
                    <a:bodyPr/>
                    <a:lstStyle/>
                    <a:p>
                      <a:pPr algn="just"/>
                      <a:r>
                        <a:rPr lang="en-US" sz="1600" dirty="0" smtClean="0"/>
                        <a:t>261</a:t>
                      </a:r>
                      <a:endParaRPr lang="en-US" sz="1600" dirty="0"/>
                    </a:p>
                  </a:txBody>
                  <a:tcPr/>
                </a:tc>
              </a:tr>
            </a:tbl>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itle 6"/>
          <p:cNvSpPr>
            <a:spLocks noGrp="1"/>
          </p:cNvSpPr>
          <p:nvPr>
            <p:ph type="title"/>
          </p:nvPr>
        </p:nvSpPr>
        <p:spPr>
          <a:xfrm>
            <a:off x="152400" y="304800"/>
            <a:ext cx="8382000" cy="609600"/>
          </a:xfrm>
        </p:spPr>
        <p:txBody>
          <a:bodyPr>
            <a:normAutofit fontScale="90000"/>
          </a:bodyPr>
          <a:lstStyle/>
          <a:p>
            <a:pPr algn="just" eaLnBrk="1" fontAlgn="auto" hangingPunct="1">
              <a:spcAft>
                <a:spcPts val="0"/>
              </a:spcAft>
              <a:defRPr/>
            </a:pPr>
            <a:r>
              <a:rPr lang="en-US" b="1" dirty="0" smtClean="0">
                <a:effectLst>
                  <a:outerShdw blurRad="38100" dist="38100" dir="2700000" algn="tl">
                    <a:srgbClr val="000000">
                      <a:alpha val="43137"/>
                    </a:srgbClr>
                  </a:outerShdw>
                </a:effectLst>
                <a:latin typeface="+mn-lt"/>
              </a:rPr>
              <a:t>Descriptive statistics</a:t>
            </a:r>
          </a:p>
        </p:txBody>
      </p:sp>
      <p:sp>
        <p:nvSpPr>
          <p:cNvPr id="17410" name="Content Placeholder 7"/>
          <p:cNvSpPr>
            <a:spLocks noGrp="1"/>
          </p:cNvSpPr>
          <p:nvPr>
            <p:ph idx="1"/>
          </p:nvPr>
        </p:nvSpPr>
        <p:spPr>
          <a:xfrm>
            <a:off x="381000" y="1143000"/>
            <a:ext cx="8001000" cy="5486400"/>
          </a:xfrm>
        </p:spPr>
        <p:txBody>
          <a:bodyPr rtlCol="0">
            <a:normAutofit/>
          </a:bodyPr>
          <a:lstStyle/>
          <a:p>
            <a:pPr algn="just" eaLnBrk="1" fontAlgn="auto" hangingPunct="1">
              <a:buNone/>
              <a:defRPr/>
            </a:pPr>
            <a:r>
              <a:rPr lang="en-US" sz="2400" b="0" dirty="0" smtClean="0"/>
              <a:t>Covariance Matrix</a:t>
            </a:r>
          </a:p>
          <a:p>
            <a:pPr eaLnBrk="1" fontAlgn="auto" hangingPunct="1">
              <a:buNone/>
              <a:defRPr/>
            </a:pPr>
            <a:endParaRPr lang="en-US" sz="2400" b="0" dirty="0" smtClean="0"/>
          </a:p>
          <a:p>
            <a:pPr marL="0" indent="0" eaLnBrk="1" fontAlgn="auto" hangingPunct="1">
              <a:buFont typeface="Arial" pitchFamily="34" charset="0"/>
              <a:buNone/>
              <a:defRPr/>
            </a:pPr>
            <a:endParaRPr lang="en-US" sz="2400" b="0" dirty="0" smtClean="0"/>
          </a:p>
        </p:txBody>
      </p:sp>
      <p:graphicFrame>
        <p:nvGraphicFramePr>
          <p:cNvPr id="4" name="Table 3"/>
          <p:cNvGraphicFramePr>
            <a:graphicFrameLocks noGrp="1"/>
          </p:cNvGraphicFramePr>
          <p:nvPr/>
        </p:nvGraphicFramePr>
        <p:xfrm>
          <a:off x="533400" y="1828799"/>
          <a:ext cx="7848603" cy="4876800"/>
        </p:xfrm>
        <a:graphic>
          <a:graphicData uri="http://schemas.openxmlformats.org/drawingml/2006/table">
            <a:tbl>
              <a:tblPr firstRow="1" bandRow="1">
                <a:tableStyleId>{5FD0F851-EC5A-4D38-B0AD-8093EC10F338}</a:tableStyleId>
              </a:tblPr>
              <a:tblGrid>
                <a:gridCol w="872067"/>
                <a:gridCol w="872067"/>
                <a:gridCol w="872067"/>
                <a:gridCol w="872067"/>
                <a:gridCol w="855132"/>
                <a:gridCol w="889002"/>
                <a:gridCol w="872067"/>
                <a:gridCol w="872067"/>
                <a:gridCol w="872067"/>
              </a:tblGrid>
              <a:tr h="620078">
                <a:tc>
                  <a:txBody>
                    <a:bodyPr/>
                    <a:lstStyle/>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HCWs M</a:t>
                      </a:r>
                    </a:p>
                    <a:p>
                      <a:pPr algn="just"/>
                      <a:endParaRPr lang="en-US" sz="1200" dirty="0"/>
                    </a:p>
                  </a:txBody>
                  <a:tcPr/>
                </a:tc>
                <a:tc>
                  <a:txBody>
                    <a:bodyPr/>
                    <a:lstStyle/>
                    <a:p>
                      <a:pPr algn="just"/>
                      <a:r>
                        <a:rPr lang="en-US" sz="1200" dirty="0" smtClean="0"/>
                        <a:t>HCWs</a:t>
                      </a:r>
                    </a:p>
                    <a:p>
                      <a:pPr algn="just"/>
                      <a:r>
                        <a:rPr lang="en-US" sz="1200" dirty="0" smtClean="0"/>
                        <a:t>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Other FLWs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Other FLWs 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Elderly 50+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Elderly 50+ 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Youths 18-49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Youths 18-49 F</a:t>
                      </a:r>
                    </a:p>
                    <a:p>
                      <a:pPr algn="just"/>
                      <a:endParaRPr lang="en-US" sz="1200" dirty="0"/>
                    </a:p>
                  </a:txBody>
                  <a:tcPr/>
                </a:tc>
              </a:tr>
              <a:tr h="3838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HCWs M</a:t>
                      </a:r>
                    </a:p>
                    <a:p>
                      <a:pPr algn="just"/>
                      <a:endParaRPr lang="en-US" sz="1000" dirty="0"/>
                    </a:p>
                  </a:txBody>
                  <a:tcPr/>
                </a:tc>
                <a:tc>
                  <a:txBody>
                    <a:bodyPr/>
                    <a:lstStyle/>
                    <a:p>
                      <a:pPr algn="just"/>
                      <a:r>
                        <a:rPr lang="en-US" sz="1000" dirty="0" smtClean="0"/>
                        <a:t>7.57</a:t>
                      </a:r>
                      <a:endParaRPr lang="en-US" sz="1000" dirty="0"/>
                    </a:p>
                  </a:txBody>
                  <a:tcPr/>
                </a:tc>
                <a:tc>
                  <a:txBody>
                    <a:bodyPr/>
                    <a:lstStyle/>
                    <a:p>
                      <a:pPr algn="just"/>
                      <a:r>
                        <a:rPr lang="en-US" sz="1000" dirty="0" smtClean="0"/>
                        <a:t>7.42</a:t>
                      </a:r>
                      <a:endParaRPr lang="en-US" sz="1000" dirty="0"/>
                    </a:p>
                  </a:txBody>
                  <a:tcPr/>
                </a:tc>
                <a:tc>
                  <a:txBody>
                    <a:bodyPr/>
                    <a:lstStyle/>
                    <a:p>
                      <a:pPr algn="just"/>
                      <a:r>
                        <a:rPr lang="en-US" sz="1000" dirty="0" smtClean="0"/>
                        <a:t>4.62</a:t>
                      </a:r>
                      <a:endParaRPr lang="en-US" sz="1000" dirty="0"/>
                    </a:p>
                  </a:txBody>
                  <a:tcPr/>
                </a:tc>
                <a:tc>
                  <a:txBody>
                    <a:bodyPr/>
                    <a:lstStyle/>
                    <a:p>
                      <a:pPr algn="just"/>
                      <a:r>
                        <a:rPr lang="en-US" sz="1000" dirty="0" smtClean="0"/>
                        <a:t>3.02</a:t>
                      </a:r>
                      <a:endParaRPr lang="en-US" sz="1000" dirty="0"/>
                    </a:p>
                  </a:txBody>
                  <a:tcPr/>
                </a:tc>
                <a:tc>
                  <a:txBody>
                    <a:bodyPr/>
                    <a:lstStyle/>
                    <a:p>
                      <a:pPr algn="just"/>
                      <a:r>
                        <a:rPr lang="en-US" sz="1000" dirty="0" smtClean="0"/>
                        <a:t>30.78</a:t>
                      </a:r>
                      <a:endParaRPr lang="en-US" sz="1000" dirty="0"/>
                    </a:p>
                  </a:txBody>
                  <a:tcPr/>
                </a:tc>
                <a:tc>
                  <a:txBody>
                    <a:bodyPr/>
                    <a:lstStyle/>
                    <a:p>
                      <a:pPr algn="just"/>
                      <a:r>
                        <a:rPr lang="en-US" sz="1000" dirty="0" smtClean="0"/>
                        <a:t>17.36</a:t>
                      </a:r>
                      <a:endParaRPr lang="en-US" sz="1000" dirty="0"/>
                    </a:p>
                  </a:txBody>
                  <a:tcPr/>
                </a:tc>
                <a:tc>
                  <a:txBody>
                    <a:bodyPr/>
                    <a:lstStyle/>
                    <a:p>
                      <a:pPr algn="just"/>
                      <a:r>
                        <a:rPr lang="en-US" sz="1000" dirty="0" smtClean="0"/>
                        <a:t>107.89</a:t>
                      </a:r>
                      <a:endParaRPr lang="en-US" sz="1000" dirty="0"/>
                    </a:p>
                  </a:txBody>
                  <a:tcPr/>
                </a:tc>
                <a:tc>
                  <a:txBody>
                    <a:bodyPr/>
                    <a:lstStyle/>
                    <a:p>
                      <a:pPr algn="just"/>
                      <a:r>
                        <a:rPr lang="en-US" sz="1000" dirty="0" smtClean="0"/>
                        <a:t>89.38</a:t>
                      </a:r>
                      <a:endParaRPr lang="en-US" sz="1000" dirty="0"/>
                    </a:p>
                  </a:txBody>
                  <a:tcPr/>
                </a:tc>
              </a:tr>
              <a:tr h="531495">
                <a:tc>
                  <a:txBody>
                    <a:bodyPr/>
                    <a:lstStyle/>
                    <a:p>
                      <a:pPr algn="just"/>
                      <a:r>
                        <a:rPr lang="en-US" sz="1000" dirty="0" smtClean="0"/>
                        <a:t>HCWs</a:t>
                      </a:r>
                    </a:p>
                    <a:p>
                      <a:pPr algn="just"/>
                      <a:r>
                        <a:rPr lang="en-US" sz="1000" dirty="0" smtClean="0"/>
                        <a:t>F</a:t>
                      </a:r>
                    </a:p>
                    <a:p>
                      <a:pPr algn="just"/>
                      <a:endParaRPr lang="en-US" sz="1000" dirty="0"/>
                    </a:p>
                  </a:txBody>
                  <a:tcPr/>
                </a:tc>
                <a:tc>
                  <a:txBody>
                    <a:bodyPr/>
                    <a:lstStyle/>
                    <a:p>
                      <a:pPr algn="just"/>
                      <a:r>
                        <a:rPr lang="en-US" sz="1000" dirty="0" smtClean="0"/>
                        <a:t>7.42</a:t>
                      </a:r>
                      <a:endParaRPr lang="en-US" sz="1000" dirty="0"/>
                    </a:p>
                  </a:txBody>
                  <a:tcPr/>
                </a:tc>
                <a:tc>
                  <a:txBody>
                    <a:bodyPr/>
                    <a:lstStyle/>
                    <a:p>
                      <a:pPr algn="just"/>
                      <a:r>
                        <a:rPr lang="en-US" sz="1000" dirty="0" smtClean="0"/>
                        <a:t>16.9</a:t>
                      </a:r>
                      <a:endParaRPr lang="en-US" sz="1000" dirty="0"/>
                    </a:p>
                  </a:txBody>
                  <a:tcPr/>
                </a:tc>
                <a:tc>
                  <a:txBody>
                    <a:bodyPr/>
                    <a:lstStyle/>
                    <a:p>
                      <a:pPr algn="just"/>
                      <a:r>
                        <a:rPr lang="en-US" sz="1000" dirty="0" smtClean="0"/>
                        <a:t>1.93</a:t>
                      </a:r>
                      <a:endParaRPr lang="en-US" sz="1000" dirty="0"/>
                    </a:p>
                  </a:txBody>
                  <a:tcPr/>
                </a:tc>
                <a:tc>
                  <a:txBody>
                    <a:bodyPr/>
                    <a:lstStyle/>
                    <a:p>
                      <a:pPr algn="just"/>
                      <a:r>
                        <a:rPr lang="en-US" sz="1000" dirty="0" smtClean="0"/>
                        <a:t>-1.71</a:t>
                      </a:r>
                      <a:endParaRPr lang="en-US" sz="1000" dirty="0"/>
                    </a:p>
                  </a:txBody>
                  <a:tcPr/>
                </a:tc>
                <a:tc>
                  <a:txBody>
                    <a:bodyPr/>
                    <a:lstStyle/>
                    <a:p>
                      <a:pPr algn="just"/>
                      <a:r>
                        <a:rPr lang="en-US" sz="1000" dirty="0" smtClean="0"/>
                        <a:t>36.16</a:t>
                      </a:r>
                      <a:endParaRPr lang="en-US" sz="1000" dirty="0"/>
                    </a:p>
                  </a:txBody>
                  <a:tcPr/>
                </a:tc>
                <a:tc>
                  <a:txBody>
                    <a:bodyPr/>
                    <a:lstStyle/>
                    <a:p>
                      <a:pPr algn="just"/>
                      <a:r>
                        <a:rPr lang="en-US" sz="1000" dirty="0" smtClean="0"/>
                        <a:t>17.05</a:t>
                      </a:r>
                      <a:endParaRPr lang="en-US" sz="1000" dirty="0"/>
                    </a:p>
                  </a:txBody>
                  <a:tcPr/>
                </a:tc>
                <a:tc>
                  <a:txBody>
                    <a:bodyPr/>
                    <a:lstStyle/>
                    <a:p>
                      <a:pPr algn="just"/>
                      <a:r>
                        <a:rPr lang="en-US" sz="1000" dirty="0" smtClean="0"/>
                        <a:t>126.70</a:t>
                      </a:r>
                      <a:endParaRPr lang="en-US" sz="1000" dirty="0"/>
                    </a:p>
                  </a:txBody>
                  <a:tcPr/>
                </a:tc>
                <a:tc>
                  <a:txBody>
                    <a:bodyPr/>
                    <a:lstStyle/>
                    <a:p>
                      <a:pPr algn="just"/>
                      <a:r>
                        <a:rPr lang="en-US" sz="1000" dirty="0" smtClean="0"/>
                        <a:t>112.42</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Other FLWs M</a:t>
                      </a:r>
                    </a:p>
                    <a:p>
                      <a:pPr algn="just"/>
                      <a:endParaRPr lang="en-US" sz="1000" dirty="0"/>
                    </a:p>
                  </a:txBody>
                  <a:tcPr/>
                </a:tc>
                <a:tc>
                  <a:txBody>
                    <a:bodyPr/>
                    <a:lstStyle/>
                    <a:p>
                      <a:pPr algn="just"/>
                      <a:r>
                        <a:rPr lang="en-US" sz="1000" dirty="0" smtClean="0"/>
                        <a:t>4.62</a:t>
                      </a:r>
                      <a:endParaRPr lang="en-US" sz="1000" dirty="0"/>
                    </a:p>
                  </a:txBody>
                  <a:tcPr/>
                </a:tc>
                <a:tc>
                  <a:txBody>
                    <a:bodyPr/>
                    <a:lstStyle/>
                    <a:p>
                      <a:pPr algn="just"/>
                      <a:r>
                        <a:rPr lang="en-US" sz="1000" dirty="0" smtClean="0"/>
                        <a:t>1.93</a:t>
                      </a:r>
                      <a:endParaRPr lang="en-US" sz="1000" dirty="0"/>
                    </a:p>
                  </a:txBody>
                  <a:tcPr/>
                </a:tc>
                <a:tc>
                  <a:txBody>
                    <a:bodyPr/>
                    <a:lstStyle/>
                    <a:p>
                      <a:pPr algn="just"/>
                      <a:r>
                        <a:rPr lang="en-US" sz="1000" dirty="0" smtClean="0"/>
                        <a:t>294.28</a:t>
                      </a:r>
                      <a:endParaRPr lang="en-US" sz="1000" dirty="0"/>
                    </a:p>
                  </a:txBody>
                  <a:tcPr/>
                </a:tc>
                <a:tc>
                  <a:txBody>
                    <a:bodyPr/>
                    <a:lstStyle/>
                    <a:p>
                      <a:pPr algn="just"/>
                      <a:r>
                        <a:rPr lang="en-US" sz="1000" dirty="0" smtClean="0"/>
                        <a:t>211.05</a:t>
                      </a:r>
                      <a:endParaRPr lang="en-US" sz="1000" dirty="0"/>
                    </a:p>
                  </a:txBody>
                  <a:tcPr/>
                </a:tc>
                <a:tc>
                  <a:txBody>
                    <a:bodyPr/>
                    <a:lstStyle/>
                    <a:p>
                      <a:pPr algn="just"/>
                      <a:r>
                        <a:rPr lang="en-US" sz="1000" dirty="0" smtClean="0"/>
                        <a:t>230.81</a:t>
                      </a:r>
                      <a:endParaRPr lang="en-US" sz="1000" dirty="0"/>
                    </a:p>
                  </a:txBody>
                  <a:tcPr/>
                </a:tc>
                <a:tc>
                  <a:txBody>
                    <a:bodyPr/>
                    <a:lstStyle/>
                    <a:p>
                      <a:pPr algn="just"/>
                      <a:r>
                        <a:rPr lang="en-US" sz="1000" dirty="0" smtClean="0"/>
                        <a:t>242.95</a:t>
                      </a:r>
                      <a:endParaRPr lang="en-US" sz="1000" dirty="0"/>
                    </a:p>
                  </a:txBody>
                  <a:tcPr/>
                </a:tc>
                <a:tc>
                  <a:txBody>
                    <a:bodyPr/>
                    <a:lstStyle/>
                    <a:p>
                      <a:pPr algn="just"/>
                      <a:r>
                        <a:rPr lang="en-US" sz="1000" dirty="0" smtClean="0"/>
                        <a:t>563.94</a:t>
                      </a:r>
                      <a:endParaRPr lang="en-US" sz="1000" dirty="0"/>
                    </a:p>
                  </a:txBody>
                  <a:tcPr/>
                </a:tc>
                <a:tc>
                  <a:txBody>
                    <a:bodyPr/>
                    <a:lstStyle/>
                    <a:p>
                      <a:pPr algn="just"/>
                      <a:r>
                        <a:rPr lang="en-US" sz="1000" dirty="0" smtClean="0"/>
                        <a:t>553.20</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Other FLWs F</a:t>
                      </a:r>
                    </a:p>
                    <a:p>
                      <a:pPr algn="just"/>
                      <a:endParaRPr lang="en-US" sz="1000" dirty="0"/>
                    </a:p>
                  </a:txBody>
                  <a:tcPr/>
                </a:tc>
                <a:tc>
                  <a:txBody>
                    <a:bodyPr/>
                    <a:lstStyle/>
                    <a:p>
                      <a:pPr algn="just"/>
                      <a:r>
                        <a:rPr lang="en-US" sz="1000" dirty="0" smtClean="0"/>
                        <a:t>3.02</a:t>
                      </a:r>
                      <a:endParaRPr lang="en-US" sz="1000" dirty="0"/>
                    </a:p>
                  </a:txBody>
                  <a:tcPr/>
                </a:tc>
                <a:tc>
                  <a:txBody>
                    <a:bodyPr/>
                    <a:lstStyle/>
                    <a:p>
                      <a:pPr algn="just"/>
                      <a:r>
                        <a:rPr lang="en-US" sz="1000" dirty="0" smtClean="0"/>
                        <a:t>-1.706</a:t>
                      </a:r>
                      <a:endParaRPr lang="en-US" sz="1000" dirty="0"/>
                    </a:p>
                  </a:txBody>
                  <a:tcPr/>
                </a:tc>
                <a:tc>
                  <a:txBody>
                    <a:bodyPr/>
                    <a:lstStyle/>
                    <a:p>
                      <a:pPr algn="just"/>
                      <a:r>
                        <a:rPr lang="en-US" sz="1000" dirty="0" smtClean="0"/>
                        <a:t>211.05</a:t>
                      </a:r>
                      <a:endParaRPr lang="en-US" sz="1000" dirty="0"/>
                    </a:p>
                  </a:txBody>
                  <a:tcPr/>
                </a:tc>
                <a:tc>
                  <a:txBody>
                    <a:bodyPr/>
                    <a:lstStyle/>
                    <a:p>
                      <a:pPr algn="just"/>
                      <a:r>
                        <a:rPr lang="en-US" sz="1000" dirty="0" smtClean="0"/>
                        <a:t>183.95</a:t>
                      </a:r>
                      <a:endParaRPr lang="en-US" sz="1000" dirty="0"/>
                    </a:p>
                  </a:txBody>
                  <a:tcPr/>
                </a:tc>
                <a:tc>
                  <a:txBody>
                    <a:bodyPr/>
                    <a:lstStyle/>
                    <a:p>
                      <a:pPr algn="just"/>
                      <a:r>
                        <a:rPr lang="en-US" sz="1000" dirty="0" smtClean="0"/>
                        <a:t>178.07</a:t>
                      </a:r>
                      <a:endParaRPr lang="en-US" sz="1000" dirty="0"/>
                    </a:p>
                  </a:txBody>
                  <a:tcPr/>
                </a:tc>
                <a:tc>
                  <a:txBody>
                    <a:bodyPr/>
                    <a:lstStyle/>
                    <a:p>
                      <a:pPr algn="just"/>
                      <a:r>
                        <a:rPr lang="en-US" sz="1000" dirty="0" smtClean="0"/>
                        <a:t>183.74</a:t>
                      </a:r>
                      <a:endParaRPr lang="en-US" sz="1000" dirty="0"/>
                    </a:p>
                  </a:txBody>
                  <a:tcPr/>
                </a:tc>
                <a:tc>
                  <a:txBody>
                    <a:bodyPr/>
                    <a:lstStyle/>
                    <a:p>
                      <a:pPr algn="just"/>
                      <a:r>
                        <a:rPr lang="en-US" sz="1000" dirty="0" smtClean="0"/>
                        <a:t>455.57</a:t>
                      </a:r>
                      <a:endParaRPr lang="en-US" sz="1000" dirty="0"/>
                    </a:p>
                  </a:txBody>
                  <a:tcPr/>
                </a:tc>
                <a:tc>
                  <a:txBody>
                    <a:bodyPr/>
                    <a:lstStyle/>
                    <a:p>
                      <a:pPr algn="just"/>
                      <a:r>
                        <a:rPr lang="en-US" sz="1000" dirty="0" smtClean="0"/>
                        <a:t>424.01</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Elderly 50+ M</a:t>
                      </a:r>
                    </a:p>
                    <a:p>
                      <a:pPr algn="just"/>
                      <a:endParaRPr lang="en-US" sz="1000" dirty="0"/>
                    </a:p>
                  </a:txBody>
                  <a:tcPr/>
                </a:tc>
                <a:tc>
                  <a:txBody>
                    <a:bodyPr/>
                    <a:lstStyle/>
                    <a:p>
                      <a:pPr algn="just"/>
                      <a:r>
                        <a:rPr lang="en-US" sz="1000" dirty="0" smtClean="0"/>
                        <a:t>30.78</a:t>
                      </a:r>
                      <a:endParaRPr lang="en-US" sz="1000" dirty="0"/>
                    </a:p>
                  </a:txBody>
                  <a:tcPr/>
                </a:tc>
                <a:tc>
                  <a:txBody>
                    <a:bodyPr/>
                    <a:lstStyle/>
                    <a:p>
                      <a:pPr algn="just"/>
                      <a:r>
                        <a:rPr lang="en-US" sz="1000" dirty="0" smtClean="0"/>
                        <a:t>36.16</a:t>
                      </a:r>
                      <a:endParaRPr lang="en-US" sz="1000" dirty="0"/>
                    </a:p>
                  </a:txBody>
                  <a:tcPr/>
                </a:tc>
                <a:tc>
                  <a:txBody>
                    <a:bodyPr/>
                    <a:lstStyle/>
                    <a:p>
                      <a:pPr algn="just"/>
                      <a:r>
                        <a:rPr lang="en-US" sz="1000" dirty="0" smtClean="0"/>
                        <a:t>230.81</a:t>
                      </a:r>
                      <a:endParaRPr lang="en-US" sz="1000" dirty="0"/>
                    </a:p>
                  </a:txBody>
                  <a:tcPr/>
                </a:tc>
                <a:tc>
                  <a:txBody>
                    <a:bodyPr/>
                    <a:lstStyle/>
                    <a:p>
                      <a:pPr algn="just"/>
                      <a:r>
                        <a:rPr lang="en-US" sz="1000" dirty="0" smtClean="0"/>
                        <a:t>178.07</a:t>
                      </a:r>
                      <a:endParaRPr lang="en-US" sz="1000" dirty="0"/>
                    </a:p>
                  </a:txBody>
                  <a:tcPr/>
                </a:tc>
                <a:tc>
                  <a:txBody>
                    <a:bodyPr/>
                    <a:lstStyle/>
                    <a:p>
                      <a:pPr algn="just"/>
                      <a:r>
                        <a:rPr lang="en-US" sz="1000" dirty="0" smtClean="0"/>
                        <a:t>867.32</a:t>
                      </a:r>
                      <a:endParaRPr lang="en-US" sz="1000" dirty="0"/>
                    </a:p>
                  </a:txBody>
                  <a:tcPr/>
                </a:tc>
                <a:tc>
                  <a:txBody>
                    <a:bodyPr/>
                    <a:lstStyle/>
                    <a:p>
                      <a:pPr algn="just"/>
                      <a:r>
                        <a:rPr lang="en-US" sz="1000" dirty="0" smtClean="0"/>
                        <a:t>663.42</a:t>
                      </a:r>
                      <a:endParaRPr lang="en-US" sz="1000" dirty="0"/>
                    </a:p>
                  </a:txBody>
                  <a:tcPr/>
                </a:tc>
                <a:tc>
                  <a:txBody>
                    <a:bodyPr/>
                    <a:lstStyle/>
                    <a:p>
                      <a:pPr algn="just"/>
                      <a:r>
                        <a:rPr lang="en-US" sz="1000" dirty="0" smtClean="0"/>
                        <a:t>1165.17</a:t>
                      </a:r>
                      <a:endParaRPr lang="en-US" sz="1000" dirty="0"/>
                    </a:p>
                  </a:txBody>
                  <a:tcPr/>
                </a:tc>
                <a:tc>
                  <a:txBody>
                    <a:bodyPr/>
                    <a:lstStyle/>
                    <a:p>
                      <a:pPr algn="just"/>
                      <a:r>
                        <a:rPr lang="en-US" sz="1000" dirty="0" smtClean="0"/>
                        <a:t>1116.68</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Elderly 50+ F</a:t>
                      </a:r>
                    </a:p>
                    <a:p>
                      <a:pPr algn="just"/>
                      <a:endParaRPr lang="en-US" sz="1000" dirty="0"/>
                    </a:p>
                  </a:txBody>
                  <a:tcPr/>
                </a:tc>
                <a:tc>
                  <a:txBody>
                    <a:bodyPr/>
                    <a:lstStyle/>
                    <a:p>
                      <a:pPr algn="just"/>
                      <a:r>
                        <a:rPr lang="en-US" sz="1000" dirty="0" smtClean="0"/>
                        <a:t>17.36</a:t>
                      </a:r>
                      <a:endParaRPr lang="en-US" sz="1000" dirty="0"/>
                    </a:p>
                  </a:txBody>
                  <a:tcPr/>
                </a:tc>
                <a:tc>
                  <a:txBody>
                    <a:bodyPr/>
                    <a:lstStyle/>
                    <a:p>
                      <a:pPr algn="just"/>
                      <a:r>
                        <a:rPr lang="en-US" sz="1000" dirty="0" smtClean="0"/>
                        <a:t>17.05</a:t>
                      </a:r>
                      <a:endParaRPr lang="en-US" sz="1000" dirty="0"/>
                    </a:p>
                  </a:txBody>
                  <a:tcPr/>
                </a:tc>
                <a:tc>
                  <a:txBody>
                    <a:bodyPr/>
                    <a:lstStyle/>
                    <a:p>
                      <a:pPr algn="just"/>
                      <a:r>
                        <a:rPr lang="en-US" sz="1000" dirty="0" smtClean="0"/>
                        <a:t>242.95</a:t>
                      </a:r>
                      <a:endParaRPr lang="en-US" sz="1000" dirty="0"/>
                    </a:p>
                  </a:txBody>
                  <a:tcPr/>
                </a:tc>
                <a:tc>
                  <a:txBody>
                    <a:bodyPr/>
                    <a:lstStyle/>
                    <a:p>
                      <a:pPr algn="just"/>
                      <a:r>
                        <a:rPr lang="en-US" sz="1000" dirty="0" smtClean="0"/>
                        <a:t>183.74</a:t>
                      </a:r>
                      <a:endParaRPr lang="en-US" sz="1000" dirty="0"/>
                    </a:p>
                  </a:txBody>
                  <a:tcPr/>
                </a:tc>
                <a:tc>
                  <a:txBody>
                    <a:bodyPr/>
                    <a:lstStyle/>
                    <a:p>
                      <a:pPr algn="just"/>
                      <a:r>
                        <a:rPr lang="en-US" sz="1000" dirty="0" smtClean="0"/>
                        <a:t>663.42</a:t>
                      </a:r>
                      <a:endParaRPr lang="en-US" sz="1000" dirty="0"/>
                    </a:p>
                  </a:txBody>
                  <a:tcPr/>
                </a:tc>
                <a:tc>
                  <a:txBody>
                    <a:bodyPr/>
                    <a:lstStyle/>
                    <a:p>
                      <a:pPr algn="just"/>
                      <a:r>
                        <a:rPr lang="en-US" sz="1000" dirty="0" smtClean="0"/>
                        <a:t>583.66</a:t>
                      </a:r>
                      <a:endParaRPr lang="en-US" sz="1000" dirty="0"/>
                    </a:p>
                  </a:txBody>
                  <a:tcPr/>
                </a:tc>
                <a:tc>
                  <a:txBody>
                    <a:bodyPr/>
                    <a:lstStyle/>
                    <a:p>
                      <a:pPr algn="just"/>
                      <a:r>
                        <a:rPr lang="en-US" sz="1000" dirty="0" smtClean="0"/>
                        <a:t>886.67</a:t>
                      </a:r>
                      <a:endParaRPr lang="en-US" sz="1000" dirty="0"/>
                    </a:p>
                  </a:txBody>
                  <a:tcPr/>
                </a:tc>
                <a:tc>
                  <a:txBody>
                    <a:bodyPr/>
                    <a:lstStyle/>
                    <a:p>
                      <a:pPr algn="just"/>
                      <a:r>
                        <a:rPr lang="en-US" sz="1000" dirty="0" smtClean="0"/>
                        <a:t>904.46</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Youths 18-49 M</a:t>
                      </a:r>
                    </a:p>
                    <a:p>
                      <a:pPr algn="just"/>
                      <a:endParaRPr lang="en-US" sz="1000" dirty="0"/>
                    </a:p>
                  </a:txBody>
                  <a:tcPr/>
                </a:tc>
                <a:tc>
                  <a:txBody>
                    <a:bodyPr/>
                    <a:lstStyle/>
                    <a:p>
                      <a:pPr algn="just"/>
                      <a:r>
                        <a:rPr lang="en-US" sz="1000" dirty="0" smtClean="0"/>
                        <a:t>107.89</a:t>
                      </a:r>
                      <a:endParaRPr lang="en-US" sz="1000" dirty="0"/>
                    </a:p>
                  </a:txBody>
                  <a:tcPr/>
                </a:tc>
                <a:tc>
                  <a:txBody>
                    <a:bodyPr/>
                    <a:lstStyle/>
                    <a:p>
                      <a:pPr algn="just"/>
                      <a:r>
                        <a:rPr lang="en-US" sz="1000" dirty="0" smtClean="0"/>
                        <a:t>126.70</a:t>
                      </a:r>
                      <a:endParaRPr lang="en-US" sz="1000" dirty="0"/>
                    </a:p>
                  </a:txBody>
                  <a:tcPr/>
                </a:tc>
                <a:tc>
                  <a:txBody>
                    <a:bodyPr/>
                    <a:lstStyle/>
                    <a:p>
                      <a:pPr algn="just"/>
                      <a:r>
                        <a:rPr lang="en-US" sz="1000" dirty="0" smtClean="0"/>
                        <a:t>563.94</a:t>
                      </a:r>
                      <a:endParaRPr lang="en-US" sz="1000" dirty="0"/>
                    </a:p>
                  </a:txBody>
                  <a:tcPr/>
                </a:tc>
                <a:tc>
                  <a:txBody>
                    <a:bodyPr/>
                    <a:lstStyle/>
                    <a:p>
                      <a:pPr algn="just"/>
                      <a:r>
                        <a:rPr lang="en-US" sz="1000" dirty="0" smtClean="0"/>
                        <a:t>455.57</a:t>
                      </a:r>
                      <a:endParaRPr lang="en-US" sz="1000" dirty="0"/>
                    </a:p>
                  </a:txBody>
                  <a:tcPr/>
                </a:tc>
                <a:tc>
                  <a:txBody>
                    <a:bodyPr/>
                    <a:lstStyle/>
                    <a:p>
                      <a:pPr algn="just"/>
                      <a:r>
                        <a:rPr lang="en-US" sz="1000" dirty="0" smtClean="0"/>
                        <a:t>1165.17</a:t>
                      </a:r>
                      <a:endParaRPr lang="en-US" sz="1000" dirty="0"/>
                    </a:p>
                  </a:txBody>
                  <a:tcPr/>
                </a:tc>
                <a:tc>
                  <a:txBody>
                    <a:bodyPr/>
                    <a:lstStyle/>
                    <a:p>
                      <a:pPr algn="just"/>
                      <a:r>
                        <a:rPr lang="en-US" sz="1000" dirty="0" smtClean="0"/>
                        <a:t>886.67</a:t>
                      </a:r>
                      <a:endParaRPr lang="en-US" sz="1000" dirty="0"/>
                    </a:p>
                  </a:txBody>
                  <a:tcPr/>
                </a:tc>
                <a:tc>
                  <a:txBody>
                    <a:bodyPr/>
                    <a:lstStyle/>
                    <a:p>
                      <a:pPr algn="just"/>
                      <a:r>
                        <a:rPr lang="en-US" sz="1000" dirty="0" smtClean="0"/>
                        <a:t>3759.93</a:t>
                      </a:r>
                      <a:endParaRPr lang="en-US" sz="1000" dirty="0"/>
                    </a:p>
                  </a:txBody>
                  <a:tcPr/>
                </a:tc>
                <a:tc>
                  <a:txBody>
                    <a:bodyPr/>
                    <a:lstStyle/>
                    <a:p>
                      <a:pPr algn="just"/>
                      <a:r>
                        <a:rPr lang="en-US" sz="1000" dirty="0" smtClean="0"/>
                        <a:t>3285.45</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Youths 18-49 F</a:t>
                      </a:r>
                    </a:p>
                    <a:p>
                      <a:pPr algn="just"/>
                      <a:endParaRPr lang="en-US" sz="1000" dirty="0"/>
                    </a:p>
                  </a:txBody>
                  <a:tcPr/>
                </a:tc>
                <a:tc>
                  <a:txBody>
                    <a:bodyPr/>
                    <a:lstStyle/>
                    <a:p>
                      <a:pPr algn="just"/>
                      <a:r>
                        <a:rPr lang="en-US" sz="1000" dirty="0" smtClean="0"/>
                        <a:t>89.38</a:t>
                      </a:r>
                      <a:endParaRPr lang="en-US" sz="1000" dirty="0"/>
                    </a:p>
                  </a:txBody>
                  <a:tcPr/>
                </a:tc>
                <a:tc>
                  <a:txBody>
                    <a:bodyPr/>
                    <a:lstStyle/>
                    <a:p>
                      <a:pPr algn="just"/>
                      <a:r>
                        <a:rPr lang="en-US" sz="1000" dirty="0" smtClean="0"/>
                        <a:t>112.42</a:t>
                      </a:r>
                      <a:endParaRPr lang="en-US" sz="1000" dirty="0"/>
                    </a:p>
                  </a:txBody>
                  <a:tcPr/>
                </a:tc>
                <a:tc>
                  <a:txBody>
                    <a:bodyPr/>
                    <a:lstStyle/>
                    <a:p>
                      <a:pPr algn="just"/>
                      <a:r>
                        <a:rPr lang="en-US" sz="1000" dirty="0" smtClean="0"/>
                        <a:t>553.20</a:t>
                      </a:r>
                      <a:endParaRPr lang="en-US" sz="1000" dirty="0"/>
                    </a:p>
                  </a:txBody>
                  <a:tcPr/>
                </a:tc>
                <a:tc>
                  <a:txBody>
                    <a:bodyPr/>
                    <a:lstStyle/>
                    <a:p>
                      <a:pPr algn="just"/>
                      <a:r>
                        <a:rPr lang="en-US" sz="1000" dirty="0" smtClean="0"/>
                        <a:t>424.01</a:t>
                      </a:r>
                      <a:endParaRPr lang="en-US" sz="1000" dirty="0"/>
                    </a:p>
                  </a:txBody>
                  <a:tcPr/>
                </a:tc>
                <a:tc>
                  <a:txBody>
                    <a:bodyPr/>
                    <a:lstStyle/>
                    <a:p>
                      <a:pPr algn="just"/>
                      <a:r>
                        <a:rPr lang="en-US" sz="1000" dirty="0" smtClean="0"/>
                        <a:t>1116.68</a:t>
                      </a:r>
                      <a:endParaRPr lang="en-US" sz="1000" dirty="0"/>
                    </a:p>
                  </a:txBody>
                  <a:tcPr/>
                </a:tc>
                <a:tc>
                  <a:txBody>
                    <a:bodyPr/>
                    <a:lstStyle/>
                    <a:p>
                      <a:pPr algn="just"/>
                      <a:r>
                        <a:rPr lang="en-US" sz="1000" dirty="0" smtClean="0"/>
                        <a:t>904.46</a:t>
                      </a:r>
                      <a:endParaRPr lang="en-US" sz="1000" dirty="0"/>
                    </a:p>
                  </a:txBody>
                  <a:tcPr/>
                </a:tc>
                <a:tc>
                  <a:txBody>
                    <a:bodyPr/>
                    <a:lstStyle/>
                    <a:p>
                      <a:pPr algn="just"/>
                      <a:r>
                        <a:rPr lang="en-US" sz="1000" dirty="0" smtClean="0"/>
                        <a:t>3285.45</a:t>
                      </a:r>
                      <a:endParaRPr lang="en-US" sz="1000" dirty="0"/>
                    </a:p>
                  </a:txBody>
                  <a:tcPr/>
                </a:tc>
                <a:tc>
                  <a:txBody>
                    <a:bodyPr/>
                    <a:lstStyle/>
                    <a:p>
                      <a:pPr algn="just"/>
                      <a:r>
                        <a:rPr lang="en-US" sz="1000" dirty="0" smtClean="0"/>
                        <a:t>3157.06</a:t>
                      </a:r>
                      <a:endParaRPr lang="en-US" sz="1000" dirty="0"/>
                    </a:p>
                  </a:txBody>
                  <a:tcPr/>
                </a:tc>
              </a:tr>
            </a:tbl>
          </a:graphicData>
        </a:graphic>
      </p:graphicFrame>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3200" dirty="0" smtClean="0">
                <a:effectLst>
                  <a:outerShdw blurRad="38100" dist="38100" dir="2700000" algn="tl">
                    <a:srgbClr val="000000">
                      <a:alpha val="43137"/>
                    </a:srgbClr>
                  </a:outerShdw>
                </a:effectLst>
                <a:latin typeface="+mn-lt"/>
              </a:rPr>
              <a:t>Descriptive statistics</a:t>
            </a:r>
          </a:p>
        </p:txBody>
      </p:sp>
      <p:graphicFrame>
        <p:nvGraphicFramePr>
          <p:cNvPr id="7" name="Table 6"/>
          <p:cNvGraphicFramePr>
            <a:graphicFrameLocks noGrp="1"/>
          </p:cNvGraphicFramePr>
          <p:nvPr/>
        </p:nvGraphicFramePr>
        <p:xfrm>
          <a:off x="533400" y="1828799"/>
          <a:ext cx="7848603" cy="4876800"/>
        </p:xfrm>
        <a:graphic>
          <a:graphicData uri="http://schemas.openxmlformats.org/drawingml/2006/table">
            <a:tbl>
              <a:tblPr firstRow="1" bandRow="1">
                <a:tableStyleId>{5FD0F851-EC5A-4D38-B0AD-8093EC10F338}</a:tableStyleId>
              </a:tblPr>
              <a:tblGrid>
                <a:gridCol w="872067"/>
                <a:gridCol w="872067"/>
                <a:gridCol w="872067"/>
                <a:gridCol w="872067"/>
                <a:gridCol w="855132"/>
                <a:gridCol w="889002"/>
                <a:gridCol w="872067"/>
                <a:gridCol w="872067"/>
                <a:gridCol w="872067"/>
              </a:tblGrid>
              <a:tr h="620078">
                <a:tc>
                  <a:txBody>
                    <a:bodyPr/>
                    <a:lstStyle/>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HCWs M</a:t>
                      </a:r>
                    </a:p>
                    <a:p>
                      <a:pPr algn="just"/>
                      <a:endParaRPr lang="en-US" sz="1200" dirty="0"/>
                    </a:p>
                  </a:txBody>
                  <a:tcPr/>
                </a:tc>
                <a:tc>
                  <a:txBody>
                    <a:bodyPr/>
                    <a:lstStyle/>
                    <a:p>
                      <a:pPr algn="just"/>
                      <a:r>
                        <a:rPr lang="en-US" sz="1200" dirty="0" smtClean="0"/>
                        <a:t>HCWs</a:t>
                      </a:r>
                    </a:p>
                    <a:p>
                      <a:pPr algn="just"/>
                      <a:r>
                        <a:rPr lang="en-US" sz="1200" dirty="0" smtClean="0"/>
                        <a:t>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Other FLWs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Other FLWs 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Elderly 50+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Elderly 50+ F</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Youths 18-49 M</a:t>
                      </a:r>
                    </a:p>
                    <a:p>
                      <a:pPr algn="just"/>
                      <a:endParaRPr lang="en-US" sz="12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200" dirty="0" smtClean="0"/>
                        <a:t>Youths 18-49 F</a:t>
                      </a:r>
                    </a:p>
                    <a:p>
                      <a:pPr algn="just"/>
                      <a:endParaRPr lang="en-US" sz="1200" dirty="0"/>
                    </a:p>
                  </a:txBody>
                  <a:tcPr/>
                </a:tc>
              </a:tr>
              <a:tr h="383858">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HCWs M</a:t>
                      </a:r>
                    </a:p>
                    <a:p>
                      <a:pPr algn="just"/>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0.65</a:t>
                      </a:r>
                      <a:endParaRPr lang="en-US" sz="1000" dirty="0"/>
                    </a:p>
                  </a:txBody>
                  <a:tcPr/>
                </a:tc>
                <a:tc>
                  <a:txBody>
                    <a:bodyPr/>
                    <a:lstStyle/>
                    <a:p>
                      <a:pPr algn="just"/>
                      <a:r>
                        <a:rPr lang="en-US" sz="1000" dirty="0" smtClean="0"/>
                        <a:t>0.09</a:t>
                      </a:r>
                      <a:endParaRPr lang="en-US" sz="1000" dirty="0"/>
                    </a:p>
                  </a:txBody>
                  <a:tcPr/>
                </a:tc>
                <a:tc>
                  <a:txBody>
                    <a:bodyPr/>
                    <a:lstStyle/>
                    <a:p>
                      <a:pPr algn="just"/>
                      <a:r>
                        <a:rPr lang="en-US" sz="1000" dirty="0" smtClean="0"/>
                        <a:t>0.08</a:t>
                      </a:r>
                      <a:endParaRPr lang="en-US" sz="1000" dirty="0"/>
                    </a:p>
                  </a:txBody>
                  <a:tcPr/>
                </a:tc>
                <a:tc>
                  <a:txBody>
                    <a:bodyPr/>
                    <a:lstStyle/>
                    <a:p>
                      <a:pPr algn="just"/>
                      <a:r>
                        <a:rPr lang="en-US" sz="1000" dirty="0" smtClean="0"/>
                        <a:t>0.38</a:t>
                      </a:r>
                      <a:endParaRPr lang="en-US" sz="1000" dirty="0"/>
                    </a:p>
                  </a:txBody>
                  <a:tcPr/>
                </a:tc>
                <a:tc>
                  <a:txBody>
                    <a:bodyPr/>
                    <a:lstStyle/>
                    <a:p>
                      <a:pPr algn="just"/>
                      <a:r>
                        <a:rPr lang="en-US" sz="1000" dirty="0" smtClean="0"/>
                        <a:t>0.26</a:t>
                      </a:r>
                      <a:endParaRPr lang="en-US" sz="1000" dirty="0"/>
                    </a:p>
                  </a:txBody>
                  <a:tcPr/>
                </a:tc>
                <a:tc>
                  <a:txBody>
                    <a:bodyPr/>
                    <a:lstStyle/>
                    <a:p>
                      <a:pPr algn="just"/>
                      <a:r>
                        <a:rPr lang="en-US" sz="1000" dirty="0" smtClean="0"/>
                        <a:t>0.64</a:t>
                      </a:r>
                      <a:endParaRPr lang="en-US" sz="1000" dirty="0"/>
                    </a:p>
                  </a:txBody>
                  <a:tcPr/>
                </a:tc>
                <a:tc>
                  <a:txBody>
                    <a:bodyPr/>
                    <a:lstStyle/>
                    <a:p>
                      <a:pPr algn="just"/>
                      <a:r>
                        <a:rPr lang="en-US" sz="1000" dirty="0" smtClean="0"/>
                        <a:t>0.58</a:t>
                      </a:r>
                      <a:endParaRPr lang="en-US" sz="1000" dirty="0"/>
                    </a:p>
                  </a:txBody>
                  <a:tcPr/>
                </a:tc>
              </a:tr>
              <a:tr h="531495">
                <a:tc>
                  <a:txBody>
                    <a:bodyPr/>
                    <a:lstStyle/>
                    <a:p>
                      <a:pPr algn="just"/>
                      <a:r>
                        <a:rPr lang="en-US" sz="1000" dirty="0" smtClean="0"/>
                        <a:t>HCWs</a:t>
                      </a:r>
                    </a:p>
                    <a:p>
                      <a:pPr algn="just"/>
                      <a:r>
                        <a:rPr lang="en-US" sz="1000" dirty="0" smtClean="0"/>
                        <a:t>F</a:t>
                      </a:r>
                    </a:p>
                    <a:p>
                      <a:pPr algn="just"/>
                      <a:endParaRPr lang="en-US" sz="1000" dirty="0"/>
                    </a:p>
                  </a:txBody>
                  <a:tcPr/>
                </a:tc>
                <a:tc>
                  <a:txBody>
                    <a:bodyPr/>
                    <a:lstStyle/>
                    <a:p>
                      <a:pPr algn="just"/>
                      <a:r>
                        <a:rPr lang="en-US" sz="1000" dirty="0" smtClean="0"/>
                        <a:t>0.65</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0.03</a:t>
                      </a:r>
                      <a:endParaRPr lang="en-US" sz="1000" dirty="0"/>
                    </a:p>
                  </a:txBody>
                  <a:tcPr/>
                </a:tc>
                <a:tc>
                  <a:txBody>
                    <a:bodyPr/>
                    <a:lstStyle/>
                    <a:p>
                      <a:pPr algn="just"/>
                      <a:r>
                        <a:rPr lang="en-US" sz="1000" dirty="0" smtClean="0"/>
                        <a:t>-0.03</a:t>
                      </a:r>
                      <a:endParaRPr lang="en-US" sz="1000" dirty="0"/>
                    </a:p>
                  </a:txBody>
                  <a:tcPr/>
                </a:tc>
                <a:tc>
                  <a:txBody>
                    <a:bodyPr/>
                    <a:lstStyle/>
                    <a:p>
                      <a:pPr algn="just"/>
                      <a:r>
                        <a:rPr lang="en-US" sz="1000" dirty="0" smtClean="0"/>
                        <a:t>0.30</a:t>
                      </a:r>
                      <a:endParaRPr lang="en-US" sz="1000" dirty="0"/>
                    </a:p>
                  </a:txBody>
                  <a:tcPr/>
                </a:tc>
                <a:tc>
                  <a:txBody>
                    <a:bodyPr/>
                    <a:lstStyle/>
                    <a:p>
                      <a:pPr algn="just"/>
                      <a:r>
                        <a:rPr lang="en-US" sz="1000" dirty="0" smtClean="0"/>
                        <a:t>0.17</a:t>
                      </a:r>
                      <a:endParaRPr lang="en-US" sz="1000" dirty="0"/>
                    </a:p>
                  </a:txBody>
                  <a:tcPr/>
                </a:tc>
                <a:tc>
                  <a:txBody>
                    <a:bodyPr/>
                    <a:lstStyle/>
                    <a:p>
                      <a:pPr algn="just"/>
                      <a:r>
                        <a:rPr lang="en-US" sz="1000" dirty="0" smtClean="0"/>
                        <a:t>0.50</a:t>
                      </a:r>
                      <a:endParaRPr lang="en-US" sz="1000" dirty="0"/>
                    </a:p>
                  </a:txBody>
                  <a:tcPr/>
                </a:tc>
                <a:tc>
                  <a:txBody>
                    <a:bodyPr/>
                    <a:lstStyle/>
                    <a:p>
                      <a:pPr algn="just"/>
                      <a:r>
                        <a:rPr lang="en-US" sz="1000" dirty="0" smtClean="0"/>
                        <a:t>0.48</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Other FLWs M</a:t>
                      </a:r>
                    </a:p>
                    <a:p>
                      <a:pPr algn="just"/>
                      <a:endParaRPr lang="en-US" sz="1000" dirty="0"/>
                    </a:p>
                  </a:txBody>
                  <a:tcPr/>
                </a:tc>
                <a:tc>
                  <a:txBody>
                    <a:bodyPr/>
                    <a:lstStyle/>
                    <a:p>
                      <a:pPr algn="just"/>
                      <a:r>
                        <a:rPr lang="en-US" sz="1000" dirty="0" smtClean="0"/>
                        <a:t>0.09</a:t>
                      </a:r>
                      <a:endParaRPr lang="en-US" sz="1000" dirty="0"/>
                    </a:p>
                  </a:txBody>
                  <a:tcPr/>
                </a:tc>
                <a:tc>
                  <a:txBody>
                    <a:bodyPr/>
                    <a:lstStyle/>
                    <a:p>
                      <a:pPr algn="just"/>
                      <a:r>
                        <a:rPr lang="en-US" sz="1000" dirty="0" smtClean="0"/>
                        <a:t>0.03</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0.91</a:t>
                      </a:r>
                      <a:endParaRPr lang="en-US" sz="1000" dirty="0"/>
                    </a:p>
                  </a:txBody>
                  <a:tcPr/>
                </a:tc>
                <a:tc>
                  <a:txBody>
                    <a:bodyPr/>
                    <a:lstStyle/>
                    <a:p>
                      <a:pPr algn="just"/>
                      <a:r>
                        <a:rPr lang="en-US" sz="1000" dirty="0" smtClean="0"/>
                        <a:t>0.45</a:t>
                      </a:r>
                      <a:endParaRPr lang="en-US" sz="1000" dirty="0"/>
                    </a:p>
                  </a:txBody>
                  <a:tcPr/>
                </a:tc>
                <a:tc>
                  <a:txBody>
                    <a:bodyPr/>
                    <a:lstStyle/>
                    <a:p>
                      <a:pPr algn="just"/>
                      <a:r>
                        <a:rPr lang="en-US" sz="1000" dirty="0" smtClean="0"/>
                        <a:t>0.58</a:t>
                      </a:r>
                      <a:endParaRPr lang="en-US" sz="1000" dirty="0"/>
                    </a:p>
                  </a:txBody>
                  <a:tcPr/>
                </a:tc>
                <a:tc>
                  <a:txBody>
                    <a:bodyPr/>
                    <a:lstStyle/>
                    <a:p>
                      <a:pPr algn="just"/>
                      <a:r>
                        <a:rPr lang="en-US" sz="1000" dirty="0" smtClean="0"/>
                        <a:t>0.53</a:t>
                      </a:r>
                      <a:endParaRPr lang="en-US" sz="1000" dirty="0"/>
                    </a:p>
                  </a:txBody>
                  <a:tcPr/>
                </a:tc>
                <a:tc>
                  <a:txBody>
                    <a:bodyPr/>
                    <a:lstStyle/>
                    <a:p>
                      <a:pPr algn="just"/>
                      <a:r>
                        <a:rPr lang="en-US" sz="1000" dirty="0" smtClean="0"/>
                        <a:t>0.57</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Other FLWs F</a:t>
                      </a:r>
                    </a:p>
                    <a:p>
                      <a:pPr algn="just"/>
                      <a:endParaRPr lang="en-US" sz="1000" dirty="0"/>
                    </a:p>
                  </a:txBody>
                  <a:tcPr/>
                </a:tc>
                <a:tc>
                  <a:txBody>
                    <a:bodyPr/>
                    <a:lstStyle/>
                    <a:p>
                      <a:pPr algn="just"/>
                      <a:r>
                        <a:rPr lang="en-US" sz="1000" dirty="0" smtClean="0"/>
                        <a:t>0.08</a:t>
                      </a:r>
                      <a:endParaRPr lang="en-US" sz="1000" dirty="0"/>
                    </a:p>
                  </a:txBody>
                  <a:tcPr/>
                </a:tc>
                <a:tc>
                  <a:txBody>
                    <a:bodyPr/>
                    <a:lstStyle/>
                    <a:p>
                      <a:pPr algn="just"/>
                      <a:r>
                        <a:rPr lang="en-US" sz="1000" dirty="0" smtClean="0"/>
                        <a:t>-0.03</a:t>
                      </a:r>
                      <a:endParaRPr lang="en-US" sz="1000" dirty="0"/>
                    </a:p>
                  </a:txBody>
                  <a:tcPr/>
                </a:tc>
                <a:tc>
                  <a:txBody>
                    <a:bodyPr/>
                    <a:lstStyle/>
                    <a:p>
                      <a:pPr algn="just"/>
                      <a:r>
                        <a:rPr lang="en-US" sz="1000" dirty="0" smtClean="0"/>
                        <a:t>0.91</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0.44</a:t>
                      </a:r>
                      <a:endParaRPr lang="en-US" sz="1000" dirty="0"/>
                    </a:p>
                  </a:txBody>
                  <a:tcPr/>
                </a:tc>
                <a:tc>
                  <a:txBody>
                    <a:bodyPr/>
                    <a:lstStyle/>
                    <a:p>
                      <a:pPr algn="just"/>
                      <a:r>
                        <a:rPr lang="en-US" sz="1000" dirty="0" smtClean="0"/>
                        <a:t>0.56</a:t>
                      </a:r>
                      <a:endParaRPr lang="en-US" sz="1000" dirty="0"/>
                    </a:p>
                  </a:txBody>
                  <a:tcPr/>
                </a:tc>
                <a:tc>
                  <a:txBody>
                    <a:bodyPr/>
                    <a:lstStyle/>
                    <a:p>
                      <a:pPr algn="just"/>
                      <a:r>
                        <a:rPr lang="en-US" sz="1000" dirty="0" smtClean="0"/>
                        <a:t>0.55</a:t>
                      </a:r>
                      <a:endParaRPr lang="en-US" sz="1000" dirty="0"/>
                    </a:p>
                  </a:txBody>
                  <a:tcPr/>
                </a:tc>
                <a:tc>
                  <a:txBody>
                    <a:bodyPr/>
                    <a:lstStyle/>
                    <a:p>
                      <a:pPr algn="just"/>
                      <a:r>
                        <a:rPr lang="en-US" sz="1000" dirty="0" smtClean="0"/>
                        <a:t>0.56</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Elderly 50+ M</a:t>
                      </a:r>
                    </a:p>
                    <a:p>
                      <a:pPr algn="just"/>
                      <a:endParaRPr lang="en-US" sz="1000" dirty="0"/>
                    </a:p>
                  </a:txBody>
                  <a:tcPr/>
                </a:tc>
                <a:tc>
                  <a:txBody>
                    <a:bodyPr/>
                    <a:lstStyle/>
                    <a:p>
                      <a:pPr algn="just"/>
                      <a:r>
                        <a:rPr lang="en-US" sz="1000" dirty="0" smtClean="0"/>
                        <a:t>0.38</a:t>
                      </a:r>
                      <a:endParaRPr lang="en-US" sz="1000" dirty="0"/>
                    </a:p>
                  </a:txBody>
                  <a:tcPr/>
                </a:tc>
                <a:tc>
                  <a:txBody>
                    <a:bodyPr/>
                    <a:lstStyle/>
                    <a:p>
                      <a:pPr algn="just"/>
                      <a:r>
                        <a:rPr lang="en-US" sz="1000" dirty="0" smtClean="0"/>
                        <a:t>0.30</a:t>
                      </a:r>
                      <a:endParaRPr lang="en-US" sz="1000" dirty="0"/>
                    </a:p>
                  </a:txBody>
                  <a:tcPr/>
                </a:tc>
                <a:tc>
                  <a:txBody>
                    <a:bodyPr/>
                    <a:lstStyle/>
                    <a:p>
                      <a:pPr algn="just"/>
                      <a:r>
                        <a:rPr lang="en-US" sz="1000" dirty="0" smtClean="0"/>
                        <a:t>0.45</a:t>
                      </a:r>
                      <a:endParaRPr lang="en-US" sz="1000" dirty="0"/>
                    </a:p>
                  </a:txBody>
                  <a:tcPr/>
                </a:tc>
                <a:tc>
                  <a:txBody>
                    <a:bodyPr/>
                    <a:lstStyle/>
                    <a:p>
                      <a:pPr algn="just"/>
                      <a:r>
                        <a:rPr lang="en-US" sz="1000" dirty="0" smtClean="0"/>
                        <a:t>0.44</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0.93</a:t>
                      </a:r>
                      <a:endParaRPr lang="en-US" sz="1000" dirty="0"/>
                    </a:p>
                  </a:txBody>
                  <a:tcPr/>
                </a:tc>
                <a:tc>
                  <a:txBody>
                    <a:bodyPr/>
                    <a:lstStyle/>
                    <a:p>
                      <a:pPr algn="just"/>
                      <a:r>
                        <a:rPr lang="en-US" sz="1000" dirty="0" smtClean="0"/>
                        <a:t>0.64</a:t>
                      </a:r>
                      <a:endParaRPr lang="en-US" sz="1000" dirty="0"/>
                    </a:p>
                  </a:txBody>
                  <a:tcPr/>
                </a:tc>
                <a:tc>
                  <a:txBody>
                    <a:bodyPr/>
                    <a:lstStyle/>
                    <a:p>
                      <a:pPr algn="just"/>
                      <a:r>
                        <a:rPr lang="en-US" sz="1000" dirty="0" smtClean="0"/>
                        <a:t>0.67</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Elderly 50+ F</a:t>
                      </a:r>
                    </a:p>
                    <a:p>
                      <a:pPr algn="just"/>
                      <a:endParaRPr lang="en-US" sz="1000" dirty="0"/>
                    </a:p>
                  </a:txBody>
                  <a:tcPr/>
                </a:tc>
                <a:tc>
                  <a:txBody>
                    <a:bodyPr/>
                    <a:lstStyle/>
                    <a:p>
                      <a:pPr algn="just"/>
                      <a:r>
                        <a:rPr lang="en-US" sz="1000" dirty="0" smtClean="0"/>
                        <a:t>0.26</a:t>
                      </a:r>
                      <a:endParaRPr lang="en-US" sz="1000" dirty="0"/>
                    </a:p>
                  </a:txBody>
                  <a:tcPr/>
                </a:tc>
                <a:tc>
                  <a:txBody>
                    <a:bodyPr/>
                    <a:lstStyle/>
                    <a:p>
                      <a:pPr algn="just"/>
                      <a:r>
                        <a:rPr lang="en-US" sz="1000" dirty="0" smtClean="0"/>
                        <a:t>0.17</a:t>
                      </a:r>
                      <a:endParaRPr lang="en-US" sz="1000" dirty="0"/>
                    </a:p>
                  </a:txBody>
                  <a:tcPr/>
                </a:tc>
                <a:tc>
                  <a:txBody>
                    <a:bodyPr/>
                    <a:lstStyle/>
                    <a:p>
                      <a:pPr algn="just"/>
                      <a:r>
                        <a:rPr lang="en-US" sz="1000" dirty="0" smtClean="0"/>
                        <a:t>0.58</a:t>
                      </a:r>
                      <a:endParaRPr lang="en-US" sz="1000" dirty="0"/>
                    </a:p>
                  </a:txBody>
                  <a:tcPr/>
                </a:tc>
                <a:tc>
                  <a:txBody>
                    <a:bodyPr/>
                    <a:lstStyle/>
                    <a:p>
                      <a:pPr algn="just"/>
                      <a:r>
                        <a:rPr lang="en-US" sz="1000" dirty="0" smtClean="0"/>
                        <a:t>0.56</a:t>
                      </a:r>
                      <a:endParaRPr lang="en-US" sz="1000" dirty="0"/>
                    </a:p>
                  </a:txBody>
                  <a:tcPr/>
                </a:tc>
                <a:tc>
                  <a:txBody>
                    <a:bodyPr/>
                    <a:lstStyle/>
                    <a:p>
                      <a:pPr algn="just"/>
                      <a:r>
                        <a:rPr lang="en-US" sz="1000" dirty="0" smtClean="0"/>
                        <a:t>0.93</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0.59</a:t>
                      </a:r>
                      <a:endParaRPr lang="en-US" sz="1000" dirty="0"/>
                    </a:p>
                  </a:txBody>
                  <a:tcPr/>
                </a:tc>
                <a:tc>
                  <a:txBody>
                    <a:bodyPr/>
                    <a:lstStyle/>
                    <a:p>
                      <a:pPr algn="just"/>
                      <a:r>
                        <a:rPr lang="en-US" sz="1000" dirty="0" smtClean="0"/>
                        <a:t>0.66</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Youths 18-49 M</a:t>
                      </a:r>
                    </a:p>
                    <a:p>
                      <a:pPr algn="just"/>
                      <a:endParaRPr lang="en-US" sz="1000" dirty="0"/>
                    </a:p>
                  </a:txBody>
                  <a:tcPr/>
                </a:tc>
                <a:tc>
                  <a:txBody>
                    <a:bodyPr/>
                    <a:lstStyle/>
                    <a:p>
                      <a:pPr algn="just"/>
                      <a:r>
                        <a:rPr lang="en-US" sz="1000" dirty="0" smtClean="0"/>
                        <a:t>0.64</a:t>
                      </a:r>
                      <a:endParaRPr lang="en-US" sz="1000" dirty="0"/>
                    </a:p>
                  </a:txBody>
                  <a:tcPr/>
                </a:tc>
                <a:tc>
                  <a:txBody>
                    <a:bodyPr/>
                    <a:lstStyle/>
                    <a:p>
                      <a:pPr algn="just"/>
                      <a:r>
                        <a:rPr lang="en-US" sz="1000" dirty="0" smtClean="0"/>
                        <a:t>0.50</a:t>
                      </a:r>
                      <a:endParaRPr lang="en-US" sz="1000" dirty="0"/>
                    </a:p>
                  </a:txBody>
                  <a:tcPr/>
                </a:tc>
                <a:tc>
                  <a:txBody>
                    <a:bodyPr/>
                    <a:lstStyle/>
                    <a:p>
                      <a:pPr algn="just"/>
                      <a:r>
                        <a:rPr lang="en-US" sz="1000" dirty="0" smtClean="0"/>
                        <a:t>0.53</a:t>
                      </a:r>
                      <a:endParaRPr lang="en-US" sz="1000" dirty="0"/>
                    </a:p>
                  </a:txBody>
                  <a:tcPr/>
                </a:tc>
                <a:tc>
                  <a:txBody>
                    <a:bodyPr/>
                    <a:lstStyle/>
                    <a:p>
                      <a:pPr algn="just"/>
                      <a:r>
                        <a:rPr lang="en-US" sz="1000" dirty="0" smtClean="0"/>
                        <a:t>0.55</a:t>
                      </a:r>
                      <a:endParaRPr lang="en-US" sz="1000" dirty="0"/>
                    </a:p>
                  </a:txBody>
                  <a:tcPr/>
                </a:tc>
                <a:tc>
                  <a:txBody>
                    <a:bodyPr/>
                    <a:lstStyle/>
                    <a:p>
                      <a:pPr algn="just"/>
                      <a:r>
                        <a:rPr lang="en-US" sz="1000" dirty="0" smtClean="0"/>
                        <a:t>0.64</a:t>
                      </a:r>
                      <a:endParaRPr lang="en-US" sz="1000" dirty="0"/>
                    </a:p>
                  </a:txBody>
                  <a:tcPr/>
                </a:tc>
                <a:tc>
                  <a:txBody>
                    <a:bodyPr/>
                    <a:lstStyle/>
                    <a:p>
                      <a:pPr algn="just"/>
                      <a:r>
                        <a:rPr lang="en-US" sz="1000" dirty="0" smtClean="0"/>
                        <a:t>0.59</a:t>
                      </a:r>
                      <a:endParaRPr lang="en-US" sz="1000" dirty="0"/>
                    </a:p>
                  </a:txBody>
                  <a:tcPr/>
                </a:tc>
                <a:tc>
                  <a:txBody>
                    <a:bodyPr/>
                    <a:lstStyle/>
                    <a:p>
                      <a:pPr algn="just"/>
                      <a:r>
                        <a:rPr lang="en-US" sz="1000" dirty="0" smtClean="0"/>
                        <a:t>1</a:t>
                      </a:r>
                      <a:endParaRPr lang="en-US" sz="1000" dirty="0"/>
                    </a:p>
                  </a:txBody>
                  <a:tcPr/>
                </a:tc>
                <a:tc>
                  <a:txBody>
                    <a:bodyPr/>
                    <a:lstStyle/>
                    <a:p>
                      <a:pPr algn="just"/>
                      <a:r>
                        <a:rPr lang="en-US" sz="1000" dirty="0" smtClean="0"/>
                        <a:t>0.95</a:t>
                      </a:r>
                      <a:endParaRPr lang="en-US" sz="1000" dirty="0"/>
                    </a:p>
                  </a:txBody>
                  <a:tcPr/>
                </a:tc>
              </a:tr>
              <a:tr h="53149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smtClean="0"/>
                        <a:t>Youths 18-49 F</a:t>
                      </a:r>
                    </a:p>
                    <a:p>
                      <a:pPr algn="just"/>
                      <a:endParaRPr lang="en-US" sz="1000" dirty="0"/>
                    </a:p>
                  </a:txBody>
                  <a:tcPr/>
                </a:tc>
                <a:tc>
                  <a:txBody>
                    <a:bodyPr/>
                    <a:lstStyle/>
                    <a:p>
                      <a:pPr algn="just"/>
                      <a:r>
                        <a:rPr lang="en-US" sz="1000" dirty="0" smtClean="0"/>
                        <a:t>0.58</a:t>
                      </a:r>
                      <a:endParaRPr lang="en-US" sz="1000" dirty="0"/>
                    </a:p>
                  </a:txBody>
                  <a:tcPr/>
                </a:tc>
                <a:tc>
                  <a:txBody>
                    <a:bodyPr/>
                    <a:lstStyle/>
                    <a:p>
                      <a:pPr algn="just"/>
                      <a:r>
                        <a:rPr lang="en-US" sz="1000" dirty="0" smtClean="0"/>
                        <a:t>0.48</a:t>
                      </a:r>
                      <a:endParaRPr lang="en-US" sz="1000" dirty="0"/>
                    </a:p>
                  </a:txBody>
                  <a:tcPr/>
                </a:tc>
                <a:tc>
                  <a:txBody>
                    <a:bodyPr/>
                    <a:lstStyle/>
                    <a:p>
                      <a:pPr algn="just"/>
                      <a:r>
                        <a:rPr lang="en-US" sz="1000" dirty="0" smtClean="0"/>
                        <a:t>0.57</a:t>
                      </a:r>
                      <a:endParaRPr lang="en-US" sz="1000" dirty="0"/>
                    </a:p>
                  </a:txBody>
                  <a:tcPr/>
                </a:tc>
                <a:tc>
                  <a:txBody>
                    <a:bodyPr/>
                    <a:lstStyle/>
                    <a:p>
                      <a:pPr algn="just"/>
                      <a:r>
                        <a:rPr lang="en-US" sz="1000" dirty="0" smtClean="0"/>
                        <a:t>0.56</a:t>
                      </a:r>
                      <a:endParaRPr lang="en-US" sz="1000" dirty="0"/>
                    </a:p>
                  </a:txBody>
                  <a:tcPr/>
                </a:tc>
                <a:tc>
                  <a:txBody>
                    <a:bodyPr/>
                    <a:lstStyle/>
                    <a:p>
                      <a:pPr algn="just"/>
                      <a:r>
                        <a:rPr lang="en-US" sz="1000" dirty="0" smtClean="0"/>
                        <a:t>0.67</a:t>
                      </a:r>
                      <a:endParaRPr lang="en-US" sz="1000" dirty="0"/>
                    </a:p>
                  </a:txBody>
                  <a:tcPr/>
                </a:tc>
                <a:tc>
                  <a:txBody>
                    <a:bodyPr/>
                    <a:lstStyle/>
                    <a:p>
                      <a:pPr algn="just"/>
                      <a:r>
                        <a:rPr lang="en-US" sz="1000" dirty="0" smtClean="0"/>
                        <a:t>0.66</a:t>
                      </a:r>
                      <a:endParaRPr lang="en-US" sz="1000" dirty="0"/>
                    </a:p>
                  </a:txBody>
                  <a:tcPr/>
                </a:tc>
                <a:tc>
                  <a:txBody>
                    <a:bodyPr/>
                    <a:lstStyle/>
                    <a:p>
                      <a:pPr algn="just"/>
                      <a:r>
                        <a:rPr lang="en-US" sz="1000" dirty="0" smtClean="0"/>
                        <a:t>0.95</a:t>
                      </a:r>
                      <a:endParaRPr lang="en-US" sz="1000" dirty="0"/>
                    </a:p>
                  </a:txBody>
                  <a:tcPr/>
                </a:tc>
                <a:tc>
                  <a:txBody>
                    <a:bodyPr/>
                    <a:lstStyle/>
                    <a:p>
                      <a:pPr algn="just"/>
                      <a:r>
                        <a:rPr lang="en-US" sz="1000" dirty="0" smtClean="0"/>
                        <a:t>1</a:t>
                      </a:r>
                      <a:endParaRPr lang="en-US" sz="1000" dirty="0"/>
                    </a:p>
                  </a:txBody>
                  <a:tcPr/>
                </a:tc>
              </a:tr>
            </a:tbl>
          </a:graphicData>
        </a:graphic>
      </p:graphicFrame>
      <p:sp>
        <p:nvSpPr>
          <p:cNvPr id="8" name="Rectangle 7"/>
          <p:cNvSpPr/>
          <p:nvPr/>
        </p:nvSpPr>
        <p:spPr>
          <a:xfrm>
            <a:off x="609600" y="1295401"/>
            <a:ext cx="7848600" cy="461665"/>
          </a:xfrm>
          <a:prstGeom prst="rect">
            <a:avLst/>
          </a:prstGeom>
        </p:spPr>
        <p:txBody>
          <a:bodyPr wrap="square">
            <a:spAutoFit/>
          </a:bodyPr>
          <a:lstStyle/>
          <a:p>
            <a:pPr algn="just" eaLnBrk="1" fontAlgn="auto" hangingPunct="1">
              <a:defRPr/>
            </a:pPr>
            <a:r>
              <a:rPr lang="en-US" sz="2400" b="1" dirty="0" smtClean="0">
                <a:latin typeface="Arial (Body)"/>
              </a:rPr>
              <a:t>Correlation Matrix</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304800"/>
            <a:ext cx="8382000" cy="609600"/>
          </a:xfrm>
        </p:spPr>
        <p:txBody>
          <a:bodyPr>
            <a:normAutofit/>
          </a:bodyPr>
          <a:lstStyle/>
          <a:p>
            <a:pPr algn="just" eaLnBrk="1" fontAlgn="auto" hangingPunct="1">
              <a:spcAft>
                <a:spcPts val="0"/>
              </a:spcAft>
              <a:defRPr/>
            </a:pPr>
            <a:r>
              <a:rPr lang="en-US" sz="2800" dirty="0" smtClean="0">
                <a:effectLst>
                  <a:outerShdw blurRad="38100" dist="38100" dir="2700000" algn="tl">
                    <a:srgbClr val="000000">
                      <a:alpha val="43137"/>
                    </a:srgbClr>
                  </a:outerShdw>
                </a:effectLst>
                <a:latin typeface="+mn-lt"/>
              </a:rPr>
              <a:t>Visualizations</a:t>
            </a:r>
          </a:p>
        </p:txBody>
      </p:sp>
      <p:sp>
        <p:nvSpPr>
          <p:cNvPr id="12" name="Rectangle 5"/>
          <p:cNvSpPr>
            <a:spLocks noChangeArrowheads="1"/>
          </p:cNvSpPr>
          <p:nvPr/>
        </p:nvSpPr>
        <p:spPr bwMode="auto">
          <a:xfrm>
            <a:off x="609600" y="5867400"/>
            <a:ext cx="6858000" cy="369888"/>
          </a:xfrm>
          <a:prstGeom prst="rect">
            <a:avLst/>
          </a:prstGeom>
          <a:noFill/>
          <a:ln w="9525">
            <a:noFill/>
            <a:miter lim="800000"/>
            <a:headEnd/>
            <a:tailEnd/>
          </a:ln>
        </p:spPr>
        <p:txBody>
          <a:bodyPr>
            <a:spAutoFit/>
          </a:bodyPr>
          <a:lstStyle/>
          <a:p>
            <a:r>
              <a:rPr lang="en-US" b="1" dirty="0" smtClean="0"/>
              <a:t>Figure One: Frequency Distribution of Features</a:t>
            </a:r>
            <a:endParaRPr lang="en-GB" dirty="0"/>
          </a:p>
        </p:txBody>
      </p:sp>
      <p:sp>
        <p:nvSpPr>
          <p:cNvPr id="7" name="Title 1"/>
          <p:cNvSpPr txBox="1">
            <a:spLocks/>
          </p:cNvSpPr>
          <p:nvPr/>
        </p:nvSpPr>
        <p:spPr>
          <a:xfrm>
            <a:off x="457200" y="152400"/>
            <a:ext cx="5791200" cy="1371600"/>
          </a:xfrm>
          <a:prstGeom prst="rect">
            <a:avLst/>
          </a:prstGeom>
        </p:spPr>
        <p:txBody>
          <a:bodyPr vert="horz" lIns="91440" tIns="45720" rIns="91440" bIns="45720" rtlCol="0" anchor="b">
            <a:norm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lang="en-US" sz="2400" cap="all" spc="-60" dirty="0" smtClean="0">
                <a:solidFill>
                  <a:schemeClr val="tx2"/>
                </a:solidFill>
                <a:effectLst>
                  <a:outerShdw blurRad="38100" dist="38100" dir="2700000" algn="tl">
                    <a:srgbClr val="000000">
                      <a:alpha val="43137"/>
                    </a:srgbClr>
                  </a:outerShdw>
                </a:effectLst>
                <a:latin typeface="Arial (Body)"/>
                <a:ea typeface="+mj-ea"/>
                <a:cs typeface="+mj-cs"/>
              </a:rPr>
              <a:t>Stacked Histograms</a:t>
            </a:r>
            <a:endParaRPr kumimoji="0" lang="en-US" sz="2400" b="0" i="0" u="none" strike="noStrike" kern="1200" cap="all" spc="-60" normalizeH="0" baseline="0" noProof="0" dirty="0">
              <a:ln>
                <a:noFill/>
              </a:ln>
              <a:solidFill>
                <a:schemeClr val="tx2"/>
              </a:solidFill>
              <a:effectLst>
                <a:outerShdw blurRad="38100" dist="38100" dir="2700000" algn="tl">
                  <a:srgbClr val="000000">
                    <a:alpha val="43137"/>
                  </a:srgbClr>
                </a:outerShdw>
              </a:effectLst>
              <a:uLnTx/>
              <a:uFillTx/>
              <a:latin typeface="Arial (Body)"/>
              <a:ea typeface="+mj-ea"/>
              <a:cs typeface="+mj-cs"/>
            </a:endParaRPr>
          </a:p>
        </p:txBody>
      </p:sp>
      <p:pic>
        <p:nvPicPr>
          <p:cNvPr id="8" name="Picture 7" descr="stacked-histogram.png"/>
          <p:cNvPicPr>
            <a:picLocks noChangeAspect="1"/>
          </p:cNvPicPr>
          <p:nvPr/>
        </p:nvPicPr>
        <p:blipFill>
          <a:blip r:embed="rId2"/>
          <a:stretch>
            <a:fillRect/>
          </a:stretch>
        </p:blipFill>
        <p:spPr>
          <a:xfrm>
            <a:off x="533400" y="1752600"/>
            <a:ext cx="5487650" cy="3658433"/>
          </a:xfrm>
          <a:prstGeom prst="rect">
            <a:avLst/>
          </a:prstGeom>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effectLst>
                  <a:outerShdw blurRad="38100" dist="38100" dir="2700000" algn="tl">
                    <a:srgbClr val="000000">
                      <a:alpha val="43137"/>
                    </a:srgbClr>
                  </a:outerShdw>
                </a:effectLst>
                <a:latin typeface="Arial (Body)"/>
              </a:rPr>
              <a:t>Scatter plots</a:t>
            </a:r>
            <a:endParaRPr lang="en-US" sz="2400" dirty="0">
              <a:effectLst>
                <a:outerShdw blurRad="38100" dist="38100" dir="2700000" algn="tl">
                  <a:srgbClr val="000000">
                    <a:alpha val="43137"/>
                  </a:srgbClr>
                </a:outerShdw>
              </a:effectLst>
              <a:latin typeface="Arial (Body)"/>
            </a:endParaRPr>
          </a:p>
        </p:txBody>
      </p:sp>
      <p:grpSp>
        <p:nvGrpSpPr>
          <p:cNvPr id="5" name="Group 4"/>
          <p:cNvGrpSpPr>
            <a:grpSpLocks noGrp="1" noUngrp="1" noChangeAspect="1"/>
          </p:cNvGrpSpPr>
          <p:nvPr/>
        </p:nvGrpSpPr>
        <p:grpSpPr>
          <a:xfrm>
            <a:off x="1017588" y="1646238"/>
            <a:ext cx="2879725" cy="2274887"/>
            <a:chOff x="1017588" y="1646238"/>
            <a:chExt cx="2879725" cy="2274887"/>
          </a:xfrm>
        </p:grpSpPr>
        <p:pic>
          <p:nvPicPr>
            <p:cNvPr id="3" name="Picture 2" descr="scatterplot-hc-workers.png"/>
            <p:cNvPicPr>
              <a:picLocks noRot="1" noChangeAspect="1" noMove="1" noResize="1"/>
            </p:cNvPicPr>
            <p:nvPr isPhoto="1"/>
          </p:nvPicPr>
          <p:blipFill>
            <a:blip r:embed="rId2">
              <a:lum/>
            </a:blip>
            <a:stretch>
              <a:fillRect/>
            </a:stretch>
          </p:blipFill>
          <p:spPr>
            <a:xfrm>
              <a:off x="1017588" y="1646238"/>
              <a:ext cx="2879725" cy="1919287"/>
            </a:xfrm>
            <a:prstGeom prst="rect">
              <a:avLst/>
            </a:prstGeom>
            <a:noFill/>
            <a:ln>
              <a:noFill/>
            </a:ln>
          </p:spPr>
        </p:pic>
        <p:sp>
          <p:nvSpPr>
            <p:cNvPr id="4" name="Rectangle 3"/>
            <p:cNvSpPr/>
            <p:nvPr/>
          </p:nvSpPr>
          <p:spPr>
            <a:xfrm>
              <a:off x="1017588" y="3578225"/>
              <a:ext cx="2879725" cy="342900"/>
            </a:xfrm>
            <a:prstGeom prst="rect">
              <a:avLst/>
            </a:prstGeom>
            <a:noFill/>
            <a:ln>
              <a:noFill/>
            </a:ln>
          </p:spPr>
          <p:txBody>
            <a:bodyPr anchor="ctr">
              <a:normAutofit fontScale="85000" lnSpcReduction="10000"/>
            </a:bodyPr>
            <a:lstStyle/>
            <a:p>
              <a:pPr algn="ctr"/>
              <a:r>
                <a:rPr lang="en-US" sz="1600" dirty="0" smtClean="0"/>
                <a:t>Scatterplot of Healthcare Workers</a:t>
              </a:r>
              <a:endParaRPr lang="en-US" sz="1600" dirty="0"/>
            </a:p>
          </p:txBody>
        </p:sp>
      </p:grpSp>
      <p:grpSp>
        <p:nvGrpSpPr>
          <p:cNvPr id="8" name="Group 7"/>
          <p:cNvGrpSpPr>
            <a:grpSpLocks noGrp="1" noUngrp="1" noChangeAspect="1"/>
          </p:cNvGrpSpPr>
          <p:nvPr/>
        </p:nvGrpSpPr>
        <p:grpSpPr>
          <a:xfrm>
            <a:off x="5246688" y="1646238"/>
            <a:ext cx="2879725" cy="2274887"/>
            <a:chOff x="5246688" y="1646238"/>
            <a:chExt cx="2879725" cy="2274887"/>
          </a:xfrm>
        </p:grpSpPr>
        <p:pic>
          <p:nvPicPr>
            <p:cNvPr id="6" name="Picture 5" descr="scatterplot-fl-workers.png"/>
            <p:cNvPicPr>
              <a:picLocks noRot="1" noChangeAspect="1" noMove="1" noResize="1"/>
            </p:cNvPicPr>
            <p:nvPr isPhoto="1"/>
          </p:nvPicPr>
          <p:blipFill>
            <a:blip r:embed="rId3">
              <a:lum/>
            </a:blip>
            <a:stretch>
              <a:fillRect/>
            </a:stretch>
          </p:blipFill>
          <p:spPr>
            <a:xfrm>
              <a:off x="5246688" y="1646238"/>
              <a:ext cx="2879725" cy="1919287"/>
            </a:xfrm>
            <a:prstGeom prst="rect">
              <a:avLst/>
            </a:prstGeom>
            <a:noFill/>
            <a:ln>
              <a:noFill/>
            </a:ln>
          </p:spPr>
        </p:pic>
        <p:sp>
          <p:nvSpPr>
            <p:cNvPr id="7" name="Rectangle 6"/>
            <p:cNvSpPr/>
            <p:nvPr/>
          </p:nvSpPr>
          <p:spPr>
            <a:xfrm>
              <a:off x="5246688" y="3578225"/>
              <a:ext cx="2879725" cy="342900"/>
            </a:xfrm>
            <a:prstGeom prst="rect">
              <a:avLst/>
            </a:prstGeom>
            <a:noFill/>
            <a:ln>
              <a:noFill/>
            </a:ln>
          </p:spPr>
          <p:txBody>
            <a:bodyPr anchor="ctr">
              <a:normAutofit fontScale="77500" lnSpcReduction="20000"/>
            </a:bodyPr>
            <a:lstStyle/>
            <a:p>
              <a:pPr algn="ctr"/>
              <a:r>
                <a:rPr lang="en-US" sz="1600" dirty="0" smtClean="0"/>
                <a:t>Scatterplot of Other Frontline Workers</a:t>
              </a:r>
              <a:endParaRPr lang="en-US" sz="1600" dirty="0"/>
            </a:p>
          </p:txBody>
        </p:sp>
      </p:grpSp>
      <p:grpSp>
        <p:nvGrpSpPr>
          <p:cNvPr id="11" name="Group 10"/>
          <p:cNvGrpSpPr>
            <a:grpSpLocks noGrp="1" noUngrp="1" noChangeAspect="1"/>
          </p:cNvGrpSpPr>
          <p:nvPr/>
        </p:nvGrpSpPr>
        <p:grpSpPr>
          <a:xfrm>
            <a:off x="1017588" y="4137025"/>
            <a:ext cx="2879725" cy="2274888"/>
            <a:chOff x="1017588" y="4137025"/>
            <a:chExt cx="2879725" cy="2274888"/>
          </a:xfrm>
        </p:grpSpPr>
        <p:pic>
          <p:nvPicPr>
            <p:cNvPr id="9" name="Picture 8" descr="scatterplot-elderly.png"/>
            <p:cNvPicPr>
              <a:picLocks noRot="1" noChangeAspect="1" noMove="1" noResize="1"/>
            </p:cNvPicPr>
            <p:nvPr isPhoto="1"/>
          </p:nvPicPr>
          <p:blipFill>
            <a:blip r:embed="rId4">
              <a:lum/>
            </a:blip>
            <a:stretch>
              <a:fillRect/>
            </a:stretch>
          </p:blipFill>
          <p:spPr>
            <a:xfrm>
              <a:off x="1017588" y="4137025"/>
              <a:ext cx="2879725" cy="1919288"/>
            </a:xfrm>
            <a:prstGeom prst="rect">
              <a:avLst/>
            </a:prstGeom>
            <a:noFill/>
            <a:ln>
              <a:noFill/>
            </a:ln>
          </p:spPr>
        </p:pic>
        <p:sp>
          <p:nvSpPr>
            <p:cNvPr id="10" name="Rectangle 9"/>
            <p:cNvSpPr/>
            <p:nvPr/>
          </p:nvSpPr>
          <p:spPr>
            <a:xfrm>
              <a:off x="1017588" y="6069013"/>
              <a:ext cx="2879725" cy="342900"/>
            </a:xfrm>
            <a:prstGeom prst="rect">
              <a:avLst/>
            </a:prstGeom>
            <a:noFill/>
            <a:ln>
              <a:noFill/>
            </a:ln>
          </p:spPr>
          <p:txBody>
            <a:bodyPr anchor="ctr">
              <a:normAutofit fontScale="92500"/>
            </a:bodyPr>
            <a:lstStyle/>
            <a:p>
              <a:pPr algn="ctr"/>
              <a:r>
                <a:rPr lang="en-US" sz="1600" dirty="0" smtClean="0"/>
                <a:t>Scatterplot of Elderly 50years +</a:t>
              </a:r>
              <a:endParaRPr lang="en-US" sz="1600" dirty="0"/>
            </a:p>
          </p:txBody>
        </p:sp>
      </p:grpSp>
      <p:grpSp>
        <p:nvGrpSpPr>
          <p:cNvPr id="14" name="Group 13"/>
          <p:cNvGrpSpPr>
            <a:grpSpLocks noGrp="1" noUngrp="1" noChangeAspect="1"/>
          </p:cNvGrpSpPr>
          <p:nvPr/>
        </p:nvGrpSpPr>
        <p:grpSpPr>
          <a:xfrm>
            <a:off x="5246688" y="4137025"/>
            <a:ext cx="2879725" cy="2274888"/>
            <a:chOff x="5246688" y="4137025"/>
            <a:chExt cx="2879725" cy="2274888"/>
          </a:xfrm>
        </p:grpSpPr>
        <p:pic>
          <p:nvPicPr>
            <p:cNvPr id="12" name="Picture 11" descr="scatterplot-youths.png"/>
            <p:cNvPicPr>
              <a:picLocks noRot="1" noChangeAspect="1" noMove="1" noResize="1"/>
            </p:cNvPicPr>
            <p:nvPr isPhoto="1"/>
          </p:nvPicPr>
          <p:blipFill>
            <a:blip r:embed="rId5">
              <a:lum/>
            </a:blip>
            <a:stretch>
              <a:fillRect/>
            </a:stretch>
          </p:blipFill>
          <p:spPr>
            <a:xfrm>
              <a:off x="5246688" y="4137025"/>
              <a:ext cx="2879725" cy="1919288"/>
            </a:xfrm>
            <a:prstGeom prst="rect">
              <a:avLst/>
            </a:prstGeom>
            <a:noFill/>
            <a:ln>
              <a:noFill/>
            </a:ln>
          </p:spPr>
        </p:pic>
        <p:sp>
          <p:nvSpPr>
            <p:cNvPr id="13" name="Rectangle 12"/>
            <p:cNvSpPr/>
            <p:nvPr/>
          </p:nvSpPr>
          <p:spPr>
            <a:xfrm>
              <a:off x="5246688" y="6069013"/>
              <a:ext cx="2879725" cy="342900"/>
            </a:xfrm>
            <a:prstGeom prst="rect">
              <a:avLst/>
            </a:prstGeom>
            <a:noFill/>
            <a:ln>
              <a:noFill/>
            </a:ln>
          </p:spPr>
          <p:txBody>
            <a:bodyPr anchor="ctr">
              <a:normAutofit fontScale="85000" lnSpcReduction="10000"/>
            </a:bodyPr>
            <a:lstStyle/>
            <a:p>
              <a:pPr algn="ctr"/>
              <a:r>
                <a:rPr lang="en-US" sz="1600" dirty="0" smtClean="0"/>
                <a:t>Scatterplot of Youths 18-49years</a:t>
              </a:r>
              <a:endParaRPr lang="en-US" sz="1600" dirty="0"/>
            </a:p>
          </p:txBody>
        </p:sp>
      </p:grpSp>
      <p:sp>
        <p:nvSpPr>
          <p:cNvPr id="15" name="Title 6"/>
          <p:cNvSpPr txBox="1">
            <a:spLocks/>
          </p:cNvSpPr>
          <p:nvPr/>
        </p:nvSpPr>
        <p:spPr>
          <a:xfrm>
            <a:off x="152400" y="304800"/>
            <a:ext cx="8382000" cy="609600"/>
          </a:xfrm>
          <a:prstGeom prst="rect">
            <a:avLst/>
          </a:prstGeom>
        </p:spPr>
        <p:txBody>
          <a:bodyPr vert="horz" lIns="91440" tIns="45720" rIns="91440" bIns="45720" rtlCol="0" anchor="b">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all" spc="-60" normalizeH="0" baseline="0" noProof="0" dirty="0" smtClean="0">
                <a:ln>
                  <a:noFill/>
                </a:ln>
                <a:solidFill>
                  <a:schemeClr val="tx2"/>
                </a:solidFill>
                <a:effectLst>
                  <a:outerShdw blurRad="38100" dist="38100" dir="2700000" algn="tl">
                    <a:srgbClr val="000000">
                      <a:alpha val="43137"/>
                    </a:srgbClr>
                  </a:outerShdw>
                </a:effectLst>
                <a:uLnTx/>
                <a:uFillTx/>
                <a:latin typeface="+mn-lt"/>
                <a:ea typeface="+mj-ea"/>
                <a:cs typeface="+mj-cs"/>
              </a:rPr>
              <a:t>Visualizations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62728</TotalTime>
  <Words>767</Words>
  <Application>Microsoft Office PowerPoint</Application>
  <PresentationFormat>On-screen Show (4:3)</PresentationFormat>
  <Paragraphs>394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Essential</vt:lpstr>
      <vt:lpstr> DESCRIPTIVE AND INFERENTIAL STATISTICS   By  AMUA, Uchechukwu Roseline   Supervisors: PROF. FEMIN  YALCIN and MR. NAIL. SENBAS  Department of COMPUTER SCIENCE   CONTEMPORARY TECHNOLOGY University                                                                                                 NOVEMBER, 2022</vt:lpstr>
      <vt:lpstr>Contents </vt:lpstr>
      <vt:lpstr>Introduction</vt:lpstr>
      <vt:lpstr>Slide 4</vt:lpstr>
      <vt:lpstr>Descriptive Statistics</vt:lpstr>
      <vt:lpstr>Descriptive statistics</vt:lpstr>
      <vt:lpstr>Descriptive statistics</vt:lpstr>
      <vt:lpstr>Visualizations</vt:lpstr>
      <vt:lpstr>Scatter plots</vt:lpstr>
      <vt:lpstr>visualizations</vt:lpstr>
      <vt:lpstr>visualizations</vt:lpstr>
      <vt:lpstr>visualizations</vt:lpstr>
      <vt:lpstr>Interval estimation</vt:lpstr>
      <vt:lpstr>Simple linear regression</vt:lpstr>
      <vt:lpstr>Interpretations</vt:lpstr>
      <vt:lpstr>Interpretations</vt:lpstr>
      <vt:lpstr>REFERENCES </vt:lpstr>
      <vt:lpstr>Acknowledgements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Modeling of the Effects of Temperature on Rheological Properties of Cement Slurry</dc:title>
  <dc:creator>Uchechukwu Amua</dc:creator>
  <cp:lastModifiedBy>Uchechukwu Amua</cp:lastModifiedBy>
  <cp:revision>781</cp:revision>
  <dcterms:created xsi:type="dcterms:W3CDTF">2018-04-11T15:46:29Z</dcterms:created>
  <dcterms:modified xsi:type="dcterms:W3CDTF">2022-12-04T10:55:49Z</dcterms:modified>
</cp:coreProperties>
</file>