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8"/>
  </p:notesMasterIdLst>
  <p:sldIdLst>
    <p:sldId id="256" r:id="rId2"/>
    <p:sldId id="257" r:id="rId3"/>
    <p:sldId id="258" r:id="rId4"/>
    <p:sldId id="282" r:id="rId5"/>
    <p:sldId id="283" r:id="rId6"/>
    <p:sldId id="259" r:id="rId7"/>
    <p:sldId id="303" r:id="rId8"/>
    <p:sldId id="304" r:id="rId9"/>
    <p:sldId id="311" r:id="rId10"/>
    <p:sldId id="306" r:id="rId11"/>
    <p:sldId id="280" r:id="rId12"/>
    <p:sldId id="312" r:id="rId13"/>
    <p:sldId id="263" r:id="rId14"/>
    <p:sldId id="265" r:id="rId15"/>
    <p:sldId id="266" r:id="rId16"/>
    <p:sldId id="267" r:id="rId17"/>
    <p:sldId id="268" r:id="rId18"/>
    <p:sldId id="269" r:id="rId19"/>
    <p:sldId id="289" r:id="rId20"/>
    <p:sldId id="290" r:id="rId21"/>
    <p:sldId id="291" r:id="rId22"/>
    <p:sldId id="297" r:id="rId23"/>
    <p:sldId id="292" r:id="rId24"/>
    <p:sldId id="307" r:id="rId25"/>
    <p:sldId id="293" r:id="rId26"/>
    <p:sldId id="294" r:id="rId27"/>
    <p:sldId id="295" r:id="rId28"/>
    <p:sldId id="296" r:id="rId29"/>
    <p:sldId id="308" r:id="rId30"/>
    <p:sldId id="309" r:id="rId31"/>
    <p:sldId id="299" r:id="rId32"/>
    <p:sldId id="300" r:id="rId33"/>
    <p:sldId id="279" r:id="rId34"/>
    <p:sldId id="302" r:id="rId35"/>
    <p:sldId id="287" r:id="rId36"/>
    <p:sldId id="286" r:id="rId37"/>
  </p:sldIdLst>
  <p:sldSz cx="9144000" cy="6858000" type="screen4x3"/>
  <p:notesSz cx="6807200" cy="99393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2"/>
    <a:srgbClr val="B9D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780" autoAdjust="0"/>
  </p:normalViewPr>
  <p:slideViewPr>
    <p:cSldViewPr>
      <p:cViewPr varScale="1">
        <p:scale>
          <a:sx n="68" d="100"/>
          <a:sy n="68" d="100"/>
        </p:scale>
        <p:origin x="40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529" cy="497524"/>
          </a:xfrm>
          <a:prstGeom prst="rect">
            <a:avLst/>
          </a:prstGeom>
        </p:spPr>
        <p:txBody>
          <a:bodyPr vert="horz" lIns="91559" tIns="45779" rIns="91559" bIns="45779"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5082" y="0"/>
            <a:ext cx="2950529" cy="497524"/>
          </a:xfrm>
          <a:prstGeom prst="rect">
            <a:avLst/>
          </a:prstGeom>
        </p:spPr>
        <p:txBody>
          <a:bodyPr vert="horz" lIns="91559" tIns="45779" rIns="91559" bIns="45779" rtlCol="0"/>
          <a:lstStyle>
            <a:lvl1pPr algn="r" fontAlgn="auto">
              <a:spcBef>
                <a:spcPts val="0"/>
              </a:spcBef>
              <a:spcAft>
                <a:spcPts val="0"/>
              </a:spcAft>
              <a:defRPr sz="1200">
                <a:latin typeface="+mn-lt"/>
              </a:defRPr>
            </a:lvl1pPr>
          </a:lstStyle>
          <a:p>
            <a:pPr>
              <a:defRPr/>
            </a:pPr>
            <a:fld id="{386CA16B-F034-4756-AD66-4FDDC1E56A4E}" type="datetimeFigureOut">
              <a:rPr lang="en-US"/>
              <a:pPr>
                <a:defRPr/>
              </a:pPr>
              <a:t>3/15/2016</a:t>
            </a:fld>
            <a:endParaRPr lang="en-NZ"/>
          </a:p>
        </p:txBody>
      </p:sp>
      <p:sp>
        <p:nvSpPr>
          <p:cNvPr id="4" name="Slide Image Placeholder 3"/>
          <p:cNvSpPr>
            <a:spLocks noGrp="1" noRot="1" noChangeAspect="1"/>
          </p:cNvSpPr>
          <p:nvPr>
            <p:ph type="sldImg" idx="2"/>
          </p:nvPr>
        </p:nvSpPr>
        <p:spPr>
          <a:xfrm>
            <a:off x="919163" y="746125"/>
            <a:ext cx="4968875" cy="3727450"/>
          </a:xfrm>
          <a:prstGeom prst="rect">
            <a:avLst/>
          </a:prstGeom>
          <a:noFill/>
          <a:ln w="12700">
            <a:solidFill>
              <a:prstClr val="black"/>
            </a:solidFill>
          </a:ln>
        </p:spPr>
        <p:txBody>
          <a:bodyPr vert="horz" lIns="91559" tIns="45779" rIns="91559" bIns="45779" rtlCol="0" anchor="ctr"/>
          <a:lstStyle/>
          <a:p>
            <a:pPr lvl="0"/>
            <a:endParaRPr lang="en-NZ" noProof="0"/>
          </a:p>
        </p:txBody>
      </p:sp>
      <p:sp>
        <p:nvSpPr>
          <p:cNvPr id="5" name="Notes Placeholder 4"/>
          <p:cNvSpPr>
            <a:spLocks noGrp="1"/>
          </p:cNvSpPr>
          <p:nvPr>
            <p:ph type="body" sz="quarter" idx="3"/>
          </p:nvPr>
        </p:nvSpPr>
        <p:spPr>
          <a:xfrm>
            <a:off x="680403" y="4720908"/>
            <a:ext cx="5446396" cy="4472940"/>
          </a:xfrm>
          <a:prstGeom prst="rect">
            <a:avLst/>
          </a:prstGeom>
        </p:spPr>
        <p:txBody>
          <a:bodyPr vert="horz" lIns="91559" tIns="45779" rIns="91559" bIns="4577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40226"/>
            <a:ext cx="2950529" cy="497523"/>
          </a:xfrm>
          <a:prstGeom prst="rect">
            <a:avLst/>
          </a:prstGeom>
        </p:spPr>
        <p:txBody>
          <a:bodyPr vert="horz" lIns="91559" tIns="45779" rIns="91559" bIns="45779"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5082" y="9440226"/>
            <a:ext cx="2950529" cy="497523"/>
          </a:xfrm>
          <a:prstGeom prst="rect">
            <a:avLst/>
          </a:prstGeom>
        </p:spPr>
        <p:txBody>
          <a:bodyPr vert="horz" lIns="91559" tIns="45779" rIns="91559" bIns="45779" rtlCol="0" anchor="b"/>
          <a:lstStyle>
            <a:lvl1pPr algn="r" fontAlgn="auto">
              <a:spcBef>
                <a:spcPts val="0"/>
              </a:spcBef>
              <a:spcAft>
                <a:spcPts val="0"/>
              </a:spcAft>
              <a:defRPr sz="1200">
                <a:latin typeface="+mn-lt"/>
              </a:defRPr>
            </a:lvl1pPr>
          </a:lstStyle>
          <a:p>
            <a:pPr>
              <a:defRPr/>
            </a:pPr>
            <a:fld id="{69566968-91FB-4359-BF69-24C3AC44048B}" type="slidenum">
              <a:rPr lang="en-NZ"/>
              <a:pPr>
                <a:defRPr/>
              </a:pPr>
              <a:t>‹#›</a:t>
            </a:fld>
            <a:endParaRPr lang="en-NZ"/>
          </a:p>
        </p:txBody>
      </p:sp>
    </p:spTree>
    <p:extLst>
      <p:ext uri="{BB962C8B-B14F-4D97-AF65-F5344CB8AC3E}">
        <p14:creationId xmlns:p14="http://schemas.microsoft.com/office/powerpoint/2010/main" val="27507473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buFont typeface="Arial" pitchFamily="34" charset="0"/>
              <a:buNone/>
              <a:defRPr/>
            </a:pPr>
            <a:endParaRPr lang="en-NZ" dirty="0" smtClean="0"/>
          </a:p>
          <a:p>
            <a:pPr eaLnBrk="1" fontAlgn="auto" hangingPunct="1">
              <a:spcBef>
                <a:spcPts val="0"/>
              </a:spcBef>
              <a:spcAft>
                <a:spcPts val="0"/>
              </a:spcAft>
              <a:buFont typeface="Arial" pitchFamily="34" charset="0"/>
              <a:buChar char="•"/>
              <a:defRPr/>
            </a:pPr>
            <a:r>
              <a:rPr lang="en-NZ" dirty="0" smtClean="0"/>
              <a:t>Demo game first</a:t>
            </a:r>
            <a:endParaRPr lang="en-NZ" dirty="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3862B-E92E-4D49-9DB5-2B6E764FE2B8}" type="slidenum">
              <a:rPr lang="en-NZ" smtClean="0"/>
              <a:pPr fontAlgn="base">
                <a:spcBef>
                  <a:spcPct val="0"/>
                </a:spcBef>
                <a:spcAft>
                  <a:spcPct val="0"/>
                </a:spcAft>
                <a:defRPr/>
              </a:pPr>
              <a:t>1</a:t>
            </a:fld>
            <a:endParaRPr lang="en-NZ" smtClean="0"/>
          </a:p>
        </p:txBody>
      </p:sp>
    </p:spTree>
    <p:extLst>
      <p:ext uri="{BB962C8B-B14F-4D97-AF65-F5344CB8AC3E}">
        <p14:creationId xmlns:p14="http://schemas.microsoft.com/office/powerpoint/2010/main" val="3810861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The </a:t>
            </a:r>
            <a:r>
              <a:rPr lang="en-NZ" dirty="0" err="1" smtClean="0"/>
              <a:t>PlayGame</a:t>
            </a:r>
            <a:r>
              <a:rPr lang="en-NZ" dirty="0" smtClean="0"/>
              <a:t> method…</a:t>
            </a:r>
          </a:p>
          <a:p>
            <a:pPr marL="171673" indent="-171673">
              <a:buFont typeface="Arial" pitchFamily="34" charset="0"/>
              <a:buChar char="•"/>
            </a:pPr>
            <a:r>
              <a:rPr lang="en-NZ" dirty="0" smtClean="0"/>
              <a:t>The</a:t>
            </a:r>
            <a:r>
              <a:rPr lang="en-NZ" baseline="0" dirty="0" smtClean="0"/>
              <a:t> Form will pass in the index via the </a:t>
            </a:r>
            <a:r>
              <a:rPr lang="en-NZ" baseline="0" dirty="0" err="1" smtClean="0"/>
              <a:t>pictureBox</a:t>
            </a:r>
            <a:r>
              <a:rPr lang="en-NZ" baseline="0" dirty="0" smtClean="0"/>
              <a:t> </a:t>
            </a:r>
            <a:r>
              <a:rPr lang="en-NZ" baseline="0" dirty="0" err="1" smtClean="0"/>
              <a:t>onclick</a:t>
            </a:r>
            <a:r>
              <a:rPr lang="en-NZ" baseline="0" dirty="0" smtClean="0"/>
              <a:t> handlers. PictureBox1 calls </a:t>
            </a:r>
            <a:r>
              <a:rPr lang="en-NZ" baseline="0" dirty="0" err="1" smtClean="0"/>
              <a:t>PlayGame</a:t>
            </a:r>
            <a:r>
              <a:rPr lang="en-NZ" baseline="0" dirty="0" smtClean="0"/>
              <a:t>(0), PictureBox2 calls </a:t>
            </a:r>
            <a:r>
              <a:rPr lang="en-NZ" baseline="0" dirty="0" err="1" smtClean="0"/>
              <a:t>PlayGame</a:t>
            </a:r>
            <a:r>
              <a:rPr lang="en-NZ" baseline="0" dirty="0" smtClean="0"/>
              <a:t>(1)...</a:t>
            </a:r>
          </a:p>
          <a:p>
            <a:pPr marL="171673" indent="-171673">
              <a:buFont typeface="Arial" pitchFamily="34" charset="0"/>
              <a:buChar char="•"/>
            </a:pPr>
            <a:r>
              <a:rPr lang="en-NZ" baseline="0" dirty="0" smtClean="0"/>
              <a:t>Grab the values and use them – access the character in the corresponding position and output appropriately to the </a:t>
            </a:r>
            <a:r>
              <a:rPr lang="en-NZ" baseline="0" dirty="0" err="1" smtClean="0"/>
              <a:t>rtb</a:t>
            </a:r>
            <a:r>
              <a:rPr lang="en-NZ" baseline="0" dirty="0" smtClean="0"/>
              <a:t>. (No logic for determining the win, but there could be some.)</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Let’s just see what that looks like in the Form….</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10</a:t>
            </a:fld>
            <a:endParaRPr lang="en-NZ"/>
          </a:p>
        </p:txBody>
      </p:sp>
    </p:spTree>
    <p:extLst>
      <p:ext uri="{BB962C8B-B14F-4D97-AF65-F5344CB8AC3E}">
        <p14:creationId xmlns:p14="http://schemas.microsoft.com/office/powerpoint/2010/main" val="1677018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So if you click on door1 (pictureBox1) this is the code that is executed.</a:t>
            </a:r>
          </a:p>
          <a:p>
            <a:pPr eaLnBrk="1" hangingPunct="1">
              <a:spcBef>
                <a:spcPct val="0"/>
              </a:spcBef>
              <a:buFontTx/>
              <a:buChar char="•"/>
            </a:pPr>
            <a:r>
              <a:rPr lang="en-NZ" dirty="0" smtClean="0"/>
              <a:t>If there is a witch “behind</a:t>
            </a:r>
            <a:r>
              <a:rPr lang="en-NZ" baseline="0" dirty="0" smtClean="0"/>
              <a:t> door 1”, (i.e. in the first position of the </a:t>
            </a:r>
            <a:r>
              <a:rPr lang="en-NZ" baseline="0" dirty="0" err="1" smtClean="0"/>
              <a:t>GameEngine’s</a:t>
            </a:r>
            <a:r>
              <a:rPr lang="en-NZ" baseline="0" dirty="0" smtClean="0"/>
              <a:t> character list), you see this.</a:t>
            </a:r>
            <a:endParaRPr lang="en-NZ" dirty="0" smtClean="0"/>
          </a:p>
          <a:p>
            <a:pPr eaLnBrk="1" hangingPunct="1">
              <a:spcBef>
                <a:spcPct val="0"/>
              </a:spcBef>
              <a:buFontTx/>
              <a:buChar char="•"/>
            </a:pPr>
            <a:r>
              <a:rPr lang="en-NZ" dirty="0" smtClean="0"/>
              <a:t>All good so far?</a:t>
            </a:r>
          </a:p>
          <a:p>
            <a:pPr eaLnBrk="1" hangingPunct="1">
              <a:spcBef>
                <a:spcPct val="0"/>
              </a:spcBef>
              <a:buFontTx/>
              <a:buChar char="•"/>
            </a:pPr>
            <a:r>
              <a:rPr lang="en-NZ" dirty="0" smtClean="0"/>
              <a:t>So let’s look now carefully at the method where the problem arises.</a:t>
            </a:r>
          </a:p>
          <a:p>
            <a:pPr eaLnBrk="1" hangingPunct="1">
              <a:spcBef>
                <a:spcPct val="0"/>
              </a:spcBef>
              <a:buFontTx/>
              <a:buChar char="•"/>
            </a:pPr>
            <a:r>
              <a:rPr lang="en-NZ" dirty="0" smtClean="0"/>
              <a:t>This is the </a:t>
            </a:r>
            <a:r>
              <a:rPr lang="en-NZ" dirty="0" err="1" smtClean="0"/>
              <a:t>setUpGame</a:t>
            </a:r>
            <a:r>
              <a:rPr lang="en-NZ" dirty="0" smtClean="0"/>
              <a:t> method of </a:t>
            </a:r>
            <a:r>
              <a:rPr lang="en-NZ" dirty="0" err="1" smtClean="0"/>
              <a:t>GameEngine</a:t>
            </a:r>
            <a:endParaRPr lang="en-NZ" dirty="0" smtClean="0"/>
          </a:p>
          <a:p>
            <a:pPr eaLnBrk="1" hangingPunct="1">
              <a:spcBef>
                <a:spcPct val="0"/>
              </a:spcBef>
              <a:buFontTx/>
              <a:buChar char="•"/>
            </a:pPr>
            <a:r>
              <a:rPr lang="en-NZ" dirty="0" smtClean="0"/>
              <a:t>It is called in </a:t>
            </a:r>
            <a:r>
              <a:rPr lang="en-NZ" dirty="0" err="1" smtClean="0"/>
              <a:t>Form_Load</a:t>
            </a:r>
            <a:r>
              <a:rPr lang="en-NZ" dirty="0" smtClean="0"/>
              <a:t> to start things, and it is called every time someone clicks the new game button</a:t>
            </a:r>
          </a:p>
          <a:p>
            <a:pPr eaLnBrk="1" hangingPunct="1">
              <a:spcBef>
                <a:spcPct val="0"/>
              </a:spcBef>
              <a:buFontTx/>
              <a:buChar char="•"/>
            </a:pPr>
            <a:endParaRPr lang="en-NZ" dirty="0"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3A526C-C952-4196-A5FA-58BAC27EEF24}" type="slidenum">
              <a:rPr lang="en-NZ" smtClean="0"/>
              <a:pPr fontAlgn="base">
                <a:spcBef>
                  <a:spcPct val="0"/>
                </a:spcBef>
                <a:spcAft>
                  <a:spcPct val="0"/>
                </a:spcAft>
                <a:defRPr/>
              </a:pPr>
              <a:t>11</a:t>
            </a:fld>
            <a:endParaRPr lang="en-NZ" smtClean="0"/>
          </a:p>
        </p:txBody>
      </p:sp>
    </p:spTree>
    <p:extLst>
      <p:ext uri="{BB962C8B-B14F-4D97-AF65-F5344CB8AC3E}">
        <p14:creationId xmlns:p14="http://schemas.microsoft.com/office/powerpoint/2010/main" val="1294670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buFontTx/>
              <a:buChar char="•"/>
            </a:pPr>
            <a:r>
              <a:rPr lang="en-NZ" dirty="0" smtClean="0"/>
              <a:t>The method we are really interested in.</a:t>
            </a:r>
          </a:p>
          <a:p>
            <a:pPr eaLnBrk="1" hangingPunct="1">
              <a:spcBef>
                <a:spcPct val="0"/>
              </a:spcBef>
              <a:buFontTx/>
              <a:buChar char="•"/>
            </a:pPr>
            <a:r>
              <a:rPr lang="en-NZ" dirty="0" smtClean="0"/>
              <a:t>This method belongs to the </a:t>
            </a:r>
            <a:r>
              <a:rPr lang="en-NZ" dirty="0" err="1" smtClean="0"/>
              <a:t>GameEngine</a:t>
            </a:r>
            <a:r>
              <a:rPr lang="en-NZ" dirty="0" smtClean="0"/>
              <a:t> class</a:t>
            </a:r>
          </a:p>
          <a:p>
            <a:pPr eaLnBrk="1" hangingPunct="1">
              <a:spcBef>
                <a:spcPct val="0"/>
              </a:spcBef>
              <a:buFontTx/>
              <a:buChar char="•"/>
            </a:pPr>
            <a:r>
              <a:rPr lang="en-NZ" dirty="0" smtClean="0"/>
              <a:t>This is the method called to set up a new game</a:t>
            </a:r>
          </a:p>
          <a:p>
            <a:pPr eaLnBrk="1" hangingPunct="1">
              <a:spcBef>
                <a:spcPct val="0"/>
              </a:spcBef>
              <a:buFontTx/>
              <a:buChar char="•"/>
            </a:pPr>
            <a:r>
              <a:rPr lang="en-NZ" dirty="0" smtClean="0"/>
              <a:t>The main work here</a:t>
            </a:r>
            <a:r>
              <a:rPr lang="en-NZ" baseline="0" dirty="0" smtClean="0"/>
              <a:t> is to create new characters and add them to the list, for </a:t>
            </a:r>
            <a:r>
              <a:rPr lang="en-NZ" baseline="0" dirty="0" err="1" smtClean="0"/>
              <a:t>playGame</a:t>
            </a:r>
            <a:r>
              <a:rPr lang="en-NZ" baseline="0" dirty="0" smtClean="0"/>
              <a:t>() and shuffle() to use.</a:t>
            </a:r>
          </a:p>
          <a:p>
            <a:pPr eaLnBrk="1" hangingPunct="1">
              <a:spcBef>
                <a:spcPct val="0"/>
              </a:spcBef>
              <a:buFontTx/>
              <a:buChar char="•"/>
            </a:pPr>
            <a:endParaRPr lang="en-NZ" dirty="0" smtClean="0"/>
          </a:p>
          <a:p>
            <a:pPr eaLnBrk="1" hangingPunct="1">
              <a:spcBef>
                <a:spcPct val="0"/>
              </a:spcBef>
              <a:buFontTx/>
              <a:buChar char="•"/>
            </a:pPr>
            <a:r>
              <a:rPr lang="en-NZ" dirty="0" smtClean="0"/>
              <a:t>First, we put in the goose.</a:t>
            </a:r>
          </a:p>
          <a:p>
            <a:pPr eaLnBrk="1" hangingPunct="1">
              <a:spcBef>
                <a:spcPct val="0"/>
              </a:spcBef>
              <a:buFontTx/>
              <a:buChar char="•"/>
            </a:pPr>
            <a:r>
              <a:rPr lang="en-NZ" dirty="0" smtClean="0"/>
              <a:t>Then, for the other doors, it generates a random number, then uses that to decide what kind of game character to put behind the door. Given the OOAD principles we have been going on and on about so far, what is wrong with this code?</a:t>
            </a:r>
          </a:p>
          <a:p>
            <a:pPr eaLnBrk="1" hangingPunct="1">
              <a:spcBef>
                <a:spcPct val="0"/>
              </a:spcBef>
              <a:buFontTx/>
              <a:buChar char="•"/>
            </a:pPr>
            <a:endParaRPr lang="en-NZ" dirty="0" smtClean="0"/>
          </a:p>
          <a:p>
            <a:pPr eaLnBrk="1" hangingPunct="1">
              <a:spcBef>
                <a:spcPct val="0"/>
              </a:spcBef>
              <a:buFontTx/>
              <a:buChar char="•"/>
            </a:pPr>
            <a:r>
              <a:rPr lang="en-NZ" dirty="0" smtClean="0"/>
              <a:t>If you can’t see it, consider what would happen if we decided to add a new kind of game character, say a Unicorn.</a:t>
            </a:r>
          </a:p>
          <a:p>
            <a:pPr eaLnBrk="1" hangingPunct="1">
              <a:spcBef>
                <a:spcPct val="0"/>
              </a:spcBef>
              <a:buFontTx/>
              <a:buChar char="•"/>
            </a:pPr>
            <a:r>
              <a:rPr lang="en-NZ" dirty="0" smtClean="0"/>
              <a:t>We are making a change to the </a:t>
            </a:r>
            <a:r>
              <a:rPr lang="en-NZ" dirty="0" err="1" smtClean="0"/>
              <a:t>GameCharacter</a:t>
            </a:r>
            <a:r>
              <a:rPr lang="en-NZ" dirty="0" smtClean="0"/>
              <a:t> class hierarchy, but we will have to touch the code here (specifically, the switch statement) in the </a:t>
            </a:r>
            <a:r>
              <a:rPr lang="en-NZ" dirty="0" err="1" smtClean="0"/>
              <a:t>GameEngine</a:t>
            </a:r>
            <a:r>
              <a:rPr lang="en-NZ" dirty="0" smtClean="0"/>
              <a:t> class.</a:t>
            </a:r>
          </a:p>
          <a:p>
            <a:pPr eaLnBrk="1" hangingPunct="1">
              <a:spcBef>
                <a:spcPct val="0"/>
              </a:spcBef>
              <a:buFontTx/>
              <a:buChar char="•"/>
            </a:pPr>
            <a:r>
              <a:rPr lang="en-NZ" dirty="0" smtClean="0"/>
              <a:t>This</a:t>
            </a:r>
            <a:r>
              <a:rPr lang="en-NZ" baseline="0" dirty="0" smtClean="0"/>
              <a:t> is Bad, and arises because </a:t>
            </a:r>
            <a:r>
              <a:rPr lang="en-NZ" baseline="0" dirty="0" err="1" smtClean="0"/>
              <a:t>GameEngine</a:t>
            </a:r>
            <a:r>
              <a:rPr lang="en-NZ" baseline="0" dirty="0" smtClean="0"/>
              <a:t> and </a:t>
            </a:r>
            <a:r>
              <a:rPr lang="en-NZ" baseline="0" dirty="0" err="1" smtClean="0"/>
              <a:t>GameCharacter</a:t>
            </a:r>
            <a:r>
              <a:rPr lang="en-NZ" baseline="0" dirty="0" smtClean="0"/>
              <a:t> are coupled.</a:t>
            </a:r>
            <a:endParaRPr lang="en-NZ" dirty="0" smtClean="0"/>
          </a:p>
          <a:p>
            <a:pPr eaLnBrk="1" hangingPunct="1">
              <a:spcBef>
                <a:spcPct val="0"/>
              </a:spcBef>
              <a:buFontTx/>
              <a:buNone/>
            </a:pPr>
            <a:endParaRPr lang="en-NZ" dirty="0" smtClean="0"/>
          </a:p>
          <a:p>
            <a:pPr eaLnBrk="1" hangingPunct="1">
              <a:spcBef>
                <a:spcPct val="0"/>
              </a:spcBef>
              <a:buFontTx/>
              <a:buChar char="•"/>
            </a:pPr>
            <a:r>
              <a:rPr lang="en-NZ" dirty="0" smtClean="0"/>
              <a:t>And in a real game, think about how many different points in the main game code you might need to </a:t>
            </a:r>
            <a:r>
              <a:rPr lang="en-NZ" b="1" dirty="0" smtClean="0"/>
              <a:t>create a new game character</a:t>
            </a:r>
            <a:r>
              <a:rPr lang="en-NZ" dirty="0" smtClean="0"/>
              <a:t>. Will you have a switch statement at every one of them? Will you modify all of them when you add a new character? </a:t>
            </a:r>
            <a:r>
              <a:rPr lang="en-NZ" dirty="0" err="1" smtClean="0"/>
              <a:t>Ew</a:t>
            </a:r>
            <a:r>
              <a:rPr lang="en-NZ" dirty="0" smtClean="0"/>
              <a:t>?</a:t>
            </a:r>
          </a:p>
          <a:p>
            <a:pPr eaLnBrk="1" hangingPunct="1">
              <a:spcBef>
                <a:spcPct val="0"/>
              </a:spcBef>
              <a:buFontTx/>
              <a:buChar char="•"/>
            </a:pPr>
            <a:endParaRPr lang="en-NZ" dirty="0" smtClean="0"/>
          </a:p>
          <a:p>
            <a:pPr eaLnBrk="1" hangingPunct="1">
              <a:spcBef>
                <a:spcPct val="0"/>
              </a:spcBef>
              <a:buFontTx/>
              <a:buChar char="•"/>
            </a:pPr>
            <a:r>
              <a:rPr lang="en-NZ" dirty="0" smtClean="0"/>
              <a:t>How can we modify our implementation so that we can freely add new game characters and not have to touch the </a:t>
            </a:r>
            <a:r>
              <a:rPr lang="en-NZ" dirty="0" err="1" smtClean="0"/>
              <a:t>GameEngine</a:t>
            </a:r>
            <a:r>
              <a:rPr lang="en-NZ" dirty="0" smtClean="0"/>
              <a:t> class?</a:t>
            </a:r>
          </a:p>
          <a:p>
            <a:pPr eaLnBrk="1" hangingPunct="1">
              <a:spcBef>
                <a:spcPct val="0"/>
              </a:spcBef>
              <a:buFontTx/>
              <a:buChar char="•"/>
            </a:pPr>
            <a:endParaRPr lang="en-NZ" dirty="0" smtClean="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12</a:t>
            </a:fld>
            <a:endParaRPr lang="en-NZ"/>
          </a:p>
        </p:txBody>
      </p:sp>
    </p:spTree>
    <p:extLst>
      <p:ext uri="{BB962C8B-B14F-4D97-AF65-F5344CB8AC3E}">
        <p14:creationId xmlns:p14="http://schemas.microsoft.com/office/powerpoint/2010/main" val="115624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This is a good guide for OO.</a:t>
            </a:r>
          </a:p>
          <a:p>
            <a:pPr eaLnBrk="1" hangingPunct="1">
              <a:spcBef>
                <a:spcPct val="0"/>
              </a:spcBef>
              <a:buFontTx/>
              <a:buChar char="•"/>
            </a:pPr>
            <a:r>
              <a:rPr lang="en-NZ" dirty="0" smtClean="0"/>
              <a:t>We want to be graceful under change</a:t>
            </a:r>
          </a:p>
          <a:p>
            <a:pPr eaLnBrk="1" hangingPunct="1">
              <a:spcBef>
                <a:spcPct val="0"/>
              </a:spcBef>
              <a:buFontTx/>
              <a:buChar char="•"/>
            </a:pPr>
            <a:r>
              <a:rPr lang="en-NZ" dirty="0" smtClean="0"/>
              <a:t>If we can identify the things that will change and encapsulate them, we can localise the impact.</a:t>
            </a:r>
          </a:p>
          <a:p>
            <a:pPr eaLnBrk="1" hangingPunct="1">
              <a:spcBef>
                <a:spcPct val="0"/>
              </a:spcBef>
              <a:buFontTx/>
              <a:buChar char="•"/>
            </a:pPr>
            <a:r>
              <a:rPr lang="en-NZ" dirty="0" smtClean="0"/>
              <a:t>We can protect other elements</a:t>
            </a:r>
          </a:p>
          <a:p>
            <a:pPr eaLnBrk="1" hangingPunct="1">
              <a:spcBef>
                <a:spcPct val="0"/>
              </a:spcBef>
              <a:buFontTx/>
              <a:buChar char="•"/>
            </a:pPr>
            <a:r>
              <a:rPr lang="en-NZ" dirty="0" smtClean="0"/>
              <a:t>In our game, what can change is the choice and production of game characters. So that is what we want to encapsulate</a:t>
            </a:r>
          </a:p>
          <a:p>
            <a:pPr eaLnBrk="1" hangingPunct="1">
              <a:spcBef>
                <a:spcPct val="0"/>
              </a:spcBef>
              <a:buFontTx/>
              <a:buChar char="•"/>
            </a:pPr>
            <a:endParaRPr lang="en-NZ" dirty="0" smtClean="0"/>
          </a:p>
          <a:p>
            <a:pPr eaLnBrk="1" hangingPunct="1">
              <a:spcBef>
                <a:spcPct val="0"/>
              </a:spcBef>
              <a:buFontTx/>
              <a:buChar char="•"/>
            </a:pPr>
            <a:r>
              <a:rPr lang="en-NZ" dirty="0" smtClean="0"/>
              <a:t>And what is the OO way to encapsulate something?</a:t>
            </a:r>
          </a:p>
          <a:p>
            <a:pPr eaLnBrk="1" hangingPunct="1">
              <a:spcBef>
                <a:spcPct val="0"/>
              </a:spcBef>
              <a:buFontTx/>
              <a:buChar char="•"/>
            </a:pPr>
            <a:r>
              <a:rPr lang="en-NZ" dirty="0" smtClean="0"/>
              <a:t>Make it a class</a:t>
            </a:r>
          </a:p>
          <a:p>
            <a:pPr eaLnBrk="1" hangingPunct="1">
              <a:spcBef>
                <a:spcPct val="0"/>
              </a:spcBef>
              <a:buFontTx/>
              <a:buChar char="•"/>
            </a:pPr>
            <a:endParaRPr lang="en-NZ" dirty="0" smtClean="0"/>
          </a:p>
          <a:p>
            <a:pPr eaLnBrk="1" hangingPunct="1">
              <a:spcBef>
                <a:spcPct val="0"/>
              </a:spcBef>
              <a:buFontTx/>
              <a:buChar char="•"/>
            </a:pPr>
            <a:r>
              <a:rPr lang="en-NZ" dirty="0" smtClean="0"/>
              <a:t>This kind of class is called a ‘factory’. </a:t>
            </a:r>
          </a:p>
          <a:p>
            <a:pPr eaLnBrk="1" hangingPunct="1">
              <a:spcBef>
                <a:spcPct val="0"/>
              </a:spcBef>
              <a:buFontTx/>
              <a:buChar char="•"/>
            </a:pPr>
            <a:r>
              <a:rPr lang="en-NZ" b="1" dirty="0" smtClean="0"/>
              <a:t>Its sole responsibility is to produce objects according to some rule, and return them</a:t>
            </a:r>
          </a:p>
          <a:p>
            <a:pPr eaLnBrk="1" hangingPunct="1">
              <a:spcBef>
                <a:spcPct val="0"/>
              </a:spcBef>
              <a:buFontTx/>
              <a:buChar char="•"/>
            </a:pPr>
            <a:endParaRPr lang="en-NZ" b="1" dirty="0" smtClean="0"/>
          </a:p>
          <a:p>
            <a:pPr eaLnBrk="1" hangingPunct="1">
              <a:spcBef>
                <a:spcPct val="0"/>
              </a:spcBef>
              <a:buFontTx/>
              <a:buChar char="•"/>
            </a:pPr>
            <a:r>
              <a:rPr lang="en-NZ" dirty="0" smtClean="0"/>
              <a:t>It’s kind of like a </a:t>
            </a:r>
            <a:r>
              <a:rPr lang="en-NZ" i="1" dirty="0" smtClean="0"/>
              <a:t>constructor machine.</a:t>
            </a:r>
          </a:p>
          <a:p>
            <a:pPr eaLnBrk="1" hangingPunct="1">
              <a:spcBef>
                <a:spcPct val="0"/>
              </a:spcBef>
              <a:buFontTx/>
              <a:buChar char="•"/>
            </a:pPr>
            <a:r>
              <a:rPr lang="en-NZ" dirty="0" smtClean="0"/>
              <a:t>Let’s look at the code for the character factory...</a:t>
            </a:r>
          </a:p>
          <a:p>
            <a:pPr eaLnBrk="1" hangingPunct="1">
              <a:spcBef>
                <a:spcPct val="0"/>
              </a:spcBef>
              <a:buFontTx/>
              <a:buChar char="•"/>
            </a:pPr>
            <a:endParaRPr lang="en-NZ" dirty="0"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B18948-E0D5-48B1-88F1-40A8675499D0}" type="slidenum">
              <a:rPr lang="en-NZ" smtClean="0"/>
              <a:pPr fontAlgn="base">
                <a:spcBef>
                  <a:spcPct val="0"/>
                </a:spcBef>
                <a:spcAft>
                  <a:spcPct val="0"/>
                </a:spcAft>
                <a:defRPr/>
              </a:pPr>
              <a:t>13</a:t>
            </a:fld>
            <a:endParaRPr lang="en-NZ" smtClean="0"/>
          </a:p>
        </p:txBody>
      </p:sp>
    </p:spTree>
    <p:extLst>
      <p:ext uri="{BB962C8B-B14F-4D97-AF65-F5344CB8AC3E}">
        <p14:creationId xmlns:p14="http://schemas.microsoft.com/office/powerpoint/2010/main" val="284305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It only has one method....(plus an</a:t>
            </a:r>
            <a:r>
              <a:rPr lang="en-NZ" baseline="0" dirty="0" smtClean="0"/>
              <a:t> empty constructor for completeness, not shown here.</a:t>
            </a:r>
            <a:r>
              <a:rPr lang="en-NZ" dirty="0" smtClean="0"/>
              <a:t>)</a:t>
            </a:r>
          </a:p>
          <a:p>
            <a:pPr eaLnBrk="1" hangingPunct="1">
              <a:spcBef>
                <a:spcPct val="0"/>
              </a:spcBef>
              <a:buFontTx/>
              <a:buChar char="•"/>
            </a:pPr>
            <a:endParaRPr lang="en-NZ" dirty="0" smtClean="0"/>
          </a:p>
          <a:p>
            <a:pPr eaLnBrk="1" hangingPunct="1">
              <a:spcBef>
                <a:spcPct val="0"/>
              </a:spcBef>
              <a:buFontTx/>
              <a:buChar char="•"/>
            </a:pPr>
            <a:r>
              <a:rPr lang="en-NZ" dirty="0" smtClean="0"/>
              <a:t>We have taken the code that is sensitive to change (the switch statement used to create a new character) and we have removed it from </a:t>
            </a:r>
            <a:r>
              <a:rPr lang="en-NZ" dirty="0" err="1" smtClean="0"/>
              <a:t>GameEngine</a:t>
            </a:r>
            <a:r>
              <a:rPr lang="en-NZ" dirty="0" smtClean="0"/>
              <a:t> and placed it in its own class</a:t>
            </a:r>
          </a:p>
          <a:p>
            <a:pPr eaLnBrk="1" hangingPunct="1">
              <a:spcBef>
                <a:spcPct val="0"/>
              </a:spcBef>
              <a:buFontTx/>
              <a:buChar char="•"/>
            </a:pPr>
            <a:endParaRPr lang="en-NZ" dirty="0" smtClean="0"/>
          </a:p>
          <a:p>
            <a:pPr eaLnBrk="1" hangingPunct="1">
              <a:spcBef>
                <a:spcPct val="0"/>
              </a:spcBef>
              <a:buFontTx/>
              <a:buChar char="•"/>
            </a:pPr>
            <a:r>
              <a:rPr lang="en-NZ" dirty="0" smtClean="0"/>
              <a:t>So what happens</a:t>
            </a:r>
            <a:r>
              <a:rPr lang="en-NZ" baseline="0" dirty="0" smtClean="0"/>
              <a:t> to </a:t>
            </a:r>
            <a:r>
              <a:rPr lang="en-NZ" baseline="0" dirty="0" err="1" smtClean="0"/>
              <a:t>GameEngine.SetUpGame</a:t>
            </a:r>
            <a:r>
              <a:rPr lang="en-NZ" baseline="0" dirty="0" smtClean="0"/>
              <a:t>()……?</a:t>
            </a:r>
            <a:endParaRPr lang="en-NZ" dirty="0"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21582F-E83E-49E0-9224-CDC0362B5AE6}" type="slidenum">
              <a:rPr lang="en-NZ" smtClean="0"/>
              <a:pPr fontAlgn="base">
                <a:spcBef>
                  <a:spcPct val="0"/>
                </a:spcBef>
                <a:spcAft>
                  <a:spcPct val="0"/>
                </a:spcAft>
                <a:defRPr/>
              </a:pPr>
              <a:t>14</a:t>
            </a:fld>
            <a:endParaRPr lang="en-NZ" smtClean="0"/>
          </a:p>
        </p:txBody>
      </p:sp>
    </p:spTree>
    <p:extLst>
      <p:ext uri="{BB962C8B-B14F-4D97-AF65-F5344CB8AC3E}">
        <p14:creationId xmlns:p14="http://schemas.microsoft.com/office/powerpoint/2010/main" val="1883466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Before…</a:t>
            </a:r>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244F5D-A3B4-4EE8-A766-CB461905727F}" type="slidenum">
              <a:rPr lang="en-NZ" smtClean="0"/>
              <a:pPr fontAlgn="base">
                <a:spcBef>
                  <a:spcPct val="0"/>
                </a:spcBef>
                <a:spcAft>
                  <a:spcPct val="0"/>
                </a:spcAft>
                <a:defRPr/>
              </a:pPr>
              <a:t>15</a:t>
            </a:fld>
            <a:endParaRPr lang="en-NZ" smtClean="0"/>
          </a:p>
        </p:txBody>
      </p:sp>
    </p:spTree>
    <p:extLst>
      <p:ext uri="{BB962C8B-B14F-4D97-AF65-F5344CB8AC3E}">
        <p14:creationId xmlns:p14="http://schemas.microsoft.com/office/powerpoint/2010/main" val="282900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err="1" smtClean="0"/>
              <a:t>GameEngine</a:t>
            </a:r>
            <a:r>
              <a:rPr lang="en-NZ" dirty="0" smtClean="0"/>
              <a:t> code now..</a:t>
            </a:r>
          </a:p>
          <a:p>
            <a:pPr eaLnBrk="1" hangingPunct="1">
              <a:spcBef>
                <a:spcPct val="0"/>
              </a:spcBef>
              <a:buFontTx/>
              <a:buChar char="•"/>
            </a:pPr>
            <a:r>
              <a:rPr lang="en-NZ" b="1" i="1" dirty="0" smtClean="0"/>
              <a:t>Note that we could have created the factory in the constructor.</a:t>
            </a:r>
          </a:p>
          <a:p>
            <a:pPr eaLnBrk="1" hangingPunct="1">
              <a:spcBef>
                <a:spcPct val="0"/>
              </a:spcBef>
              <a:buFontTx/>
              <a:buChar char="•"/>
            </a:pPr>
            <a:r>
              <a:rPr lang="en-NZ" b="1" i="1" dirty="0" smtClean="0"/>
              <a:t>I just put it here so you could see it being created...</a:t>
            </a:r>
          </a:p>
          <a:p>
            <a:pPr eaLnBrk="1" hangingPunct="1">
              <a:spcBef>
                <a:spcPct val="0"/>
              </a:spcBef>
              <a:buFontTx/>
              <a:buChar char="•"/>
            </a:pPr>
            <a:endParaRPr lang="en-NZ" dirty="0" smtClean="0"/>
          </a:p>
          <a:p>
            <a:pPr eaLnBrk="1" hangingPunct="1">
              <a:spcBef>
                <a:spcPct val="0"/>
              </a:spcBef>
              <a:buFontTx/>
              <a:buChar char="•"/>
            </a:pPr>
            <a:r>
              <a:rPr lang="en-NZ" dirty="0" smtClean="0"/>
              <a:t>Now isn’t this nice code?</a:t>
            </a:r>
          </a:p>
          <a:p>
            <a:pPr eaLnBrk="1" hangingPunct="1">
              <a:spcBef>
                <a:spcPct val="0"/>
              </a:spcBef>
              <a:buFontTx/>
              <a:buChar char="•"/>
            </a:pPr>
            <a:r>
              <a:rPr lang="en-NZ" b="1" i="1" dirty="0" smtClean="0"/>
              <a:t>What happens to </a:t>
            </a:r>
            <a:r>
              <a:rPr lang="en-NZ" b="1" i="1" dirty="0" err="1" smtClean="0"/>
              <a:t>GameEngine</a:t>
            </a:r>
            <a:r>
              <a:rPr lang="en-NZ" b="1" i="1" dirty="0" smtClean="0"/>
              <a:t> if you need to add unicorns? NOTHING </a:t>
            </a:r>
            <a:r>
              <a:rPr lang="en-NZ" b="0" i="1" dirty="0" smtClean="0"/>
              <a:t>(except updating the N_CHAR_TYPES constant,</a:t>
            </a:r>
            <a:r>
              <a:rPr lang="en-NZ" b="0" i="1" baseline="0" dirty="0" smtClean="0"/>
              <a:t> which isn’t architectural – IRL would probably be read in from some </a:t>
            </a:r>
            <a:r>
              <a:rPr lang="en-NZ" b="0" i="1" baseline="0" dirty="0" err="1" smtClean="0"/>
              <a:t>config</a:t>
            </a:r>
            <a:r>
              <a:rPr lang="en-NZ" b="0" i="1" baseline="0" dirty="0" smtClean="0"/>
              <a:t> file, so no code would change).</a:t>
            </a:r>
          </a:p>
          <a:p>
            <a:pPr eaLnBrk="1" hangingPunct="1">
              <a:spcBef>
                <a:spcPct val="0"/>
              </a:spcBef>
              <a:buFontTx/>
              <a:buChar char="•"/>
            </a:pPr>
            <a:endParaRPr lang="en-NZ" b="0" i="1" dirty="0" smtClean="0"/>
          </a:p>
          <a:p>
            <a:pPr eaLnBrk="1" hangingPunct="1">
              <a:spcBef>
                <a:spcPct val="0"/>
              </a:spcBef>
              <a:buFontTx/>
              <a:buChar char="•"/>
            </a:pPr>
            <a:r>
              <a:rPr lang="en-NZ" dirty="0" smtClean="0"/>
              <a:t>Only the factory class changes. </a:t>
            </a:r>
            <a:endParaRPr lang="en-NZ" baseline="0" dirty="0" smtClean="0"/>
          </a:p>
          <a:p>
            <a:pPr eaLnBrk="1" hangingPunct="1">
              <a:spcBef>
                <a:spcPct val="0"/>
              </a:spcBef>
              <a:buFontTx/>
              <a:buChar char="•"/>
            </a:pPr>
            <a:endParaRPr lang="en-NZ" dirty="0" smtClean="0"/>
          </a:p>
          <a:p>
            <a:pPr eaLnBrk="1" hangingPunct="1">
              <a:spcBef>
                <a:spcPct val="0"/>
              </a:spcBef>
              <a:buFontTx/>
              <a:buChar char="•"/>
            </a:pPr>
            <a:r>
              <a:rPr lang="en-NZ" b="1" i="1" dirty="0" smtClean="0"/>
              <a:t>In fact, the </a:t>
            </a:r>
            <a:r>
              <a:rPr lang="en-NZ" b="1" i="1" dirty="0" err="1" smtClean="0"/>
              <a:t>GameEngine</a:t>
            </a:r>
            <a:r>
              <a:rPr lang="en-NZ" b="1" i="1" dirty="0" smtClean="0"/>
              <a:t> doesn’t know anything about the actual product it uses.</a:t>
            </a:r>
          </a:p>
          <a:p>
            <a:pPr eaLnBrk="1" hangingPunct="1">
              <a:spcBef>
                <a:spcPct val="0"/>
              </a:spcBef>
              <a:buFontTx/>
              <a:buChar char="•"/>
            </a:pPr>
            <a:r>
              <a:rPr lang="en-NZ" dirty="0" smtClean="0"/>
              <a:t>If you wanted to change the game so that there were bunny rabbits, or space alien vehicles or quotes from Shakespeare behind the doors, it wouldn’t make any difference at all. </a:t>
            </a:r>
            <a:r>
              <a:rPr lang="en-NZ" dirty="0" smtClean="0">
                <a:sym typeface="Wingdings" pitchFamily="2" charset="2"/>
              </a:rPr>
              <a:t></a:t>
            </a:r>
            <a:r>
              <a:rPr lang="en-NZ" baseline="0" dirty="0" smtClean="0">
                <a:sym typeface="Wingdings" pitchFamily="2" charset="2"/>
              </a:rPr>
              <a:t> </a:t>
            </a:r>
            <a:r>
              <a:rPr lang="en-NZ" baseline="0" dirty="0" err="1" smtClean="0">
                <a:sym typeface="Wingdings" pitchFamily="2" charset="2"/>
              </a:rPr>
              <a:t>Yay</a:t>
            </a:r>
            <a:r>
              <a:rPr lang="en-NZ" baseline="0" dirty="0" smtClean="0">
                <a:sym typeface="Wingdings" pitchFamily="2" charset="2"/>
              </a:rPr>
              <a:t>!!!</a:t>
            </a:r>
          </a:p>
          <a:p>
            <a:pPr eaLnBrk="1" hangingPunct="1">
              <a:spcBef>
                <a:spcPct val="0"/>
              </a:spcBef>
              <a:buFontTx/>
              <a:buChar char="•"/>
            </a:pPr>
            <a:endParaRPr lang="en-NZ" baseline="0" dirty="0" smtClean="0">
              <a:sym typeface="Wingdings" pitchFamily="2" charset="2"/>
            </a:endParaRPr>
          </a:p>
          <a:p>
            <a:pPr eaLnBrk="1" hangingPunct="1">
              <a:spcBef>
                <a:spcPct val="0"/>
              </a:spcBef>
              <a:buFontTx/>
              <a:buChar char="•"/>
            </a:pPr>
            <a:r>
              <a:rPr lang="en-NZ" baseline="0" dirty="0" smtClean="0">
                <a:sym typeface="Wingdings" pitchFamily="2" charset="2"/>
              </a:rPr>
              <a:t>Compare how much knowledge </a:t>
            </a:r>
            <a:r>
              <a:rPr lang="en-NZ" baseline="0" dirty="0" err="1" smtClean="0">
                <a:sym typeface="Wingdings" pitchFamily="2" charset="2"/>
              </a:rPr>
              <a:t>GameEngine</a:t>
            </a:r>
            <a:r>
              <a:rPr lang="en-NZ" baseline="0" dirty="0" smtClean="0">
                <a:sym typeface="Wingdings" pitchFamily="2" charset="2"/>
              </a:rPr>
              <a:t> has about the Character family in the before and after versions. Knowledge = coupling. Coupling = brittle code.</a:t>
            </a:r>
            <a:endParaRPr lang="en-NZ" dirty="0" smtClean="0"/>
          </a:p>
          <a:p>
            <a:pPr eaLnBrk="1" hangingPunct="1">
              <a:spcBef>
                <a:spcPct val="0"/>
              </a:spcBef>
              <a:buFontTx/>
              <a:buChar char="•"/>
            </a:pPr>
            <a:endParaRPr lang="en-NZ" dirty="0" smtClean="0"/>
          </a:p>
          <a:p>
            <a:pPr eaLnBrk="1" hangingPunct="1">
              <a:spcBef>
                <a:spcPct val="0"/>
              </a:spcBef>
              <a:buFontTx/>
              <a:buChar char="•"/>
            </a:pPr>
            <a:endParaRPr lang="en-NZ" dirty="0"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4F9605-0DBB-4D67-A5F3-A95D6A8DB150}" type="slidenum">
              <a:rPr lang="en-NZ" smtClean="0"/>
              <a:pPr fontAlgn="base">
                <a:spcBef>
                  <a:spcPct val="0"/>
                </a:spcBef>
                <a:spcAft>
                  <a:spcPct val="0"/>
                </a:spcAft>
                <a:defRPr/>
              </a:pPr>
              <a:t>16</a:t>
            </a:fld>
            <a:endParaRPr lang="en-NZ" smtClean="0"/>
          </a:p>
        </p:txBody>
      </p:sp>
    </p:spTree>
    <p:extLst>
      <p:ext uri="{BB962C8B-B14F-4D97-AF65-F5344CB8AC3E}">
        <p14:creationId xmlns:p14="http://schemas.microsoft.com/office/powerpoint/2010/main" val="2765365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Isn’t the factory now violating the Open/Closed principle?</a:t>
            </a:r>
          </a:p>
          <a:p>
            <a:pPr eaLnBrk="1" hangingPunct="1">
              <a:spcBef>
                <a:spcPct val="0"/>
              </a:spcBef>
              <a:buFontTx/>
              <a:buChar char="•"/>
            </a:pPr>
            <a:r>
              <a:rPr lang="en-NZ" dirty="0" smtClean="0"/>
              <a:t>The answer is yes. </a:t>
            </a:r>
          </a:p>
          <a:p>
            <a:pPr eaLnBrk="1" hangingPunct="1">
              <a:spcBef>
                <a:spcPct val="0"/>
              </a:spcBef>
              <a:buFontTx/>
              <a:buChar char="•"/>
            </a:pPr>
            <a:r>
              <a:rPr lang="en-NZ" b="1" i="1" dirty="0" smtClean="0"/>
              <a:t>But it</a:t>
            </a:r>
            <a:r>
              <a:rPr lang="en-NZ" b="1" i="1" baseline="0" dirty="0" smtClean="0"/>
              <a:t> is basically the </a:t>
            </a:r>
            <a:r>
              <a:rPr lang="en-NZ" b="1" i="1" dirty="0" err="1" smtClean="0"/>
              <a:t>GameFactory’s</a:t>
            </a:r>
            <a:r>
              <a:rPr lang="en-NZ" b="1" i="1" dirty="0" smtClean="0"/>
              <a:t> job (SRP) to be coupled to the </a:t>
            </a:r>
            <a:r>
              <a:rPr lang="en-NZ" b="1" i="1" dirty="0" err="1" smtClean="0"/>
              <a:t>GameCharacter</a:t>
            </a:r>
            <a:r>
              <a:rPr lang="en-NZ" b="1" i="1" dirty="0" smtClean="0"/>
              <a:t> hierarchy. </a:t>
            </a:r>
          </a:p>
          <a:p>
            <a:pPr eaLnBrk="1" hangingPunct="1">
              <a:spcBef>
                <a:spcPct val="0"/>
              </a:spcBef>
              <a:buFontTx/>
              <a:buChar char="•"/>
            </a:pPr>
            <a:endParaRPr lang="en-NZ" b="1" i="1" dirty="0" smtClean="0"/>
          </a:p>
          <a:p>
            <a:pPr eaLnBrk="1" hangingPunct="1">
              <a:spcBef>
                <a:spcPct val="0"/>
              </a:spcBef>
              <a:buFontTx/>
              <a:buChar char="•"/>
            </a:pPr>
            <a:r>
              <a:rPr lang="en-NZ" dirty="0" smtClean="0"/>
              <a:t>As opposed to the </a:t>
            </a:r>
            <a:r>
              <a:rPr lang="en-NZ" dirty="0" err="1" smtClean="0"/>
              <a:t>GameEngine</a:t>
            </a:r>
            <a:r>
              <a:rPr lang="en-NZ" dirty="0" smtClean="0"/>
              <a:t> class, who has a different responsibility (managing the game data and logic).</a:t>
            </a:r>
          </a:p>
          <a:p>
            <a:pPr eaLnBrk="1" hangingPunct="1">
              <a:spcBef>
                <a:spcPct val="0"/>
              </a:spcBef>
              <a:buFontTx/>
              <a:buChar char="•"/>
            </a:pPr>
            <a:endParaRPr lang="en-NZ" dirty="0" smtClean="0"/>
          </a:p>
          <a:p>
            <a:pPr eaLnBrk="1" hangingPunct="1">
              <a:spcBef>
                <a:spcPct val="0"/>
              </a:spcBef>
              <a:buFontTx/>
              <a:buChar char="•"/>
            </a:pPr>
            <a:r>
              <a:rPr lang="en-NZ" dirty="0" smtClean="0"/>
              <a:t>The </a:t>
            </a:r>
            <a:r>
              <a:rPr lang="en-NZ" dirty="0" err="1" smtClean="0"/>
              <a:t>CharacterFactory</a:t>
            </a:r>
            <a:r>
              <a:rPr lang="en-NZ" dirty="0" smtClean="0"/>
              <a:t> encapsulates</a:t>
            </a:r>
            <a:r>
              <a:rPr lang="en-NZ" baseline="0" dirty="0" smtClean="0"/>
              <a:t> the necessary coupling, isolating </a:t>
            </a:r>
            <a:r>
              <a:rPr lang="en-NZ" baseline="0" dirty="0" err="1" smtClean="0"/>
              <a:t>GameEngine</a:t>
            </a:r>
            <a:r>
              <a:rPr lang="en-NZ" baseline="0" dirty="0" smtClean="0"/>
              <a:t> from it.</a:t>
            </a:r>
            <a:endParaRPr lang="en-NZ" dirty="0" smtClean="0"/>
          </a:p>
          <a:p>
            <a:pPr eaLnBrk="1" hangingPunct="1">
              <a:spcBef>
                <a:spcPct val="0"/>
              </a:spcBef>
              <a:buFontTx/>
              <a:buChar char="•"/>
            </a:pPr>
            <a:r>
              <a:rPr lang="en-NZ" b="1" i="1" dirty="0" smtClean="0"/>
              <a:t>You won’t break other functionality in </a:t>
            </a:r>
            <a:r>
              <a:rPr lang="en-NZ" b="1" i="1" dirty="0" err="1" smtClean="0"/>
              <a:t>CharacterFactory</a:t>
            </a:r>
            <a:r>
              <a:rPr lang="en-NZ" b="1" i="1" dirty="0" smtClean="0"/>
              <a:t>, because there isn’t any.</a:t>
            </a:r>
          </a:p>
          <a:p>
            <a:pPr eaLnBrk="1" hangingPunct="1">
              <a:spcBef>
                <a:spcPct val="0"/>
              </a:spcBef>
              <a:buFontTx/>
              <a:buChar char="•"/>
            </a:pPr>
            <a:endParaRPr lang="en-NZ" b="1" i="1" dirty="0" smtClean="0"/>
          </a:p>
          <a:p>
            <a:pPr eaLnBrk="1" hangingPunct="1">
              <a:spcBef>
                <a:spcPct val="0"/>
              </a:spcBef>
              <a:buFontTx/>
              <a:buChar char="•"/>
            </a:pPr>
            <a:r>
              <a:rPr lang="en-NZ" b="1" i="1" dirty="0" smtClean="0"/>
              <a:t>And the coupling is localised to one place in the system, not spread around to every location that you need to create a character. </a:t>
            </a:r>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7FDCBA-14E8-440B-ACCB-E88BAFC3ECCE}" type="slidenum">
              <a:rPr lang="en-NZ" smtClean="0"/>
              <a:pPr fontAlgn="base">
                <a:spcBef>
                  <a:spcPct val="0"/>
                </a:spcBef>
                <a:spcAft>
                  <a:spcPct val="0"/>
                </a:spcAft>
                <a:defRPr/>
              </a:pPr>
              <a:t>17</a:t>
            </a:fld>
            <a:endParaRPr lang="en-NZ" smtClean="0"/>
          </a:p>
        </p:txBody>
      </p:sp>
    </p:spTree>
    <p:extLst>
      <p:ext uri="{BB962C8B-B14F-4D97-AF65-F5344CB8AC3E}">
        <p14:creationId xmlns:p14="http://schemas.microsoft.com/office/powerpoint/2010/main" val="130661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The technique we have just seen is called the simple factory pattern</a:t>
            </a:r>
          </a:p>
          <a:p>
            <a:pPr eaLnBrk="1" hangingPunct="1">
              <a:spcBef>
                <a:spcPct val="0"/>
              </a:spcBef>
              <a:buFontTx/>
              <a:buChar char="•"/>
            </a:pPr>
            <a:r>
              <a:rPr lang="en-NZ" dirty="0" smtClean="0"/>
              <a:t>If you ever have a class method that </a:t>
            </a:r>
            <a:r>
              <a:rPr lang="en-NZ" b="1" i="1" dirty="0" smtClean="0"/>
              <a:t>contains logic to create one of a number of other class instances</a:t>
            </a:r>
            <a:r>
              <a:rPr lang="en-NZ" dirty="0" smtClean="0"/>
              <a:t>, you should consider encapsulating that logic into its own class (a Factory).</a:t>
            </a:r>
          </a:p>
          <a:p>
            <a:pPr eaLnBrk="1" hangingPunct="1">
              <a:spcBef>
                <a:spcPct val="0"/>
              </a:spcBef>
              <a:buFontTx/>
              <a:buChar char="•"/>
            </a:pPr>
            <a:r>
              <a:rPr lang="en-NZ" dirty="0" smtClean="0"/>
              <a:t>Then, instead of peppering that logic all over the place in the consumer class, it resides only in the Factory, and the consumer class simply talks to the Factory object as needed.</a:t>
            </a:r>
          </a:p>
          <a:p>
            <a:pPr eaLnBrk="1" hangingPunct="1">
              <a:spcBef>
                <a:spcPct val="0"/>
              </a:spcBef>
              <a:buFontTx/>
              <a:buChar char="•"/>
            </a:pPr>
            <a:endParaRPr lang="en-NZ" dirty="0" smtClean="0"/>
          </a:p>
          <a:p>
            <a:pPr eaLnBrk="1" hangingPunct="1">
              <a:spcBef>
                <a:spcPct val="0"/>
              </a:spcBef>
              <a:buFontTx/>
              <a:buChar char="•"/>
            </a:pPr>
            <a:r>
              <a:rPr lang="en-NZ" dirty="0" smtClean="0"/>
              <a:t>Although quite useful, it is not one of the official 23 </a:t>
            </a:r>
            <a:r>
              <a:rPr lang="en-NZ" dirty="0" err="1" smtClean="0"/>
              <a:t>GoF</a:t>
            </a:r>
            <a:r>
              <a:rPr lang="en-NZ" dirty="0" smtClean="0"/>
              <a:t> patterns.</a:t>
            </a:r>
          </a:p>
          <a:p>
            <a:pPr eaLnBrk="1" hangingPunct="1">
              <a:spcBef>
                <a:spcPct val="0"/>
              </a:spcBef>
              <a:buFontTx/>
              <a:buChar char="•"/>
            </a:pPr>
            <a:r>
              <a:rPr lang="en-NZ" dirty="0" smtClean="0"/>
              <a:t>The </a:t>
            </a:r>
            <a:r>
              <a:rPr lang="en-NZ" dirty="0" err="1" smtClean="0"/>
              <a:t>GoF</a:t>
            </a:r>
            <a:r>
              <a:rPr lang="en-NZ" dirty="0" smtClean="0"/>
              <a:t> contains a number of more complex factory-based patterns, and we will see the most important one next.</a:t>
            </a: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D4B111-A8B9-48DE-90EA-478CD9162F3E}" type="slidenum">
              <a:rPr lang="en-NZ" smtClean="0"/>
              <a:pPr fontAlgn="base">
                <a:spcBef>
                  <a:spcPct val="0"/>
                </a:spcBef>
                <a:spcAft>
                  <a:spcPct val="0"/>
                </a:spcAft>
                <a:defRPr/>
              </a:pPr>
              <a:t>18</a:t>
            </a:fld>
            <a:endParaRPr lang="en-NZ" smtClean="0"/>
          </a:p>
        </p:txBody>
      </p:sp>
    </p:spTree>
    <p:extLst>
      <p:ext uri="{BB962C8B-B14F-4D97-AF65-F5344CB8AC3E}">
        <p14:creationId xmlns:p14="http://schemas.microsoft.com/office/powerpoint/2010/main" val="1467111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In the Mystery</a:t>
            </a:r>
            <a:r>
              <a:rPr lang="en-NZ" baseline="0" dirty="0" smtClean="0"/>
              <a:t> Door, we had one class (</a:t>
            </a:r>
            <a:r>
              <a:rPr lang="en-NZ" baseline="0" dirty="0" err="1" smtClean="0"/>
              <a:t>GameEngine</a:t>
            </a:r>
            <a:r>
              <a:rPr lang="en-NZ" baseline="0" dirty="0" smtClean="0"/>
              <a:t>) who needed to create instances from a set of objects.</a:t>
            </a:r>
          </a:p>
          <a:p>
            <a:pPr marL="171673" indent="-171673">
              <a:buFont typeface="Arial" pitchFamily="34" charset="0"/>
              <a:buChar char="•"/>
            </a:pPr>
            <a:r>
              <a:rPr lang="en-NZ" baseline="0" dirty="0" smtClean="0"/>
              <a:t>But in some situations, the creation logic can be more complex.</a:t>
            </a:r>
          </a:p>
          <a:p>
            <a:pPr marL="171673" indent="-171673">
              <a:buFont typeface="Arial" pitchFamily="34" charset="0"/>
              <a:buChar char="•"/>
            </a:pPr>
            <a:r>
              <a:rPr lang="en-NZ" baseline="0" dirty="0" smtClean="0"/>
              <a:t>For example, you might have a class hierarchy. Each child needs to generate some objects for some common behaviour, but the actual concrete objects needed differs from child to child.</a:t>
            </a:r>
          </a:p>
          <a:p>
            <a:pPr marL="171673" indent="-171673">
              <a:buFont typeface="Arial" pitchFamily="34" charset="0"/>
              <a:buChar char="•"/>
            </a:pPr>
            <a:r>
              <a:rPr lang="en-NZ" baseline="0" dirty="0" smtClean="0"/>
              <a:t>Imagine a family of different games that use different character sets. </a:t>
            </a:r>
          </a:p>
          <a:p>
            <a:pPr marL="171673" indent="-171673">
              <a:buFont typeface="Arial" pitchFamily="34" charset="0"/>
              <a:buChar char="•"/>
            </a:pPr>
            <a:endParaRPr lang="en-NZ" baseline="0" dirty="0" smtClean="0"/>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How will we manage our factory behaviour now?</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We could make one giant factory that provided all the different objects – Child Class 1 asks for objects 0 to 5; Child Class 2 asks for objects from 6 to 10; Child Class 3 asks for objects from 11 to 15, etc.</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But this is unwieldy and inelegant. Each child class is holding a factory that does a lot of work that it doesn’t need. Changes to that part of the factory’s code (that part of the switch statement) could break the child class even though it never even uses it.</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It would be better to have each child class have a factory that only does the work it needs. So we have many factories that do the same job (produce characters) but implement that job in different ways (</a:t>
            </a:r>
            <a:r>
              <a:rPr lang="en-NZ" baseline="0" dirty="0" err="1" smtClean="0"/>
              <a:t>polymorphically</a:t>
            </a:r>
            <a:r>
              <a:rPr lang="en-NZ" baseline="0" dirty="0" smtClean="0"/>
              <a:t>).</a:t>
            </a:r>
          </a:p>
          <a:p>
            <a:pPr marL="171673" marR="0" indent="-171673"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Recognise this? =&gt; This is inheritance/interface </a:t>
            </a:r>
            <a:r>
              <a:rPr lang="en-NZ" baseline="0" dirty="0" smtClean="0">
                <a:sym typeface="Wingdings" pitchFamily="2" charset="2"/>
              </a:rPr>
              <a:t> We need not a single factory class, but a family of factory classes. One factory child for each class child of the main hierarchy.</a:t>
            </a:r>
            <a:endParaRPr lang="en-NZ" baseline="0" dirty="0" smtClean="0"/>
          </a:p>
          <a:p>
            <a:pPr marL="171673" indent="-171673">
              <a:buFont typeface="Arial" pitchFamily="34" charset="0"/>
              <a:buNone/>
            </a:pPr>
            <a:endParaRPr lang="en-NZ" baseline="0" dirty="0" smtClean="0"/>
          </a:p>
          <a:p>
            <a:pPr marL="171673" indent="-171673">
              <a:buFont typeface="Arial" pitchFamily="34" charset="0"/>
              <a:buChar char="•"/>
            </a:pPr>
            <a:r>
              <a:rPr lang="en-NZ" baseline="0" dirty="0" smtClean="0"/>
              <a:t>Let’s look at an example…</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19</a:t>
            </a:fld>
            <a:endParaRPr lang="en-NZ"/>
          </a:p>
        </p:txBody>
      </p:sp>
    </p:spTree>
    <p:extLst>
      <p:ext uri="{BB962C8B-B14F-4D97-AF65-F5344CB8AC3E}">
        <p14:creationId xmlns:p14="http://schemas.microsoft.com/office/powerpoint/2010/main" val="1794190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This is a simple game</a:t>
            </a:r>
          </a:p>
          <a:p>
            <a:pPr eaLnBrk="1" hangingPunct="1">
              <a:spcBef>
                <a:spcPct val="0"/>
              </a:spcBef>
              <a:buFontTx/>
              <a:buChar char="•"/>
            </a:pPr>
            <a:endParaRPr lang="en-NZ" dirty="0" smtClean="0"/>
          </a:p>
          <a:p>
            <a:pPr eaLnBrk="1" hangingPunct="1">
              <a:spcBef>
                <a:spcPct val="0"/>
              </a:spcBef>
              <a:buFontTx/>
              <a:buChar char="•"/>
            </a:pPr>
            <a:r>
              <a:rPr lang="en-NZ" dirty="0" smtClean="0"/>
              <a:t>There are four kinds of characters – vampires,  witches, dragons and golden geese</a:t>
            </a:r>
          </a:p>
          <a:p>
            <a:pPr eaLnBrk="1" hangingPunct="1">
              <a:spcBef>
                <a:spcPct val="0"/>
              </a:spcBef>
              <a:buFontTx/>
              <a:buChar char="•"/>
            </a:pPr>
            <a:r>
              <a:rPr lang="en-NZ" dirty="0" smtClean="0"/>
              <a:t>Game characters hold a string called ‘message’ to which</a:t>
            </a:r>
            <a:r>
              <a:rPr lang="en-NZ" baseline="0" dirty="0" smtClean="0"/>
              <a:t> is their behaviour (in place of an animation, say)</a:t>
            </a:r>
            <a:r>
              <a:rPr lang="en-NZ" dirty="0" smtClean="0"/>
              <a:t>. For example, witches say ‘I am a witch! Cackle!’</a:t>
            </a:r>
          </a:p>
          <a:p>
            <a:pPr eaLnBrk="1" hangingPunct="1">
              <a:spcBef>
                <a:spcPct val="0"/>
              </a:spcBef>
              <a:buFontTx/>
              <a:buChar char="•"/>
            </a:pPr>
            <a:r>
              <a:rPr lang="en-NZ" dirty="0" smtClean="0"/>
              <a:t>They each</a:t>
            </a:r>
            <a:r>
              <a:rPr lang="en-NZ" baseline="0" dirty="0" smtClean="0"/>
              <a:t> have a text colour that they want their text message to be printed in (we use a </a:t>
            </a:r>
            <a:r>
              <a:rPr lang="en-NZ" baseline="0" dirty="0" err="1" smtClean="0"/>
              <a:t>richTextBox</a:t>
            </a:r>
            <a:r>
              <a:rPr lang="en-NZ" baseline="0" dirty="0" smtClean="0"/>
              <a:t> control for this).</a:t>
            </a:r>
          </a:p>
          <a:p>
            <a:pPr eaLnBrk="1" hangingPunct="1">
              <a:spcBef>
                <a:spcPct val="0"/>
              </a:spcBef>
              <a:buFontTx/>
              <a:buChar char="•"/>
            </a:pPr>
            <a:endParaRPr lang="en-NZ" dirty="0" smtClean="0"/>
          </a:p>
          <a:p>
            <a:pPr eaLnBrk="1" hangingPunct="1">
              <a:spcBef>
                <a:spcPct val="0"/>
              </a:spcBef>
              <a:buFontTx/>
              <a:buChar char="•"/>
            </a:pPr>
            <a:r>
              <a:rPr lang="en-NZ" dirty="0" smtClean="0"/>
              <a:t>There is a </a:t>
            </a:r>
            <a:r>
              <a:rPr lang="en-NZ" dirty="0" err="1" smtClean="0"/>
              <a:t>gameEngine</a:t>
            </a:r>
            <a:r>
              <a:rPr lang="en-NZ" dirty="0" smtClean="0"/>
              <a:t> class that holds a collection of these characters and a</a:t>
            </a:r>
            <a:r>
              <a:rPr lang="en-NZ" baseline="0" dirty="0" smtClean="0"/>
              <a:t> </a:t>
            </a:r>
            <a:r>
              <a:rPr lang="en-NZ" baseline="0" dirty="0" err="1" smtClean="0"/>
              <a:t>richTextBox</a:t>
            </a:r>
            <a:r>
              <a:rPr lang="en-NZ" baseline="0" dirty="0" smtClean="0"/>
              <a:t> for printing.</a:t>
            </a:r>
          </a:p>
          <a:p>
            <a:pPr eaLnBrk="1" hangingPunct="1">
              <a:spcBef>
                <a:spcPct val="0"/>
              </a:spcBef>
              <a:buFontTx/>
              <a:buChar char="•"/>
            </a:pPr>
            <a:endParaRPr lang="en-NZ" dirty="0" smtClean="0"/>
          </a:p>
          <a:p>
            <a:pPr eaLnBrk="1" hangingPunct="1">
              <a:spcBef>
                <a:spcPct val="0"/>
              </a:spcBef>
              <a:buFontTx/>
              <a:buChar char="•"/>
            </a:pPr>
            <a:r>
              <a:rPr lang="en-NZ" dirty="0" smtClean="0"/>
              <a:t>There is a Form class that provides the screen.</a:t>
            </a:r>
          </a:p>
          <a:p>
            <a:pPr eaLnBrk="1" hangingPunct="1">
              <a:spcBef>
                <a:spcPct val="0"/>
              </a:spcBef>
              <a:buFontTx/>
              <a:buChar char="•"/>
            </a:pPr>
            <a:endParaRPr lang="en-NZ" dirty="0" smtClean="0"/>
          </a:p>
          <a:p>
            <a:pPr eaLnBrk="1" hangingPunct="1">
              <a:spcBef>
                <a:spcPct val="0"/>
              </a:spcBef>
              <a:buFontTx/>
              <a:buChar char="•"/>
            </a:pPr>
            <a:r>
              <a:rPr lang="en-NZ" dirty="0" smtClean="0"/>
              <a:t>Characters are randomly allocated</a:t>
            </a:r>
            <a:r>
              <a:rPr lang="en-NZ" baseline="0" dirty="0" smtClean="0"/>
              <a:t> to doors (duplication is permitted).</a:t>
            </a:r>
          </a:p>
          <a:p>
            <a:pPr eaLnBrk="1" hangingPunct="1">
              <a:spcBef>
                <a:spcPct val="0"/>
              </a:spcBef>
              <a:buFontTx/>
              <a:buChar char="•"/>
            </a:pPr>
            <a:r>
              <a:rPr lang="en-NZ" baseline="0" dirty="0" smtClean="0"/>
              <a:t>The player clicks on a door, and the character behind it is revealed by the contents of the </a:t>
            </a:r>
            <a:r>
              <a:rPr lang="en-NZ" baseline="0" dirty="0" err="1" smtClean="0"/>
              <a:t>rtb</a:t>
            </a:r>
            <a:r>
              <a:rPr lang="en-NZ" baseline="0" dirty="0" smtClean="0"/>
              <a:t>.</a:t>
            </a:r>
          </a:p>
          <a:p>
            <a:pPr eaLnBrk="1" hangingPunct="1">
              <a:spcBef>
                <a:spcPct val="0"/>
              </a:spcBef>
              <a:buFontTx/>
              <a:buChar char="•"/>
            </a:pPr>
            <a:r>
              <a:rPr lang="en-NZ" baseline="0" dirty="0" smtClean="0"/>
              <a:t>The goal is to get the Goose.</a:t>
            </a:r>
          </a:p>
          <a:p>
            <a:pPr eaLnBrk="1" hangingPunct="1">
              <a:spcBef>
                <a:spcPct val="0"/>
              </a:spcBef>
              <a:buFontTx/>
              <a:buChar char="•"/>
            </a:pPr>
            <a:endParaRPr lang="en-NZ" dirty="0" smtClean="0"/>
          </a:p>
          <a:p>
            <a:pPr eaLnBrk="1" hangingPunct="1">
              <a:spcBef>
                <a:spcPct val="0"/>
              </a:spcBef>
              <a:buFontTx/>
              <a:buChar char="•"/>
            </a:pPr>
            <a:r>
              <a:rPr lang="en-NZ" dirty="0" smtClean="0"/>
              <a:t>We are going to look at the very simple code of this very simple game closely</a:t>
            </a:r>
          </a:p>
          <a:p>
            <a:pPr eaLnBrk="1" hangingPunct="1">
              <a:spcBef>
                <a:spcPct val="0"/>
              </a:spcBef>
              <a:buFontTx/>
              <a:buChar char="•"/>
            </a:pPr>
            <a:r>
              <a:rPr lang="en-NZ" dirty="0" smtClean="0"/>
              <a:t>We will be able to see a common sort of problem, and then learn the design pattern to fix it</a:t>
            </a:r>
          </a:p>
          <a:p>
            <a:pPr eaLnBrk="1" hangingPunct="1">
              <a:spcBef>
                <a:spcPct val="0"/>
              </a:spcBef>
              <a:buFontTx/>
              <a:buChar char="•"/>
            </a:pPr>
            <a:r>
              <a:rPr lang="en-NZ" dirty="0" smtClean="0"/>
              <a:t>We will start with the game characters</a:t>
            </a:r>
          </a:p>
          <a:p>
            <a:pPr eaLnBrk="1" hangingPunct="1">
              <a:spcBef>
                <a:spcPct val="0"/>
              </a:spcBef>
              <a:buFontTx/>
              <a:buChar char="•"/>
            </a:pPr>
            <a:endParaRPr lang="en-NZ" dirty="0"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92BC58-C3CB-4105-8016-50AEA11F597A}" type="slidenum">
              <a:rPr lang="en-NZ" smtClean="0"/>
              <a:pPr fontAlgn="base">
                <a:spcBef>
                  <a:spcPct val="0"/>
                </a:spcBef>
                <a:spcAft>
                  <a:spcPct val="0"/>
                </a:spcAft>
                <a:defRPr/>
              </a:pPr>
              <a:t>2</a:t>
            </a:fld>
            <a:endParaRPr lang="en-NZ" smtClean="0"/>
          </a:p>
        </p:txBody>
      </p:sp>
    </p:spTree>
    <p:extLst>
      <p:ext uri="{BB962C8B-B14F-4D97-AF65-F5344CB8AC3E}">
        <p14:creationId xmlns:p14="http://schemas.microsoft.com/office/powerpoint/2010/main" val="212275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Based on an example from dofactory.com</a:t>
            </a:r>
          </a:p>
          <a:p>
            <a:pPr eaLnBrk="1" hangingPunct="1">
              <a:buFontTx/>
              <a:buChar char="•"/>
            </a:pPr>
            <a:r>
              <a:rPr lang="en-NZ" dirty="0" smtClean="0"/>
              <a:t>Let’s say that you are building some sort of zoological simulator of the type used in habitat management, or climate change prediction, or something.</a:t>
            </a:r>
          </a:p>
          <a:p>
            <a:pPr eaLnBrk="1" hangingPunct="1">
              <a:buFontTx/>
              <a:buChar char="•"/>
            </a:pPr>
            <a:r>
              <a:rPr lang="en-NZ" dirty="0" smtClean="0"/>
              <a:t>For simplicity, we’ll show only North America and Australia, but of course, the architecture should scale elegantly to as many land masses as you want</a:t>
            </a:r>
          </a:p>
          <a:p>
            <a:pPr eaLnBrk="1" hangingPunct="1"/>
            <a:endParaRPr lang="en-NZ" dirty="0" smtClean="0"/>
          </a:p>
        </p:txBody>
      </p:sp>
      <p:sp>
        <p:nvSpPr>
          <p:cNvPr id="4" name="Slide Number Placeholder 3"/>
          <p:cNvSpPr>
            <a:spLocks noGrp="1"/>
          </p:cNvSpPr>
          <p:nvPr>
            <p:ph type="sldNum" sz="quarter" idx="5"/>
          </p:nvPr>
        </p:nvSpPr>
        <p:spPr/>
        <p:txBody>
          <a:bodyPr/>
          <a:lstStyle/>
          <a:p>
            <a:pPr>
              <a:defRPr/>
            </a:pPr>
            <a:fld id="{54F1320C-6923-45F7-98ED-315569DD4ED5}" type="slidenum">
              <a:rPr lang="en-NZ" smtClean="0"/>
              <a:pPr>
                <a:defRPr/>
              </a:pPr>
              <a:t>20</a:t>
            </a:fld>
            <a:endParaRPr lang="en-NZ"/>
          </a:p>
        </p:txBody>
      </p:sp>
    </p:spTree>
    <p:extLst>
      <p:ext uri="{BB962C8B-B14F-4D97-AF65-F5344CB8AC3E}">
        <p14:creationId xmlns:p14="http://schemas.microsoft.com/office/powerpoint/2010/main" val="2346009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Each continent needs to simulate the appropriate flora and fauna.</a:t>
            </a:r>
          </a:p>
          <a:p>
            <a:pPr eaLnBrk="1" hangingPunct="1">
              <a:buFontTx/>
              <a:buChar char="•"/>
            </a:pPr>
            <a:r>
              <a:rPr lang="en-NZ" dirty="0" smtClean="0"/>
              <a:t>For example, in Australia we need to create koalas, crocodiles and kangaroos</a:t>
            </a:r>
          </a:p>
          <a:p>
            <a:pPr eaLnBrk="1" hangingPunct="1">
              <a:buFontTx/>
              <a:buChar char="•"/>
            </a:pPr>
            <a:r>
              <a:rPr lang="en-NZ" dirty="0" smtClean="0"/>
              <a:t>In North America, we need to create eagles, bison and wolves</a:t>
            </a:r>
          </a:p>
          <a:p>
            <a:pPr eaLnBrk="1" hangingPunct="1">
              <a:buFontTx/>
              <a:buChar char="•"/>
            </a:pPr>
            <a:endParaRPr lang="en-NZ" dirty="0" smtClean="0"/>
          </a:p>
          <a:p>
            <a:pPr eaLnBrk="1" hangingPunct="1">
              <a:buFontTx/>
              <a:buChar char="•"/>
            </a:pPr>
            <a:r>
              <a:rPr lang="en-NZ" dirty="0" smtClean="0"/>
              <a:t>The continents will have common data and behaviour,</a:t>
            </a:r>
            <a:r>
              <a:rPr lang="en-NZ" baseline="0" dirty="0" smtClean="0"/>
              <a:t> so </a:t>
            </a:r>
            <a:r>
              <a:rPr lang="en-NZ" dirty="0" smtClean="0"/>
              <a:t>are likely to be descendants of a common base class</a:t>
            </a:r>
          </a:p>
          <a:p>
            <a:pPr eaLnBrk="1" hangingPunct="1">
              <a:buFontTx/>
              <a:buChar char="•"/>
            </a:pPr>
            <a:r>
              <a:rPr lang="en-NZ" dirty="0" smtClean="0"/>
              <a:t>The animals will have common data and behaviour,</a:t>
            </a:r>
            <a:r>
              <a:rPr lang="en-NZ" baseline="0" dirty="0" smtClean="0"/>
              <a:t> so </a:t>
            </a:r>
            <a:r>
              <a:rPr lang="en-NZ" dirty="0" smtClean="0"/>
              <a:t>are likely to be descendants of another common base class</a:t>
            </a:r>
          </a:p>
          <a:p>
            <a:pPr eaLnBrk="1" hangingPunct="1">
              <a:buFontTx/>
              <a:buChar char="•"/>
            </a:pPr>
            <a:endParaRPr lang="en-NZ" dirty="0" smtClean="0"/>
          </a:p>
          <a:p>
            <a:pPr eaLnBrk="1" hangingPunct="1">
              <a:buFontTx/>
              <a:buChar char="•"/>
            </a:pPr>
            <a:r>
              <a:rPr lang="en-NZ" dirty="0" smtClean="0"/>
              <a:t>Start thinking</a:t>
            </a:r>
            <a:r>
              <a:rPr lang="en-NZ" baseline="0" dirty="0" smtClean="0"/>
              <a:t> now...</a:t>
            </a:r>
            <a:r>
              <a:rPr lang="en-NZ" dirty="0" smtClean="0"/>
              <a:t>Keeping in mind that the purpose of the Factory approach is to </a:t>
            </a:r>
            <a:r>
              <a:rPr lang="en-NZ" b="1" i="1" dirty="0" smtClean="0"/>
              <a:t>decouple object use from object creation</a:t>
            </a:r>
            <a:r>
              <a:rPr lang="en-NZ" dirty="0" smtClean="0"/>
              <a:t>, what architecture might we use here that would be clean and scalable?</a:t>
            </a:r>
          </a:p>
          <a:p>
            <a:pPr eaLnBrk="1" hangingPunct="1"/>
            <a:endParaRPr lang="en-NZ" dirty="0" smtClean="0"/>
          </a:p>
        </p:txBody>
      </p:sp>
      <p:sp>
        <p:nvSpPr>
          <p:cNvPr id="4" name="Slide Number Placeholder 3"/>
          <p:cNvSpPr>
            <a:spLocks noGrp="1"/>
          </p:cNvSpPr>
          <p:nvPr>
            <p:ph type="sldNum" sz="quarter" idx="5"/>
          </p:nvPr>
        </p:nvSpPr>
        <p:spPr/>
        <p:txBody>
          <a:bodyPr/>
          <a:lstStyle/>
          <a:p>
            <a:pPr>
              <a:defRPr/>
            </a:pPr>
            <a:fld id="{820B45D7-8ED4-4FEA-A162-0CCD1C743B0F}" type="slidenum">
              <a:rPr lang="en-NZ" smtClean="0"/>
              <a:pPr>
                <a:defRPr/>
              </a:pPr>
              <a:t>21</a:t>
            </a:fld>
            <a:endParaRPr lang="en-NZ"/>
          </a:p>
        </p:txBody>
      </p:sp>
    </p:spTree>
    <p:extLst>
      <p:ext uri="{BB962C8B-B14F-4D97-AF65-F5344CB8AC3E}">
        <p14:creationId xmlns:p14="http://schemas.microsoft.com/office/powerpoint/2010/main" val="2195144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The actual program we will build is very, very simple in its behaviour</a:t>
            </a:r>
          </a:p>
          <a:p>
            <a:pPr eaLnBrk="1" hangingPunct="1">
              <a:spcBef>
                <a:spcPct val="0"/>
              </a:spcBef>
              <a:buFontTx/>
              <a:buChar char="•"/>
            </a:pPr>
            <a:r>
              <a:rPr lang="en-NZ" dirty="0" smtClean="0"/>
              <a:t>It just creates three randomly selected animals, then dumps their information out to a </a:t>
            </a:r>
            <a:r>
              <a:rPr lang="en-NZ" dirty="0" err="1" smtClean="0"/>
              <a:t>listbox</a:t>
            </a:r>
            <a:r>
              <a:rPr lang="en-NZ" dirty="0" smtClean="0"/>
              <a:t> and the</a:t>
            </a:r>
            <a:r>
              <a:rPr lang="en-NZ" baseline="0" dirty="0" smtClean="0"/>
              <a:t> canvas</a:t>
            </a:r>
            <a:r>
              <a:rPr lang="en-NZ" dirty="0" smtClean="0"/>
              <a:t>.</a:t>
            </a:r>
          </a:p>
          <a:p>
            <a:pPr marL="0" marR="0" indent="0" algn="l" defTabSz="914400" rtl="0" eaLnBrk="1" fontAlgn="base" latinLnBrk="0" hangingPunct="1">
              <a:lnSpc>
                <a:spcPct val="100000"/>
              </a:lnSpc>
              <a:spcBef>
                <a:spcPct val="0"/>
              </a:spcBef>
              <a:spcAft>
                <a:spcPct val="0"/>
              </a:spcAft>
              <a:buClrTx/>
              <a:buSzTx/>
              <a:buFontTx/>
              <a:buChar char="•"/>
              <a:tabLst/>
              <a:defRPr/>
            </a:pPr>
            <a:r>
              <a:rPr lang="en-NZ" dirty="0" smtClean="0"/>
              <a:t>The architecture, of course, would be unchanged if you added more functionality, like reproduction, migration, predator-prey relationships, etc.</a:t>
            </a:r>
          </a:p>
          <a:p>
            <a:pPr eaLnBrk="1" hangingPunct="1">
              <a:spcBef>
                <a:spcPct val="0"/>
              </a:spcBef>
              <a:buFontTx/>
              <a:buNone/>
            </a:pPr>
            <a:endParaRPr lang="en-NZ" dirty="0" smtClean="0"/>
          </a:p>
          <a:p>
            <a:pPr eaLnBrk="1" hangingPunct="1">
              <a:spcBef>
                <a:spcPct val="0"/>
              </a:spcBef>
              <a:buFontTx/>
              <a:buChar char="•"/>
            </a:pPr>
            <a:r>
              <a:rPr lang="en-NZ" dirty="0" smtClean="0"/>
              <a:t>This behaviour of</a:t>
            </a:r>
            <a:r>
              <a:rPr lang="en-NZ" baseline="0" dirty="0" smtClean="0"/>
              <a:t> the continents is the same, so is all contained in the base class. In a real simulation, there would be additional non-common stuff.</a:t>
            </a:r>
          </a:p>
          <a:p>
            <a:pPr eaLnBrk="1" hangingPunct="1">
              <a:spcBef>
                <a:spcPct val="0"/>
              </a:spcBef>
              <a:buFontTx/>
              <a:buChar char="•"/>
            </a:pPr>
            <a:endParaRPr lang="en-NZ" dirty="0" smtClean="0"/>
          </a:p>
          <a:p>
            <a:pPr eaLnBrk="1" hangingPunct="1">
              <a:spcBef>
                <a:spcPct val="0"/>
              </a:spcBef>
              <a:buFontTx/>
              <a:buChar char="•"/>
            </a:pPr>
            <a:r>
              <a:rPr lang="en-NZ" dirty="0" smtClean="0"/>
              <a:t>This screen shows two snapshots of a single application – one for the NA button and one for the Australia button. </a:t>
            </a:r>
          </a:p>
          <a:p>
            <a:pPr eaLnBrk="1" hangingPunct="1">
              <a:spcBef>
                <a:spcPct val="0"/>
              </a:spcBef>
              <a:buFontTx/>
              <a:buChar char="•"/>
            </a:pPr>
            <a:r>
              <a:rPr lang="en-NZ" dirty="0" smtClean="0"/>
              <a:t>We have two continent child instances (NA and Aus).</a:t>
            </a:r>
            <a:r>
              <a:rPr lang="en-NZ" baseline="0" dirty="0" smtClean="0"/>
              <a:t> In each button, we call some sort of </a:t>
            </a:r>
            <a:r>
              <a:rPr lang="en-NZ" baseline="0" dirty="0" err="1" smtClean="0"/>
              <a:t>RunSimulation</a:t>
            </a:r>
            <a:r>
              <a:rPr lang="en-NZ" baseline="0" dirty="0" smtClean="0"/>
              <a:t> method on the corresponding concrete instance.</a:t>
            </a:r>
            <a:endParaRPr lang="en-NZ" dirty="0"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1AB258-7916-4C11-98C3-A4026921A437}" type="slidenum">
              <a:rPr lang="en-NZ" smtClean="0"/>
              <a:pPr fontAlgn="base">
                <a:spcBef>
                  <a:spcPct val="0"/>
                </a:spcBef>
                <a:spcAft>
                  <a:spcPct val="0"/>
                </a:spcAft>
                <a:defRPr/>
              </a:pPr>
              <a:t>22</a:t>
            </a:fld>
            <a:endParaRPr lang="en-NZ" smtClean="0"/>
          </a:p>
        </p:txBody>
      </p:sp>
    </p:spTree>
    <p:extLst>
      <p:ext uri="{BB962C8B-B14F-4D97-AF65-F5344CB8AC3E}">
        <p14:creationId xmlns:p14="http://schemas.microsoft.com/office/powerpoint/2010/main" val="3548300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We’ll start with the Animal classes, because they are the simplest</a:t>
            </a:r>
          </a:p>
          <a:p>
            <a:pPr eaLnBrk="1" hangingPunct="1">
              <a:buFontTx/>
              <a:buChar char="•"/>
            </a:pPr>
            <a:r>
              <a:rPr lang="en-NZ" dirty="0" smtClean="0"/>
              <a:t>For our very simple example, we might have something like this...</a:t>
            </a:r>
          </a:p>
          <a:p>
            <a:pPr eaLnBrk="1" hangingPunct="1">
              <a:buFontTx/>
              <a:buChar char="•"/>
            </a:pPr>
            <a:r>
              <a:rPr lang="en-NZ" dirty="0" smtClean="0"/>
              <a:t>The base class…</a:t>
            </a:r>
          </a:p>
          <a:p>
            <a:pPr eaLnBrk="1" hangingPunct="1">
              <a:buFontTx/>
              <a:buChar char="•"/>
            </a:pPr>
            <a:endParaRPr lang="en-NZ" dirty="0" smtClean="0"/>
          </a:p>
        </p:txBody>
      </p:sp>
      <p:sp>
        <p:nvSpPr>
          <p:cNvPr id="4" name="Slide Number Placeholder 3"/>
          <p:cNvSpPr>
            <a:spLocks noGrp="1"/>
          </p:cNvSpPr>
          <p:nvPr>
            <p:ph type="sldNum" sz="quarter" idx="5"/>
          </p:nvPr>
        </p:nvSpPr>
        <p:spPr/>
        <p:txBody>
          <a:bodyPr/>
          <a:lstStyle/>
          <a:p>
            <a:pPr>
              <a:defRPr/>
            </a:pPr>
            <a:fld id="{02F241E8-9C00-46DF-8347-E7744B3DA83D}" type="slidenum">
              <a:rPr lang="en-NZ" smtClean="0"/>
              <a:pPr>
                <a:defRPr/>
              </a:pPr>
              <a:t>23</a:t>
            </a:fld>
            <a:endParaRPr lang="en-NZ"/>
          </a:p>
        </p:txBody>
      </p:sp>
    </p:spTree>
    <p:extLst>
      <p:ext uri="{BB962C8B-B14F-4D97-AF65-F5344CB8AC3E}">
        <p14:creationId xmlns:p14="http://schemas.microsoft.com/office/powerpoint/2010/main" val="2808957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…and one of the animals.</a:t>
            </a:r>
          </a:p>
          <a:p>
            <a:pPr eaLnBrk="1" hangingPunct="1">
              <a:buFontTx/>
              <a:buChar char="•"/>
            </a:pPr>
            <a:r>
              <a:rPr lang="en-NZ" dirty="0" smtClean="0"/>
              <a:t>Again, we note that these children actually differ only in data. In this situation we probably wouldn’t descend,</a:t>
            </a:r>
            <a:r>
              <a:rPr lang="en-NZ" baseline="0" dirty="0" smtClean="0"/>
              <a:t> as there is no polymorphism. But we are just trying to keep the functionality very simple so we can concentrate on the architecture. If it is useful to you, pretend there are hundreds of polymorphic methods in Animal hierarchy as well, we just can’t see them.</a:t>
            </a:r>
            <a:endParaRPr lang="en-NZ" dirty="0" smtClean="0"/>
          </a:p>
          <a:p>
            <a:pPr eaLnBrk="1" hangingPunct="1">
              <a:buFontTx/>
              <a:buChar char="•"/>
            </a:pPr>
            <a:r>
              <a:rPr lang="en-NZ" dirty="0" smtClean="0"/>
              <a:t>The architecture works the same no matter how fancy you made the animals</a:t>
            </a:r>
          </a:p>
        </p:txBody>
      </p:sp>
      <p:sp>
        <p:nvSpPr>
          <p:cNvPr id="4" name="Slide Number Placeholder 3"/>
          <p:cNvSpPr>
            <a:spLocks noGrp="1"/>
          </p:cNvSpPr>
          <p:nvPr>
            <p:ph type="sldNum" sz="quarter" idx="5"/>
          </p:nvPr>
        </p:nvSpPr>
        <p:spPr/>
        <p:txBody>
          <a:bodyPr/>
          <a:lstStyle/>
          <a:p>
            <a:pPr>
              <a:defRPr/>
            </a:pPr>
            <a:fld id="{02F241E8-9C00-46DF-8347-E7744B3DA83D}" type="slidenum">
              <a:rPr lang="en-NZ" smtClean="0"/>
              <a:pPr>
                <a:defRPr/>
              </a:pPr>
              <a:t>24</a:t>
            </a:fld>
            <a:endParaRPr lang="en-NZ"/>
          </a:p>
        </p:txBody>
      </p:sp>
    </p:spTree>
    <p:extLst>
      <p:ext uri="{BB962C8B-B14F-4D97-AF65-F5344CB8AC3E}">
        <p14:creationId xmlns:p14="http://schemas.microsoft.com/office/powerpoint/2010/main" val="2515330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smtClean="0"/>
              <a:t>Put them all together into something like this</a:t>
            </a:r>
          </a:p>
          <a:p>
            <a:pPr eaLnBrk="1" hangingPunct="1">
              <a:buFontTx/>
              <a:buChar char="•"/>
            </a:pPr>
            <a:r>
              <a:rPr lang="en-NZ" smtClean="0"/>
              <a:t>Again, in a real simulation you might have various subtrees going, but this will do for us, because all of our animals behave the same</a:t>
            </a:r>
          </a:p>
          <a:p>
            <a:pPr eaLnBrk="1" hangingPunct="1"/>
            <a:endParaRPr lang="en-NZ" smtClean="0"/>
          </a:p>
        </p:txBody>
      </p:sp>
      <p:sp>
        <p:nvSpPr>
          <p:cNvPr id="4" name="Slide Number Placeholder 3"/>
          <p:cNvSpPr>
            <a:spLocks noGrp="1"/>
          </p:cNvSpPr>
          <p:nvPr>
            <p:ph type="sldNum" sz="quarter" idx="5"/>
          </p:nvPr>
        </p:nvSpPr>
        <p:spPr/>
        <p:txBody>
          <a:bodyPr/>
          <a:lstStyle/>
          <a:p>
            <a:pPr>
              <a:defRPr/>
            </a:pPr>
            <a:fld id="{9B898FB4-E7F6-43DE-92CF-19814F9F7A53}" type="slidenum">
              <a:rPr lang="en-NZ" smtClean="0"/>
              <a:pPr>
                <a:defRPr/>
              </a:pPr>
              <a:t>25</a:t>
            </a:fld>
            <a:endParaRPr lang="en-NZ"/>
          </a:p>
        </p:txBody>
      </p:sp>
    </p:spTree>
    <p:extLst>
      <p:ext uri="{BB962C8B-B14F-4D97-AF65-F5344CB8AC3E}">
        <p14:creationId xmlns:p14="http://schemas.microsoft.com/office/powerpoint/2010/main" val="763909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Next, we’ll make the factories</a:t>
            </a:r>
          </a:p>
          <a:p>
            <a:pPr eaLnBrk="1" hangingPunct="1">
              <a:buFontTx/>
              <a:buChar char="•"/>
            </a:pPr>
            <a:r>
              <a:rPr lang="en-NZ" dirty="0" smtClean="0"/>
              <a:t>An animal factory is just a method, so we could sensibly make it an interface. If you need data or default</a:t>
            </a:r>
            <a:r>
              <a:rPr lang="en-NZ" baseline="0" dirty="0" smtClean="0"/>
              <a:t> methods, make an abstract class.</a:t>
            </a:r>
            <a:endParaRPr lang="en-NZ" dirty="0" smtClean="0"/>
          </a:p>
          <a:p>
            <a:pPr eaLnBrk="1" hangingPunct="1">
              <a:buFontTx/>
              <a:buChar char="•"/>
            </a:pPr>
            <a:r>
              <a:rPr lang="en-NZ" dirty="0" smtClean="0"/>
              <a:t>We could then declare two concrete factories, one for each continent.</a:t>
            </a:r>
          </a:p>
          <a:p>
            <a:pPr eaLnBrk="1" hangingPunct="1">
              <a:buFontTx/>
              <a:buChar char="•"/>
            </a:pPr>
            <a:r>
              <a:rPr lang="en-NZ" dirty="0" smtClean="0"/>
              <a:t>They implement the interface, so we can use</a:t>
            </a:r>
            <a:r>
              <a:rPr lang="en-NZ" baseline="0" dirty="0" smtClean="0"/>
              <a:t> the same code in the simulator regardless of which kind of animals we make – the methods we call will be the same.</a:t>
            </a:r>
            <a:endParaRPr lang="en-NZ" dirty="0" smtClean="0"/>
          </a:p>
          <a:p>
            <a:pPr eaLnBrk="1" hangingPunct="1">
              <a:buFontTx/>
              <a:buChar char="•"/>
            </a:pPr>
            <a:r>
              <a:rPr lang="en-NZ" dirty="0" smtClean="0"/>
              <a:t>Here is the NA one. We group all the NA animals together here. </a:t>
            </a:r>
          </a:p>
          <a:p>
            <a:pPr eaLnBrk="1" hangingPunct="1">
              <a:buFontTx/>
              <a:buChar char="•"/>
            </a:pPr>
            <a:r>
              <a:rPr lang="en-NZ" dirty="0" smtClean="0"/>
              <a:t>What would the Australian one look like?</a:t>
            </a:r>
          </a:p>
        </p:txBody>
      </p:sp>
      <p:sp>
        <p:nvSpPr>
          <p:cNvPr id="4" name="Slide Number Placeholder 3"/>
          <p:cNvSpPr>
            <a:spLocks noGrp="1"/>
          </p:cNvSpPr>
          <p:nvPr>
            <p:ph type="sldNum" sz="quarter" idx="5"/>
          </p:nvPr>
        </p:nvSpPr>
        <p:spPr/>
        <p:txBody>
          <a:bodyPr/>
          <a:lstStyle/>
          <a:p>
            <a:pPr>
              <a:defRPr/>
            </a:pPr>
            <a:fld id="{5A68E769-64F9-441B-9718-2BFBC041A507}" type="slidenum">
              <a:rPr lang="en-NZ" smtClean="0"/>
              <a:pPr>
                <a:defRPr/>
              </a:pPr>
              <a:t>26</a:t>
            </a:fld>
            <a:endParaRPr lang="en-NZ"/>
          </a:p>
        </p:txBody>
      </p:sp>
    </p:spTree>
    <p:extLst>
      <p:ext uri="{BB962C8B-B14F-4D97-AF65-F5344CB8AC3E}">
        <p14:creationId xmlns:p14="http://schemas.microsoft.com/office/powerpoint/2010/main" val="1134407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So the Factory hierarchy looks like this</a:t>
            </a:r>
          </a:p>
          <a:p>
            <a:pPr eaLnBrk="1" hangingPunct="1">
              <a:buFontTx/>
              <a:buChar char="•"/>
            </a:pPr>
            <a:r>
              <a:rPr lang="en-NZ" dirty="0" smtClean="0"/>
              <a:t>You should see that it would be very straightforward to add additional factories for more continents</a:t>
            </a:r>
          </a:p>
        </p:txBody>
      </p:sp>
      <p:sp>
        <p:nvSpPr>
          <p:cNvPr id="4" name="Slide Number Placeholder 3"/>
          <p:cNvSpPr>
            <a:spLocks noGrp="1"/>
          </p:cNvSpPr>
          <p:nvPr>
            <p:ph type="sldNum" sz="quarter" idx="5"/>
          </p:nvPr>
        </p:nvSpPr>
        <p:spPr/>
        <p:txBody>
          <a:bodyPr/>
          <a:lstStyle/>
          <a:p>
            <a:pPr>
              <a:defRPr/>
            </a:pPr>
            <a:fld id="{E43A140A-8D87-40E1-A1B3-C474265C1BCF}" type="slidenum">
              <a:rPr lang="en-NZ" smtClean="0"/>
              <a:pPr>
                <a:defRPr/>
              </a:pPr>
              <a:t>27</a:t>
            </a:fld>
            <a:endParaRPr lang="en-NZ"/>
          </a:p>
        </p:txBody>
      </p:sp>
    </p:spTree>
    <p:extLst>
      <p:ext uri="{BB962C8B-B14F-4D97-AF65-F5344CB8AC3E}">
        <p14:creationId xmlns:p14="http://schemas.microsoft.com/office/powerpoint/2010/main" val="2076446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And finally, we consider the continents themselves.</a:t>
            </a:r>
          </a:p>
          <a:p>
            <a:pPr eaLnBrk="1" hangingPunct="1">
              <a:buFontTx/>
              <a:buChar char="•"/>
            </a:pPr>
            <a:r>
              <a:rPr lang="en-NZ" dirty="0" smtClean="0"/>
              <a:t>They will be responsible for running the simulation, so they need the simulation</a:t>
            </a:r>
            <a:r>
              <a:rPr lang="en-NZ" baseline="0" dirty="0" smtClean="0"/>
              <a:t> parameters and controls for displaying (we allow a little UI coupling here to keep things simple – add an intermediate class to reduce this if you wish).</a:t>
            </a:r>
          </a:p>
          <a:p>
            <a:pPr eaLnBrk="1" hangingPunct="1">
              <a:buFontTx/>
              <a:buChar char="•"/>
            </a:pPr>
            <a:endParaRPr lang="en-NZ" dirty="0" smtClean="0"/>
          </a:p>
          <a:p>
            <a:pPr eaLnBrk="1" hangingPunct="1">
              <a:buFontTx/>
              <a:buChar char="•"/>
            </a:pPr>
            <a:r>
              <a:rPr lang="en-NZ" dirty="0" smtClean="0"/>
              <a:t>They will also need a factory to use to create their animals.</a:t>
            </a:r>
          </a:p>
          <a:p>
            <a:pPr eaLnBrk="1" hangingPunct="1">
              <a:buFontTx/>
              <a:buChar char="•"/>
            </a:pPr>
            <a:r>
              <a:rPr lang="en-NZ" dirty="0" smtClean="0"/>
              <a:t>What is the type of the factory? </a:t>
            </a:r>
            <a:r>
              <a:rPr lang="en-NZ" dirty="0" smtClean="0">
                <a:sym typeface="Wingdings" pitchFamily="2" charset="2"/>
              </a:rPr>
              <a:t></a:t>
            </a:r>
            <a:r>
              <a:rPr lang="en-NZ" dirty="0" smtClean="0"/>
              <a:t> </a:t>
            </a:r>
            <a:r>
              <a:rPr lang="en-NZ" dirty="0" err="1" smtClean="0"/>
              <a:t>IAnimalFactory</a:t>
            </a:r>
            <a:r>
              <a:rPr lang="en-NZ" dirty="0" smtClean="0"/>
              <a:t> (or the factory base class if you implemented as an abstract class).</a:t>
            </a:r>
          </a:p>
          <a:p>
            <a:pPr eaLnBrk="1" hangingPunct="1">
              <a:buFontTx/>
              <a:buChar char="•"/>
            </a:pPr>
            <a:endParaRPr lang="en-NZ" dirty="0" smtClean="0"/>
          </a:p>
          <a:p>
            <a:pPr eaLnBrk="1" hangingPunct="1">
              <a:buFontTx/>
              <a:buChar char="•"/>
            </a:pPr>
            <a:r>
              <a:rPr lang="en-NZ" dirty="0" smtClean="0"/>
              <a:t>Which factory do they get? </a:t>
            </a:r>
            <a:r>
              <a:rPr lang="en-NZ" dirty="0" smtClean="0">
                <a:sym typeface="Wingdings" pitchFamily="2" charset="2"/>
              </a:rPr>
              <a:t></a:t>
            </a:r>
            <a:r>
              <a:rPr lang="en-NZ" dirty="0" smtClean="0"/>
              <a:t>The one that produces the kind of animals they need</a:t>
            </a:r>
          </a:p>
          <a:p>
            <a:pPr eaLnBrk="1" hangingPunct="1">
              <a:buFontTx/>
              <a:buChar char="•"/>
            </a:pPr>
            <a:endParaRPr lang="en-NZ" dirty="0" smtClean="0"/>
          </a:p>
          <a:p>
            <a:pPr eaLnBrk="1" hangingPunct="1">
              <a:buFontTx/>
              <a:buChar char="•"/>
            </a:pPr>
            <a:r>
              <a:rPr lang="en-NZ" dirty="0" smtClean="0"/>
              <a:t>When do they get their factory object? </a:t>
            </a:r>
            <a:r>
              <a:rPr lang="en-NZ" dirty="0" smtClean="0">
                <a:sym typeface="Wingdings" pitchFamily="2" charset="2"/>
              </a:rPr>
              <a:t></a:t>
            </a:r>
            <a:r>
              <a:rPr lang="en-NZ" dirty="0" smtClean="0"/>
              <a:t> In their constructor</a:t>
            </a:r>
          </a:p>
          <a:p>
            <a:pPr eaLnBrk="1" hangingPunct="1">
              <a:buFontTx/>
              <a:buChar char="•"/>
            </a:pPr>
            <a:endParaRPr lang="en-NZ" dirty="0" smtClean="0"/>
          </a:p>
          <a:p>
            <a:pPr eaLnBrk="1" hangingPunct="1">
              <a:buFontTx/>
              <a:buChar char="•"/>
            </a:pPr>
            <a:r>
              <a:rPr lang="en-NZ" dirty="0" smtClean="0"/>
              <a:t>If you had</a:t>
            </a:r>
            <a:r>
              <a:rPr lang="en-NZ" baseline="0" dirty="0" smtClean="0"/>
              <a:t> some kind of reason to do so (zombie alien virus plague?) and wanted to change at runtime the kind of animals that a continent produced, would it be hard? </a:t>
            </a:r>
            <a:r>
              <a:rPr lang="en-NZ" baseline="0" dirty="0" smtClean="0">
                <a:sym typeface="Wingdings" pitchFamily="2" charset="2"/>
              </a:rPr>
              <a:t> No. (so there is a sense of the strategy pattern here as well...the principles are strong...)</a:t>
            </a:r>
            <a:endParaRPr lang="en-NZ" dirty="0" smtClean="0"/>
          </a:p>
        </p:txBody>
      </p:sp>
      <p:sp>
        <p:nvSpPr>
          <p:cNvPr id="4" name="Slide Number Placeholder 3"/>
          <p:cNvSpPr>
            <a:spLocks noGrp="1"/>
          </p:cNvSpPr>
          <p:nvPr>
            <p:ph type="sldNum" sz="quarter" idx="5"/>
          </p:nvPr>
        </p:nvSpPr>
        <p:spPr/>
        <p:txBody>
          <a:bodyPr/>
          <a:lstStyle/>
          <a:p>
            <a:pPr>
              <a:defRPr/>
            </a:pPr>
            <a:fld id="{457BF420-E41D-4B53-A488-17ECA7DFFB42}" type="slidenum">
              <a:rPr lang="en-NZ" smtClean="0"/>
              <a:pPr>
                <a:defRPr/>
              </a:pPr>
              <a:t>28</a:t>
            </a:fld>
            <a:endParaRPr lang="en-NZ"/>
          </a:p>
        </p:txBody>
      </p:sp>
    </p:spTree>
    <p:extLst>
      <p:ext uri="{BB962C8B-B14F-4D97-AF65-F5344CB8AC3E}">
        <p14:creationId xmlns:p14="http://schemas.microsoft.com/office/powerpoint/2010/main" val="1484968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You might want to break this apart to reduce coupling with the UI, but to make</a:t>
            </a:r>
            <a:r>
              <a:rPr lang="en-NZ" baseline="0" dirty="0" smtClean="0"/>
              <a:t> the architecture fit on the slides, we’ll tolerate it here.</a:t>
            </a:r>
            <a:endParaRPr lang="en-US"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29</a:t>
            </a:fld>
            <a:endParaRPr lang="en-NZ"/>
          </a:p>
        </p:txBody>
      </p:sp>
    </p:spTree>
    <p:extLst>
      <p:ext uri="{BB962C8B-B14F-4D97-AF65-F5344CB8AC3E}">
        <p14:creationId xmlns:p14="http://schemas.microsoft.com/office/powerpoint/2010/main" val="4114696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673" indent="-171673" eaLnBrk="1" hangingPunct="1">
              <a:spcBef>
                <a:spcPct val="0"/>
              </a:spcBef>
              <a:buFont typeface="Arial" pitchFamily="34" charset="0"/>
              <a:buChar char="•"/>
            </a:pPr>
            <a:r>
              <a:rPr lang="en-NZ" dirty="0" smtClean="0"/>
              <a:t>So here is the game character class hierarchy...</a:t>
            </a:r>
          </a:p>
          <a:p>
            <a:pPr marL="171673" indent="-171673" eaLnBrk="1" hangingPunct="1">
              <a:spcBef>
                <a:spcPct val="0"/>
              </a:spcBef>
              <a:buFont typeface="Arial" pitchFamily="34" charset="0"/>
              <a:buChar char="•"/>
            </a:pPr>
            <a:r>
              <a:rPr lang="en-NZ" dirty="0" smtClean="0"/>
              <a:t>In reality these classes are so simple we might not make this architecture, we’d just set the message string and text colour and get on with it. But we make these separate classes on the assumption that in a real game the characters would be complex things with some common data and methods and some need for polymorphism, as we have often seen.</a:t>
            </a:r>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D3F8A5-694D-4F99-AF16-DF7EE1D6F33C}" type="slidenum">
              <a:rPr lang="en-NZ" smtClean="0"/>
              <a:pPr fontAlgn="base">
                <a:spcBef>
                  <a:spcPct val="0"/>
                </a:spcBef>
                <a:spcAft>
                  <a:spcPct val="0"/>
                </a:spcAft>
                <a:defRPr/>
              </a:pPr>
              <a:t>3</a:t>
            </a:fld>
            <a:endParaRPr lang="en-NZ" smtClean="0"/>
          </a:p>
        </p:txBody>
      </p:sp>
    </p:spTree>
    <p:extLst>
      <p:ext uri="{BB962C8B-B14F-4D97-AF65-F5344CB8AC3E}">
        <p14:creationId xmlns:p14="http://schemas.microsoft.com/office/powerpoint/2010/main" val="260742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This is the common method</a:t>
            </a:r>
            <a:r>
              <a:rPr lang="en-NZ" baseline="0" dirty="0" smtClean="0"/>
              <a:t> to run the simulation – </a:t>
            </a:r>
            <a:r>
              <a:rPr lang="en-NZ" b="1" i="1" baseline="0" dirty="0" smtClean="0"/>
              <a:t>in the continent base class.</a:t>
            </a:r>
          </a:p>
          <a:p>
            <a:pPr marL="171673" indent="-171673">
              <a:buFont typeface="Arial" pitchFamily="34" charset="0"/>
              <a:buChar char="•"/>
            </a:pPr>
            <a:endParaRPr lang="en-NZ" baseline="0" dirty="0" smtClean="0"/>
          </a:p>
          <a:p>
            <a:pPr marL="171673" indent="-171673">
              <a:buFont typeface="Arial" pitchFamily="34" charset="0"/>
              <a:buChar char="•"/>
            </a:pPr>
            <a:r>
              <a:rPr lang="en-NZ" b="1" i="1" baseline="0" dirty="0" smtClean="0"/>
              <a:t>Note that there is no need for polymorphism here. As long as each continent descendant class gets the </a:t>
            </a:r>
            <a:r>
              <a:rPr lang="en-NZ" b="1" i="1" u="sng" baseline="0" dirty="0" smtClean="0"/>
              <a:t>right kind of factory </a:t>
            </a:r>
            <a:r>
              <a:rPr lang="en-NZ" b="1" i="1" baseline="0" dirty="0" smtClean="0"/>
              <a:t>in its constructor, the code is identical for all descendants</a:t>
            </a:r>
            <a:r>
              <a:rPr lang="en-NZ" baseline="0" dirty="0" smtClean="0"/>
              <a:t>.</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Isn’t that lovely. Note the complete absence of code duplication.</a:t>
            </a:r>
          </a:p>
          <a:p>
            <a:pPr marL="171673" indent="-171673">
              <a:buFont typeface="Arial" pitchFamily="34" charset="0"/>
              <a:buChar char="•"/>
            </a:pPr>
            <a:endParaRPr lang="en-NZ" baseline="0" dirty="0" smtClean="0"/>
          </a:p>
          <a:p>
            <a:pPr marL="171673" indent="-171673">
              <a:buFont typeface="Arial" pitchFamily="34" charset="0"/>
              <a:buChar char="•"/>
            </a:pPr>
            <a:r>
              <a:rPr lang="en-NZ" baseline="0" dirty="0" smtClean="0"/>
              <a:t>IRL, those constants would come from some configuration object…</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30</a:t>
            </a:fld>
            <a:endParaRPr lang="en-NZ"/>
          </a:p>
        </p:txBody>
      </p:sp>
    </p:spTree>
    <p:extLst>
      <p:ext uri="{BB962C8B-B14F-4D97-AF65-F5344CB8AC3E}">
        <p14:creationId xmlns:p14="http://schemas.microsoft.com/office/powerpoint/2010/main" val="2566564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So, what does the concrete continent child class look like?</a:t>
            </a:r>
          </a:p>
          <a:p>
            <a:pPr eaLnBrk="1" hangingPunct="1">
              <a:buFontTx/>
              <a:buChar char="•"/>
            </a:pPr>
            <a:r>
              <a:rPr lang="en-NZ" dirty="0" smtClean="0"/>
              <a:t>In its constructor, it calls the parent to get the common code, then initialises its factory.</a:t>
            </a:r>
          </a:p>
          <a:p>
            <a:pPr eaLnBrk="1" hangingPunct="1">
              <a:buFontTx/>
              <a:buChar char="•"/>
            </a:pPr>
            <a:endParaRPr lang="en-NZ" dirty="0" smtClean="0"/>
          </a:p>
          <a:p>
            <a:pPr eaLnBrk="1" hangingPunct="1">
              <a:buFontTx/>
              <a:buChar char="•"/>
            </a:pPr>
            <a:r>
              <a:rPr lang="en-NZ" b="1" i="1" dirty="0" smtClean="0"/>
              <a:t>Since it makes the correct factory, </a:t>
            </a:r>
            <a:r>
              <a:rPr lang="en-NZ" b="1" i="1" dirty="0" err="1" smtClean="0"/>
              <a:t>runSimulation</a:t>
            </a:r>
            <a:r>
              <a:rPr lang="en-NZ" b="1" i="1" dirty="0" smtClean="0"/>
              <a:t> will create the correct kinds of animals</a:t>
            </a:r>
          </a:p>
          <a:p>
            <a:pPr eaLnBrk="1" hangingPunct="1">
              <a:buFontTx/>
              <a:buChar char="•"/>
            </a:pPr>
            <a:r>
              <a:rPr lang="en-NZ" b="1" i="1" dirty="0" smtClean="0"/>
              <a:t>Like magic.</a:t>
            </a:r>
          </a:p>
          <a:p>
            <a:pPr eaLnBrk="1" hangingPunct="1">
              <a:buFontTx/>
              <a:buChar char="•"/>
            </a:pPr>
            <a:endParaRPr lang="en-NZ" b="1" i="1" dirty="0" smtClean="0"/>
          </a:p>
          <a:p>
            <a:pPr eaLnBrk="1" hangingPunct="1">
              <a:buFontTx/>
              <a:buChar char="•"/>
            </a:pPr>
            <a:r>
              <a:rPr lang="en-NZ" dirty="0" smtClean="0"/>
              <a:t>Australia is left as an exercise</a:t>
            </a:r>
          </a:p>
        </p:txBody>
      </p:sp>
      <p:sp>
        <p:nvSpPr>
          <p:cNvPr id="4" name="Slide Number Placeholder 3"/>
          <p:cNvSpPr>
            <a:spLocks noGrp="1"/>
          </p:cNvSpPr>
          <p:nvPr>
            <p:ph type="sldNum" sz="quarter" idx="5"/>
          </p:nvPr>
        </p:nvSpPr>
        <p:spPr/>
        <p:txBody>
          <a:bodyPr/>
          <a:lstStyle/>
          <a:p>
            <a:pPr>
              <a:defRPr/>
            </a:pPr>
            <a:fld id="{EADD3ED8-45C5-45FC-9D7F-C8DA4034F3C3}" type="slidenum">
              <a:rPr lang="en-NZ" smtClean="0"/>
              <a:pPr>
                <a:defRPr/>
              </a:pPr>
              <a:t>31</a:t>
            </a:fld>
            <a:endParaRPr lang="en-NZ"/>
          </a:p>
        </p:txBody>
      </p:sp>
    </p:spTree>
    <p:extLst>
      <p:ext uri="{BB962C8B-B14F-4D97-AF65-F5344CB8AC3E}">
        <p14:creationId xmlns:p14="http://schemas.microsoft.com/office/powerpoint/2010/main" val="2640579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Exercise in practical</a:t>
            </a:r>
          </a:p>
          <a:p>
            <a:pPr eaLnBrk="1" hangingPunct="1">
              <a:buFontTx/>
              <a:buChar char="•"/>
            </a:pPr>
            <a:r>
              <a:rPr lang="en-NZ" dirty="0" smtClean="0"/>
              <a:t>One</a:t>
            </a:r>
            <a:r>
              <a:rPr lang="en-NZ" baseline="0" dirty="0" smtClean="0"/>
              <a:t> thing you will notice is that there is very little code in the form.</a:t>
            </a:r>
          </a:p>
          <a:p>
            <a:pPr eaLnBrk="1" hangingPunct="1">
              <a:buFontTx/>
              <a:buChar char="•"/>
            </a:pPr>
            <a:r>
              <a:rPr lang="en-NZ" baseline="0" dirty="0" smtClean="0"/>
              <a:t>Basically you create your continents, and, in the appropriate button click handler, you tell a continent instance to execute its </a:t>
            </a:r>
            <a:r>
              <a:rPr lang="en-NZ" baseline="0" dirty="0" err="1" smtClean="0"/>
              <a:t>runSimulation</a:t>
            </a:r>
            <a:r>
              <a:rPr lang="en-NZ" baseline="0" dirty="0" smtClean="0"/>
              <a:t> method.</a:t>
            </a:r>
          </a:p>
          <a:p>
            <a:pPr eaLnBrk="1" hangingPunct="1">
              <a:buFontTx/>
              <a:buChar char="•"/>
            </a:pPr>
            <a:endParaRPr lang="en-NZ" baseline="0" dirty="0" smtClean="0"/>
          </a:p>
          <a:p>
            <a:pPr eaLnBrk="1" hangingPunct="1">
              <a:buFontTx/>
              <a:buChar char="•"/>
            </a:pPr>
            <a:r>
              <a:rPr lang="en-NZ" dirty="0" smtClean="0"/>
              <a:t>Again we see this very common pattern in OO of lots of code underneath, and by the time we get to the upper management, it’s just a simple method call.</a:t>
            </a:r>
          </a:p>
        </p:txBody>
      </p:sp>
      <p:sp>
        <p:nvSpPr>
          <p:cNvPr id="4" name="Slide Number Placeholder 3"/>
          <p:cNvSpPr>
            <a:spLocks noGrp="1"/>
          </p:cNvSpPr>
          <p:nvPr>
            <p:ph type="sldNum" sz="quarter" idx="5"/>
          </p:nvPr>
        </p:nvSpPr>
        <p:spPr/>
        <p:txBody>
          <a:bodyPr/>
          <a:lstStyle/>
          <a:p>
            <a:pPr>
              <a:defRPr/>
            </a:pPr>
            <a:fld id="{03DA43A9-31A8-4DBC-8EEF-6C7B22ECA52F}" type="slidenum">
              <a:rPr lang="en-NZ" smtClean="0"/>
              <a:pPr>
                <a:defRPr/>
              </a:pPr>
              <a:t>32</a:t>
            </a:fld>
            <a:endParaRPr lang="en-NZ"/>
          </a:p>
        </p:txBody>
      </p:sp>
    </p:spTree>
    <p:extLst>
      <p:ext uri="{BB962C8B-B14F-4D97-AF65-F5344CB8AC3E}">
        <p14:creationId xmlns:p14="http://schemas.microsoft.com/office/powerpoint/2010/main" val="1688594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spcBef>
                <a:spcPct val="0"/>
              </a:spcBef>
              <a:buFontTx/>
              <a:buChar char="•"/>
            </a:pPr>
            <a:r>
              <a:rPr lang="en-NZ" dirty="0" smtClean="0"/>
              <a:t>The pattern we just made is an example of the “Abstract Factory Pattern”</a:t>
            </a:r>
          </a:p>
          <a:p>
            <a:pPr eaLnBrk="1" hangingPunct="1">
              <a:spcBef>
                <a:spcPct val="0"/>
              </a:spcBef>
              <a:buFontTx/>
              <a:buChar char="•"/>
            </a:pPr>
            <a:r>
              <a:rPr lang="en-NZ" dirty="0" smtClean="0"/>
              <a:t>A family</a:t>
            </a:r>
            <a:r>
              <a:rPr lang="en-NZ" baseline="0" dirty="0" smtClean="0"/>
              <a:t> of consumers and </a:t>
            </a:r>
            <a:r>
              <a:rPr lang="en-NZ" b="1" baseline="0" dirty="0" smtClean="0"/>
              <a:t>a family of factories</a:t>
            </a:r>
            <a:r>
              <a:rPr lang="en-NZ" baseline="0" dirty="0" smtClean="0"/>
              <a:t>.</a:t>
            </a:r>
            <a:endParaRPr lang="en-NZ" dirty="0" smtClean="0"/>
          </a:p>
          <a:p>
            <a:pPr eaLnBrk="1" hangingPunct="1">
              <a:spcBef>
                <a:spcPct val="0"/>
              </a:spcBef>
              <a:buFontTx/>
              <a:buChar char="•"/>
            </a:pPr>
            <a:r>
              <a:rPr lang="en-NZ" dirty="0" smtClean="0"/>
              <a:t>You have an abstract factory (our</a:t>
            </a:r>
            <a:r>
              <a:rPr lang="en-NZ" baseline="0" dirty="0" smtClean="0"/>
              <a:t> interface)</a:t>
            </a:r>
            <a:r>
              <a:rPr lang="en-NZ" dirty="0" smtClean="0"/>
              <a:t>, and appropriate concrete implementations of it</a:t>
            </a:r>
          </a:p>
          <a:p>
            <a:pPr eaLnBrk="1" hangingPunct="1">
              <a:spcBef>
                <a:spcPct val="0"/>
              </a:spcBef>
              <a:buFontTx/>
              <a:buChar char="•"/>
            </a:pPr>
            <a:endParaRPr lang="en-NZ" dirty="0" smtClean="0"/>
          </a:p>
          <a:p>
            <a:pPr eaLnBrk="1" hangingPunct="1">
              <a:spcBef>
                <a:spcPct val="0"/>
              </a:spcBef>
              <a:buFontTx/>
              <a:buChar char="•"/>
            </a:pPr>
            <a:r>
              <a:rPr lang="en-NZ" dirty="0" smtClean="0"/>
              <a:t>Here is the official diagram for the Abstract Factory Pattern.</a:t>
            </a:r>
          </a:p>
          <a:p>
            <a:pPr eaLnBrk="1" hangingPunct="1">
              <a:spcBef>
                <a:spcPct val="0"/>
              </a:spcBef>
              <a:buFontTx/>
              <a:buChar char="•"/>
            </a:pPr>
            <a:r>
              <a:rPr lang="en-NZ" dirty="0" smtClean="0"/>
              <a:t>These sorts of diagrams are often presented for the design patterns.</a:t>
            </a:r>
          </a:p>
          <a:p>
            <a:pPr eaLnBrk="1" hangingPunct="1">
              <a:spcBef>
                <a:spcPct val="0"/>
              </a:spcBef>
              <a:buFontTx/>
              <a:buChar char="•"/>
            </a:pPr>
            <a:r>
              <a:rPr lang="en-NZ" dirty="0" smtClean="0"/>
              <a:t>The solid lines are “needs” or “uses”  (i.e. composition or aggregation).</a:t>
            </a:r>
          </a:p>
          <a:p>
            <a:pPr eaLnBrk="1" hangingPunct="1">
              <a:spcBef>
                <a:spcPct val="0"/>
              </a:spcBef>
              <a:buFontTx/>
              <a:buChar char="•"/>
            </a:pPr>
            <a:r>
              <a:rPr lang="en-NZ" dirty="0" smtClean="0"/>
              <a:t>The dotted lines are “creates”.</a:t>
            </a:r>
          </a:p>
          <a:p>
            <a:pPr eaLnBrk="1" hangingPunct="1">
              <a:spcBef>
                <a:spcPct val="0"/>
              </a:spcBef>
              <a:buFontTx/>
              <a:buChar char="•"/>
            </a:pPr>
            <a:r>
              <a:rPr lang="en-NZ" dirty="0" smtClean="0"/>
              <a:t>The hollow arrows are inheritance, like always.</a:t>
            </a:r>
          </a:p>
          <a:p>
            <a:pPr marL="0" marR="0" indent="0" algn="l" defTabSz="914400" rtl="0" eaLnBrk="1" fontAlgn="base" latinLnBrk="0" hangingPunct="1">
              <a:lnSpc>
                <a:spcPct val="100000"/>
              </a:lnSpc>
              <a:spcBef>
                <a:spcPct val="0"/>
              </a:spcBef>
              <a:spcAft>
                <a:spcPct val="0"/>
              </a:spcAft>
              <a:buClrTx/>
              <a:buSzTx/>
              <a:buFontTx/>
              <a:buChar char="•"/>
              <a:tabLst/>
              <a:defRPr/>
            </a:pPr>
            <a:r>
              <a:rPr lang="en-NZ" dirty="0" smtClean="0"/>
              <a:t>Sometimes, reading the diagram is harder than writing the code…</a:t>
            </a:r>
          </a:p>
          <a:p>
            <a:pPr eaLnBrk="1" hangingPunct="1">
              <a:spcBef>
                <a:spcPct val="0"/>
              </a:spcBef>
              <a:buFontTx/>
              <a:buChar char="•"/>
            </a:pPr>
            <a:endParaRPr lang="en-NZ" dirty="0" smtClean="0"/>
          </a:p>
          <a:p>
            <a:pPr eaLnBrk="1" hangingPunct="1">
              <a:spcBef>
                <a:spcPct val="0"/>
              </a:spcBef>
              <a:buFontTx/>
              <a:buChar char="•"/>
            </a:pPr>
            <a:r>
              <a:rPr lang="en-NZ" dirty="0" smtClean="0"/>
              <a:t>So you have a Client that needs one</a:t>
            </a:r>
            <a:r>
              <a:rPr lang="en-NZ" baseline="0" dirty="0" smtClean="0"/>
              <a:t> or more products (In our example, Continents = Client, Animals = Product)</a:t>
            </a:r>
          </a:p>
          <a:p>
            <a:pPr eaLnBrk="1" hangingPunct="1">
              <a:spcBef>
                <a:spcPct val="0"/>
              </a:spcBef>
              <a:buFontTx/>
              <a:buChar char="•"/>
            </a:pPr>
            <a:r>
              <a:rPr lang="en-NZ" baseline="0" dirty="0" smtClean="0"/>
              <a:t>Here called Products A and B; there could of course be more. </a:t>
            </a:r>
          </a:p>
          <a:p>
            <a:pPr eaLnBrk="1" hangingPunct="1">
              <a:spcBef>
                <a:spcPct val="0"/>
              </a:spcBef>
              <a:buFontTx/>
              <a:buChar char="•"/>
            </a:pPr>
            <a:r>
              <a:rPr lang="en-NZ" baseline="0" dirty="0" smtClean="0"/>
              <a:t>In our example, we only made one kind of product. What would change if we wanted to make more products? </a:t>
            </a:r>
            <a:r>
              <a:rPr lang="en-NZ" baseline="0" dirty="0" smtClean="0">
                <a:sym typeface="Wingdings" pitchFamily="2" charset="2"/>
              </a:rPr>
              <a:t> The number of methods in the Factory interface.</a:t>
            </a:r>
          </a:p>
          <a:p>
            <a:pPr eaLnBrk="1" hangingPunct="1">
              <a:spcBef>
                <a:spcPct val="0"/>
              </a:spcBef>
              <a:buFontTx/>
              <a:buChar char="•"/>
            </a:pPr>
            <a:r>
              <a:rPr lang="en-NZ" baseline="0" dirty="0" smtClean="0">
                <a:sym typeface="Wingdings" pitchFamily="2" charset="2"/>
              </a:rPr>
              <a:t>We might have, for example, </a:t>
            </a:r>
            <a:r>
              <a:rPr lang="en-NZ" baseline="0" dirty="0" err="1" smtClean="0">
                <a:sym typeface="Wingdings" pitchFamily="2" charset="2"/>
              </a:rPr>
              <a:t>createAnimals</a:t>
            </a:r>
            <a:r>
              <a:rPr lang="en-NZ" baseline="0" dirty="0" smtClean="0">
                <a:sym typeface="Wingdings" pitchFamily="2" charset="2"/>
              </a:rPr>
              <a:t> and </a:t>
            </a:r>
            <a:r>
              <a:rPr lang="en-NZ" baseline="0" dirty="0" err="1" smtClean="0">
                <a:sym typeface="Wingdings" pitchFamily="2" charset="2"/>
              </a:rPr>
              <a:t>createPlants</a:t>
            </a:r>
            <a:endParaRPr lang="en-NZ" baseline="0" dirty="0" smtClean="0">
              <a:sym typeface="Wingdings" pitchFamily="2" charset="2"/>
            </a:endParaRPr>
          </a:p>
          <a:p>
            <a:pPr eaLnBrk="1" hangingPunct="1">
              <a:spcBef>
                <a:spcPct val="0"/>
              </a:spcBef>
              <a:buFontTx/>
              <a:buChar char="•"/>
            </a:pPr>
            <a:endParaRPr lang="en-NZ" baseline="0" dirty="0" smtClean="0"/>
          </a:p>
          <a:p>
            <a:pPr eaLnBrk="1" hangingPunct="1">
              <a:spcBef>
                <a:spcPct val="0"/>
              </a:spcBef>
              <a:buFontTx/>
              <a:buChar char="•"/>
            </a:pPr>
            <a:r>
              <a:rPr lang="en-NZ" b="1" i="1" baseline="0" dirty="0" smtClean="0"/>
              <a:t>Instead of creating the products itself by calling new directly, the client uses a factory</a:t>
            </a:r>
            <a:r>
              <a:rPr lang="en-NZ" b="0" i="0" baseline="0" dirty="0" smtClean="0"/>
              <a:t> – a member of the factory family.</a:t>
            </a:r>
            <a:endParaRPr lang="en-NZ" dirty="0" smtClean="0"/>
          </a:p>
          <a:p>
            <a:pPr eaLnBrk="1" hangingPunct="1">
              <a:spcBef>
                <a:spcPct val="0"/>
              </a:spcBef>
              <a:buFontTx/>
              <a:buChar char="•"/>
            </a:pPr>
            <a:r>
              <a:rPr lang="en-NZ" dirty="0" smtClean="0"/>
              <a:t>The client gets a concrete factory (a class</a:t>
            </a:r>
            <a:r>
              <a:rPr lang="en-NZ" baseline="0" dirty="0" smtClean="0"/>
              <a:t> that implements the interface or abstract base class) which creates concrete instances of the products that it needs.</a:t>
            </a:r>
          </a:p>
          <a:p>
            <a:pPr eaLnBrk="1" hangingPunct="1">
              <a:spcBef>
                <a:spcPct val="0"/>
              </a:spcBef>
              <a:buFontTx/>
              <a:buChar char="•"/>
            </a:pPr>
            <a:endParaRPr lang="en-NZ" dirty="0" smtClean="0"/>
          </a:p>
          <a:p>
            <a:pPr eaLnBrk="1" hangingPunct="1">
              <a:spcBef>
                <a:spcPct val="0"/>
              </a:spcBef>
              <a:buFontTx/>
              <a:buChar char="•"/>
            </a:pPr>
            <a:r>
              <a:rPr lang="en-NZ" dirty="0" smtClean="0"/>
              <a:t>In practical, we will build several examples using the Abstract Factory Pattern.</a:t>
            </a:r>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630A78-2DCC-432E-BE40-3C0D59ECC3B0}" type="slidenum">
              <a:rPr lang="en-NZ" smtClean="0"/>
              <a:pPr fontAlgn="base">
                <a:spcBef>
                  <a:spcPct val="0"/>
                </a:spcBef>
                <a:spcAft>
                  <a:spcPct val="0"/>
                </a:spcAft>
                <a:defRPr/>
              </a:pPr>
              <a:t>33</a:t>
            </a:fld>
            <a:endParaRPr lang="en-NZ" smtClean="0"/>
          </a:p>
        </p:txBody>
      </p:sp>
    </p:spTree>
    <p:extLst>
      <p:ext uri="{BB962C8B-B14F-4D97-AF65-F5344CB8AC3E}">
        <p14:creationId xmlns:p14="http://schemas.microsoft.com/office/powerpoint/2010/main" val="11345008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There is another common factory pattern in the </a:t>
            </a:r>
            <a:r>
              <a:rPr lang="en-NZ" dirty="0" err="1" smtClean="0"/>
              <a:t>GoF</a:t>
            </a:r>
            <a:r>
              <a:rPr lang="en-NZ" dirty="0" smtClean="0"/>
              <a:t>, the factory method pattern</a:t>
            </a:r>
          </a:p>
          <a:p>
            <a:pPr eaLnBrk="1" hangingPunct="1">
              <a:buFontTx/>
              <a:buChar char="•"/>
            </a:pPr>
            <a:r>
              <a:rPr lang="en-NZ" dirty="0" smtClean="0"/>
              <a:t>Used when there is only one kind of product being produced</a:t>
            </a:r>
          </a:p>
          <a:p>
            <a:pPr eaLnBrk="1" hangingPunct="1">
              <a:buFontTx/>
              <a:buChar char="•"/>
            </a:pPr>
            <a:r>
              <a:rPr lang="en-NZ" dirty="0" smtClean="0"/>
              <a:t>This is the case for animal world, so it could be implemented this way,</a:t>
            </a:r>
            <a:r>
              <a:rPr lang="en-NZ" baseline="0" dirty="0" smtClean="0"/>
              <a:t> although we will do the full Abstract Factory Pattern, to get the experience of building one.</a:t>
            </a:r>
            <a:endParaRPr lang="en-NZ" dirty="0" smtClean="0"/>
          </a:p>
          <a:p>
            <a:pPr eaLnBrk="1" hangingPunct="1">
              <a:buFontTx/>
              <a:buChar char="•"/>
            </a:pPr>
            <a:r>
              <a:rPr lang="en-NZ" dirty="0" smtClean="0"/>
              <a:t>If you are interested, you can do this as an extra exercise.</a:t>
            </a:r>
          </a:p>
          <a:p>
            <a:pPr eaLnBrk="1" hangingPunct="1">
              <a:buFontTx/>
              <a:buChar char="•"/>
            </a:pPr>
            <a:r>
              <a:rPr lang="en-NZ" dirty="0" smtClean="0"/>
              <a:t>So the switch statement actually becomes part of the Continent class code</a:t>
            </a:r>
          </a:p>
        </p:txBody>
      </p:sp>
      <p:sp>
        <p:nvSpPr>
          <p:cNvPr id="4" name="Slide Number Placeholder 3"/>
          <p:cNvSpPr>
            <a:spLocks noGrp="1"/>
          </p:cNvSpPr>
          <p:nvPr>
            <p:ph type="sldNum" sz="quarter" idx="5"/>
          </p:nvPr>
        </p:nvSpPr>
        <p:spPr/>
        <p:txBody>
          <a:bodyPr/>
          <a:lstStyle/>
          <a:p>
            <a:pPr>
              <a:defRPr/>
            </a:pPr>
            <a:fld id="{8F8441AD-C0BF-46F3-A7F6-10DE77879F66}" type="slidenum">
              <a:rPr lang="en-NZ" smtClean="0"/>
              <a:pPr>
                <a:defRPr/>
              </a:pPr>
              <a:t>34</a:t>
            </a:fld>
            <a:endParaRPr lang="en-NZ"/>
          </a:p>
        </p:txBody>
      </p:sp>
    </p:spTree>
    <p:extLst>
      <p:ext uri="{BB962C8B-B14F-4D97-AF65-F5344CB8AC3E}">
        <p14:creationId xmlns:p14="http://schemas.microsoft.com/office/powerpoint/2010/main" val="3705981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35</a:t>
            </a:fld>
            <a:endParaRPr lang="en-NZ"/>
          </a:p>
        </p:txBody>
      </p:sp>
    </p:spTree>
    <p:extLst>
      <p:ext uri="{BB962C8B-B14F-4D97-AF65-F5344CB8AC3E}">
        <p14:creationId xmlns:p14="http://schemas.microsoft.com/office/powerpoint/2010/main" val="242095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Arial" pitchFamily="34" charset="0"/>
              <a:buChar char="•"/>
            </a:pPr>
            <a:r>
              <a:rPr lang="en-NZ" dirty="0" smtClean="0"/>
              <a:t>We will see more of the factory pattern in class on Friday.</a:t>
            </a:r>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82A12E-5A72-450F-96F0-B48F4B0DE158}" type="slidenum">
              <a:rPr lang="en-NZ" smtClean="0"/>
              <a:pPr fontAlgn="base">
                <a:spcBef>
                  <a:spcPct val="0"/>
                </a:spcBef>
                <a:spcAft>
                  <a:spcPct val="0"/>
                </a:spcAft>
                <a:defRPr/>
              </a:pPr>
              <a:t>36</a:t>
            </a:fld>
            <a:endParaRPr lang="en-NZ" smtClean="0"/>
          </a:p>
        </p:txBody>
      </p:sp>
    </p:spTree>
    <p:extLst>
      <p:ext uri="{BB962C8B-B14F-4D97-AF65-F5344CB8AC3E}">
        <p14:creationId xmlns:p14="http://schemas.microsoft.com/office/powerpoint/2010/main" val="321987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Here is the base class</a:t>
            </a:r>
          </a:p>
          <a:p>
            <a:pPr eaLnBrk="1" hangingPunct="1">
              <a:spcBef>
                <a:spcPct val="0"/>
              </a:spcBef>
              <a:buFontTx/>
              <a:buChar char="•"/>
            </a:pPr>
            <a:r>
              <a:rPr lang="en-NZ" dirty="0" smtClean="0"/>
              <a:t>Again</a:t>
            </a:r>
            <a:r>
              <a:rPr lang="en-NZ" baseline="0" dirty="0" smtClean="0"/>
              <a:t>, in a real situation there would be lots of stuff going on here, but in this simple example, we’ll just pop some data in here.</a:t>
            </a:r>
          </a:p>
          <a:p>
            <a:pPr eaLnBrk="1" hangingPunct="1">
              <a:spcBef>
                <a:spcPct val="0"/>
              </a:spcBef>
              <a:buFontTx/>
              <a:buChar char="•"/>
            </a:pPr>
            <a:r>
              <a:rPr lang="en-NZ" baseline="0" dirty="0" smtClean="0"/>
              <a:t>I’ve chosen some sensible defaults here – you could have left it empty. </a:t>
            </a:r>
          </a:p>
          <a:p>
            <a:pPr eaLnBrk="1" hangingPunct="1">
              <a:spcBef>
                <a:spcPct val="0"/>
              </a:spcBef>
              <a:buFontTx/>
              <a:buChar char="•"/>
            </a:pPr>
            <a:r>
              <a:rPr lang="en-NZ" baseline="0" dirty="0" smtClean="0"/>
              <a:t>Note that the whole abstract/virtual discussion doesn’t apply to constructors. All children should have their own constructors, regardless. Sometimes all that happens is that they call the parent’s constructor (base) but they still have their own.</a:t>
            </a:r>
          </a:p>
          <a:p>
            <a:pPr eaLnBrk="1" hangingPunct="1">
              <a:spcBef>
                <a:spcPct val="0"/>
              </a:spcBef>
              <a:buFontTx/>
              <a:buChar char="•"/>
            </a:pPr>
            <a:r>
              <a:rPr lang="en-NZ" baseline="0" dirty="0" smtClean="0"/>
              <a:t>The game engine class will access the data and use it.</a:t>
            </a:r>
            <a:endParaRPr lang="en-NZ" dirty="0"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410065-61FB-4D67-9CB1-A2C211FED2B9}" type="slidenum">
              <a:rPr lang="en-NZ" smtClean="0"/>
              <a:pPr fontAlgn="base">
                <a:spcBef>
                  <a:spcPct val="0"/>
                </a:spcBef>
                <a:spcAft>
                  <a:spcPct val="0"/>
                </a:spcAft>
                <a:defRPr/>
              </a:pPr>
              <a:t>4</a:t>
            </a:fld>
            <a:endParaRPr lang="en-NZ" smtClean="0"/>
          </a:p>
        </p:txBody>
      </p:sp>
    </p:spTree>
    <p:extLst>
      <p:ext uri="{BB962C8B-B14F-4D97-AF65-F5344CB8AC3E}">
        <p14:creationId xmlns:p14="http://schemas.microsoft.com/office/powerpoint/2010/main" val="216344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And here are two of the concrete child classes</a:t>
            </a:r>
          </a:p>
          <a:p>
            <a:pPr eaLnBrk="1" hangingPunct="1">
              <a:spcBef>
                <a:spcPct val="0"/>
              </a:spcBef>
              <a:buFontTx/>
              <a:buChar char="•"/>
            </a:pPr>
            <a:r>
              <a:rPr lang="en-NZ" dirty="0" smtClean="0"/>
              <a:t>They only need to set up their class-specific data values in a constructor.</a:t>
            </a:r>
          </a:p>
          <a:p>
            <a:pPr eaLnBrk="1" hangingPunct="1">
              <a:spcBef>
                <a:spcPct val="0"/>
              </a:spcBef>
              <a:buFontTx/>
              <a:buChar char="•"/>
            </a:pPr>
            <a:r>
              <a:rPr lang="en-NZ" dirty="0" smtClean="0"/>
              <a:t>Again, the architecture is too heavy for the example – just imagine that there was lots of code</a:t>
            </a:r>
            <a:r>
              <a:rPr lang="en-NZ" baseline="0" dirty="0" smtClean="0"/>
              <a:t> in the base class for animation, path-finding, etc.</a:t>
            </a:r>
          </a:p>
          <a:p>
            <a:pPr eaLnBrk="1" hangingPunct="1">
              <a:spcBef>
                <a:spcPct val="0"/>
              </a:spcBef>
              <a:buFontTx/>
              <a:buChar char="•"/>
            </a:pPr>
            <a:endParaRPr lang="en-NZ" dirty="0" smtClean="0"/>
          </a:p>
          <a:p>
            <a:pPr eaLnBrk="1" hangingPunct="1">
              <a:spcBef>
                <a:spcPct val="0"/>
              </a:spcBef>
              <a:buFontTx/>
              <a:buChar char="•"/>
            </a:pPr>
            <a:r>
              <a:rPr lang="en-NZ" dirty="0" smtClean="0"/>
              <a:t>The others you can figure out</a:t>
            </a:r>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CEA23-5A00-47F7-BCC7-6180B31A648F}" type="slidenum">
              <a:rPr lang="en-NZ" smtClean="0"/>
              <a:pPr fontAlgn="base">
                <a:spcBef>
                  <a:spcPct val="0"/>
                </a:spcBef>
                <a:spcAft>
                  <a:spcPct val="0"/>
                </a:spcAft>
                <a:defRPr/>
              </a:pPr>
              <a:t>5</a:t>
            </a:fld>
            <a:endParaRPr lang="en-NZ" smtClean="0"/>
          </a:p>
        </p:txBody>
      </p:sp>
    </p:spTree>
    <p:extLst>
      <p:ext uri="{BB962C8B-B14F-4D97-AF65-F5344CB8AC3E}">
        <p14:creationId xmlns:p14="http://schemas.microsoft.com/office/powerpoint/2010/main" val="147589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Here is </a:t>
            </a:r>
            <a:r>
              <a:rPr lang="en-NZ" dirty="0" err="1" smtClean="0"/>
              <a:t>GameEngine</a:t>
            </a:r>
            <a:endParaRPr lang="en-NZ" dirty="0" smtClean="0"/>
          </a:p>
          <a:p>
            <a:pPr eaLnBrk="1" hangingPunct="1">
              <a:spcBef>
                <a:spcPct val="0"/>
              </a:spcBef>
              <a:buFontTx/>
              <a:buChar char="•"/>
            </a:pPr>
            <a:r>
              <a:rPr lang="en-NZ" dirty="0" smtClean="0"/>
              <a:t>His job is to run the game and to keep the Form</a:t>
            </a:r>
            <a:r>
              <a:rPr lang="en-NZ" baseline="0" dirty="0" smtClean="0"/>
              <a:t> and the Characters uncoupled.</a:t>
            </a:r>
          </a:p>
          <a:p>
            <a:pPr eaLnBrk="1" hangingPunct="1">
              <a:spcBef>
                <a:spcPct val="0"/>
              </a:spcBef>
              <a:buFontTx/>
              <a:buChar char="•"/>
            </a:pPr>
            <a:r>
              <a:rPr lang="en-NZ" baseline="0" dirty="0" smtClean="0"/>
              <a:t>It would not be unreasonable in a real game to break this up into two classes, but we don’t want the example to get out of hand.</a:t>
            </a:r>
          </a:p>
          <a:p>
            <a:pPr eaLnBrk="1" hangingPunct="1">
              <a:spcBef>
                <a:spcPct val="0"/>
              </a:spcBef>
              <a:buFontTx/>
              <a:buChar char="•"/>
            </a:pPr>
            <a:endParaRPr lang="en-NZ" dirty="0" smtClean="0"/>
          </a:p>
          <a:p>
            <a:pPr defTabSz="915589" eaLnBrk="1" hangingPunct="1">
              <a:spcBef>
                <a:spcPct val="0"/>
              </a:spcBef>
              <a:buFontTx/>
              <a:buChar char="•"/>
              <a:defRPr/>
            </a:pPr>
            <a:r>
              <a:rPr lang="en-NZ" dirty="0" smtClean="0"/>
              <a:t>It</a:t>
            </a:r>
            <a:r>
              <a:rPr lang="en-NZ" baseline="0" dirty="0" smtClean="0"/>
              <a:t> has a</a:t>
            </a:r>
            <a:r>
              <a:rPr lang="en-NZ" dirty="0" smtClean="0"/>
              <a:t> List&lt;</a:t>
            </a:r>
            <a:r>
              <a:rPr lang="en-NZ" dirty="0" err="1" smtClean="0"/>
              <a:t>GameCharacter</a:t>
            </a:r>
            <a:r>
              <a:rPr lang="en-NZ" dirty="0" smtClean="0"/>
              <a:t>&gt;.</a:t>
            </a:r>
            <a:r>
              <a:rPr lang="en-NZ" baseline="0" dirty="0" smtClean="0"/>
              <a:t> A list of the base class can be filled with any child instances (remember cat and dog are both mammals).</a:t>
            </a:r>
            <a:endParaRPr lang="en-NZ" dirty="0" smtClean="0"/>
          </a:p>
          <a:p>
            <a:pPr defTabSz="915589" eaLnBrk="1" hangingPunct="1">
              <a:spcBef>
                <a:spcPct val="0"/>
              </a:spcBef>
              <a:buFontTx/>
              <a:buChar char="•"/>
              <a:defRPr/>
            </a:pPr>
            <a:r>
              <a:rPr lang="en-NZ" dirty="0" smtClean="0"/>
              <a:t>A constant to tell it how many character types it can choose from</a:t>
            </a:r>
            <a:r>
              <a:rPr lang="en-NZ" baseline="0" dirty="0" smtClean="0"/>
              <a:t> and how many it needs (the number of doors)</a:t>
            </a:r>
            <a:endParaRPr lang="en-NZ" dirty="0" smtClean="0"/>
          </a:p>
          <a:p>
            <a:pPr eaLnBrk="1" hangingPunct="1">
              <a:spcBef>
                <a:spcPct val="0"/>
              </a:spcBef>
              <a:buFontTx/>
              <a:buChar char="•"/>
            </a:pPr>
            <a:r>
              <a:rPr lang="en-NZ" dirty="0" smtClean="0"/>
              <a:t>A </a:t>
            </a:r>
            <a:r>
              <a:rPr lang="en-NZ" baseline="0" dirty="0" smtClean="0"/>
              <a:t> </a:t>
            </a:r>
            <a:r>
              <a:rPr lang="en-NZ" baseline="0" dirty="0" err="1" smtClean="0"/>
              <a:t>richTextBox</a:t>
            </a:r>
            <a:r>
              <a:rPr lang="en-NZ" baseline="0" dirty="0" smtClean="0"/>
              <a:t> </a:t>
            </a:r>
            <a:r>
              <a:rPr lang="en-NZ" dirty="0" smtClean="0"/>
              <a:t>to output</a:t>
            </a:r>
            <a:r>
              <a:rPr lang="en-NZ" baseline="0" dirty="0" smtClean="0"/>
              <a:t> the Character’s messages and apply their colours.</a:t>
            </a:r>
            <a:endParaRPr lang="en-NZ" dirty="0" smtClean="0"/>
          </a:p>
          <a:p>
            <a:pPr eaLnBrk="1" hangingPunct="1">
              <a:spcBef>
                <a:spcPct val="0"/>
              </a:spcBef>
              <a:buFontTx/>
              <a:buChar char="•"/>
            </a:pPr>
            <a:r>
              <a:rPr lang="en-NZ" dirty="0" smtClean="0"/>
              <a:t>A random generator for</a:t>
            </a:r>
            <a:r>
              <a:rPr lang="en-NZ" baseline="0" dirty="0" smtClean="0"/>
              <a:t> random assignment and shuffling.</a:t>
            </a:r>
          </a:p>
          <a:p>
            <a:pPr eaLnBrk="1" hangingPunct="1">
              <a:spcBef>
                <a:spcPct val="0"/>
              </a:spcBef>
              <a:buFontTx/>
              <a:buChar char="•"/>
            </a:pPr>
            <a:endParaRPr lang="en-NZ" dirty="0" smtClean="0"/>
          </a:p>
          <a:p>
            <a:pPr eaLnBrk="1" hangingPunct="1">
              <a:spcBef>
                <a:spcPct val="0"/>
              </a:spcBef>
              <a:buFontTx/>
              <a:buChar char="•"/>
            </a:pPr>
            <a:r>
              <a:rPr lang="en-NZ" dirty="0" smtClean="0"/>
              <a:t>Methods: constructor, game setup, shuffle and game play</a:t>
            </a:r>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7DBC62-1502-402D-A5A1-44FA08CC325F}" type="slidenum">
              <a:rPr lang="en-NZ" smtClean="0"/>
              <a:pPr fontAlgn="base">
                <a:spcBef>
                  <a:spcPct val="0"/>
                </a:spcBef>
                <a:spcAft>
                  <a:spcPct val="0"/>
                </a:spcAft>
                <a:defRPr/>
              </a:pPr>
              <a:t>6</a:t>
            </a:fld>
            <a:endParaRPr lang="en-NZ" smtClean="0"/>
          </a:p>
        </p:txBody>
      </p:sp>
    </p:spTree>
    <p:extLst>
      <p:ext uri="{BB962C8B-B14F-4D97-AF65-F5344CB8AC3E}">
        <p14:creationId xmlns:p14="http://schemas.microsoft.com/office/powerpoint/2010/main" val="320706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The start of the class, showing the class data</a:t>
            </a:r>
            <a:r>
              <a:rPr lang="en-NZ" baseline="0" dirty="0" smtClean="0"/>
              <a:t> fields</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7</a:t>
            </a:fld>
            <a:endParaRPr lang="en-NZ"/>
          </a:p>
        </p:txBody>
      </p:sp>
    </p:spTree>
    <p:extLst>
      <p:ext uri="{BB962C8B-B14F-4D97-AF65-F5344CB8AC3E}">
        <p14:creationId xmlns:p14="http://schemas.microsoft.com/office/powerpoint/2010/main" val="2869706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Constructor</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8</a:t>
            </a:fld>
            <a:endParaRPr lang="en-NZ"/>
          </a:p>
        </p:txBody>
      </p:sp>
    </p:spTree>
    <p:extLst>
      <p:ext uri="{BB962C8B-B14F-4D97-AF65-F5344CB8AC3E}">
        <p14:creationId xmlns:p14="http://schemas.microsoft.com/office/powerpoint/2010/main" val="167701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 simple shuffle algorithm…</a:t>
            </a:r>
          </a:p>
          <a:p>
            <a:endParaRPr lang="en-NZ" dirty="0" smtClean="0"/>
          </a:p>
          <a:p>
            <a:r>
              <a:rPr lang="en-NZ" dirty="0" smtClean="0"/>
              <a:t>We’ll look in a minute</a:t>
            </a:r>
            <a:r>
              <a:rPr lang="en-NZ" baseline="0" dirty="0" smtClean="0"/>
              <a:t> at how we put the characters into the list.</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9</a:t>
            </a:fld>
            <a:endParaRPr lang="en-NZ"/>
          </a:p>
        </p:txBody>
      </p:sp>
    </p:spTree>
    <p:extLst>
      <p:ext uri="{BB962C8B-B14F-4D97-AF65-F5344CB8AC3E}">
        <p14:creationId xmlns:p14="http://schemas.microsoft.com/office/powerpoint/2010/main" val="414030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7A86A037-4968-4755-BFD3-E916D6F4F2E4}" type="datetimeFigureOut">
              <a:rPr lang="en-US" smtClean="0"/>
              <a:pPr>
                <a:defRPr/>
              </a:pPr>
              <a:t>3/15/2016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FB2D282-EC62-49FE-834A-3F7EF378750A}"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6A360A7-2A0C-440D-88C2-C93998BB3A7A}" type="datetimeFigureOut">
              <a:rPr lang="en-US" smtClean="0"/>
              <a:pPr>
                <a:defRPr/>
              </a:pPr>
              <a:t>3/15/2016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D8B63DB-FF7F-47E6-B03B-4AB9EC84EC8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935972A-62F4-4CD6-844D-07CA18E9664C}" type="datetimeFigureOut">
              <a:rPr lang="en-US" smtClean="0"/>
              <a:pPr>
                <a:defRPr/>
              </a:pPr>
              <a:t>3/15/2016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143D26-A72F-427A-BE33-DCCBBD831AB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987862F-4FB2-4DF0-8480-8E08992C715B}" type="datetimeFigureOut">
              <a:rPr lang="en-US" smtClean="0"/>
              <a:pPr>
                <a:defRPr/>
              </a:pPr>
              <a:t>3/15/2016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6FCCC5F-AA70-4B76-B4F8-6665395E766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42FFBE4-BA91-4352-B741-01A52577AD2B}" type="datetimeFigureOut">
              <a:rPr lang="en-US" smtClean="0"/>
              <a:pPr>
                <a:defRPr/>
              </a:pPr>
              <a:t>3/15/2016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CBEC2E2-B076-43C8-8CBF-98C4D56199D9}"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F143F65B-94F3-49F0-9C2F-CC7853DC54EE}" type="datetimeFigureOut">
              <a:rPr lang="en-US" smtClean="0"/>
              <a:pPr>
                <a:defRPr/>
              </a:pPr>
              <a:t>3/15/2016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76635BD-042A-4774-8323-DC23BFA49A37}"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D89420A-01BB-456F-AC70-611FBCBE2155}" type="datetimeFigureOut">
              <a:rPr lang="en-US" smtClean="0"/>
              <a:pPr>
                <a:defRPr/>
              </a:pPr>
              <a:t>3/15/2016</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41D52A7-88F0-4747-9853-A0A6FC40DED6}"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CAB1065-542E-487B-97BF-704A328F5058}" type="datetimeFigureOut">
              <a:rPr lang="en-US" smtClean="0"/>
              <a:pPr>
                <a:defRPr/>
              </a:pPr>
              <a:t>3/15/2016</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7DFC082-E604-4FA4-AD80-0B190E693EB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7FA213-BDFF-42C8-BD61-7CFCC5943989}" type="datetimeFigureOut">
              <a:rPr lang="en-US" smtClean="0"/>
              <a:pPr>
                <a:defRPr/>
              </a:pPr>
              <a:t>3/15/2016</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A33CCA2-57C3-4FFE-B230-2735D64F261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9DC88EE-421A-43D8-AD24-80A62E269A18}" type="datetimeFigureOut">
              <a:rPr lang="en-US" smtClean="0"/>
              <a:pPr>
                <a:defRPr/>
              </a:pPr>
              <a:t>3/15/2016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550ED8B-D97D-4196-B659-D0A8AAE81232}"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C120578-5FD9-4DCB-AF9C-F3E0CD088D49}" type="datetimeFigureOut">
              <a:rPr lang="en-US" smtClean="0"/>
              <a:pPr>
                <a:defRPr/>
              </a:pPr>
              <a:t>3/15/2016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FB6CBEE-4CB9-47AB-830F-0DCBE577DBE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C838EB97-F669-4F3A-8BBB-E05D5906BAEB}" type="datetimeFigureOut">
              <a:rPr lang="en-US" smtClean="0"/>
              <a:pPr>
                <a:defRPr/>
              </a:pPr>
              <a:t>3/15/2016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E441D799-731F-4192-9003-D6C2FB0A206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8.png"/><Relationship Id="rId3" Type="http://schemas.openxmlformats.org/officeDocument/2006/relationships/image" Target="../media/image20.jpeg"/><Relationship Id="rId7" Type="http://schemas.openxmlformats.org/officeDocument/2006/relationships/image" Target="../media/image22.jpe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21.xml"/><Relationship Id="rId16"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21.jpeg"/><Relationship Id="rId11" Type="http://schemas.openxmlformats.org/officeDocument/2006/relationships/image" Target="../media/image26.png"/><Relationship Id="rId5" Type="http://schemas.openxmlformats.org/officeDocument/2006/relationships/image" Target="../media/image19.png"/><Relationship Id="rId15" Type="http://schemas.openxmlformats.org/officeDocument/2006/relationships/image" Target="../media/image30.png"/><Relationship Id="rId10" Type="http://schemas.openxmlformats.org/officeDocument/2006/relationships/image" Target="../media/image25.jpeg"/><Relationship Id="rId4" Type="http://schemas.openxmlformats.org/officeDocument/2006/relationships/image" Target="../media/image18.png"/><Relationship Id="rId9" Type="http://schemas.openxmlformats.org/officeDocument/2006/relationships/image" Target="../media/image24.jpeg"/><Relationship Id="rId1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NZ" dirty="0" smtClean="0">
                <a:solidFill>
                  <a:schemeClr val="accent1">
                    <a:lumMod val="75000"/>
                  </a:schemeClr>
                </a:solidFill>
              </a:rPr>
              <a:t>Managing Object Creation</a:t>
            </a:r>
            <a:endParaRPr lang="en-NZ" dirty="0">
              <a:solidFill>
                <a:schemeClr val="accent1">
                  <a:lumMod val="75000"/>
                </a:schemeClr>
              </a:solidFill>
            </a:endParaRPr>
          </a:p>
        </p:txBody>
      </p:sp>
      <p:sp>
        <p:nvSpPr>
          <p:cNvPr id="9219" name="Subtitle 2"/>
          <p:cNvSpPr>
            <a:spLocks noGrp="1"/>
          </p:cNvSpPr>
          <p:nvPr>
            <p:ph type="subTitle" idx="1"/>
          </p:nvPr>
        </p:nvSpPr>
        <p:spPr/>
        <p:txBody>
          <a:bodyPr/>
          <a:lstStyle/>
          <a:p>
            <a:pPr eaLnBrk="1" hangingPunct="1"/>
            <a:r>
              <a:rPr lang="en-NZ" dirty="0" smtClean="0"/>
              <a:t>IN710 OOSD 2016</a:t>
            </a:r>
          </a:p>
          <a:p>
            <a:pPr eaLnBrk="1" hangingPunct="1"/>
            <a:r>
              <a:rPr lang="en-NZ" dirty="0" smtClean="0"/>
              <a:t>Session 5.1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pic>
        <p:nvPicPr>
          <p:cNvPr id="3" name="Picture 2"/>
          <p:cNvPicPr>
            <a:picLocks noChangeAspect="1"/>
          </p:cNvPicPr>
          <p:nvPr/>
        </p:nvPicPr>
        <p:blipFill>
          <a:blip r:embed="rId3" cstate="print"/>
          <a:stretch>
            <a:fillRect/>
          </a:stretch>
        </p:blipFill>
        <p:spPr>
          <a:xfrm>
            <a:off x="304799" y="1828800"/>
            <a:ext cx="8736777" cy="3048000"/>
          </a:xfrm>
          <a:prstGeom prst="rect">
            <a:avLst/>
          </a:prstGeom>
        </p:spPr>
      </p:pic>
    </p:spTree>
    <p:extLst>
      <p:ext uri="{BB962C8B-B14F-4D97-AF65-F5344CB8AC3E}">
        <p14:creationId xmlns:p14="http://schemas.microsoft.com/office/powerpoint/2010/main" val="2793554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NZ" smtClean="0"/>
              <a:t>The Mystery Door Game</a:t>
            </a:r>
          </a:p>
        </p:txBody>
      </p:sp>
      <p:pic>
        <p:nvPicPr>
          <p:cNvPr id="1638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64" y="1752600"/>
            <a:ext cx="9116736"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3657600"/>
            <a:ext cx="3962400" cy="2995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sp>
        <p:nvSpPr>
          <p:cNvPr id="3" name="Content Placeholder 2"/>
          <p:cNvSpPr>
            <a:spLocks noGrp="1"/>
          </p:cNvSpPr>
          <p:nvPr>
            <p:ph idx="1"/>
          </p:nvPr>
        </p:nvSpPr>
        <p:spPr/>
        <p:txBody>
          <a:bodyPr/>
          <a:lstStyle/>
          <a:p>
            <a:endParaRPr lang="en-NZ"/>
          </a:p>
        </p:txBody>
      </p:sp>
      <p:pic>
        <p:nvPicPr>
          <p:cNvPr id="5" name="Picture 4"/>
          <p:cNvPicPr>
            <a:picLocks noChangeAspect="1"/>
          </p:cNvPicPr>
          <p:nvPr/>
        </p:nvPicPr>
        <p:blipFill>
          <a:blip r:embed="rId3" cstate="print"/>
          <a:stretch>
            <a:fillRect/>
          </a:stretch>
        </p:blipFill>
        <p:spPr>
          <a:xfrm>
            <a:off x="352425" y="1447800"/>
            <a:ext cx="5362575" cy="5249281"/>
          </a:xfrm>
          <a:prstGeom prst="rect">
            <a:avLst/>
          </a:prstGeom>
        </p:spPr>
      </p:pic>
    </p:spTree>
    <p:extLst>
      <p:ext uri="{BB962C8B-B14F-4D97-AF65-F5344CB8AC3E}">
        <p14:creationId xmlns:p14="http://schemas.microsoft.com/office/powerpoint/2010/main" val="824639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NZ" smtClean="0"/>
              <a:t>Useful Rule</a:t>
            </a:r>
          </a:p>
        </p:txBody>
      </p:sp>
      <p:sp>
        <p:nvSpPr>
          <p:cNvPr id="3" name="Content Placeholder 2"/>
          <p:cNvSpPr>
            <a:spLocks noGrp="1"/>
          </p:cNvSpPr>
          <p:nvPr>
            <p:ph idx="1"/>
          </p:nvPr>
        </p:nvSpPr>
        <p:spPr>
          <a:xfrm>
            <a:off x="457200" y="1600200"/>
            <a:ext cx="8458200" cy="4876800"/>
          </a:xfrm>
        </p:spPr>
        <p:txBody>
          <a:bodyPr/>
          <a:lstStyle/>
          <a:p>
            <a:pPr eaLnBrk="1" hangingPunct="1"/>
            <a:r>
              <a:rPr lang="en-NZ" dirty="0" smtClean="0"/>
              <a:t>“Encapsulate what varies”</a:t>
            </a:r>
          </a:p>
          <a:p>
            <a:pPr eaLnBrk="1" hangingPunct="1"/>
            <a:r>
              <a:rPr lang="en-NZ" dirty="0" smtClean="0"/>
              <a:t>In our game, one thing that might change is the production of game characters.</a:t>
            </a:r>
          </a:p>
        </p:txBody>
      </p:sp>
      <p:sp>
        <p:nvSpPr>
          <p:cNvPr id="5" name="Rectangle 4"/>
          <p:cNvSpPr/>
          <p:nvPr/>
        </p:nvSpPr>
        <p:spPr>
          <a:xfrm>
            <a:off x="457200" y="3581400"/>
            <a:ext cx="3657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sz="4400" dirty="0" err="1" smtClean="0"/>
              <a:t>GameEngine</a:t>
            </a:r>
            <a:endParaRPr lang="en-NZ" sz="1600" dirty="0"/>
          </a:p>
        </p:txBody>
      </p:sp>
      <p:sp>
        <p:nvSpPr>
          <p:cNvPr id="6" name="Rectangle 5"/>
          <p:cNvSpPr/>
          <p:nvPr/>
        </p:nvSpPr>
        <p:spPr>
          <a:xfrm>
            <a:off x="1981200" y="52578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sz="2800" dirty="0"/>
              <a:t>Character Factory</a:t>
            </a:r>
          </a:p>
        </p:txBody>
      </p:sp>
      <p:sp>
        <p:nvSpPr>
          <p:cNvPr id="7" name="Rectangle 6"/>
          <p:cNvSpPr/>
          <p:nvPr/>
        </p:nvSpPr>
        <p:spPr>
          <a:xfrm>
            <a:off x="6400800" y="52578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sz="3200" dirty="0"/>
              <a:t>Game Characters</a:t>
            </a:r>
          </a:p>
        </p:txBody>
      </p:sp>
      <p:cxnSp>
        <p:nvCxnSpPr>
          <p:cNvPr id="12" name="Straight Arrow Connector 11"/>
          <p:cNvCxnSpPr>
            <a:stCxn id="6" idx="3"/>
            <a:endCxn id="7" idx="1"/>
          </p:cNvCxnSpPr>
          <p:nvPr/>
        </p:nvCxnSpPr>
        <p:spPr>
          <a:xfrm>
            <a:off x="4419600" y="5829300"/>
            <a:ext cx="197961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647700" y="4762500"/>
            <a:ext cx="1371600" cy="1295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685800" y="5334000"/>
            <a:ext cx="76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NZ" sz="2800">
                <a:latin typeface="Tw Cen MT" pitchFamily="34" charset="0"/>
              </a:rPr>
              <a:t>uses</a:t>
            </a:r>
          </a:p>
        </p:txBody>
      </p:sp>
      <p:sp>
        <p:nvSpPr>
          <p:cNvPr id="18" name="TextBox 17"/>
          <p:cNvSpPr txBox="1">
            <a:spLocks noChangeArrowheads="1"/>
          </p:cNvSpPr>
          <p:nvPr/>
        </p:nvSpPr>
        <p:spPr bwMode="auto">
          <a:xfrm>
            <a:off x="4800600" y="5343525"/>
            <a:ext cx="121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NZ" sz="2800" dirty="0">
                <a:latin typeface="Tw Cen MT" pitchFamily="34" charset="0"/>
              </a:rPr>
              <a:t>creates</a:t>
            </a:r>
          </a:p>
        </p:txBody>
      </p:sp>
      <p:cxnSp>
        <p:nvCxnSpPr>
          <p:cNvPr id="4" name="Straight Arrow Connector 3"/>
          <p:cNvCxnSpPr>
            <a:stCxn id="5" idx="3"/>
          </p:cNvCxnSpPr>
          <p:nvPr/>
        </p:nvCxnSpPr>
        <p:spPr>
          <a:xfrm>
            <a:off x="4114800" y="4152900"/>
            <a:ext cx="3200400" cy="0"/>
          </a:xfrm>
          <a:prstGeom prst="straightConnector1">
            <a:avLst/>
          </a:prstGeom>
          <a:ln w="28575">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7315200" y="4114800"/>
            <a:ext cx="304800" cy="114300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4800600" y="3581400"/>
            <a:ext cx="1717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NZ" sz="2800" dirty="0" smtClean="0">
                <a:solidFill>
                  <a:srgbClr val="FF0000"/>
                </a:solidFill>
                <a:latin typeface="Tw Cen MT" pitchFamily="34" charset="0"/>
              </a:rPr>
              <a:t>coupled </a:t>
            </a:r>
            <a:r>
              <a:rPr lang="en-NZ" sz="2800" dirty="0" smtClean="0">
                <a:solidFill>
                  <a:srgbClr val="FF0000"/>
                </a:solidFill>
                <a:latin typeface="Tw Cen MT" pitchFamily="34" charset="0"/>
                <a:sym typeface="Wingdings" pitchFamily="2" charset="2"/>
              </a:rPr>
              <a:t></a:t>
            </a:r>
            <a:endParaRPr lang="en-NZ" sz="2800" dirty="0">
              <a:solidFill>
                <a:srgbClr val="FF0000"/>
              </a:solidFill>
              <a:latin typeface="Tw Cen MT"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7" grpId="0"/>
      <p:bldP spid="18"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NZ" dirty="0" err="1" smtClean="0"/>
              <a:t>CharacterFactory</a:t>
            </a:r>
            <a:endParaRPr lang="en-NZ" dirty="0" smtClean="0"/>
          </a:p>
        </p:txBody>
      </p:sp>
      <p:sp>
        <p:nvSpPr>
          <p:cNvPr id="19459" name="Content Placeholder 2"/>
          <p:cNvSpPr>
            <a:spLocks noGrp="1"/>
          </p:cNvSpPr>
          <p:nvPr>
            <p:ph idx="1"/>
          </p:nvPr>
        </p:nvSpPr>
        <p:spPr/>
        <p:txBody>
          <a:bodyPr/>
          <a:lstStyle/>
          <a:p>
            <a:pPr eaLnBrk="1" hangingPunct="1"/>
            <a:endParaRPr lang="en-NZ" smtClean="0"/>
          </a:p>
        </p:txBody>
      </p:sp>
      <p:pic>
        <p:nvPicPr>
          <p:cNvPr id="3" name="Picture 2"/>
          <p:cNvPicPr>
            <a:picLocks noChangeAspect="1"/>
          </p:cNvPicPr>
          <p:nvPr/>
        </p:nvPicPr>
        <p:blipFill>
          <a:blip r:embed="rId3" cstate="print"/>
          <a:stretch>
            <a:fillRect/>
          </a:stretch>
        </p:blipFill>
        <p:spPr>
          <a:xfrm>
            <a:off x="457200" y="1574180"/>
            <a:ext cx="6096000" cy="489950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NZ" dirty="0" smtClean="0"/>
              <a:t>Old </a:t>
            </a:r>
            <a:r>
              <a:rPr lang="en-NZ" dirty="0" err="1" smtClean="0"/>
              <a:t>GameEngine</a:t>
            </a:r>
            <a:r>
              <a:rPr lang="en-NZ" dirty="0" smtClean="0"/>
              <a:t> Code</a:t>
            </a:r>
          </a:p>
        </p:txBody>
      </p:sp>
      <p:sp>
        <p:nvSpPr>
          <p:cNvPr id="20483" name="Content Placeholder 2"/>
          <p:cNvSpPr>
            <a:spLocks noGrp="1"/>
          </p:cNvSpPr>
          <p:nvPr>
            <p:ph idx="1"/>
          </p:nvPr>
        </p:nvSpPr>
        <p:spPr/>
        <p:txBody>
          <a:bodyPr/>
          <a:lstStyle/>
          <a:p>
            <a:pPr eaLnBrk="1" hangingPunct="1"/>
            <a:endParaRPr lang="en-NZ" smtClean="0"/>
          </a:p>
        </p:txBody>
      </p:sp>
      <p:pic>
        <p:nvPicPr>
          <p:cNvPr id="6" name="Picture 5"/>
          <p:cNvPicPr>
            <a:picLocks noChangeAspect="1"/>
          </p:cNvPicPr>
          <p:nvPr/>
        </p:nvPicPr>
        <p:blipFill>
          <a:blip r:embed="rId3" cstate="print"/>
          <a:stretch>
            <a:fillRect/>
          </a:stretch>
        </p:blipFill>
        <p:spPr>
          <a:xfrm>
            <a:off x="352425" y="1447800"/>
            <a:ext cx="5362575" cy="524928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NZ" dirty="0" smtClean="0"/>
              <a:t>New </a:t>
            </a:r>
            <a:r>
              <a:rPr lang="en-NZ" dirty="0" err="1" smtClean="0"/>
              <a:t>GameEngine</a:t>
            </a:r>
            <a:r>
              <a:rPr lang="en-NZ" dirty="0" smtClean="0"/>
              <a:t> Code</a:t>
            </a:r>
          </a:p>
        </p:txBody>
      </p:sp>
      <p:sp>
        <p:nvSpPr>
          <p:cNvPr id="21507" name="Content Placeholder 2"/>
          <p:cNvSpPr>
            <a:spLocks noGrp="1"/>
          </p:cNvSpPr>
          <p:nvPr>
            <p:ph idx="1"/>
          </p:nvPr>
        </p:nvSpPr>
        <p:spPr/>
        <p:txBody>
          <a:bodyPr/>
          <a:lstStyle/>
          <a:p>
            <a:pPr eaLnBrk="1" hangingPunct="1"/>
            <a:endParaRPr lang="en-NZ" smtClean="0"/>
          </a:p>
        </p:txBody>
      </p:sp>
      <p:pic>
        <p:nvPicPr>
          <p:cNvPr id="2" name="Picture 1"/>
          <p:cNvPicPr>
            <a:picLocks noChangeAspect="1"/>
          </p:cNvPicPr>
          <p:nvPr/>
        </p:nvPicPr>
        <p:blipFill>
          <a:blip r:embed="rId3" cstate="print"/>
          <a:stretch>
            <a:fillRect/>
          </a:stretch>
        </p:blipFill>
        <p:spPr>
          <a:xfrm>
            <a:off x="457200" y="1588594"/>
            <a:ext cx="6896100" cy="4812206"/>
          </a:xfrm>
          <a:prstGeom prst="rect">
            <a:avLst/>
          </a:prstGeom>
        </p:spPr>
      </p:pic>
      <p:cxnSp>
        <p:nvCxnSpPr>
          <p:cNvPr id="4" name="Straight Arrow Connector 3"/>
          <p:cNvCxnSpPr/>
          <p:nvPr/>
        </p:nvCxnSpPr>
        <p:spPr>
          <a:xfrm>
            <a:off x="7010400" y="5105400"/>
            <a:ext cx="1600200" cy="0"/>
          </a:xfrm>
          <a:prstGeom prst="straightConnector1">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NZ" smtClean="0"/>
              <a:t>Question that’s Bothering You</a:t>
            </a:r>
          </a:p>
        </p:txBody>
      </p:sp>
      <p:sp>
        <p:nvSpPr>
          <p:cNvPr id="22531" name="Content Placeholder 2"/>
          <p:cNvSpPr>
            <a:spLocks noGrp="1"/>
          </p:cNvSpPr>
          <p:nvPr>
            <p:ph idx="1"/>
          </p:nvPr>
        </p:nvSpPr>
        <p:spPr/>
        <p:txBody>
          <a:bodyPr/>
          <a:lstStyle/>
          <a:p>
            <a:pPr eaLnBrk="1" hangingPunct="1">
              <a:lnSpc>
                <a:spcPct val="150000"/>
              </a:lnSpc>
            </a:pPr>
            <a:r>
              <a:rPr lang="en-NZ" dirty="0" smtClean="0"/>
              <a:t>“But aren’t the </a:t>
            </a:r>
            <a:r>
              <a:rPr lang="en-NZ" dirty="0" err="1" smtClean="0"/>
              <a:t>GameCharacter</a:t>
            </a:r>
            <a:r>
              <a:rPr lang="en-NZ" dirty="0" smtClean="0"/>
              <a:t> classes and the </a:t>
            </a:r>
            <a:r>
              <a:rPr lang="en-NZ" dirty="0" err="1" smtClean="0"/>
              <a:t>CharacterFactory</a:t>
            </a:r>
            <a:r>
              <a:rPr lang="en-NZ" dirty="0" smtClean="0"/>
              <a:t> class coupled?”</a:t>
            </a:r>
            <a:br>
              <a:rPr lang="en-NZ" dirty="0" smtClean="0"/>
            </a:b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NZ" smtClean="0"/>
              <a:t>The Simple Factory</a:t>
            </a:r>
          </a:p>
        </p:txBody>
      </p:sp>
      <p:sp>
        <p:nvSpPr>
          <p:cNvPr id="23555" name="Content Placeholder 2"/>
          <p:cNvSpPr>
            <a:spLocks noGrp="1"/>
          </p:cNvSpPr>
          <p:nvPr>
            <p:ph idx="1"/>
          </p:nvPr>
        </p:nvSpPr>
        <p:spPr/>
        <p:txBody>
          <a:bodyPr/>
          <a:lstStyle/>
          <a:p>
            <a:pPr eaLnBrk="1" hangingPunct="1"/>
            <a:r>
              <a:rPr lang="en-NZ" dirty="0" smtClean="0"/>
              <a:t>“Decoupling object use and creation by delegating the creation process to a dedicated class.”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838" y="3448050"/>
            <a:ext cx="793432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NZ" dirty="0" smtClean="0"/>
              <a:t>Complex Factories</a:t>
            </a:r>
          </a:p>
        </p:txBody>
      </p:sp>
      <p:sp>
        <p:nvSpPr>
          <p:cNvPr id="24579" name="Content Placeholder 2"/>
          <p:cNvSpPr>
            <a:spLocks noGrp="1"/>
          </p:cNvSpPr>
          <p:nvPr>
            <p:ph idx="1"/>
          </p:nvPr>
        </p:nvSpPr>
        <p:spPr/>
        <p:txBody>
          <a:bodyPr/>
          <a:lstStyle/>
          <a:p>
            <a:pPr eaLnBrk="1" hangingPunct="1">
              <a:lnSpc>
                <a:spcPct val="120000"/>
              </a:lnSpc>
              <a:spcBef>
                <a:spcPts val="600"/>
              </a:spcBef>
              <a:spcAft>
                <a:spcPts val="600"/>
              </a:spcAft>
            </a:pPr>
            <a:r>
              <a:rPr lang="en-NZ" dirty="0" smtClean="0"/>
              <a:t>Sometimes, the object creation behaviour you want to encapsulate is more complex.</a:t>
            </a:r>
          </a:p>
        </p:txBody>
      </p:sp>
      <p:sp>
        <p:nvSpPr>
          <p:cNvPr id="2" name="Rectangle 1"/>
          <p:cNvSpPr/>
          <p:nvPr/>
        </p:nvSpPr>
        <p:spPr>
          <a:xfrm>
            <a:off x="3276600" y="2819400"/>
            <a:ext cx="2667000" cy="990600"/>
          </a:xfrm>
          <a:prstGeom prst="rect">
            <a:avLst/>
          </a:prstGeom>
          <a:solidFill>
            <a:srgbClr val="0092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Base Class: Generates some object (common behaviour)</a:t>
            </a:r>
            <a:endParaRPr lang="en-NZ" dirty="0"/>
          </a:p>
        </p:txBody>
      </p:sp>
      <p:sp>
        <p:nvSpPr>
          <p:cNvPr id="3" name="Rectangle 2"/>
          <p:cNvSpPr/>
          <p:nvPr/>
        </p:nvSpPr>
        <p:spPr>
          <a:xfrm>
            <a:off x="228600" y="4876800"/>
            <a:ext cx="2286000" cy="1676400"/>
          </a:xfrm>
          <a:prstGeom prst="rect">
            <a:avLst/>
          </a:prstGeom>
          <a:solidFill>
            <a:srgbClr val="B9D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Child Class 1: needs concrete objects from Set 1</a:t>
            </a:r>
            <a:endParaRPr lang="en-NZ" dirty="0">
              <a:solidFill>
                <a:schemeClr val="tx1"/>
              </a:solidFill>
            </a:endParaRPr>
          </a:p>
        </p:txBody>
      </p:sp>
      <p:sp>
        <p:nvSpPr>
          <p:cNvPr id="6" name="Rectangle 5"/>
          <p:cNvSpPr/>
          <p:nvPr/>
        </p:nvSpPr>
        <p:spPr>
          <a:xfrm>
            <a:off x="2971800" y="4876800"/>
            <a:ext cx="2286000" cy="1676400"/>
          </a:xfrm>
          <a:prstGeom prst="rect">
            <a:avLst/>
          </a:prstGeom>
          <a:solidFill>
            <a:srgbClr val="B9D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Child Class 2 needs concrete objects from Set 2</a:t>
            </a:r>
            <a:endParaRPr lang="en-NZ" dirty="0">
              <a:solidFill>
                <a:schemeClr val="tx1"/>
              </a:solidFill>
            </a:endParaRPr>
          </a:p>
        </p:txBody>
      </p:sp>
      <p:sp>
        <p:nvSpPr>
          <p:cNvPr id="7" name="Rectangle 6"/>
          <p:cNvSpPr/>
          <p:nvPr/>
        </p:nvSpPr>
        <p:spPr>
          <a:xfrm>
            <a:off x="6400949" y="4876800"/>
            <a:ext cx="2286000" cy="1676400"/>
          </a:xfrm>
          <a:prstGeom prst="rect">
            <a:avLst/>
          </a:prstGeom>
          <a:solidFill>
            <a:srgbClr val="B9D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Child Class n: needs concrete objects from Set n</a:t>
            </a:r>
            <a:endParaRPr lang="en-NZ" dirty="0">
              <a:solidFill>
                <a:schemeClr val="tx1"/>
              </a:solidFill>
            </a:endParaRPr>
          </a:p>
        </p:txBody>
      </p:sp>
      <p:cxnSp>
        <p:nvCxnSpPr>
          <p:cNvPr id="9" name="Elbow Connector 8"/>
          <p:cNvCxnSpPr>
            <a:endCxn id="7" idx="0"/>
          </p:cNvCxnSpPr>
          <p:nvPr/>
        </p:nvCxnSpPr>
        <p:spPr>
          <a:xfrm>
            <a:off x="4603899" y="4309493"/>
            <a:ext cx="2940050" cy="56730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0800000" flipV="1">
            <a:off x="1601096" y="4309493"/>
            <a:ext cx="3016250" cy="527050"/>
          </a:xfrm>
          <a:prstGeom prst="bentConnector3">
            <a:avLst>
              <a:gd name="adj1" fmla="val 100779"/>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 idx="2"/>
          </p:cNvCxnSpPr>
          <p:nvPr/>
        </p:nvCxnSpPr>
        <p:spPr>
          <a:xfrm>
            <a:off x="4610100" y="3810000"/>
            <a:ext cx="7246"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10200" y="5334000"/>
            <a:ext cx="838200" cy="369332"/>
          </a:xfrm>
          <a:prstGeom prst="rect">
            <a:avLst/>
          </a:prstGeom>
          <a:noFill/>
        </p:spPr>
        <p:txBody>
          <a:bodyPr wrap="square" rtlCol="0">
            <a:spAutoFit/>
          </a:bodyPr>
          <a:lstStyle/>
          <a:p>
            <a:r>
              <a:rPr lang="en-NZ" dirty="0" smtClean="0"/>
              <a: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 grpId="0" animBg="1"/>
      <p:bldP spid="3" grpId="0" animBg="1"/>
      <p:bldP spid="6" grpId="0" animBg="1"/>
      <p:bldP spid="7" grpId="0" animBg="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NZ" smtClean="0"/>
              <a:t>The Mystery Door Game</a:t>
            </a:r>
          </a:p>
        </p:txBody>
      </p:sp>
      <p:sp>
        <p:nvSpPr>
          <p:cNvPr id="10243" name="Content Placeholder 2"/>
          <p:cNvSpPr>
            <a:spLocks noGrp="1"/>
          </p:cNvSpPr>
          <p:nvPr>
            <p:ph idx="1"/>
          </p:nvPr>
        </p:nvSpPr>
        <p:spPr/>
        <p:txBody>
          <a:bodyPr/>
          <a:lstStyle/>
          <a:p>
            <a:pPr eaLnBrk="1" hangingPunct="1"/>
            <a:endParaRPr lang="en-NZ" smtClean="0"/>
          </a:p>
        </p:txBody>
      </p:sp>
      <p:pic>
        <p:nvPicPr>
          <p:cNvPr id="1024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1691068"/>
            <a:ext cx="6248400" cy="4709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NZ" smtClean="0"/>
              <a:t>More Complex Factories</a:t>
            </a:r>
          </a:p>
        </p:txBody>
      </p:sp>
      <p:sp>
        <p:nvSpPr>
          <p:cNvPr id="25603" name="Content Placeholder 2"/>
          <p:cNvSpPr>
            <a:spLocks noGrp="1"/>
          </p:cNvSpPr>
          <p:nvPr>
            <p:ph idx="1"/>
          </p:nvPr>
        </p:nvSpPr>
        <p:spPr/>
        <p:txBody>
          <a:bodyPr/>
          <a:lstStyle/>
          <a:p>
            <a:pPr eaLnBrk="1" hangingPunct="1"/>
            <a:endParaRPr lang="en-NZ" smtClean="0"/>
          </a:p>
        </p:txBody>
      </p:sp>
      <p:pic>
        <p:nvPicPr>
          <p:cNvPr id="2560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590800"/>
            <a:ext cx="3916363"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2614613"/>
            <a:ext cx="480060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NZ" smtClean="0"/>
              <a:t>More Complex Factories</a:t>
            </a:r>
          </a:p>
        </p:txBody>
      </p:sp>
      <p:pic>
        <p:nvPicPr>
          <p:cNvPr id="26627" name="Content Placeholder 5" descr="bison.jpg"/>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69080" y="3703320"/>
            <a:ext cx="1005840" cy="670560"/>
          </a:xfrm>
        </p:spPr>
      </p:pic>
      <p:pic>
        <p:nvPicPr>
          <p:cNvPr id="2662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2590800"/>
            <a:ext cx="3916363"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8600" y="2614613"/>
            <a:ext cx="480060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descr="crocodile.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41280" y="3945554"/>
            <a:ext cx="838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descr="bison.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5904" y="3241952"/>
            <a:ext cx="7016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8" descr="eagle.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95155" y="1799627"/>
            <a:ext cx="7461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9" descr="kangaroo.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34600" y="978354"/>
            <a:ext cx="8382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0" descr="koala.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0980" y="2171700"/>
            <a:ext cx="558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1" descr="wolf.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49272" y="4960306"/>
            <a:ext cx="588963"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2894" y="3386824"/>
            <a:ext cx="749206" cy="1117460"/>
          </a:xfrm>
          <a:prstGeom prst="rect">
            <a:avLst/>
          </a:prstGeom>
        </p:spPr>
      </p:pic>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76400" y="3276695"/>
            <a:ext cx="1117460" cy="761905"/>
          </a:xfrm>
          <a:prstGeom prst="rect">
            <a:avLst/>
          </a:prstGeom>
        </p:spPr>
      </p:pic>
      <p:pic>
        <p:nvPicPr>
          <p:cNvPr id="4" name="Picture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94665" y="4000686"/>
            <a:ext cx="1117460" cy="723809"/>
          </a:xfrm>
          <a:prstGeom prst="rect">
            <a:avLst/>
          </a:prstGeom>
        </p:spPr>
      </p:pic>
      <p:pic>
        <p:nvPicPr>
          <p:cNvPr id="5" name="Picture 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563409" y="3773618"/>
            <a:ext cx="658716" cy="977449"/>
          </a:xfrm>
          <a:prstGeom prst="rect">
            <a:avLst/>
          </a:prstGeom>
        </p:spPr>
      </p:pic>
      <p:pic>
        <p:nvPicPr>
          <p:cNvPr id="6" name="Picture 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310488" y="3595588"/>
            <a:ext cx="939683" cy="622222"/>
          </a:xfrm>
          <a:prstGeom prst="rect">
            <a:avLst/>
          </a:prstGeom>
        </p:spPr>
      </p:pic>
      <p:pic>
        <p:nvPicPr>
          <p:cNvPr id="10" name="Picture 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62200" y="671966"/>
            <a:ext cx="838800" cy="524250"/>
          </a:xfrm>
          <a:prstGeom prst="rect">
            <a:avLst/>
          </a:prstGeom>
        </p:spPr>
      </p:pic>
      <p:pic>
        <p:nvPicPr>
          <p:cNvPr id="11" name="Picture 1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056815" y="4511403"/>
            <a:ext cx="1099809" cy="68738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NZ" dirty="0" smtClean="0"/>
              <a:t>Animal World</a:t>
            </a:r>
          </a:p>
        </p:txBody>
      </p:sp>
      <p:sp>
        <p:nvSpPr>
          <p:cNvPr id="27651" name="Content Placeholder 2"/>
          <p:cNvSpPr>
            <a:spLocks noGrp="1"/>
          </p:cNvSpPr>
          <p:nvPr>
            <p:ph idx="1"/>
          </p:nvPr>
        </p:nvSpPr>
        <p:spPr/>
        <p:txBody>
          <a:bodyPr/>
          <a:lstStyle/>
          <a:p>
            <a:pPr eaLnBrk="1" hangingPunct="1"/>
            <a:endParaRPr lang="en-NZ" dirty="0" smtClean="0"/>
          </a:p>
        </p:txBody>
      </p:sp>
      <p:pic>
        <p:nvPicPr>
          <p:cNvPr id="2" name="Picture 1"/>
          <p:cNvPicPr>
            <a:picLocks noChangeAspect="1"/>
          </p:cNvPicPr>
          <p:nvPr/>
        </p:nvPicPr>
        <p:blipFill>
          <a:blip r:embed="rId3" cstate="print"/>
          <a:stretch>
            <a:fillRect/>
          </a:stretch>
        </p:blipFill>
        <p:spPr>
          <a:xfrm>
            <a:off x="76200" y="1905000"/>
            <a:ext cx="4345671" cy="3240000"/>
          </a:xfrm>
          <a:prstGeom prst="rect">
            <a:avLst/>
          </a:prstGeom>
        </p:spPr>
      </p:pic>
      <p:pic>
        <p:nvPicPr>
          <p:cNvPr id="4" name="Picture 3"/>
          <p:cNvPicPr>
            <a:picLocks noChangeAspect="1"/>
          </p:cNvPicPr>
          <p:nvPr/>
        </p:nvPicPr>
        <p:blipFill>
          <a:blip r:embed="rId4" cstate="print"/>
          <a:stretch>
            <a:fillRect/>
          </a:stretch>
        </p:blipFill>
        <p:spPr>
          <a:xfrm>
            <a:off x="4645929" y="1905000"/>
            <a:ext cx="4345671" cy="3240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NZ" dirty="0" smtClean="0"/>
              <a:t>Animal World</a:t>
            </a:r>
          </a:p>
        </p:txBody>
      </p:sp>
      <p:sp>
        <p:nvSpPr>
          <p:cNvPr id="28675" name="Content Placeholder 2"/>
          <p:cNvSpPr>
            <a:spLocks noGrp="1"/>
          </p:cNvSpPr>
          <p:nvPr>
            <p:ph idx="1"/>
          </p:nvPr>
        </p:nvSpPr>
        <p:spPr/>
        <p:txBody>
          <a:bodyPr/>
          <a:lstStyle/>
          <a:p>
            <a:pPr eaLnBrk="1" hangingPunct="1"/>
            <a:endParaRPr lang="en-NZ" smtClean="0"/>
          </a:p>
        </p:txBody>
      </p:sp>
      <p:pic>
        <p:nvPicPr>
          <p:cNvPr id="2867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25" y="1600200"/>
            <a:ext cx="703082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NZ" dirty="0" smtClean="0"/>
              <a:t>Animal World</a:t>
            </a:r>
          </a:p>
        </p:txBody>
      </p:sp>
      <p:sp>
        <p:nvSpPr>
          <p:cNvPr id="28675" name="Content Placeholder 2"/>
          <p:cNvSpPr>
            <a:spLocks noGrp="1"/>
          </p:cNvSpPr>
          <p:nvPr>
            <p:ph idx="1"/>
          </p:nvPr>
        </p:nvSpPr>
        <p:spPr/>
        <p:txBody>
          <a:bodyPr/>
          <a:lstStyle/>
          <a:p>
            <a:pPr eaLnBrk="1" hangingPunct="1"/>
            <a:endParaRPr lang="en-NZ" smtClean="0"/>
          </a:p>
        </p:txBody>
      </p:sp>
      <p:pic>
        <p:nvPicPr>
          <p:cNvPr id="880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608" y="1557338"/>
            <a:ext cx="7456192" cy="301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284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NZ" dirty="0" smtClean="0"/>
              <a:t>Animal World</a:t>
            </a:r>
          </a:p>
        </p:txBody>
      </p:sp>
      <p:sp>
        <p:nvSpPr>
          <p:cNvPr id="29699" name="Content Placeholder 2"/>
          <p:cNvSpPr>
            <a:spLocks noGrp="1"/>
          </p:cNvSpPr>
          <p:nvPr>
            <p:ph idx="1"/>
          </p:nvPr>
        </p:nvSpPr>
        <p:spPr/>
        <p:txBody>
          <a:bodyPr/>
          <a:lstStyle/>
          <a:p>
            <a:pPr eaLnBrk="1" hangingPunct="1"/>
            <a:endParaRPr lang="en-NZ" smtClean="0"/>
          </a:p>
        </p:txBody>
      </p:sp>
      <p:pic>
        <p:nvPicPr>
          <p:cNvPr id="2970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550" y="2152650"/>
            <a:ext cx="79629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NZ" dirty="0" smtClean="0"/>
              <a:t>Animal World</a:t>
            </a:r>
          </a:p>
        </p:txBody>
      </p:sp>
      <p:pic>
        <p:nvPicPr>
          <p:cNvPr id="307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585913"/>
            <a:ext cx="50958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1" y="2859115"/>
            <a:ext cx="4419600" cy="3779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NZ" dirty="0" smtClean="0"/>
              <a:t>Animal World</a:t>
            </a:r>
          </a:p>
        </p:txBody>
      </p:sp>
      <p:sp>
        <p:nvSpPr>
          <p:cNvPr id="31747" name="Content Placeholder 2"/>
          <p:cNvSpPr>
            <a:spLocks noGrp="1"/>
          </p:cNvSpPr>
          <p:nvPr>
            <p:ph idx="1"/>
          </p:nvPr>
        </p:nvSpPr>
        <p:spPr/>
        <p:txBody>
          <a:bodyPr/>
          <a:lstStyle/>
          <a:p>
            <a:pPr eaLnBrk="1" hangingPunct="1"/>
            <a:endParaRPr lang="en-NZ" smtClean="0"/>
          </a:p>
        </p:txBody>
      </p:sp>
      <p:pic>
        <p:nvPicPr>
          <p:cNvPr id="317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914525"/>
            <a:ext cx="7387340"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NZ" dirty="0" smtClean="0"/>
              <a:t>Continent Fields</a:t>
            </a:r>
          </a:p>
        </p:txBody>
      </p:sp>
      <p:sp>
        <p:nvSpPr>
          <p:cNvPr id="32771" name="Content Placeholder 2"/>
          <p:cNvSpPr>
            <a:spLocks noGrp="1"/>
          </p:cNvSpPr>
          <p:nvPr>
            <p:ph idx="1"/>
          </p:nvPr>
        </p:nvSpPr>
        <p:spPr/>
        <p:txBody>
          <a:bodyPr/>
          <a:lstStyle/>
          <a:p>
            <a:pPr eaLnBrk="1" hangingPunct="1"/>
            <a:endParaRPr lang="en-NZ" dirty="0" smtClean="0"/>
          </a:p>
        </p:txBody>
      </p:sp>
      <p:pic>
        <p:nvPicPr>
          <p:cNvPr id="327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099" y="1600200"/>
            <a:ext cx="8290901" cy="234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Continent Base Class Constructor</a:t>
            </a:r>
            <a:endParaRPr lang="en-NZ" dirty="0"/>
          </a:p>
        </p:txBody>
      </p:sp>
      <p:sp>
        <p:nvSpPr>
          <p:cNvPr id="3" name="Content Placeholder 2"/>
          <p:cNvSpPr>
            <a:spLocks noGrp="1"/>
          </p:cNvSpPr>
          <p:nvPr>
            <p:ph idx="1"/>
          </p:nvPr>
        </p:nvSpPr>
        <p:spPr/>
        <p:txBody>
          <a:bodyPr/>
          <a:lstStyle/>
          <a:p>
            <a:endParaRPr lang="en-NZ" dirty="0"/>
          </a:p>
        </p:txBody>
      </p:sp>
      <p:pic>
        <p:nvPicPr>
          <p:cNvPr id="890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765" y="1600200"/>
            <a:ext cx="8281035"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689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NZ" smtClean="0"/>
              <a:t>The Mystery Door Game</a:t>
            </a:r>
          </a:p>
        </p:txBody>
      </p:sp>
      <p:sp>
        <p:nvSpPr>
          <p:cNvPr id="11267" name="Content Placeholder 2"/>
          <p:cNvSpPr>
            <a:spLocks noGrp="1"/>
          </p:cNvSpPr>
          <p:nvPr>
            <p:ph idx="1"/>
          </p:nvPr>
        </p:nvSpPr>
        <p:spPr/>
        <p:txBody>
          <a:bodyPr/>
          <a:lstStyle/>
          <a:p>
            <a:pPr eaLnBrk="1" hangingPunct="1"/>
            <a:endParaRPr lang="en-NZ" smtClean="0"/>
          </a:p>
        </p:txBody>
      </p:sp>
      <p:pic>
        <p:nvPicPr>
          <p:cNvPr id="3" name="Picture 2"/>
          <p:cNvPicPr>
            <a:picLocks noChangeAspect="1"/>
          </p:cNvPicPr>
          <p:nvPr/>
        </p:nvPicPr>
        <p:blipFill>
          <a:blip r:embed="rId3" cstate="print"/>
          <a:stretch>
            <a:fillRect/>
          </a:stretch>
        </p:blipFill>
        <p:spPr>
          <a:xfrm>
            <a:off x="600075" y="1838325"/>
            <a:ext cx="7943850" cy="463867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Continent Base Class Method</a:t>
            </a:r>
            <a:endParaRPr lang="en-NZ" dirty="0"/>
          </a:p>
        </p:txBody>
      </p:sp>
      <p:sp>
        <p:nvSpPr>
          <p:cNvPr id="3" name="Content Placeholder 2"/>
          <p:cNvSpPr>
            <a:spLocks noGrp="1"/>
          </p:cNvSpPr>
          <p:nvPr>
            <p:ph idx="1"/>
          </p:nvPr>
        </p:nvSpPr>
        <p:spPr/>
        <p:txBody>
          <a:bodyPr/>
          <a:lstStyle/>
          <a:p>
            <a:endParaRPr lang="en-NZ"/>
          </a:p>
        </p:txBody>
      </p:sp>
      <p:pic>
        <p:nvPicPr>
          <p:cNvPr id="901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1600200"/>
            <a:ext cx="8319639"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051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NZ" dirty="0" smtClean="0"/>
              <a:t>Continent Descendant</a:t>
            </a:r>
          </a:p>
        </p:txBody>
      </p:sp>
      <p:sp>
        <p:nvSpPr>
          <p:cNvPr id="34819" name="Content Placeholder 2"/>
          <p:cNvSpPr>
            <a:spLocks noGrp="1"/>
          </p:cNvSpPr>
          <p:nvPr>
            <p:ph idx="1"/>
          </p:nvPr>
        </p:nvSpPr>
        <p:spPr/>
        <p:txBody>
          <a:bodyPr/>
          <a:lstStyle/>
          <a:p>
            <a:pPr eaLnBrk="1" hangingPunct="1"/>
            <a:endParaRPr lang="en-NZ" dirty="0" smtClean="0"/>
          </a:p>
        </p:txBody>
      </p:sp>
      <p:pic>
        <p:nvPicPr>
          <p:cNvPr id="3482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30" y="2362200"/>
            <a:ext cx="8960170" cy="1947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NZ" smtClean="0"/>
              <a:t>Animal World Factory</a:t>
            </a:r>
          </a:p>
        </p:txBody>
      </p:sp>
      <p:sp>
        <p:nvSpPr>
          <p:cNvPr id="35843" name="Content Placeholder 2"/>
          <p:cNvSpPr>
            <a:spLocks noGrp="1"/>
          </p:cNvSpPr>
          <p:nvPr>
            <p:ph idx="1"/>
          </p:nvPr>
        </p:nvSpPr>
        <p:spPr/>
        <p:txBody>
          <a:bodyPr/>
          <a:lstStyle/>
          <a:p>
            <a:pPr eaLnBrk="1" hangingPunct="1"/>
            <a:r>
              <a:rPr lang="en-NZ" dirty="0" smtClean="0"/>
              <a:t>Form code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NZ" smtClean="0"/>
              <a:t>Abstract Factory Pattern</a:t>
            </a:r>
          </a:p>
        </p:txBody>
      </p:sp>
      <p:sp>
        <p:nvSpPr>
          <p:cNvPr id="37891" name="Content Placeholder 2"/>
          <p:cNvSpPr>
            <a:spLocks noGrp="1"/>
          </p:cNvSpPr>
          <p:nvPr>
            <p:ph idx="1"/>
          </p:nvPr>
        </p:nvSpPr>
        <p:spPr/>
        <p:txBody>
          <a:bodyPr/>
          <a:lstStyle/>
          <a:p>
            <a:pPr eaLnBrk="1" hangingPunct="1"/>
            <a:endParaRPr lang="en-NZ" smtClean="0"/>
          </a:p>
        </p:txBody>
      </p:sp>
      <p:pic>
        <p:nvPicPr>
          <p:cNvPr id="37896" name="Picture 8" descr="http://4.bp.blogspot.com/-UEABZ-FBVKM/UMamS84eD-I/AAAAAAAADWs/qEWf245k2WQ/s1600/AbstractFactoryPatternUMLDiagr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676400"/>
            <a:ext cx="5048250" cy="4505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NZ" smtClean="0"/>
              <a:t>Factory Method Pattern</a:t>
            </a:r>
          </a:p>
        </p:txBody>
      </p:sp>
      <p:sp>
        <p:nvSpPr>
          <p:cNvPr id="39939" name="Content Placeholder 2"/>
          <p:cNvSpPr>
            <a:spLocks noGrp="1"/>
          </p:cNvSpPr>
          <p:nvPr>
            <p:ph idx="1"/>
          </p:nvPr>
        </p:nvSpPr>
        <p:spPr/>
        <p:txBody>
          <a:bodyPr/>
          <a:lstStyle/>
          <a:p>
            <a:pPr eaLnBrk="1" hangingPunct="1"/>
            <a:r>
              <a:rPr lang="en-NZ" smtClean="0"/>
              <a:t>In the Factory Method Pattern, the factory behaviour is implemented not as an object, but simply as an abstract method in the consumer 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NZ" smtClean="0"/>
              <a:t>Main Theoretical Point</a:t>
            </a:r>
          </a:p>
        </p:txBody>
      </p:sp>
      <p:sp>
        <p:nvSpPr>
          <p:cNvPr id="3" name="Content Placeholder 2"/>
          <p:cNvSpPr>
            <a:spLocks noGrp="1"/>
          </p:cNvSpPr>
          <p:nvPr>
            <p:ph idx="1"/>
          </p:nvPr>
        </p:nvSpPr>
        <p:spPr/>
        <p:txBody>
          <a:bodyPr/>
          <a:lstStyle/>
          <a:p>
            <a:pPr eaLnBrk="1" hangingPunct="1"/>
            <a:r>
              <a:rPr lang="en-NZ" smtClean="0"/>
              <a:t>Decoupling object creation from object use is a powerful technique that supports code flexibility and reuse.</a:t>
            </a:r>
          </a:p>
          <a:p>
            <a:pPr eaLnBrk="1" hangingPunct="1"/>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NZ" dirty="0" smtClean="0"/>
              <a:t>Practical (</a:t>
            </a:r>
            <a:r>
              <a:rPr lang="en-NZ" smtClean="0"/>
              <a:t>due Friday 9.00 am)</a:t>
            </a:r>
            <a:endParaRPr lang="en-NZ" dirty="0" smtClean="0"/>
          </a:p>
        </p:txBody>
      </p:sp>
      <p:sp>
        <p:nvSpPr>
          <p:cNvPr id="3" name="Content Placeholder 2"/>
          <p:cNvSpPr>
            <a:spLocks noGrp="1"/>
          </p:cNvSpPr>
          <p:nvPr>
            <p:ph idx="1"/>
          </p:nvPr>
        </p:nvSpPr>
        <p:spPr/>
        <p:txBody>
          <a:bodyPr>
            <a:normAutofit/>
          </a:bodyPr>
          <a:lstStyle/>
          <a:p>
            <a:r>
              <a:rPr lang="en-NZ" dirty="0" smtClean="0"/>
              <a:t>Implement the Animal World simulator as described in lecture. </a:t>
            </a:r>
          </a:p>
          <a:p>
            <a:r>
              <a:rPr lang="en-NZ" dirty="0" smtClean="0"/>
              <a:t>To test your architecture:</a:t>
            </a:r>
          </a:p>
          <a:p>
            <a:pPr marL="834521" lvl="1" indent="-515019">
              <a:buFont typeface="Tw Cen MT" pitchFamily="34" charset="0"/>
              <a:buAutoNum type="arabicPeriod"/>
            </a:pPr>
            <a:r>
              <a:rPr lang="en-NZ" sz="2400" dirty="0" smtClean="0"/>
              <a:t>After it is running, add a new animal to each continent.</a:t>
            </a:r>
          </a:p>
          <a:p>
            <a:pPr marL="834521" lvl="1" indent="-515019">
              <a:buFont typeface="Tw Cen MT" pitchFamily="34" charset="0"/>
              <a:buAutoNum type="arabicPeriod"/>
            </a:pPr>
            <a:r>
              <a:rPr lang="en-NZ" sz="2400" dirty="0" smtClean="0"/>
              <a:t>Then add a new continent with its own animals.</a:t>
            </a:r>
          </a:p>
          <a:p>
            <a:r>
              <a:rPr lang="en-NZ" dirty="0" smtClean="0"/>
              <a:t>If you’ve done it right, these changes will require minimal modification, and that will only be to a single class, the one directly involved with the change.</a:t>
            </a:r>
          </a:p>
          <a:p>
            <a:pPr eaLnBrk="1" hangingPunct="1"/>
            <a:endParaRPr lang="en-NZ" sz="32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NZ" smtClean="0"/>
              <a:t>The Mystery Door Game</a:t>
            </a:r>
          </a:p>
        </p:txBody>
      </p:sp>
      <p:sp>
        <p:nvSpPr>
          <p:cNvPr id="12291" name="Content Placeholder 2"/>
          <p:cNvSpPr>
            <a:spLocks noGrp="1"/>
          </p:cNvSpPr>
          <p:nvPr>
            <p:ph idx="1"/>
          </p:nvPr>
        </p:nvSpPr>
        <p:spPr/>
        <p:txBody>
          <a:bodyPr/>
          <a:lstStyle/>
          <a:p>
            <a:pPr eaLnBrk="1" hangingPunct="1"/>
            <a:endParaRPr lang="en-NZ" smtClean="0"/>
          </a:p>
        </p:txBody>
      </p:sp>
      <p:pic>
        <p:nvPicPr>
          <p:cNvPr id="2" name="Picture 1"/>
          <p:cNvPicPr>
            <a:picLocks noChangeAspect="1"/>
          </p:cNvPicPr>
          <p:nvPr/>
        </p:nvPicPr>
        <p:blipFill>
          <a:blip r:embed="rId3" cstate="print"/>
          <a:stretch>
            <a:fillRect/>
          </a:stretch>
        </p:blipFill>
        <p:spPr>
          <a:xfrm>
            <a:off x="457200" y="1600200"/>
            <a:ext cx="7037534" cy="4724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NZ" smtClean="0"/>
              <a:t>The Mystery Door Game</a:t>
            </a:r>
          </a:p>
        </p:txBody>
      </p:sp>
      <p:sp>
        <p:nvSpPr>
          <p:cNvPr id="13315" name="Content Placeholder 2"/>
          <p:cNvSpPr>
            <a:spLocks noGrp="1"/>
          </p:cNvSpPr>
          <p:nvPr>
            <p:ph idx="1"/>
          </p:nvPr>
        </p:nvSpPr>
        <p:spPr/>
        <p:txBody>
          <a:bodyPr/>
          <a:lstStyle/>
          <a:p>
            <a:pPr eaLnBrk="1" hangingPunct="1"/>
            <a:endParaRPr lang="en-NZ" smtClean="0"/>
          </a:p>
        </p:txBody>
      </p:sp>
      <p:pic>
        <p:nvPicPr>
          <p:cNvPr id="2" name="Picture 1"/>
          <p:cNvPicPr>
            <a:picLocks noChangeAspect="1"/>
          </p:cNvPicPr>
          <p:nvPr/>
        </p:nvPicPr>
        <p:blipFill>
          <a:blip r:embed="rId3" cstate="print"/>
          <a:stretch>
            <a:fillRect/>
          </a:stretch>
        </p:blipFill>
        <p:spPr>
          <a:xfrm>
            <a:off x="457200" y="1524000"/>
            <a:ext cx="5887962" cy="2520000"/>
          </a:xfrm>
          <a:prstGeom prst="rect">
            <a:avLst/>
          </a:prstGeom>
        </p:spPr>
      </p:pic>
      <p:pic>
        <p:nvPicPr>
          <p:cNvPr id="3" name="Picture 2"/>
          <p:cNvPicPr>
            <a:picLocks noChangeAspect="1"/>
          </p:cNvPicPr>
          <p:nvPr/>
        </p:nvPicPr>
        <p:blipFill>
          <a:blip r:embed="rId4" cstate="print"/>
          <a:stretch>
            <a:fillRect/>
          </a:stretch>
        </p:blipFill>
        <p:spPr>
          <a:xfrm>
            <a:off x="457200" y="4114800"/>
            <a:ext cx="6169245" cy="2520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NZ" smtClean="0"/>
              <a:t>The Mystery Door Game</a:t>
            </a:r>
          </a:p>
        </p:txBody>
      </p:sp>
      <p:sp>
        <p:nvSpPr>
          <p:cNvPr id="14339" name="Content Placeholder 2"/>
          <p:cNvSpPr>
            <a:spLocks noGrp="1"/>
          </p:cNvSpPr>
          <p:nvPr>
            <p:ph idx="1"/>
          </p:nvPr>
        </p:nvSpPr>
        <p:spPr/>
        <p:txBody>
          <a:bodyPr/>
          <a:lstStyle/>
          <a:p>
            <a:pPr eaLnBrk="1" hangingPunct="1"/>
            <a:endParaRPr lang="en-NZ" smtClean="0"/>
          </a:p>
        </p:txBody>
      </p:sp>
      <p:pic>
        <p:nvPicPr>
          <p:cNvPr id="2" name="Picture 1"/>
          <p:cNvPicPr>
            <a:picLocks noChangeAspect="1"/>
          </p:cNvPicPr>
          <p:nvPr/>
        </p:nvPicPr>
        <p:blipFill>
          <a:blip r:embed="rId3" cstate="print"/>
          <a:stretch>
            <a:fillRect/>
          </a:stretch>
        </p:blipFill>
        <p:spPr>
          <a:xfrm>
            <a:off x="457200" y="1524000"/>
            <a:ext cx="3200400" cy="507420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GameEngine</a:t>
            </a:r>
            <a:r>
              <a:rPr lang="en-NZ" dirty="0" smtClean="0"/>
              <a:t> Fields</a:t>
            </a:r>
            <a:endParaRPr lang="en-NZ" dirty="0"/>
          </a:p>
        </p:txBody>
      </p:sp>
      <p:sp>
        <p:nvSpPr>
          <p:cNvPr id="3" name="Content Placeholder 2"/>
          <p:cNvSpPr>
            <a:spLocks noGrp="1"/>
          </p:cNvSpPr>
          <p:nvPr>
            <p:ph idx="1"/>
          </p:nvPr>
        </p:nvSpPr>
        <p:spPr/>
        <p:txBody>
          <a:bodyPr/>
          <a:lstStyle/>
          <a:p>
            <a:endParaRPr lang="en-NZ"/>
          </a:p>
        </p:txBody>
      </p:sp>
      <p:pic>
        <p:nvPicPr>
          <p:cNvPr id="849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521" y="1600200"/>
            <a:ext cx="8362461"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047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sp>
        <p:nvSpPr>
          <p:cNvPr id="3" name="Content Placeholder 2"/>
          <p:cNvSpPr>
            <a:spLocks noGrp="1"/>
          </p:cNvSpPr>
          <p:nvPr>
            <p:ph idx="1"/>
          </p:nvPr>
        </p:nvSpPr>
        <p:spPr/>
        <p:txBody>
          <a:bodyPr/>
          <a:lstStyle/>
          <a:p>
            <a:endParaRPr lang="en-NZ"/>
          </a:p>
        </p:txBody>
      </p:sp>
      <p:pic>
        <p:nvPicPr>
          <p:cNvPr id="860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840" y="1633537"/>
            <a:ext cx="7976620" cy="3319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812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sp>
        <p:nvSpPr>
          <p:cNvPr id="3" name="Content Placeholder 2"/>
          <p:cNvSpPr>
            <a:spLocks noGrp="1"/>
          </p:cNvSpPr>
          <p:nvPr>
            <p:ph idx="1"/>
          </p:nvPr>
        </p:nvSpPr>
        <p:spPr/>
        <p:txBody>
          <a:bodyPr/>
          <a:lstStyle/>
          <a:p>
            <a:endParaRPr lang="en-NZ"/>
          </a:p>
        </p:txBody>
      </p:sp>
      <p:pic>
        <p:nvPicPr>
          <p:cNvPr id="5" name="Picture 4"/>
          <p:cNvPicPr>
            <a:picLocks noChangeAspect="1"/>
          </p:cNvPicPr>
          <p:nvPr/>
        </p:nvPicPr>
        <p:blipFill>
          <a:blip r:embed="rId3" cstate="print"/>
          <a:stretch>
            <a:fillRect/>
          </a:stretch>
        </p:blipFill>
        <p:spPr>
          <a:xfrm>
            <a:off x="457200" y="1600200"/>
            <a:ext cx="10123136" cy="4114800"/>
          </a:xfrm>
          <a:prstGeom prst="rect">
            <a:avLst/>
          </a:prstGeom>
        </p:spPr>
      </p:pic>
    </p:spTree>
    <p:extLst>
      <p:ext uri="{BB962C8B-B14F-4D97-AF65-F5344CB8AC3E}">
        <p14:creationId xmlns:p14="http://schemas.microsoft.com/office/powerpoint/2010/main" val="529872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1271</TotalTime>
  <Words>3597</Words>
  <Application>Microsoft Office PowerPoint</Application>
  <PresentationFormat>On-screen Show (4:3)</PresentationFormat>
  <Paragraphs>324</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Tw Cen MT</vt:lpstr>
      <vt:lpstr>Wingdings</vt:lpstr>
      <vt:lpstr>Clarity</vt:lpstr>
      <vt:lpstr>Managing Object Creation</vt:lpstr>
      <vt:lpstr>The Mystery Door Game</vt:lpstr>
      <vt:lpstr>The Mystery Door Game</vt:lpstr>
      <vt:lpstr>The Mystery Door Game</vt:lpstr>
      <vt:lpstr>The Mystery Door Game</vt:lpstr>
      <vt:lpstr>The Mystery Door Game</vt:lpstr>
      <vt:lpstr>GameEngine Fields</vt:lpstr>
      <vt:lpstr>Game Engine Methods</vt:lpstr>
      <vt:lpstr>Game Engine Methods</vt:lpstr>
      <vt:lpstr>Game Engine Methods</vt:lpstr>
      <vt:lpstr>The Mystery Door Game</vt:lpstr>
      <vt:lpstr>Game Engine Methods</vt:lpstr>
      <vt:lpstr>Useful Rule</vt:lpstr>
      <vt:lpstr>CharacterFactory</vt:lpstr>
      <vt:lpstr>Old GameEngine Code</vt:lpstr>
      <vt:lpstr>New GameEngine Code</vt:lpstr>
      <vt:lpstr>Question that’s Bothering You</vt:lpstr>
      <vt:lpstr>The Simple Factory</vt:lpstr>
      <vt:lpstr>Complex Factories</vt:lpstr>
      <vt:lpstr>More Complex Factories</vt:lpstr>
      <vt:lpstr>More Complex Factories</vt:lpstr>
      <vt:lpstr>Animal World</vt:lpstr>
      <vt:lpstr>Animal World</vt:lpstr>
      <vt:lpstr>Animal World</vt:lpstr>
      <vt:lpstr>Animal World</vt:lpstr>
      <vt:lpstr>Animal World</vt:lpstr>
      <vt:lpstr>Animal World</vt:lpstr>
      <vt:lpstr>Continent Fields</vt:lpstr>
      <vt:lpstr>Continent Base Class Constructor</vt:lpstr>
      <vt:lpstr>Continent Base Class Method</vt:lpstr>
      <vt:lpstr>Continent Descendant</vt:lpstr>
      <vt:lpstr>Animal World Factory</vt:lpstr>
      <vt:lpstr>Abstract Factory Pattern</vt:lpstr>
      <vt:lpstr>Factory Method Pattern</vt:lpstr>
      <vt:lpstr>Main Theoretical Point</vt:lpstr>
      <vt:lpstr>Practical (due Friday 9.00 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IT321 Lecture 4</dc:title>
  <dc:creator>Patricia</dc:creator>
  <cp:lastModifiedBy>Joseph Sleeman (08003882)</cp:lastModifiedBy>
  <cp:revision>489</cp:revision>
  <cp:lastPrinted>2013-03-18T23:52:03Z</cp:lastPrinted>
  <dcterms:created xsi:type="dcterms:W3CDTF">2006-08-16T00:00:00Z</dcterms:created>
  <dcterms:modified xsi:type="dcterms:W3CDTF">2016-03-15T02:49:23Z</dcterms:modified>
</cp:coreProperties>
</file>