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92" r:id="rId4"/>
    <p:sldId id="259" r:id="rId5"/>
    <p:sldId id="260" r:id="rId6"/>
    <p:sldId id="262" r:id="rId7"/>
    <p:sldId id="263" r:id="rId8"/>
    <p:sldId id="264" r:id="rId9"/>
    <p:sldId id="284" r:id="rId10"/>
    <p:sldId id="285" r:id="rId11"/>
    <p:sldId id="266" r:id="rId12"/>
    <p:sldId id="286" r:id="rId13"/>
    <p:sldId id="287" r:id="rId14"/>
    <p:sldId id="288" r:id="rId15"/>
    <p:sldId id="269" r:id="rId16"/>
    <p:sldId id="289" r:id="rId17"/>
    <p:sldId id="274" r:id="rId18"/>
    <p:sldId id="290" r:id="rId19"/>
    <p:sldId id="291" r:id="rId20"/>
  </p:sldIdLst>
  <p:sldSz cx="9144000" cy="6858000" type="screen4x3"/>
  <p:notesSz cx="6858000"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165" autoAdjust="0"/>
  </p:normalViewPr>
  <p:slideViewPr>
    <p:cSldViewPr>
      <p:cViewPr varScale="1">
        <p:scale>
          <a:sx n="55" d="100"/>
          <a:sy n="55" d="100"/>
        </p:scale>
        <p:origin x="-2242" y="-8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3713"/>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93713"/>
          </a:xfrm>
          <a:prstGeom prst="rect">
            <a:avLst/>
          </a:prstGeom>
        </p:spPr>
        <p:txBody>
          <a:bodyPr vert="horz" lIns="91440" tIns="45720" rIns="91440" bIns="45720" rtlCol="0"/>
          <a:lstStyle>
            <a:lvl1pPr algn="r">
              <a:defRPr sz="1200"/>
            </a:lvl1pPr>
          </a:lstStyle>
          <a:p>
            <a:fld id="{A6BC3AC0-8D48-4E92-8EE2-71A60B564936}" type="datetimeFigureOut">
              <a:rPr lang="en-NZ" smtClean="0"/>
              <a:pPr/>
              <a:t>19/03/2016</a:t>
            </a:fld>
            <a:endParaRPr lang="en-NZ"/>
          </a:p>
        </p:txBody>
      </p:sp>
      <p:sp>
        <p:nvSpPr>
          <p:cNvPr id="4" name="Slide Image Placeholder 3"/>
          <p:cNvSpPr>
            <a:spLocks noGrp="1" noRot="1" noChangeAspect="1"/>
          </p:cNvSpPr>
          <p:nvPr>
            <p:ph type="sldImg" idx="2"/>
          </p:nvPr>
        </p:nvSpPr>
        <p:spPr>
          <a:xfrm>
            <a:off x="962025" y="741363"/>
            <a:ext cx="4933950" cy="370205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690269"/>
            <a:ext cx="5486400" cy="444341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9378824"/>
            <a:ext cx="2971800" cy="493713"/>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9378824"/>
            <a:ext cx="2971800" cy="493713"/>
          </a:xfrm>
          <a:prstGeom prst="rect">
            <a:avLst/>
          </a:prstGeom>
        </p:spPr>
        <p:txBody>
          <a:bodyPr vert="horz" lIns="91440" tIns="45720" rIns="91440" bIns="45720" rtlCol="0" anchor="b"/>
          <a:lstStyle>
            <a:lvl1pPr algn="r">
              <a:defRPr sz="1200"/>
            </a:lvl1pPr>
          </a:lstStyle>
          <a:p>
            <a:fld id="{CC54FD50-D5F7-4FDF-916F-DAA9D4253C2B}" type="slidenum">
              <a:rPr lang="en-NZ" smtClean="0"/>
              <a:pPr/>
              <a:t>‹#›</a:t>
            </a:fld>
            <a:endParaRPr lang="en-NZ"/>
          </a:p>
        </p:txBody>
      </p:sp>
    </p:spTree>
    <p:extLst>
      <p:ext uri="{BB962C8B-B14F-4D97-AF65-F5344CB8AC3E}">
        <p14:creationId xmlns="" xmlns:p14="http://schemas.microsoft.com/office/powerpoint/2010/main" val="888966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How will you approach this problem?</a:t>
            </a:r>
            <a:endParaRPr lang="en-NZ" dirty="0"/>
          </a:p>
        </p:txBody>
      </p:sp>
      <p:sp>
        <p:nvSpPr>
          <p:cNvPr id="4" name="Slide Number Placeholder 3"/>
          <p:cNvSpPr>
            <a:spLocks noGrp="1"/>
          </p:cNvSpPr>
          <p:nvPr>
            <p:ph type="sldNum" sz="quarter" idx="10"/>
          </p:nvPr>
        </p:nvSpPr>
        <p:spPr/>
        <p:txBody>
          <a:bodyPr/>
          <a:lstStyle/>
          <a:p>
            <a:fld id="{CC54FD50-D5F7-4FDF-916F-DAA9D4253C2B}" type="slidenum">
              <a:rPr lang="en-NZ" smtClean="0"/>
              <a:pPr/>
              <a:t>3</a:t>
            </a:fld>
            <a:endParaRPr lang="en-NZ"/>
          </a:p>
        </p:txBody>
      </p:sp>
    </p:spTree>
    <p:extLst>
      <p:ext uri="{BB962C8B-B14F-4D97-AF65-F5344CB8AC3E}">
        <p14:creationId xmlns="" xmlns:p14="http://schemas.microsoft.com/office/powerpoint/2010/main" val="6455496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The non-constructor methods (we will look at the constructor next, as</a:t>
            </a:r>
            <a:r>
              <a:rPr lang="en-NZ" baseline="0" dirty="0" smtClean="0"/>
              <a:t> it is the most interesting one)</a:t>
            </a:r>
          </a:p>
          <a:p>
            <a:pPr marL="171450" indent="-171450">
              <a:buFont typeface="Arial" pitchFamily="34" charset="0"/>
              <a:buChar char="•"/>
            </a:pPr>
            <a:r>
              <a:rPr lang="en-NZ" baseline="0" dirty="0" smtClean="0"/>
              <a:t>We will look at the various implementations of Update (as it is abstract, each child will have to implement it) in  a minute</a:t>
            </a:r>
            <a:endParaRPr lang="en-NZ" dirty="0"/>
          </a:p>
        </p:txBody>
      </p:sp>
      <p:sp>
        <p:nvSpPr>
          <p:cNvPr id="4" name="Slide Number Placeholder 3"/>
          <p:cNvSpPr>
            <a:spLocks noGrp="1"/>
          </p:cNvSpPr>
          <p:nvPr>
            <p:ph type="sldNum" sz="quarter" idx="10"/>
          </p:nvPr>
        </p:nvSpPr>
        <p:spPr/>
        <p:txBody>
          <a:bodyPr/>
          <a:lstStyle/>
          <a:p>
            <a:fld id="{CC54FD50-D5F7-4FDF-916F-DAA9D4253C2B}" type="slidenum">
              <a:rPr lang="en-NZ" smtClean="0"/>
              <a:pPr/>
              <a:t>12</a:t>
            </a:fld>
            <a:endParaRPr lang="en-NZ"/>
          </a:p>
        </p:txBody>
      </p:sp>
    </p:spTree>
    <p:extLst>
      <p:ext uri="{BB962C8B-B14F-4D97-AF65-F5344CB8AC3E}">
        <p14:creationId xmlns="" xmlns:p14="http://schemas.microsoft.com/office/powerpoint/2010/main" val="603800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And here is the constructor</a:t>
            </a:r>
          </a:p>
          <a:p>
            <a:pPr marL="171450" indent="-171450">
              <a:buFont typeface="Arial" pitchFamily="34" charset="0"/>
              <a:buChar char="•"/>
            </a:pPr>
            <a:r>
              <a:rPr lang="en-NZ" dirty="0" smtClean="0"/>
              <a:t>Note the “subscribe yourself” step.</a:t>
            </a:r>
          </a:p>
          <a:p>
            <a:pPr marL="171450" indent="-171450">
              <a:buFont typeface="Arial" pitchFamily="34" charset="0"/>
              <a:buChar char="•"/>
            </a:pPr>
            <a:r>
              <a:rPr lang="en-NZ" b="1" i="1" dirty="0" smtClean="0"/>
              <a:t>Placing it here in the base constructor</a:t>
            </a:r>
            <a:r>
              <a:rPr lang="en-NZ" b="1" i="1" baseline="0" dirty="0" smtClean="0"/>
              <a:t> </a:t>
            </a:r>
            <a:r>
              <a:rPr lang="en-NZ" b="1" i="1" dirty="0" smtClean="0"/>
              <a:t>guarantees that every observer child</a:t>
            </a:r>
            <a:r>
              <a:rPr lang="en-NZ" b="1" i="1" baseline="0" dirty="0" smtClean="0"/>
              <a:t> will be correctly subscribed to his subject.</a:t>
            </a:r>
            <a:endParaRPr lang="en-NZ" b="1" i="1" dirty="0" smtClean="0"/>
          </a:p>
          <a:p>
            <a:endParaRPr lang="en-NZ" dirty="0"/>
          </a:p>
        </p:txBody>
      </p:sp>
      <p:sp>
        <p:nvSpPr>
          <p:cNvPr id="4" name="Slide Number Placeholder 3"/>
          <p:cNvSpPr>
            <a:spLocks noGrp="1"/>
          </p:cNvSpPr>
          <p:nvPr>
            <p:ph type="sldNum" sz="quarter" idx="10"/>
          </p:nvPr>
        </p:nvSpPr>
        <p:spPr/>
        <p:txBody>
          <a:bodyPr/>
          <a:lstStyle/>
          <a:p>
            <a:fld id="{CC54FD50-D5F7-4FDF-916F-DAA9D4253C2B}" type="slidenum">
              <a:rPr lang="en-NZ" smtClean="0"/>
              <a:pPr/>
              <a:t>13</a:t>
            </a:fld>
            <a:endParaRPr lang="en-NZ"/>
          </a:p>
        </p:txBody>
      </p:sp>
    </p:spTree>
    <p:extLst>
      <p:ext uri="{BB962C8B-B14F-4D97-AF65-F5344CB8AC3E}">
        <p14:creationId xmlns="" xmlns:p14="http://schemas.microsoft.com/office/powerpoint/2010/main" val="2644441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Left as an exercise in the practical.</a:t>
            </a:r>
          </a:p>
          <a:p>
            <a:pPr marL="171450" indent="-171450">
              <a:buFont typeface="Arial" pitchFamily="34" charset="0"/>
              <a:buChar char="•"/>
            </a:pPr>
            <a:r>
              <a:rPr lang="en-NZ" dirty="0" smtClean="0"/>
              <a:t>As we have been seeing, there won’t be much of it.</a:t>
            </a:r>
          </a:p>
          <a:p>
            <a:pPr marL="171450" indent="-171450">
              <a:buFont typeface="Arial" pitchFamily="34" charset="0"/>
              <a:buChar char="•"/>
            </a:pPr>
            <a:r>
              <a:rPr lang="en-NZ" dirty="0" smtClean="0"/>
              <a:t>Basically, create all the participants in the </a:t>
            </a:r>
            <a:r>
              <a:rPr lang="en-NZ" dirty="0" err="1" smtClean="0"/>
              <a:t>Form_Load</a:t>
            </a:r>
            <a:r>
              <a:rPr lang="en-NZ" dirty="0" smtClean="0"/>
              <a:t>.</a:t>
            </a:r>
            <a:r>
              <a:rPr lang="en-NZ" baseline="0" dirty="0" smtClean="0"/>
              <a:t> Create the Subject first and pass it into each Observer’s constructor call.</a:t>
            </a:r>
          </a:p>
          <a:p>
            <a:pPr marL="171450" indent="-171450">
              <a:buFont typeface="Arial" pitchFamily="34" charset="0"/>
              <a:buChar char="•"/>
            </a:pPr>
            <a:r>
              <a:rPr lang="en-NZ" baseline="0" dirty="0" smtClean="0"/>
              <a:t>Everything will then be wired up correctly.</a:t>
            </a:r>
          </a:p>
          <a:p>
            <a:pPr marL="171450" indent="-171450">
              <a:buFont typeface="Arial" pitchFamily="34" charset="0"/>
              <a:buChar char="•"/>
            </a:pPr>
            <a:r>
              <a:rPr lang="en-NZ" baseline="0" dirty="0" smtClean="0"/>
              <a:t>The button click handler simply reads the “pedalling speed” from the text box, </a:t>
            </a:r>
            <a:r>
              <a:rPr lang="en-NZ" baseline="0" dirty="0" smtClean="0"/>
              <a:t>and sends it off to the Observer, who then calls its </a:t>
            </a:r>
            <a:r>
              <a:rPr lang="en-NZ" baseline="0" dirty="0" err="1" smtClean="0"/>
              <a:t>NotifObservers</a:t>
            </a:r>
            <a:r>
              <a:rPr lang="en-NZ" baseline="0" dirty="0" smtClean="0"/>
              <a:t> method</a:t>
            </a:r>
            <a:r>
              <a:rPr lang="en-NZ" baseline="0" smtClean="0"/>
              <a:t>, passing it along.</a:t>
            </a:r>
            <a:endParaRPr lang="en-NZ" baseline="0" dirty="0" smtClean="0"/>
          </a:p>
          <a:p>
            <a:pPr marL="171450" indent="-171450">
              <a:buFont typeface="Arial" pitchFamily="34" charset="0"/>
              <a:buChar char="•"/>
            </a:pPr>
            <a:r>
              <a:rPr lang="en-NZ" baseline="0" dirty="0" smtClean="0"/>
              <a:t>And everything just happens.</a:t>
            </a:r>
          </a:p>
          <a:p>
            <a:pPr marL="171450" indent="-171450">
              <a:buFont typeface="Arial" pitchFamily="34" charset="0"/>
              <a:buChar char="•"/>
            </a:pPr>
            <a:endParaRPr lang="en-NZ" baseline="0" dirty="0" smtClean="0"/>
          </a:p>
          <a:p>
            <a:pPr marL="171450" indent="-171450">
              <a:buFont typeface="Arial" pitchFamily="34" charset="0"/>
              <a:buChar char="•"/>
            </a:pPr>
            <a:r>
              <a:rPr lang="en-NZ" b="1" i="1" baseline="0" dirty="0" smtClean="0"/>
              <a:t>NB: WHERE DOES THE FORM CALL THE OBSERVERS’ UPDATE METHODS TO GET THE SCREEN TO CHANGE? =&gt; It doesn’t. Only the Subject does that.</a:t>
            </a:r>
          </a:p>
        </p:txBody>
      </p:sp>
      <p:sp>
        <p:nvSpPr>
          <p:cNvPr id="4" name="Slide Number Placeholder 3"/>
          <p:cNvSpPr>
            <a:spLocks noGrp="1"/>
          </p:cNvSpPr>
          <p:nvPr>
            <p:ph type="sldNum" sz="quarter" idx="10"/>
          </p:nvPr>
        </p:nvSpPr>
        <p:spPr/>
        <p:txBody>
          <a:bodyPr/>
          <a:lstStyle/>
          <a:p>
            <a:fld id="{CC54FD50-D5F7-4FDF-916F-DAA9D4253C2B}" type="slidenum">
              <a:rPr lang="en-NZ" smtClean="0"/>
              <a:pPr/>
              <a:t>14</a:t>
            </a:fld>
            <a:endParaRPr lang="en-NZ"/>
          </a:p>
        </p:txBody>
      </p:sp>
    </p:spTree>
    <p:extLst>
      <p:ext uri="{BB962C8B-B14F-4D97-AF65-F5344CB8AC3E}">
        <p14:creationId xmlns="" xmlns:p14="http://schemas.microsoft.com/office/powerpoint/2010/main" val="617714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Summary:</a:t>
            </a:r>
          </a:p>
          <a:p>
            <a:pPr>
              <a:buFont typeface="Arial" pitchFamily="34" charset="0"/>
              <a:buChar char="•"/>
            </a:pPr>
            <a:r>
              <a:rPr lang="en-NZ" dirty="0" smtClean="0"/>
              <a:t>So this is the Observer pattern.</a:t>
            </a:r>
          </a:p>
          <a:p>
            <a:pPr>
              <a:buFont typeface="Arial" pitchFamily="34" charset="0"/>
              <a:buChar char="•"/>
            </a:pPr>
            <a:r>
              <a:rPr lang="en-NZ" dirty="0" smtClean="0"/>
              <a:t>It’s quite common.</a:t>
            </a:r>
          </a:p>
          <a:p>
            <a:pPr>
              <a:buFont typeface="Arial" pitchFamily="34" charset="0"/>
              <a:buChar char="•"/>
            </a:pPr>
            <a:r>
              <a:rPr lang="en-NZ" dirty="0" smtClean="0"/>
              <a:t>We will look at a familiar instance of it in a moment…</a:t>
            </a:r>
            <a:endParaRPr lang="en-NZ" dirty="0"/>
          </a:p>
        </p:txBody>
      </p:sp>
      <p:sp>
        <p:nvSpPr>
          <p:cNvPr id="4" name="Slide Number Placeholder 3"/>
          <p:cNvSpPr>
            <a:spLocks noGrp="1"/>
          </p:cNvSpPr>
          <p:nvPr>
            <p:ph type="sldNum" sz="quarter" idx="10"/>
          </p:nvPr>
        </p:nvSpPr>
        <p:spPr/>
        <p:txBody>
          <a:bodyPr/>
          <a:lstStyle/>
          <a:p>
            <a:fld id="{777F12DC-A83C-4E1E-9287-3DBE52A6E3A3}" type="slidenum">
              <a:rPr lang="en-NZ" smtClean="0"/>
              <a:pPr/>
              <a:t>15</a:t>
            </a:fld>
            <a:endParaRPr lang="en-NZ"/>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The Observer Pattern is very common.</a:t>
            </a:r>
          </a:p>
          <a:p>
            <a:pPr marL="171450" indent="-171450">
              <a:buFont typeface="Arial" pitchFamily="34" charset="0"/>
              <a:buChar char="•"/>
            </a:pPr>
            <a:r>
              <a:rPr lang="en-NZ" dirty="0" smtClean="0"/>
              <a:t>You might have many Subject-Observer groups running at the same time in an application</a:t>
            </a:r>
            <a:r>
              <a:rPr lang="en-NZ" baseline="0" dirty="0" smtClean="0"/>
              <a:t> or system.</a:t>
            </a:r>
          </a:p>
          <a:p>
            <a:pPr marL="171450" indent="-171450">
              <a:buFont typeface="Arial" pitchFamily="34" charset="0"/>
              <a:buChar char="•"/>
            </a:pPr>
            <a:r>
              <a:rPr lang="en-NZ" baseline="0" dirty="0" smtClean="0"/>
              <a:t>How might you make your architecture more general, to allow for this situation?</a:t>
            </a:r>
          </a:p>
          <a:p>
            <a:pPr marL="171450" indent="-171450">
              <a:buFont typeface="Arial" pitchFamily="34" charset="0"/>
              <a:buChar char="•"/>
            </a:pPr>
            <a:endParaRPr lang="en-NZ" baseline="0" dirty="0" smtClean="0"/>
          </a:p>
          <a:p>
            <a:pPr marL="171450" indent="-171450">
              <a:buFont typeface="Arial" pitchFamily="34" charset="0"/>
              <a:buChar char="•"/>
            </a:pPr>
            <a:r>
              <a:rPr lang="en-NZ" baseline="0" dirty="0" smtClean="0"/>
              <a:t>Consider defining the Subject and Observer behaviours as interfaces.</a:t>
            </a:r>
          </a:p>
          <a:p>
            <a:pPr marL="171450" indent="-171450">
              <a:buFont typeface="Arial" pitchFamily="34" charset="0"/>
              <a:buChar char="•"/>
            </a:pPr>
            <a:r>
              <a:rPr lang="en-NZ" baseline="0" dirty="0" smtClean="0"/>
              <a:t>Let your concrete classes implement the interface.</a:t>
            </a:r>
          </a:p>
          <a:p>
            <a:pPr marL="171450" indent="-171450">
              <a:buFont typeface="Arial" pitchFamily="34" charset="0"/>
              <a:buChar char="•"/>
            </a:pPr>
            <a:endParaRPr lang="en-NZ" baseline="0" dirty="0" smtClean="0"/>
          </a:p>
          <a:p>
            <a:pPr marL="171450" indent="-171450">
              <a:buFont typeface="Arial" pitchFamily="34" charset="0"/>
              <a:buChar char="•"/>
            </a:pPr>
            <a:r>
              <a:rPr lang="en-NZ" b="1" i="1" baseline="0" dirty="0" smtClean="0"/>
              <a:t>Note that an object that implements </a:t>
            </a:r>
            <a:r>
              <a:rPr lang="en-NZ" b="1" i="1" baseline="0" dirty="0" err="1" smtClean="0"/>
              <a:t>ISubject</a:t>
            </a:r>
            <a:r>
              <a:rPr lang="en-NZ" b="1" i="1" baseline="0" dirty="0" smtClean="0"/>
              <a:t> can take any kind of object that implements </a:t>
            </a:r>
            <a:r>
              <a:rPr lang="en-NZ" b="1" i="1" baseline="0" dirty="0" err="1" smtClean="0"/>
              <a:t>IObserver</a:t>
            </a:r>
            <a:r>
              <a:rPr lang="en-NZ" b="1" i="1" baseline="0" dirty="0" smtClean="0"/>
              <a:t>. They don’t all have to be from a common family as in our non-interface implementation (where the Subject held a list of </a:t>
            </a:r>
            <a:r>
              <a:rPr lang="en-NZ" b="1" i="1" baseline="0" dirty="0" err="1" smtClean="0"/>
              <a:t>BicycleObservers</a:t>
            </a:r>
            <a:r>
              <a:rPr lang="en-NZ" b="1" i="1" baseline="0" dirty="0" smtClean="0"/>
              <a:t>).</a:t>
            </a:r>
          </a:p>
          <a:p>
            <a:pPr marL="171450" indent="-171450">
              <a:buFont typeface="Arial" pitchFamily="34" charset="0"/>
              <a:buChar char="•"/>
            </a:pPr>
            <a:endParaRPr lang="en-NZ" b="1" i="1" baseline="0" dirty="0" smtClean="0"/>
          </a:p>
          <a:p>
            <a:pPr marL="171450" indent="-171450">
              <a:buFont typeface="Arial" pitchFamily="34" charset="0"/>
              <a:buChar char="•"/>
            </a:pPr>
            <a:r>
              <a:rPr lang="en-NZ" baseline="0" dirty="0" smtClean="0"/>
              <a:t>We could make the </a:t>
            </a:r>
            <a:r>
              <a:rPr lang="en-NZ" baseline="0" dirty="0" err="1" smtClean="0"/>
              <a:t>IObserver</a:t>
            </a:r>
            <a:r>
              <a:rPr lang="en-NZ" baseline="0" dirty="0" smtClean="0"/>
              <a:t> interface more general by using object as its input data type to the Update method.</a:t>
            </a:r>
          </a:p>
          <a:p>
            <a:pPr marL="171450" indent="-171450">
              <a:buFont typeface="Arial" pitchFamily="34" charset="0"/>
              <a:buChar char="•"/>
            </a:pPr>
            <a:r>
              <a:rPr lang="en-NZ" baseline="0" dirty="0" smtClean="0"/>
              <a:t>. </a:t>
            </a:r>
          </a:p>
          <a:p>
            <a:pPr marL="171450" indent="-171450">
              <a:buFont typeface="Arial" pitchFamily="34" charset="0"/>
              <a:buChar char="•"/>
            </a:pPr>
            <a:r>
              <a:rPr lang="en-NZ" baseline="0" dirty="0" smtClean="0"/>
              <a:t>Both of these choices can introduce the need for more type-checking and casting.</a:t>
            </a:r>
            <a:endParaRPr lang="en-NZ" dirty="0"/>
          </a:p>
        </p:txBody>
      </p:sp>
      <p:sp>
        <p:nvSpPr>
          <p:cNvPr id="4" name="Slide Number Placeholder 3"/>
          <p:cNvSpPr>
            <a:spLocks noGrp="1"/>
          </p:cNvSpPr>
          <p:nvPr>
            <p:ph type="sldNum" sz="quarter" idx="10"/>
          </p:nvPr>
        </p:nvSpPr>
        <p:spPr/>
        <p:txBody>
          <a:bodyPr/>
          <a:lstStyle/>
          <a:p>
            <a:fld id="{CC54FD50-D5F7-4FDF-916F-DAA9D4253C2B}" type="slidenum">
              <a:rPr lang="en-NZ" smtClean="0"/>
              <a:pPr/>
              <a:t>16</a:t>
            </a:fld>
            <a:endParaRPr lang="en-NZ"/>
          </a:p>
        </p:txBody>
      </p:sp>
    </p:spTree>
    <p:extLst>
      <p:ext uri="{BB962C8B-B14F-4D97-AF65-F5344CB8AC3E}">
        <p14:creationId xmlns="" xmlns:p14="http://schemas.microsoft.com/office/powerpoint/2010/main" val="3556331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NZ" dirty="0" smtClean="0"/>
              <a:t>Recall that your client wanted to be able to add new displays at will.</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NZ" dirty="0" smtClean="0"/>
              <a:t>What</a:t>
            </a:r>
            <a:r>
              <a:rPr lang="en-NZ" baseline="0" dirty="0" smtClean="0"/>
              <a:t> will that involve?</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NZ" baseline="0" dirty="0" smtClean="0"/>
              <a:t>Simply descend a new Observer (implement interface if using one). </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NZ" baseline="0" dirty="0" smtClean="0"/>
              <a:t>Pass in the Subject when creating him. </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NZ" baseline="0" dirty="0" smtClean="0"/>
              <a:t>The Subject will then call the new guy’s Update method when he executes </a:t>
            </a:r>
            <a:r>
              <a:rPr lang="en-NZ" baseline="0" dirty="0" err="1" smtClean="0"/>
              <a:t>NotifyObservers</a:t>
            </a:r>
            <a:r>
              <a:rPr lang="en-NZ" baseline="0" dirty="0" smtClean="0"/>
              <a:t>, because it will be in his list.</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NZ" b="1" i="1" baseline="0" dirty="0" smtClean="0"/>
              <a:t>No change to the Subject code is required at all</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NZ" b="0" i="0" baseline="0" dirty="0" smtClean="0"/>
              <a:t>Isn’t that elegant?</a:t>
            </a:r>
            <a:endParaRPr lang="en-NZ" b="0" i="0" dirty="0" smtClean="0"/>
          </a:p>
          <a:p>
            <a:endParaRPr lang="en-NZ" dirty="0"/>
          </a:p>
        </p:txBody>
      </p:sp>
      <p:sp>
        <p:nvSpPr>
          <p:cNvPr id="4" name="Slide Number Placeholder 3"/>
          <p:cNvSpPr>
            <a:spLocks noGrp="1"/>
          </p:cNvSpPr>
          <p:nvPr>
            <p:ph type="sldNum" sz="quarter" idx="10"/>
          </p:nvPr>
        </p:nvSpPr>
        <p:spPr/>
        <p:txBody>
          <a:bodyPr/>
          <a:lstStyle/>
          <a:p>
            <a:fld id="{CC54FD50-D5F7-4FDF-916F-DAA9D4253C2B}" type="slidenum">
              <a:rPr lang="en-NZ" smtClean="0"/>
              <a:pPr/>
              <a:t>17</a:t>
            </a:fld>
            <a:endParaRPr lang="en-NZ"/>
          </a:p>
        </p:txBody>
      </p:sp>
    </p:spTree>
    <p:extLst>
      <p:ext uri="{BB962C8B-B14F-4D97-AF65-F5344CB8AC3E}">
        <p14:creationId xmlns="" xmlns:p14="http://schemas.microsoft.com/office/powerpoint/2010/main" val="23619116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You actually use a flavour or the Observer Pattern all the time. </a:t>
            </a:r>
          </a:p>
          <a:p>
            <a:pPr marL="171450" indent="-171450">
              <a:buFont typeface="Arial" pitchFamily="34" charset="0"/>
              <a:buChar char="•"/>
            </a:pPr>
            <a:r>
              <a:rPr lang="en-NZ" dirty="0" smtClean="0"/>
              <a:t>Ideas</a:t>
            </a:r>
            <a:r>
              <a:rPr lang="en-NZ" baseline="0" dirty="0" smtClean="0"/>
              <a:t> where? =&gt; .NET Event handling (i.e. button-click handlers, timer tick code, etc.)</a:t>
            </a:r>
          </a:p>
          <a:p>
            <a:pPr marL="171450" indent="-171450">
              <a:buFont typeface="Arial" pitchFamily="34" charset="0"/>
              <a:buChar char="•"/>
            </a:pPr>
            <a:endParaRPr lang="en-NZ" baseline="0" dirty="0" smtClean="0"/>
          </a:p>
          <a:p>
            <a:pPr marL="171450" indent="-171450">
              <a:buFont typeface="Arial" pitchFamily="34" charset="0"/>
              <a:buChar char="•"/>
            </a:pPr>
            <a:r>
              <a:rPr lang="en-NZ" baseline="0" dirty="0" smtClean="0"/>
              <a:t>In this version, the Observers are instances of the .NET </a:t>
            </a:r>
            <a:r>
              <a:rPr lang="en-NZ" baseline="0" dirty="0" err="1" smtClean="0"/>
              <a:t>EventHandler</a:t>
            </a:r>
            <a:r>
              <a:rPr lang="en-NZ" baseline="0" dirty="0" smtClean="0"/>
              <a:t> class.</a:t>
            </a:r>
          </a:p>
          <a:p>
            <a:pPr marL="171450" indent="-171450">
              <a:buFont typeface="Arial" pitchFamily="34" charset="0"/>
              <a:buChar char="•"/>
            </a:pPr>
            <a:r>
              <a:rPr lang="en-NZ" baseline="0" dirty="0" err="1" smtClean="0"/>
              <a:t>EventHandlers</a:t>
            </a:r>
            <a:r>
              <a:rPr lang="en-NZ" baseline="0" dirty="0" smtClean="0"/>
              <a:t> take a </a:t>
            </a:r>
            <a:r>
              <a:rPr lang="en-NZ" b="1" i="1" baseline="0" dirty="0" smtClean="0"/>
              <a:t>function</a:t>
            </a:r>
            <a:r>
              <a:rPr lang="en-NZ" baseline="0" dirty="0" smtClean="0"/>
              <a:t> as an argument to their constructor, and hang onto it (sort of like JavaScript). This is their “Update” method.</a:t>
            </a:r>
          </a:p>
          <a:p>
            <a:pPr marL="171450" indent="-171450">
              <a:buFont typeface="Arial" pitchFamily="34" charset="0"/>
              <a:buChar char="•"/>
            </a:pPr>
            <a:endParaRPr lang="en-NZ" baseline="0" dirty="0" smtClean="0"/>
          </a:p>
          <a:p>
            <a:pPr marL="171450" indent="-171450">
              <a:buFont typeface="Arial" pitchFamily="34" charset="0"/>
              <a:buChar char="•"/>
            </a:pPr>
            <a:r>
              <a:rPr lang="en-NZ" baseline="0" dirty="0" smtClean="0"/>
              <a:t>The syntax involved is a little sticky (because of the generality requirements) and we will look at it in detail in a couple of weeks.</a:t>
            </a:r>
          </a:p>
          <a:p>
            <a:pPr marL="171450" indent="-171450">
              <a:buFont typeface="Arial" pitchFamily="34" charset="0"/>
              <a:buChar char="•"/>
            </a:pPr>
            <a:r>
              <a:rPr lang="en-NZ" baseline="0" dirty="0" smtClean="0"/>
              <a:t>But the architecture should be clear:</a:t>
            </a:r>
          </a:p>
          <a:p>
            <a:pPr marL="628650" lvl="1" indent="-171450">
              <a:buFont typeface="Arial" pitchFamily="34" charset="0"/>
              <a:buChar char="•"/>
            </a:pPr>
            <a:r>
              <a:rPr lang="en-NZ" baseline="0" dirty="0" smtClean="0"/>
              <a:t>When you write a button click handler, the system creates an Observer for it (an instance of </a:t>
            </a:r>
            <a:r>
              <a:rPr lang="en-NZ" baseline="0" dirty="0" err="1" smtClean="0"/>
              <a:t>System.EventHandler</a:t>
            </a:r>
            <a:r>
              <a:rPr lang="en-NZ" baseline="0" dirty="0" smtClean="0"/>
              <a:t>).</a:t>
            </a:r>
          </a:p>
          <a:p>
            <a:pPr marL="628650" lvl="1" indent="-171450">
              <a:buFont typeface="Arial" pitchFamily="34" charset="0"/>
              <a:buChar char="•"/>
            </a:pPr>
            <a:r>
              <a:rPr lang="en-NZ" baseline="0" dirty="0" smtClean="0"/>
              <a:t>The button object itself is the Subject. He holds a list of </a:t>
            </a:r>
            <a:r>
              <a:rPr lang="en-NZ" baseline="0" dirty="0" err="1" smtClean="0"/>
              <a:t>EventHandler</a:t>
            </a:r>
            <a:r>
              <a:rPr lang="en-NZ" baseline="0" dirty="0" smtClean="0"/>
              <a:t> Observers. </a:t>
            </a:r>
          </a:p>
          <a:p>
            <a:pPr marL="628650" lvl="1" indent="-171450">
              <a:buFont typeface="Arial" pitchFamily="34" charset="0"/>
              <a:buChar char="•"/>
            </a:pPr>
            <a:r>
              <a:rPr lang="en-NZ" baseline="0" dirty="0" smtClean="0"/>
              <a:t>He can actually hold many such lists, one for each type of Event he can respond to.</a:t>
            </a:r>
          </a:p>
          <a:p>
            <a:pPr marL="628650" lvl="1" indent="-171450">
              <a:buFont typeface="Arial" pitchFamily="34" charset="0"/>
              <a:buChar char="•"/>
            </a:pPr>
            <a:r>
              <a:rPr lang="en-NZ" baseline="0" dirty="0" smtClean="0"/>
              <a:t>The system adds the Observer to the list held by the Subject (the button). You can see the code for this in the System Generated code part of </a:t>
            </a:r>
            <a:r>
              <a:rPr lang="en-NZ" baseline="0" dirty="0" err="1" smtClean="0"/>
              <a:t>Form.Designer.cs</a:t>
            </a:r>
            <a:r>
              <a:rPr lang="en-NZ" baseline="0" dirty="0" smtClean="0"/>
              <a:t>. Sometimes, if we wire up a button then delete the click-handler, we have to delete this code also. (Example shown above).</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NZ" b="1" i="1" baseline="0" dirty="0" smtClean="0"/>
              <a:t>Note this modification to the classic Observer architecture, where Observer’s add themselves. OO is a cornucopia of wonderfulness.</a:t>
            </a:r>
          </a:p>
          <a:p>
            <a:pPr marL="628650" lvl="1" indent="-171450">
              <a:buFont typeface="Arial" pitchFamily="34" charset="0"/>
              <a:buChar char="•"/>
            </a:pPr>
            <a:r>
              <a:rPr lang="en-NZ" baseline="0" dirty="0" smtClean="0"/>
              <a:t>Note the “+=“ in the statement shown. We have only ever added a single method to a button click event, but it is entirely permissible to add all the methods you want. On click, they all execute, which introduces some interesting timing issues, which we will grapple with later in the semester.</a:t>
            </a:r>
          </a:p>
          <a:p>
            <a:pPr marL="628650" lvl="1" indent="-171450">
              <a:buFont typeface="Arial" pitchFamily="34" charset="0"/>
              <a:buChar char="•"/>
            </a:pPr>
            <a:r>
              <a:rPr lang="en-NZ" baseline="0" dirty="0" smtClean="0"/>
              <a:t>When the button detects a click event, it notifies all its Observers, and they execute their methods (in practice, they run in order of registration, although formally order is undefined).</a:t>
            </a:r>
          </a:p>
          <a:p>
            <a:pPr marL="628650" lvl="1" indent="-171450">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fld id="{CC54FD50-D5F7-4FDF-916F-DAA9D4253C2B}" type="slidenum">
              <a:rPr lang="en-NZ" smtClean="0"/>
              <a:pPr/>
              <a:t>18</a:t>
            </a:fld>
            <a:endParaRPr lang="en-NZ"/>
          </a:p>
        </p:txBody>
      </p:sp>
    </p:spTree>
    <p:extLst>
      <p:ext uri="{BB962C8B-B14F-4D97-AF65-F5344CB8AC3E}">
        <p14:creationId xmlns="" xmlns:p14="http://schemas.microsoft.com/office/powerpoint/2010/main" val="15159945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After</a:t>
            </a:r>
            <a:r>
              <a:rPr lang="en-NZ" baseline="0" dirty="0" smtClean="0"/>
              <a:t> you finish this, I’ll give you the second part of the Subject-Observer practical.</a:t>
            </a:r>
          </a:p>
          <a:p>
            <a:pPr marL="171450" indent="-171450">
              <a:buFont typeface="Arial" pitchFamily="34" charset="0"/>
              <a:buChar char="•"/>
            </a:pPr>
            <a:r>
              <a:rPr lang="en-NZ" baseline="0" dirty="0" smtClean="0"/>
              <a:t>No class on Friday because of </a:t>
            </a:r>
            <a:r>
              <a:rPr lang="en-NZ" baseline="0" smtClean="0"/>
              <a:t>the holiday.</a:t>
            </a:r>
            <a:endParaRPr lang="en-NZ" dirty="0" smtClean="0"/>
          </a:p>
        </p:txBody>
      </p:sp>
      <p:sp>
        <p:nvSpPr>
          <p:cNvPr id="4" name="Slide Number Placeholder 3"/>
          <p:cNvSpPr>
            <a:spLocks noGrp="1"/>
          </p:cNvSpPr>
          <p:nvPr>
            <p:ph type="sldNum" sz="quarter" idx="10"/>
          </p:nvPr>
        </p:nvSpPr>
        <p:spPr/>
        <p:txBody>
          <a:bodyPr/>
          <a:lstStyle/>
          <a:p>
            <a:fld id="{CC54FD50-D5F7-4FDF-916F-DAA9D4253C2B}" type="slidenum">
              <a:rPr lang="en-NZ" smtClean="0"/>
              <a:pPr/>
              <a:t>19</a:t>
            </a:fld>
            <a:endParaRPr lang="en-NZ"/>
          </a:p>
        </p:txBody>
      </p:sp>
    </p:spTree>
    <p:extLst>
      <p:ext uri="{BB962C8B-B14F-4D97-AF65-F5344CB8AC3E}">
        <p14:creationId xmlns="" xmlns:p14="http://schemas.microsoft.com/office/powerpoint/2010/main" val="230055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We</a:t>
            </a:r>
            <a:r>
              <a:rPr lang="en-NZ" baseline="0" dirty="0" smtClean="0"/>
              <a:t> need someone to encapsulate the data stream from the bicycle (e.g. the serial port that the pedals are hooked up to).</a:t>
            </a:r>
          </a:p>
          <a:p>
            <a:pPr>
              <a:buFont typeface="Arial" pitchFamily="34" charset="0"/>
              <a:buChar char="•"/>
            </a:pPr>
            <a:r>
              <a:rPr lang="en-NZ" baseline="0" dirty="0" smtClean="0"/>
              <a:t>We need a number of </a:t>
            </a:r>
            <a:r>
              <a:rPr lang="en-NZ" baseline="0" dirty="0" err="1" smtClean="0"/>
              <a:t>someones</a:t>
            </a:r>
            <a:r>
              <a:rPr lang="en-NZ" baseline="0" dirty="0" smtClean="0"/>
              <a:t> to be dealing with the displays</a:t>
            </a:r>
          </a:p>
          <a:p>
            <a:pPr>
              <a:buFont typeface="Arial" pitchFamily="34" charset="0"/>
              <a:buChar char="•"/>
            </a:pPr>
            <a:r>
              <a:rPr lang="en-NZ" baseline="0" dirty="0" smtClean="0"/>
              <a:t>How will the display guys know when to update? That is, how will they know when the speed has changed? There are two choices:</a:t>
            </a:r>
          </a:p>
          <a:p>
            <a:pPr lvl="1">
              <a:buFont typeface="Arial" pitchFamily="34" charset="0"/>
              <a:buChar char="•"/>
            </a:pPr>
            <a:r>
              <a:rPr lang="en-NZ" baseline="0" dirty="0" smtClean="0"/>
              <a:t>They can poll</a:t>
            </a:r>
          </a:p>
          <a:p>
            <a:pPr lvl="1">
              <a:buFont typeface="Arial" pitchFamily="34" charset="0"/>
              <a:buChar char="•"/>
            </a:pPr>
            <a:r>
              <a:rPr lang="en-NZ" baseline="0" dirty="0" smtClean="0"/>
              <a:t>The speed monitor object can push</a:t>
            </a:r>
          </a:p>
          <a:p>
            <a:pPr lvl="0">
              <a:buFont typeface="Arial" pitchFamily="34" charset="0"/>
              <a:buChar char="•"/>
            </a:pPr>
            <a:r>
              <a:rPr lang="en-NZ" baseline="0" dirty="0" smtClean="0"/>
              <a:t>Pushing is more efficient as no cycles are wasted on “are we there yet, are we there yet, are we there yet....”</a:t>
            </a:r>
          </a:p>
          <a:p>
            <a:pPr lvl="0">
              <a:buFont typeface="Arial" pitchFamily="34" charset="0"/>
              <a:buChar char="•"/>
            </a:pPr>
            <a:endParaRPr lang="en-NZ" baseline="0" dirty="0" smtClean="0"/>
          </a:p>
          <a:p>
            <a:pPr>
              <a:buFont typeface="Arial" pitchFamily="34" charset="0"/>
              <a:buChar char="•"/>
            </a:pPr>
            <a:r>
              <a:rPr lang="en-NZ" baseline="0" dirty="0" smtClean="0"/>
              <a:t>When the speed changes, the speed monitor needs to inform all the display guys, and they need to do whatever they do to keep the UI up to date.</a:t>
            </a:r>
          </a:p>
          <a:p>
            <a:pPr>
              <a:buFont typeface="Arial" pitchFamily="34" charset="0"/>
              <a:buChar char="•"/>
            </a:pPr>
            <a:r>
              <a:rPr lang="en-NZ" baseline="0" dirty="0" smtClean="0"/>
              <a:t>The classes need to be designed so that this can happen.</a:t>
            </a:r>
          </a:p>
          <a:p>
            <a:pPr>
              <a:buFont typeface="Arial" pitchFamily="34" charset="0"/>
              <a:buChar char="•"/>
            </a:pPr>
            <a:endParaRPr lang="en-NZ" baseline="0" dirty="0" smtClean="0"/>
          </a:p>
          <a:p>
            <a:pPr>
              <a:buFont typeface="Arial" pitchFamily="34" charset="0"/>
              <a:buChar char="•"/>
            </a:pPr>
            <a:r>
              <a:rPr lang="en-NZ" baseline="0" dirty="0" smtClean="0"/>
              <a:t>This is a very common situation in software</a:t>
            </a:r>
          </a:p>
          <a:p>
            <a:pPr>
              <a:buFont typeface="Arial" pitchFamily="34" charset="0"/>
              <a:buChar char="•"/>
            </a:pPr>
            <a:r>
              <a:rPr lang="en-NZ" baseline="0" dirty="0" smtClean="0"/>
              <a:t>The two types of entity are called “Subject” (the guy with the data) and “Observer” (the guys who want his data) and the architecture we use is the Subject-Observer pattern.</a:t>
            </a:r>
          </a:p>
          <a:p>
            <a:pPr>
              <a:buFont typeface="Arial" pitchFamily="34" charset="0"/>
              <a:buChar char="•"/>
            </a:pPr>
            <a:r>
              <a:rPr lang="en-NZ" baseline="0" dirty="0" smtClean="0"/>
              <a:t>Sometimes also called “publish” and “subscribe”</a:t>
            </a:r>
          </a:p>
        </p:txBody>
      </p:sp>
      <p:sp>
        <p:nvSpPr>
          <p:cNvPr id="4" name="Slide Number Placeholder 3"/>
          <p:cNvSpPr>
            <a:spLocks noGrp="1"/>
          </p:cNvSpPr>
          <p:nvPr>
            <p:ph type="sldNum" sz="quarter" idx="10"/>
          </p:nvPr>
        </p:nvSpPr>
        <p:spPr/>
        <p:txBody>
          <a:bodyPr/>
          <a:lstStyle/>
          <a:p>
            <a:fld id="{777F12DC-A83C-4E1E-9287-3DBE52A6E3A3}" type="slidenum">
              <a:rPr lang="en-NZ" smtClean="0"/>
              <a:pPr/>
              <a:t>4</a:t>
            </a:fld>
            <a:endParaRPr lang="en-N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eaLnBrk="1" fontAlgn="t" latinLnBrk="0" hangingPunct="1"/>
            <a:endParaRPr lang="en-NZ" sz="1200" b="0" i="0" u="none" strike="noStrike" kern="1200" dirty="0" smtClean="0">
              <a:solidFill>
                <a:schemeClr val="tx1"/>
              </a:solidFill>
              <a:latin typeface="+mn-lt"/>
              <a:ea typeface="+mn-ea"/>
              <a:cs typeface="+mn-cs"/>
            </a:endParaRPr>
          </a:p>
          <a:p>
            <a:endParaRPr lang="en-NZ" dirty="0"/>
          </a:p>
        </p:txBody>
      </p:sp>
      <p:sp>
        <p:nvSpPr>
          <p:cNvPr id="4" name="Slide Number Placeholder 3"/>
          <p:cNvSpPr>
            <a:spLocks noGrp="1"/>
          </p:cNvSpPr>
          <p:nvPr>
            <p:ph type="sldNum" sz="quarter" idx="10"/>
          </p:nvPr>
        </p:nvSpPr>
        <p:spPr/>
        <p:txBody>
          <a:bodyPr/>
          <a:lstStyle/>
          <a:p>
            <a:fld id="{777F12DC-A83C-4E1E-9287-3DBE52A6E3A3}" type="slidenum">
              <a:rPr lang="en-NZ" smtClean="0"/>
              <a:pPr/>
              <a:t>5</a:t>
            </a:fld>
            <a:endParaRPr lang="en-N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NZ" dirty="0" smtClean="0"/>
              <a:t>In class diagram terms, it usually</a:t>
            </a:r>
            <a:r>
              <a:rPr lang="en-NZ" baseline="0" dirty="0" smtClean="0"/>
              <a:t> looks like this......</a:t>
            </a:r>
          </a:p>
          <a:p>
            <a:pPr marL="171450" indent="-171450">
              <a:buFont typeface="Arial" pitchFamily="34" charset="0"/>
              <a:buChar char="•"/>
            </a:pPr>
            <a:r>
              <a:rPr lang="en-NZ" baseline="0" dirty="0" smtClean="0"/>
              <a:t>Don’t be confused that the “subject” is actually </a:t>
            </a:r>
            <a:r>
              <a:rPr lang="en-NZ" b="1" i="1" baseline="0" dirty="0" smtClean="0"/>
              <a:t>observing</a:t>
            </a:r>
            <a:r>
              <a:rPr lang="en-NZ" baseline="0" dirty="0" smtClean="0"/>
              <a:t> the bike’s change in speed. That’s just a little terminology imperfection. </a:t>
            </a:r>
          </a:p>
          <a:p>
            <a:pPr marL="171450" indent="-171450">
              <a:buFont typeface="Arial" pitchFamily="34" charset="0"/>
              <a:buChar char="•"/>
            </a:pPr>
            <a:r>
              <a:rPr lang="en-NZ" baseline="0" dirty="0" smtClean="0"/>
              <a:t>The Subject is the guy who knows when some event occurs; the Observers are the guys who have to do something when that event occurs. They are Observing the Subject.</a:t>
            </a:r>
          </a:p>
          <a:p>
            <a:pPr marL="171450" indent="-171450">
              <a:buFont typeface="Arial" pitchFamily="34" charset="0"/>
              <a:buChar char="•"/>
            </a:pPr>
            <a:r>
              <a:rPr lang="en-NZ" baseline="0" dirty="0" smtClean="0"/>
              <a:t>Recall that this pattern is sometimes called “Publish” (Subject) and “Subscribe” (Observer), and if that makes it easier to understand, you can call it that.</a:t>
            </a:r>
          </a:p>
          <a:p>
            <a:endParaRPr lang="en-NZ" dirty="0"/>
          </a:p>
        </p:txBody>
      </p:sp>
      <p:sp>
        <p:nvSpPr>
          <p:cNvPr id="4" name="Slide Number Placeholder 3"/>
          <p:cNvSpPr>
            <a:spLocks noGrp="1"/>
          </p:cNvSpPr>
          <p:nvPr>
            <p:ph type="sldNum" sz="quarter" idx="10"/>
          </p:nvPr>
        </p:nvSpPr>
        <p:spPr/>
        <p:txBody>
          <a:bodyPr/>
          <a:lstStyle/>
          <a:p>
            <a:fld id="{777F12DC-A83C-4E1E-9287-3DBE52A6E3A3}" type="slidenum">
              <a:rPr lang="en-NZ" smtClean="0"/>
              <a:pPr/>
              <a:t>6</a:t>
            </a:fld>
            <a:endParaRPr lang="en-N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For our exercycle example, what would the</a:t>
            </a:r>
            <a:r>
              <a:rPr lang="en-NZ" baseline="0" dirty="0" smtClean="0"/>
              <a:t> Subject’s data members be?</a:t>
            </a:r>
            <a:endParaRPr lang="en-NZ" dirty="0"/>
          </a:p>
        </p:txBody>
      </p:sp>
      <p:sp>
        <p:nvSpPr>
          <p:cNvPr id="4" name="Slide Number Placeholder 3"/>
          <p:cNvSpPr>
            <a:spLocks noGrp="1"/>
          </p:cNvSpPr>
          <p:nvPr>
            <p:ph type="sldNum" sz="quarter" idx="10"/>
          </p:nvPr>
        </p:nvSpPr>
        <p:spPr/>
        <p:txBody>
          <a:bodyPr/>
          <a:lstStyle/>
          <a:p>
            <a:fld id="{777F12DC-A83C-4E1E-9287-3DBE52A6E3A3}" type="slidenum">
              <a:rPr lang="en-NZ" smtClean="0"/>
              <a:pPr/>
              <a:t>7</a:t>
            </a:fld>
            <a:endParaRPr lang="en-N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For our exercycle example, what would the</a:t>
            </a:r>
            <a:r>
              <a:rPr lang="en-NZ" baseline="0" dirty="0" smtClean="0"/>
              <a:t> Subject methods be?</a:t>
            </a:r>
          </a:p>
          <a:p>
            <a:pPr>
              <a:buFont typeface="Arial" pitchFamily="34" charset="0"/>
              <a:buChar char="•"/>
            </a:pPr>
            <a:r>
              <a:rPr lang="en-NZ" baseline="0" dirty="0" smtClean="0"/>
              <a:t>Constructor just initialises the data fields (remember to create that list….)</a:t>
            </a:r>
          </a:p>
          <a:p>
            <a:pPr>
              <a:buFont typeface="Arial" pitchFamily="34" charset="0"/>
              <a:buChar char="•"/>
            </a:pPr>
            <a:r>
              <a:rPr lang="en-NZ" baseline="0" dirty="0" err="1" smtClean="0"/>
              <a:t>AddObserver</a:t>
            </a:r>
            <a:r>
              <a:rPr lang="en-NZ" baseline="0" dirty="0" smtClean="0"/>
              <a:t> and </a:t>
            </a:r>
            <a:r>
              <a:rPr lang="en-NZ" baseline="0" dirty="0" err="1" smtClean="0"/>
              <a:t>RemoveObserver</a:t>
            </a:r>
            <a:r>
              <a:rPr lang="en-NZ" baseline="0" dirty="0" smtClean="0"/>
              <a:t> are just about managing elements of the list, and they simply use the list methods.</a:t>
            </a:r>
          </a:p>
          <a:p>
            <a:pPr>
              <a:buFont typeface="Arial" pitchFamily="34" charset="0"/>
              <a:buChar char="•"/>
            </a:pPr>
            <a:r>
              <a:rPr lang="en-NZ" baseline="0" dirty="0" smtClean="0"/>
              <a:t>(It would not be unreasonable to do some error checking before the Remove, but this is omitted to save space on the slide.)</a:t>
            </a:r>
          </a:p>
          <a:p>
            <a:pPr>
              <a:buFont typeface="Arial" pitchFamily="34" charset="0"/>
              <a:buChar char="•"/>
            </a:pPr>
            <a:r>
              <a:rPr lang="en-NZ" baseline="0" dirty="0" err="1" smtClean="0"/>
              <a:t>NotifyObservers</a:t>
            </a:r>
            <a:r>
              <a:rPr lang="en-NZ" baseline="0" dirty="0" smtClean="0"/>
              <a:t> cycles through all the observers and calls each one’s Update method, passing in the data.</a:t>
            </a:r>
          </a:p>
          <a:p>
            <a:pPr>
              <a:buFont typeface="Arial" pitchFamily="34" charset="0"/>
              <a:buChar char="•"/>
            </a:pPr>
            <a:endParaRPr lang="en-NZ" baseline="0" dirty="0" smtClean="0"/>
          </a:p>
          <a:p>
            <a:pPr>
              <a:buFont typeface="Arial" pitchFamily="34" charset="0"/>
              <a:buChar char="•"/>
            </a:pPr>
            <a:r>
              <a:rPr lang="en-NZ" baseline="0" dirty="0" smtClean="0"/>
              <a:t>Note that Subjects and Observers have a contract: Observers agree to expose this Update method with appropriate input argument(s).</a:t>
            </a:r>
          </a:p>
          <a:p>
            <a:pPr>
              <a:buFont typeface="Arial" pitchFamily="34" charset="0"/>
              <a:buChar char="•"/>
            </a:pPr>
            <a:r>
              <a:rPr lang="en-NZ" baseline="0" dirty="0" smtClean="0"/>
              <a:t>This is acceptable coupling (object use that should be fairly impervious to change).</a:t>
            </a:r>
          </a:p>
          <a:p>
            <a:pPr>
              <a:buFont typeface="Arial" pitchFamily="34" charset="0"/>
              <a:buChar char="•"/>
            </a:pPr>
            <a:r>
              <a:rPr lang="en-NZ" baseline="0" dirty="0" smtClean="0"/>
              <a:t>Each Observer will implement its Update method polymorphically, doing whatever it needs to do with the data.</a:t>
            </a:r>
          </a:p>
          <a:p>
            <a:pPr>
              <a:buFont typeface="Arial" pitchFamily="34" charset="0"/>
              <a:buChar char="•"/>
            </a:pPr>
            <a:r>
              <a:rPr lang="en-NZ" b="1" i="1" baseline="0" dirty="0" smtClean="0"/>
              <a:t>Subject is not responsible for this.</a:t>
            </a:r>
          </a:p>
          <a:p>
            <a:pPr>
              <a:buFont typeface="Arial" pitchFamily="34" charset="0"/>
              <a:buChar char="•"/>
            </a:pPr>
            <a:endParaRPr lang="en-NZ" b="1" i="1" baseline="0" dirty="0" smtClean="0"/>
          </a:p>
          <a:p>
            <a:pPr>
              <a:buFont typeface="Arial" pitchFamily="34" charset="0"/>
              <a:buChar char="•"/>
            </a:pPr>
            <a:r>
              <a:rPr lang="en-NZ" baseline="0" dirty="0" smtClean="0"/>
              <a:t>Where is the Display logic? Doesn’t the Subject need to call each Observer’s Display method?</a:t>
            </a:r>
          </a:p>
          <a:p>
            <a:pPr>
              <a:buFont typeface="Arial" pitchFamily="34" charset="0"/>
              <a:buChar char="•"/>
            </a:pPr>
            <a:r>
              <a:rPr lang="en-NZ" b="1" i="1" baseline="0" dirty="0" smtClean="0"/>
              <a:t>No. Coping with the data is the Observer’s job, and this includes figuring out how to display it.</a:t>
            </a:r>
          </a:p>
          <a:p>
            <a:pPr>
              <a:buFont typeface="Arial" pitchFamily="34" charset="0"/>
              <a:buChar char="•"/>
            </a:pPr>
            <a:r>
              <a:rPr lang="en-NZ" baseline="0" dirty="0" smtClean="0"/>
              <a:t>The Subject’s job is just to say “The thing I’m monitoring happened. Here are your new data values.”</a:t>
            </a:r>
          </a:p>
          <a:p>
            <a:pPr>
              <a:buFont typeface="Arial" pitchFamily="34" charset="0"/>
              <a:buChar char="•"/>
            </a:pPr>
            <a:endParaRPr lang="en-NZ" baseline="0" dirty="0" smtClean="0"/>
          </a:p>
          <a:p>
            <a:pPr>
              <a:buFont typeface="Arial" pitchFamily="34" charset="0"/>
              <a:buChar char="•"/>
            </a:pPr>
            <a:r>
              <a:rPr lang="en-NZ" baseline="0" dirty="0" smtClean="0"/>
              <a:t>Note that the implementation we are going to start with allows some coupling between the Observers and the UI – they are going to have controls to display their data in. This is a simplification that allows us to concentrate on the core part of the Pattern – the Subject/Observer relationship. Later in the semester, we will see a couple of options for reducing this coupling.</a:t>
            </a:r>
          </a:p>
          <a:p>
            <a:pPr>
              <a:buFont typeface="Arial" pitchFamily="34" charset="0"/>
              <a:buChar char="•"/>
            </a:pPr>
            <a:endParaRPr lang="en-NZ" baseline="0" dirty="0" smtClean="0"/>
          </a:p>
          <a:p>
            <a:pPr>
              <a:buFont typeface="Arial" pitchFamily="34" charset="0"/>
              <a:buChar char="•"/>
            </a:pPr>
            <a:r>
              <a:rPr lang="en-NZ" baseline="0" dirty="0" smtClean="0"/>
              <a:t>The </a:t>
            </a:r>
            <a:r>
              <a:rPr lang="en-NZ" baseline="0" dirty="0" err="1" smtClean="0"/>
              <a:t>NotifyObservers</a:t>
            </a:r>
            <a:r>
              <a:rPr lang="en-NZ" baseline="0" dirty="0" smtClean="0"/>
              <a:t> method is called whenever the Subject detects a change in the data that it is monitoring. </a:t>
            </a:r>
          </a:p>
          <a:p>
            <a:pPr>
              <a:buFont typeface="Arial" pitchFamily="34" charset="0"/>
              <a:buChar char="•"/>
            </a:pPr>
            <a:r>
              <a:rPr lang="en-NZ" baseline="0" dirty="0" smtClean="0"/>
              <a:t>IRL, that would happen when the person on the exercycle changed speed. In this simulation, it will happen when the button is clicked.</a:t>
            </a:r>
            <a:endParaRPr lang="en-NZ" dirty="0"/>
          </a:p>
        </p:txBody>
      </p:sp>
      <p:sp>
        <p:nvSpPr>
          <p:cNvPr id="4" name="Slide Number Placeholder 3"/>
          <p:cNvSpPr>
            <a:spLocks noGrp="1"/>
          </p:cNvSpPr>
          <p:nvPr>
            <p:ph type="sldNum" sz="quarter" idx="10"/>
          </p:nvPr>
        </p:nvSpPr>
        <p:spPr/>
        <p:txBody>
          <a:bodyPr/>
          <a:lstStyle/>
          <a:p>
            <a:fld id="{777F12DC-A83C-4E1E-9287-3DBE52A6E3A3}" type="slidenum">
              <a:rPr lang="en-NZ" smtClean="0"/>
              <a:pPr/>
              <a:t>8</a:t>
            </a:fld>
            <a:endParaRPr lang="en-N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How will an Observer get added to the list?</a:t>
            </a:r>
          </a:p>
          <a:p>
            <a:pPr marL="171450" indent="-171450">
              <a:buFont typeface="Arial" pitchFamily="34" charset="0"/>
              <a:buChar char="•"/>
            </a:pPr>
            <a:r>
              <a:rPr lang="en-NZ" dirty="0" smtClean="0"/>
              <a:t>Say</a:t>
            </a:r>
            <a:r>
              <a:rPr lang="en-NZ" baseline="0" dirty="0" smtClean="0"/>
              <a:t> I want to put a new display on my bicycle dashboard. </a:t>
            </a:r>
          </a:p>
          <a:p>
            <a:pPr marL="171450" indent="-171450">
              <a:buFont typeface="Arial" pitchFamily="34" charset="0"/>
              <a:buChar char="•"/>
            </a:pPr>
            <a:r>
              <a:rPr lang="en-NZ" baseline="0" dirty="0" smtClean="0"/>
              <a:t>How does the Subject know he has a new observer?</a:t>
            </a:r>
          </a:p>
          <a:p>
            <a:pPr marL="171450" indent="-171450">
              <a:buFont typeface="Arial" pitchFamily="34" charset="0"/>
              <a:buChar char="•"/>
            </a:pPr>
            <a:r>
              <a:rPr lang="en-NZ" baseline="0" dirty="0" smtClean="0"/>
              <a:t>One option is to have some kind of managing class that knows about the subject and knows about the new display, and it can call </a:t>
            </a:r>
            <a:r>
              <a:rPr lang="en-NZ" baseline="0" dirty="0" err="1" smtClean="0"/>
              <a:t>subject.addObserver</a:t>
            </a:r>
            <a:r>
              <a:rPr lang="en-NZ" baseline="0" dirty="0" smtClean="0"/>
              <a:t>(</a:t>
            </a:r>
            <a:r>
              <a:rPr lang="en-NZ" baseline="0" dirty="0" err="1" smtClean="0"/>
              <a:t>newguy</a:t>
            </a:r>
            <a:r>
              <a:rPr lang="en-NZ" baseline="0" dirty="0" smtClean="0"/>
              <a:t>).</a:t>
            </a:r>
          </a:p>
          <a:p>
            <a:pPr marL="171450" indent="-171450">
              <a:buFont typeface="Arial" pitchFamily="34" charset="0"/>
              <a:buChar char="•"/>
            </a:pPr>
            <a:r>
              <a:rPr lang="en-NZ" baseline="0" dirty="0" smtClean="0"/>
              <a:t>Any alternative?</a:t>
            </a:r>
          </a:p>
          <a:p>
            <a:pPr marL="171450" indent="-171450">
              <a:buFont typeface="Arial" pitchFamily="34" charset="0"/>
              <a:buChar char="•"/>
            </a:pPr>
            <a:endParaRPr lang="en-NZ" baseline="0" dirty="0" smtClean="0"/>
          </a:p>
          <a:p>
            <a:pPr marL="171450" indent="-171450">
              <a:buFont typeface="Arial" pitchFamily="34" charset="0"/>
              <a:buChar char="•"/>
            </a:pPr>
            <a:r>
              <a:rPr lang="en-NZ" baseline="0" dirty="0" smtClean="0"/>
              <a:t>The way it is usually done it to let the Observer </a:t>
            </a:r>
            <a:r>
              <a:rPr lang="en-NZ" b="1" i="1" baseline="0" dirty="0" smtClean="0"/>
              <a:t>be responsible for adding itself</a:t>
            </a:r>
            <a:r>
              <a:rPr lang="en-NZ" b="0" i="0" baseline="0" dirty="0" smtClean="0"/>
              <a:t>.</a:t>
            </a:r>
          </a:p>
          <a:p>
            <a:pPr marL="171450" indent="-171450">
              <a:buFont typeface="Arial" pitchFamily="34" charset="0"/>
              <a:buChar char="•"/>
            </a:pPr>
            <a:r>
              <a:rPr lang="en-NZ" b="0" i="0" baseline="0" dirty="0" smtClean="0"/>
              <a:t>Just the way that, if you want to subscribe to a magazine, you get in touch with the magazine publisher. (You probably don’t have a managing class who subscribes for you.)</a:t>
            </a:r>
          </a:p>
          <a:p>
            <a:pPr marL="171450" indent="-171450">
              <a:buFont typeface="Arial" pitchFamily="34" charset="0"/>
              <a:buChar char="•"/>
            </a:pPr>
            <a:endParaRPr lang="en-NZ" b="0" i="0" baseline="0" dirty="0" smtClean="0"/>
          </a:p>
          <a:p>
            <a:pPr marL="171450" indent="-171450">
              <a:buFont typeface="Arial" pitchFamily="34" charset="0"/>
              <a:buChar char="•"/>
            </a:pPr>
            <a:r>
              <a:rPr lang="en-NZ" b="1" i="1" baseline="0" dirty="0" smtClean="0"/>
              <a:t>To make this happen, you  must pass the Subject into the Observer in its constructor . The Observer then adds itself.</a:t>
            </a:r>
          </a:p>
          <a:p>
            <a:pPr marL="171450" indent="-171450">
              <a:buFont typeface="Arial" pitchFamily="34" charset="0"/>
              <a:buChar char="•"/>
            </a:pPr>
            <a:r>
              <a:rPr lang="en-NZ" b="0" i="0" baseline="0" dirty="0" smtClean="0"/>
              <a:t>This architecture ensures that the Subject is always added correctly, and also that it can remove itself, or make contact with its Subject(s) should it need to.</a:t>
            </a:r>
          </a:p>
          <a:p>
            <a:pPr marL="171450" indent="-171450">
              <a:buFont typeface="Arial" pitchFamily="34" charset="0"/>
              <a:buChar char="•"/>
            </a:pPr>
            <a:endParaRPr lang="en-NZ" b="0" i="0" baseline="0" dirty="0" smtClean="0"/>
          </a:p>
          <a:p>
            <a:pPr marL="171450" indent="-171450">
              <a:buFont typeface="Arial" pitchFamily="34" charset="0"/>
              <a:buChar char="•"/>
            </a:pPr>
            <a:r>
              <a:rPr lang="en-NZ" b="0" i="0" baseline="0" dirty="0" smtClean="0"/>
              <a:t>Let’s look at this Observer class in detail.</a:t>
            </a:r>
          </a:p>
        </p:txBody>
      </p:sp>
      <p:sp>
        <p:nvSpPr>
          <p:cNvPr id="4" name="Slide Number Placeholder 3"/>
          <p:cNvSpPr>
            <a:spLocks noGrp="1"/>
          </p:cNvSpPr>
          <p:nvPr>
            <p:ph type="sldNum" sz="quarter" idx="10"/>
          </p:nvPr>
        </p:nvSpPr>
        <p:spPr/>
        <p:txBody>
          <a:bodyPr/>
          <a:lstStyle/>
          <a:p>
            <a:fld id="{CC54FD50-D5F7-4FDF-916F-DAA9D4253C2B}" type="slidenum">
              <a:rPr lang="en-NZ" smtClean="0"/>
              <a:pPr/>
              <a:t>9</a:t>
            </a:fld>
            <a:endParaRPr lang="en-NZ"/>
          </a:p>
        </p:txBody>
      </p:sp>
    </p:spTree>
    <p:extLst>
      <p:ext uri="{BB962C8B-B14F-4D97-AF65-F5344CB8AC3E}">
        <p14:creationId xmlns="" xmlns:p14="http://schemas.microsoft.com/office/powerpoint/2010/main" val="2908654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All Observers</a:t>
            </a:r>
            <a:r>
              <a:rPr lang="en-NZ" baseline="0" dirty="0" smtClean="0"/>
              <a:t> have:</a:t>
            </a:r>
          </a:p>
          <a:p>
            <a:pPr marL="628650" lvl="1" indent="-171450">
              <a:buFont typeface="Arial" pitchFamily="34" charset="0"/>
              <a:buChar char="•"/>
            </a:pPr>
            <a:r>
              <a:rPr lang="en-NZ" baseline="0" dirty="0" smtClean="0"/>
              <a:t>Input data: what they get from the subject</a:t>
            </a:r>
          </a:p>
          <a:p>
            <a:pPr marL="628650" lvl="1" indent="-171450">
              <a:buFont typeface="Arial" pitchFamily="34" charset="0"/>
              <a:buChar char="•"/>
            </a:pPr>
            <a:r>
              <a:rPr lang="en-NZ" baseline="0" dirty="0" smtClean="0"/>
              <a:t>Computed data value: What they compute from the input data. For example, one of our observers will convert RPM to calories per hour. They should have somewhere to hold that computed value.</a:t>
            </a:r>
          </a:p>
          <a:p>
            <a:pPr marL="628650" lvl="1" indent="-171450">
              <a:buFont typeface="Arial" pitchFamily="34" charset="0"/>
              <a:buChar char="•"/>
            </a:pPr>
            <a:r>
              <a:rPr lang="en-NZ" baseline="0" dirty="0" smtClean="0"/>
              <a:t>Display controls: They will need these, as the Form never talks directly to the Observers in this architecture, so cannot pass in their display controls as a method argument to the Display function (again, we will see an alternative in a few weeks that eliminates this coupling).</a:t>
            </a:r>
          </a:p>
          <a:p>
            <a:pPr marL="628650" lvl="1" indent="-171450">
              <a:buFont typeface="Arial" pitchFamily="34" charset="0"/>
              <a:buChar char="•"/>
            </a:pPr>
            <a:endParaRPr lang="en-NZ" baseline="0" dirty="0" smtClean="0"/>
          </a:p>
          <a:p>
            <a:pPr marL="171450" lvl="0" indent="-171450">
              <a:buFont typeface="Arial" pitchFamily="34" charset="0"/>
              <a:buChar char="•"/>
            </a:pPr>
            <a:r>
              <a:rPr lang="en-NZ" baseline="0" dirty="0" smtClean="0"/>
              <a:t>All Observers have:</a:t>
            </a:r>
          </a:p>
          <a:p>
            <a:pPr marL="628650" lvl="1" indent="-171450">
              <a:buFont typeface="Arial" pitchFamily="34" charset="0"/>
              <a:buChar char="•"/>
            </a:pPr>
            <a:r>
              <a:rPr lang="en-NZ" baseline="0" dirty="0" smtClean="0"/>
              <a:t>Update and Display methods.</a:t>
            </a:r>
          </a:p>
          <a:p>
            <a:pPr marL="628650" lvl="1" indent="-171450">
              <a:buFont typeface="Arial" pitchFamily="34" charset="0"/>
              <a:buChar char="•"/>
            </a:pPr>
            <a:endParaRPr lang="en-NZ" baseline="0" dirty="0" smtClean="0"/>
          </a:p>
          <a:p>
            <a:pPr marL="171450" lvl="0" indent="-171450">
              <a:buFont typeface="Arial" pitchFamily="34" charset="0"/>
              <a:buChar char="•"/>
            </a:pPr>
            <a:r>
              <a:rPr lang="en-NZ" baseline="0" dirty="0" smtClean="0"/>
              <a:t>Obviously, with so much common data and functionality we are looking at an inheritance hierarchy.</a:t>
            </a:r>
          </a:p>
          <a:p>
            <a:pPr marL="171450" lvl="0" indent="-171450">
              <a:buFont typeface="Arial" pitchFamily="34" charset="0"/>
              <a:buChar char="•"/>
            </a:pPr>
            <a:r>
              <a:rPr lang="en-NZ" baseline="0" dirty="0" smtClean="0"/>
              <a:t>The base class will contain all the fields as protected members. There will be common code in the parent constructor.</a:t>
            </a:r>
          </a:p>
          <a:p>
            <a:pPr marL="171450" lvl="0" indent="-171450">
              <a:buFont typeface="Arial" pitchFamily="34" charset="0"/>
              <a:buChar char="•"/>
            </a:pPr>
            <a:endParaRPr lang="en-NZ" baseline="0" dirty="0" smtClean="0"/>
          </a:p>
          <a:p>
            <a:pPr marL="171450" lvl="0" indent="-171450">
              <a:buFont typeface="Arial" pitchFamily="34" charset="0"/>
              <a:buChar char="•"/>
            </a:pPr>
            <a:r>
              <a:rPr lang="en-NZ" baseline="0" dirty="0" smtClean="0"/>
              <a:t>What about the methods? Concrete, virtual or abstract?</a:t>
            </a:r>
          </a:p>
          <a:p>
            <a:pPr marL="628650" lvl="1" indent="-171450">
              <a:buFont typeface="Arial" pitchFamily="34" charset="0"/>
              <a:buChar char="•"/>
            </a:pPr>
            <a:r>
              <a:rPr lang="en-NZ" baseline="0" dirty="0" smtClean="0"/>
              <a:t>Update: Virtual (if there is a default) or abstract (if there isn’t) depending on the problem. Not concrete, as there wouldn’t be much point in having multiple observer classes who did exactly the same thing with their data.</a:t>
            </a:r>
          </a:p>
          <a:p>
            <a:pPr marL="628650" lvl="1" indent="-171450">
              <a:buFont typeface="Arial" pitchFamily="34" charset="0"/>
              <a:buChar char="•"/>
            </a:pPr>
            <a:r>
              <a:rPr lang="en-NZ" baseline="0" dirty="0" smtClean="0"/>
              <a:t>For this problem, there is no default update behaviour, so make it abstract. Or argue that the guy just flicking the data on as RPM is the default and make it virtual. I think the former is a little clearer, but have no strong preference assuming everything is well-documented.</a:t>
            </a:r>
          </a:p>
          <a:p>
            <a:pPr marL="628650" lvl="1" indent="-171450">
              <a:buFont typeface="Arial" pitchFamily="34" charset="0"/>
              <a:buChar char="•"/>
            </a:pPr>
            <a:endParaRPr lang="en-NZ" baseline="0" dirty="0" smtClean="0"/>
          </a:p>
          <a:p>
            <a:pPr marL="628650" lvl="1" indent="-171450">
              <a:buFont typeface="Arial" pitchFamily="34" charset="0"/>
              <a:buChar char="•"/>
            </a:pPr>
            <a:r>
              <a:rPr lang="en-NZ" baseline="0" dirty="0" smtClean="0"/>
              <a:t>Display: For this problem, everyone simply writes their computed value out to their label control, so the method can be implemented concretely in the base class.</a:t>
            </a:r>
          </a:p>
          <a:p>
            <a:pPr marL="171450" lvl="0" indent="-171450">
              <a:buFont typeface="Arial" pitchFamily="34" charset="0"/>
              <a:buChar char="•"/>
            </a:pPr>
            <a:r>
              <a:rPr lang="en-NZ" baseline="0" dirty="0" smtClean="0"/>
              <a:t>So….</a:t>
            </a:r>
          </a:p>
          <a:p>
            <a:pPr marL="171450" lvl="0" indent="-171450">
              <a:buFont typeface="Arial" pitchFamily="34" charset="0"/>
              <a:buChar char="•"/>
            </a:pPr>
            <a:endParaRPr lang="en-NZ" baseline="0" dirty="0" smtClean="0"/>
          </a:p>
        </p:txBody>
      </p:sp>
      <p:sp>
        <p:nvSpPr>
          <p:cNvPr id="4" name="Slide Number Placeholder 3"/>
          <p:cNvSpPr>
            <a:spLocks noGrp="1"/>
          </p:cNvSpPr>
          <p:nvPr>
            <p:ph type="sldNum" sz="quarter" idx="10"/>
          </p:nvPr>
        </p:nvSpPr>
        <p:spPr/>
        <p:txBody>
          <a:bodyPr/>
          <a:lstStyle/>
          <a:p>
            <a:fld id="{CC54FD50-D5F7-4FDF-916F-DAA9D4253C2B}" type="slidenum">
              <a:rPr lang="en-NZ" smtClean="0"/>
              <a:pPr/>
              <a:t>10</a:t>
            </a:fld>
            <a:endParaRPr lang="en-NZ"/>
          </a:p>
        </p:txBody>
      </p:sp>
    </p:spTree>
    <p:extLst>
      <p:ext uri="{BB962C8B-B14F-4D97-AF65-F5344CB8AC3E}">
        <p14:creationId xmlns="" xmlns:p14="http://schemas.microsoft.com/office/powerpoint/2010/main" val="1205691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NZ" dirty="0" smtClean="0"/>
              <a:t>Here are the fields….</a:t>
            </a:r>
          </a:p>
          <a:p>
            <a:pPr marL="171450" indent="-171450">
              <a:buFont typeface="Arial" pitchFamily="34" charset="0"/>
              <a:buChar char="•"/>
            </a:pPr>
            <a:r>
              <a:rPr lang="en-NZ" dirty="0" smtClean="0"/>
              <a:t>What’s that </a:t>
            </a:r>
            <a:r>
              <a:rPr lang="en-NZ" dirty="0" err="1" smtClean="0"/>
              <a:t>SpeedMonitorSubject</a:t>
            </a:r>
            <a:r>
              <a:rPr lang="en-NZ" dirty="0" smtClean="0"/>
              <a:t>?</a:t>
            </a:r>
            <a:r>
              <a:rPr lang="en-NZ" baseline="0" dirty="0" smtClean="0"/>
              <a:t> =&gt; That’s the class of the Subject (or Publisher, if you prefer).</a:t>
            </a:r>
            <a:endParaRPr lang="en-NZ" dirty="0"/>
          </a:p>
        </p:txBody>
      </p:sp>
      <p:sp>
        <p:nvSpPr>
          <p:cNvPr id="4" name="Slide Number Placeholder 3"/>
          <p:cNvSpPr>
            <a:spLocks noGrp="1"/>
          </p:cNvSpPr>
          <p:nvPr>
            <p:ph type="sldNum" sz="quarter" idx="10"/>
          </p:nvPr>
        </p:nvSpPr>
        <p:spPr/>
        <p:txBody>
          <a:bodyPr/>
          <a:lstStyle/>
          <a:p>
            <a:fld id="{777F12DC-A83C-4E1E-9287-3DBE52A6E3A3}" type="slidenum">
              <a:rPr lang="en-NZ" smtClean="0"/>
              <a:pPr/>
              <a:t>11</a:t>
            </a:fld>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3/19/2016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sz="4800" dirty="0"/>
              <a:t>The </a:t>
            </a:r>
            <a:r>
              <a:rPr lang="en-NZ" sz="4800" dirty="0" smtClean="0"/>
              <a:t>Subject-Observer </a:t>
            </a:r>
            <a:r>
              <a:rPr lang="en-NZ" sz="4800" dirty="0"/>
              <a:t>Pattern</a:t>
            </a:r>
          </a:p>
        </p:txBody>
      </p:sp>
      <p:sp>
        <p:nvSpPr>
          <p:cNvPr id="3" name="Subtitle 2"/>
          <p:cNvSpPr>
            <a:spLocks noGrp="1"/>
          </p:cNvSpPr>
          <p:nvPr>
            <p:ph type="subTitle" idx="1"/>
          </p:nvPr>
        </p:nvSpPr>
        <p:spPr/>
        <p:txBody>
          <a:bodyPr/>
          <a:lstStyle/>
          <a:p>
            <a:r>
              <a:rPr lang="en-NZ" dirty="0"/>
              <a:t>IN710 </a:t>
            </a:r>
            <a:r>
              <a:rPr lang="en-NZ" dirty="0" smtClean="0"/>
              <a:t>Object Oriented System Design</a:t>
            </a:r>
            <a:endParaRPr lang="en-NZ" dirty="0"/>
          </a:p>
          <a:p>
            <a:r>
              <a:rPr lang="en-NZ" dirty="0" smtClean="0"/>
              <a:t>Semester 1, 2016</a:t>
            </a:r>
          </a:p>
          <a:p>
            <a:r>
              <a:rPr lang="en-NZ" dirty="0" smtClean="0"/>
              <a:t>Session 6.1</a:t>
            </a:r>
            <a:endParaRPr lang="en-NZ" dirty="0"/>
          </a:p>
        </p:txBody>
      </p:sp>
    </p:spTree>
    <p:extLst>
      <p:ext uri="{BB962C8B-B14F-4D97-AF65-F5344CB8AC3E}">
        <p14:creationId xmlns="" xmlns:p14="http://schemas.microsoft.com/office/powerpoint/2010/main" val="35478289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Observers</a:t>
            </a:r>
            <a:endParaRPr lang="en-NZ" dirty="0"/>
          </a:p>
        </p:txBody>
      </p:sp>
      <p:sp>
        <p:nvSpPr>
          <p:cNvPr id="3" name="Content Placeholder 2"/>
          <p:cNvSpPr>
            <a:spLocks noGrp="1"/>
          </p:cNvSpPr>
          <p:nvPr>
            <p:ph idx="1"/>
          </p:nvPr>
        </p:nvSpPr>
        <p:spPr/>
        <p:txBody>
          <a:bodyPr/>
          <a:lstStyle/>
          <a:p>
            <a:r>
              <a:rPr lang="en-NZ" dirty="0" smtClean="0"/>
              <a:t>Fields to hold:</a:t>
            </a:r>
          </a:p>
          <a:p>
            <a:pPr lvl="1"/>
            <a:r>
              <a:rPr lang="en-NZ" dirty="0" smtClean="0"/>
              <a:t>Input data</a:t>
            </a:r>
          </a:p>
          <a:p>
            <a:pPr lvl="1"/>
            <a:r>
              <a:rPr lang="en-NZ" dirty="0" smtClean="0"/>
              <a:t>Computed data value</a:t>
            </a:r>
          </a:p>
          <a:p>
            <a:pPr lvl="1"/>
            <a:r>
              <a:rPr lang="en-NZ" dirty="0" smtClean="0"/>
              <a:t>Display controls</a:t>
            </a:r>
          </a:p>
          <a:p>
            <a:pPr lvl="1"/>
            <a:r>
              <a:rPr lang="en-NZ" dirty="0" smtClean="0"/>
              <a:t>Subject</a:t>
            </a:r>
          </a:p>
          <a:p>
            <a:pPr lvl="1"/>
            <a:endParaRPr lang="en-NZ" dirty="0"/>
          </a:p>
          <a:p>
            <a:r>
              <a:rPr lang="en-NZ" dirty="0" smtClean="0"/>
              <a:t>Methods:</a:t>
            </a:r>
          </a:p>
          <a:p>
            <a:pPr lvl="1"/>
            <a:r>
              <a:rPr lang="en-NZ" dirty="0" smtClean="0"/>
              <a:t>Update</a:t>
            </a:r>
          </a:p>
          <a:p>
            <a:pPr lvl="1"/>
            <a:r>
              <a:rPr lang="en-NZ" dirty="0" smtClean="0"/>
              <a:t>Display</a:t>
            </a:r>
          </a:p>
          <a:p>
            <a:pPr lvl="1"/>
            <a:endParaRPr lang="en-NZ" dirty="0" smtClean="0"/>
          </a:p>
        </p:txBody>
      </p:sp>
    </p:spTree>
    <p:extLst>
      <p:ext uri="{BB962C8B-B14F-4D97-AF65-F5344CB8AC3E}">
        <p14:creationId xmlns="" xmlns:p14="http://schemas.microsoft.com/office/powerpoint/2010/main" val="2700587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Observer Base Class</a:t>
            </a:r>
            <a:endParaRPr lang="en-NZ" dirty="0"/>
          </a:p>
        </p:txBody>
      </p:sp>
      <p:sp>
        <p:nvSpPr>
          <p:cNvPr id="3" name="Content Placeholder 2"/>
          <p:cNvSpPr>
            <a:spLocks noGrp="1"/>
          </p:cNvSpPr>
          <p:nvPr>
            <p:ph idx="1"/>
          </p:nvPr>
        </p:nvSpPr>
        <p:spPr>
          <a:xfrm>
            <a:off x="285720" y="1775191"/>
            <a:ext cx="8643998" cy="4625609"/>
          </a:xfrm>
        </p:spPr>
        <p:txBody>
          <a:bodyPr>
            <a:normAutofit/>
          </a:bodyPr>
          <a:lstStyle/>
          <a:p>
            <a:pPr>
              <a:spcBef>
                <a:spcPts val="600"/>
              </a:spcBef>
              <a:spcAft>
                <a:spcPts val="600"/>
              </a:spcAft>
            </a:pPr>
            <a:endParaRPr lang="en-NZ" sz="3600" dirty="0">
              <a:cs typeface="Courier New" pitchFamily="49" charset="0"/>
            </a:endParaRPr>
          </a:p>
        </p:txBody>
      </p:sp>
      <p:pic>
        <p:nvPicPr>
          <p:cNvPr id="2052"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76412" y="1752600"/>
            <a:ext cx="8562788" cy="299111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82114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Observer Base Class</a:t>
            </a:r>
            <a:endParaRPr lang="en-NZ" dirty="0"/>
          </a:p>
        </p:txBody>
      </p:sp>
      <p:sp>
        <p:nvSpPr>
          <p:cNvPr id="3" name="Content Placeholder 2"/>
          <p:cNvSpPr>
            <a:spLocks noGrp="1"/>
          </p:cNvSpPr>
          <p:nvPr>
            <p:ph idx="1"/>
          </p:nvPr>
        </p:nvSpPr>
        <p:spPr/>
        <p:txBody>
          <a:bodyPr/>
          <a:lstStyle/>
          <a:p>
            <a:endParaRPr lang="en-NZ"/>
          </a:p>
        </p:txBody>
      </p:sp>
      <p:pic>
        <p:nvPicPr>
          <p:cNvPr id="3075"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55471" y="1676400"/>
            <a:ext cx="8407529" cy="2895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607741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Observer Base Class</a:t>
            </a:r>
            <a:endParaRPr lang="en-NZ" dirty="0"/>
          </a:p>
        </p:txBody>
      </p:sp>
      <p:sp>
        <p:nvSpPr>
          <p:cNvPr id="3" name="Content Placeholder 2"/>
          <p:cNvSpPr>
            <a:spLocks noGrp="1"/>
          </p:cNvSpPr>
          <p:nvPr>
            <p:ph idx="1"/>
          </p:nvPr>
        </p:nvSpPr>
        <p:spPr/>
        <p:txBody>
          <a:bodyPr/>
          <a:lstStyle/>
          <a:p>
            <a:endParaRPr lang="en-NZ"/>
          </a:p>
        </p:txBody>
      </p:sp>
      <p:pic>
        <p:nvPicPr>
          <p:cNvPr id="409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7199" y="1600200"/>
            <a:ext cx="8178593" cy="2895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181392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Form Code</a:t>
            </a:r>
            <a:endParaRPr lang="en-NZ" dirty="0"/>
          </a:p>
        </p:txBody>
      </p:sp>
      <p:sp>
        <p:nvSpPr>
          <p:cNvPr id="3" name="Content Placeholder 2"/>
          <p:cNvSpPr>
            <a:spLocks noGrp="1"/>
          </p:cNvSpPr>
          <p:nvPr>
            <p:ph idx="1"/>
          </p:nvPr>
        </p:nvSpPr>
        <p:spPr/>
        <p:txBody>
          <a:bodyPr/>
          <a:lstStyle/>
          <a:p>
            <a:endParaRPr lang="en-NZ"/>
          </a:p>
        </p:txBody>
      </p:sp>
    </p:spTree>
    <p:extLst>
      <p:ext uri="{BB962C8B-B14F-4D97-AF65-F5344CB8AC3E}">
        <p14:creationId xmlns="" xmlns:p14="http://schemas.microsoft.com/office/powerpoint/2010/main" val="1874463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The Observer Pattern </a:t>
            </a:r>
            <a:endParaRPr lang="en-NZ" dirty="0"/>
          </a:p>
        </p:txBody>
      </p:sp>
      <p:sp>
        <p:nvSpPr>
          <p:cNvPr id="3" name="Content Placeholder 2"/>
          <p:cNvSpPr>
            <a:spLocks noGrp="1"/>
          </p:cNvSpPr>
          <p:nvPr>
            <p:ph idx="1"/>
          </p:nvPr>
        </p:nvSpPr>
        <p:spPr>
          <a:xfrm>
            <a:off x="457200" y="1785926"/>
            <a:ext cx="8229600" cy="4753740"/>
          </a:xfrm>
        </p:spPr>
        <p:txBody>
          <a:bodyPr>
            <a:normAutofit/>
          </a:bodyPr>
          <a:lstStyle/>
          <a:p>
            <a:pPr>
              <a:spcBef>
                <a:spcPts val="600"/>
              </a:spcBef>
              <a:spcAft>
                <a:spcPts val="600"/>
              </a:spcAft>
              <a:buFont typeface="Arial" pitchFamily="34" charset="0"/>
              <a:buChar char="•"/>
            </a:pPr>
            <a:r>
              <a:rPr lang="en-NZ" dirty="0" smtClean="0"/>
              <a:t>The Subject monitors some state, which changes.</a:t>
            </a:r>
          </a:p>
          <a:p>
            <a:pPr>
              <a:spcBef>
                <a:spcPts val="600"/>
              </a:spcBef>
              <a:spcAft>
                <a:spcPts val="600"/>
              </a:spcAft>
              <a:buFont typeface="Arial" pitchFamily="34" charset="0"/>
              <a:buChar char="•"/>
            </a:pPr>
            <a:r>
              <a:rPr lang="en-NZ" dirty="0" smtClean="0"/>
              <a:t>The Subject holds a list of Observers</a:t>
            </a:r>
          </a:p>
          <a:p>
            <a:pPr>
              <a:spcBef>
                <a:spcPts val="600"/>
              </a:spcBef>
              <a:spcAft>
                <a:spcPts val="600"/>
              </a:spcAft>
              <a:buFont typeface="Arial" pitchFamily="34" charset="0"/>
              <a:buChar char="•"/>
            </a:pPr>
            <a:r>
              <a:rPr lang="en-NZ" dirty="0" smtClean="0"/>
              <a:t>Observers add themselves to this list when they are created (i.e. In their constructor).</a:t>
            </a:r>
          </a:p>
          <a:p>
            <a:pPr>
              <a:spcBef>
                <a:spcPts val="600"/>
              </a:spcBef>
              <a:spcAft>
                <a:spcPts val="600"/>
              </a:spcAft>
              <a:buFont typeface="Arial" pitchFamily="34" charset="0"/>
              <a:buChar char="•"/>
            </a:pPr>
            <a:r>
              <a:rPr lang="en-NZ" dirty="0" smtClean="0"/>
              <a:t>When the state changes, the Subject notifies all the Observers, passing the new state information.</a:t>
            </a:r>
          </a:p>
          <a:p>
            <a:pPr>
              <a:spcBef>
                <a:spcPts val="600"/>
              </a:spcBef>
              <a:spcAft>
                <a:spcPts val="600"/>
              </a:spcAft>
              <a:buFont typeface="Arial" pitchFamily="34" charset="0"/>
              <a:buChar char="•"/>
            </a:pPr>
            <a:r>
              <a:rPr lang="en-NZ" dirty="0" smtClean="0"/>
              <a:t>When notified of change of state, the Observers do work.</a:t>
            </a:r>
          </a:p>
          <a:p>
            <a:endParaRPr lang="en-NZ" dirty="0" smtClean="0"/>
          </a:p>
        </p:txBody>
      </p:sp>
    </p:spTree>
    <p:extLst>
      <p:ext uri="{BB962C8B-B14F-4D97-AF65-F5344CB8AC3E}">
        <p14:creationId xmlns="" xmlns:p14="http://schemas.microsoft.com/office/powerpoint/2010/main" val="893972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Code Reuse</a:t>
            </a:r>
            <a:endParaRPr lang="en-NZ" dirty="0"/>
          </a:p>
        </p:txBody>
      </p:sp>
      <p:sp>
        <p:nvSpPr>
          <p:cNvPr id="3" name="Content Placeholder 2"/>
          <p:cNvSpPr>
            <a:spLocks noGrp="1"/>
          </p:cNvSpPr>
          <p:nvPr>
            <p:ph idx="1"/>
          </p:nvPr>
        </p:nvSpPr>
        <p:spPr/>
        <p:txBody>
          <a:bodyPr/>
          <a:lstStyle/>
          <a:p>
            <a:endParaRPr lang="en-NZ" dirty="0"/>
          </a:p>
        </p:txBody>
      </p:sp>
      <p:pic>
        <p:nvPicPr>
          <p:cNvPr id="5122"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76250" y="1663723"/>
            <a:ext cx="5695950" cy="240631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57200" y="4131609"/>
            <a:ext cx="4964918" cy="234539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481646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Coping with Change</a:t>
            </a:r>
            <a:endParaRPr lang="en-NZ" dirty="0"/>
          </a:p>
        </p:txBody>
      </p:sp>
      <p:sp>
        <p:nvSpPr>
          <p:cNvPr id="3" name="Content Placeholder 2"/>
          <p:cNvSpPr>
            <a:spLocks noGrp="1"/>
          </p:cNvSpPr>
          <p:nvPr>
            <p:ph idx="1"/>
          </p:nvPr>
        </p:nvSpPr>
        <p:spPr/>
        <p:txBody>
          <a:bodyPr/>
          <a:lstStyle/>
          <a:p>
            <a:pPr marL="0" indent="0">
              <a:buNone/>
            </a:pPr>
            <a:endParaRPr lang="en-NZ" dirty="0" smtClean="0"/>
          </a:p>
        </p:txBody>
      </p:sp>
    </p:spTree>
    <p:extLst>
      <p:ext uri="{BB962C8B-B14F-4D97-AF65-F5344CB8AC3E}">
        <p14:creationId xmlns="" xmlns:p14="http://schemas.microsoft.com/office/powerpoint/2010/main" val="4042792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 Familiar Observer Pattern</a:t>
            </a:r>
            <a:endParaRPr lang="en-NZ" dirty="0"/>
          </a:p>
        </p:txBody>
      </p:sp>
      <p:sp>
        <p:nvSpPr>
          <p:cNvPr id="3" name="Content Placeholder 2"/>
          <p:cNvSpPr>
            <a:spLocks noGrp="1"/>
          </p:cNvSpPr>
          <p:nvPr>
            <p:ph idx="1"/>
          </p:nvPr>
        </p:nvSpPr>
        <p:spPr/>
        <p:txBody>
          <a:bodyPr/>
          <a:lstStyle/>
          <a:p>
            <a:endParaRPr lang="en-NZ"/>
          </a:p>
        </p:txBody>
      </p:sp>
      <p:pic>
        <p:nvPicPr>
          <p:cNvPr id="614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6200" y="3133393"/>
            <a:ext cx="9069415" cy="67660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930257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Practical (in-class)</a:t>
            </a:r>
            <a:endParaRPr lang="en-NZ" dirty="0"/>
          </a:p>
        </p:txBody>
      </p:sp>
      <p:sp>
        <p:nvSpPr>
          <p:cNvPr id="3" name="Content Placeholder 2"/>
          <p:cNvSpPr>
            <a:spLocks noGrp="1"/>
          </p:cNvSpPr>
          <p:nvPr>
            <p:ph idx="1"/>
          </p:nvPr>
        </p:nvSpPr>
        <p:spPr/>
        <p:txBody>
          <a:bodyPr/>
          <a:lstStyle/>
          <a:p>
            <a:pPr>
              <a:spcBef>
                <a:spcPts val="1200"/>
              </a:spcBef>
              <a:spcAft>
                <a:spcPts val="600"/>
              </a:spcAft>
            </a:pPr>
            <a:r>
              <a:rPr lang="en-NZ" dirty="0" smtClean="0"/>
              <a:t>Build the Bicycle Dashboard</a:t>
            </a:r>
          </a:p>
          <a:p>
            <a:pPr lvl="0">
              <a:spcBef>
                <a:spcPts val="1200"/>
              </a:spcBef>
              <a:spcAft>
                <a:spcPts val="600"/>
              </a:spcAft>
            </a:pPr>
            <a:r>
              <a:rPr lang="en-NZ" smtClean="0"/>
              <a:t>Assume </a:t>
            </a:r>
            <a:r>
              <a:rPr lang="en-NZ" dirty="0" smtClean="0"/>
              <a:t>a standard wheel circumference of 205 cm for the computation of km/hour. Assume that calories per hour equal 5 * RPM.</a:t>
            </a:r>
          </a:p>
          <a:p>
            <a:pPr>
              <a:spcBef>
                <a:spcPts val="1200"/>
              </a:spcBef>
              <a:spcAft>
                <a:spcPts val="600"/>
              </a:spcAft>
            </a:pPr>
            <a:endParaRPr lang="en-NZ" dirty="0"/>
          </a:p>
        </p:txBody>
      </p:sp>
    </p:spTree>
    <p:extLst>
      <p:ext uri="{BB962C8B-B14F-4D97-AF65-F5344CB8AC3E}">
        <p14:creationId xmlns="" xmlns:p14="http://schemas.microsoft.com/office/powerpoint/2010/main" val="3156276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Problem Description</a:t>
            </a:r>
            <a:endParaRPr lang="en-NZ" dirty="0"/>
          </a:p>
        </p:txBody>
      </p:sp>
      <p:sp>
        <p:nvSpPr>
          <p:cNvPr id="3" name="Content Placeholder 2"/>
          <p:cNvSpPr>
            <a:spLocks noGrp="1"/>
          </p:cNvSpPr>
          <p:nvPr>
            <p:ph idx="1"/>
          </p:nvPr>
        </p:nvSpPr>
        <p:spPr/>
        <p:txBody>
          <a:bodyPr/>
          <a:lstStyle/>
          <a:p>
            <a:r>
              <a:rPr lang="en-NZ" dirty="0"/>
              <a:t>You have been asked to write the display software for a stationary exercise bicycle.</a:t>
            </a:r>
          </a:p>
          <a:p>
            <a:r>
              <a:rPr lang="en-NZ" dirty="0"/>
              <a:t>The interface displays three metrics based on how fast the user is pedalling.</a:t>
            </a:r>
          </a:p>
          <a:p>
            <a:pPr lvl="1"/>
            <a:r>
              <a:rPr lang="en-NZ" dirty="0"/>
              <a:t>RPM</a:t>
            </a:r>
          </a:p>
          <a:p>
            <a:pPr lvl="1"/>
            <a:r>
              <a:rPr lang="en-NZ" dirty="0"/>
              <a:t>Calories per hour</a:t>
            </a:r>
          </a:p>
          <a:p>
            <a:pPr lvl="1"/>
            <a:r>
              <a:rPr lang="en-NZ" dirty="0"/>
              <a:t>Distance (km per hour)</a:t>
            </a:r>
          </a:p>
          <a:p>
            <a:r>
              <a:rPr lang="en-NZ" dirty="0"/>
              <a:t>Assume existing hardware from which you can access the user’s pedalling speed (RPM) with an appropriate C# </a:t>
            </a:r>
            <a:r>
              <a:rPr lang="en-NZ" dirty="0" smtClean="0"/>
              <a:t>command (e.g. the </a:t>
            </a:r>
            <a:r>
              <a:rPr lang="en-NZ" dirty="0" err="1" smtClean="0"/>
              <a:t>SerialPort</a:t>
            </a:r>
            <a:r>
              <a:rPr lang="en-NZ" dirty="0" smtClean="0"/>
              <a:t> class).</a:t>
            </a:r>
            <a:endParaRPr lang="en-NZ" dirty="0"/>
          </a:p>
          <a:p>
            <a:r>
              <a:rPr lang="en-NZ" dirty="0"/>
              <a:t>(For this prototype, you will simulate getting data from the exercise bicycle using a button and textbox)</a:t>
            </a:r>
          </a:p>
          <a:p>
            <a:endParaRPr lang="en-NZ" dirty="0"/>
          </a:p>
        </p:txBody>
      </p:sp>
    </p:spTree>
    <p:extLst>
      <p:ext uri="{BB962C8B-B14F-4D97-AF65-F5344CB8AC3E}">
        <p14:creationId xmlns="" xmlns:p14="http://schemas.microsoft.com/office/powerpoint/2010/main" val="3570421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Problem Description</a:t>
            </a:r>
          </a:p>
        </p:txBody>
      </p:sp>
      <p:sp>
        <p:nvSpPr>
          <p:cNvPr id="3" name="Content Placeholder 2"/>
          <p:cNvSpPr>
            <a:spLocks noGrp="1"/>
          </p:cNvSpPr>
          <p:nvPr>
            <p:ph idx="1"/>
          </p:nvPr>
        </p:nvSpPr>
        <p:spPr/>
        <p:txBody>
          <a:bodyPr/>
          <a:lstStyle/>
          <a:p>
            <a:r>
              <a:rPr lang="en-NZ" dirty="0"/>
              <a:t>When the rider’s speed changes, all three displays need to be updated.</a:t>
            </a:r>
          </a:p>
          <a:p>
            <a:r>
              <a:rPr lang="en-NZ" dirty="0"/>
              <a:t>The client wants an extensible application that will allow easy addition of future displays modules</a:t>
            </a:r>
            <a:r>
              <a:rPr lang="en-NZ" dirty="0" smtClean="0"/>
              <a:t>.</a:t>
            </a:r>
            <a:endParaRPr lang="en-NZ" dirty="0"/>
          </a:p>
        </p:txBody>
      </p:sp>
      <p:pic>
        <p:nvPicPr>
          <p:cNvPr id="717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752600" y="3429000"/>
            <a:ext cx="1762125" cy="313848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753100" y="3429000"/>
            <a:ext cx="1771650" cy="315753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124812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Solution Plan</a:t>
            </a:r>
            <a:endParaRPr lang="en-NZ" dirty="0"/>
          </a:p>
        </p:txBody>
      </p:sp>
      <p:sp>
        <p:nvSpPr>
          <p:cNvPr id="3" name="Content Placeholder 2"/>
          <p:cNvSpPr>
            <a:spLocks noGrp="1"/>
          </p:cNvSpPr>
          <p:nvPr>
            <p:ph idx="1"/>
          </p:nvPr>
        </p:nvSpPr>
        <p:spPr/>
        <p:txBody>
          <a:bodyPr/>
          <a:lstStyle/>
          <a:p>
            <a:endParaRPr lang="en-NZ" dirty="0"/>
          </a:p>
        </p:txBody>
      </p:sp>
      <p:sp>
        <p:nvSpPr>
          <p:cNvPr id="4" name="Oval 3"/>
          <p:cNvSpPr/>
          <p:nvPr/>
        </p:nvSpPr>
        <p:spPr>
          <a:xfrm>
            <a:off x="857224" y="3571876"/>
            <a:ext cx="2857520" cy="2214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User Speed Monitor</a:t>
            </a:r>
            <a:endParaRPr lang="en-NZ" dirty="0"/>
          </a:p>
        </p:txBody>
      </p:sp>
      <p:sp>
        <p:nvSpPr>
          <p:cNvPr id="5" name="Oval 4"/>
          <p:cNvSpPr/>
          <p:nvPr/>
        </p:nvSpPr>
        <p:spPr>
          <a:xfrm>
            <a:off x="5214942" y="2571744"/>
            <a:ext cx="2500330" cy="92869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NZ" dirty="0" smtClean="0"/>
              <a:t>RPM Display</a:t>
            </a:r>
            <a:endParaRPr lang="en-NZ" dirty="0"/>
          </a:p>
        </p:txBody>
      </p:sp>
      <p:sp>
        <p:nvSpPr>
          <p:cNvPr id="6" name="Oval 5"/>
          <p:cNvSpPr/>
          <p:nvPr/>
        </p:nvSpPr>
        <p:spPr>
          <a:xfrm>
            <a:off x="5214942" y="3857628"/>
            <a:ext cx="2500330" cy="92869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NZ" dirty="0" smtClean="0"/>
              <a:t>Calorie Display</a:t>
            </a:r>
            <a:endParaRPr lang="en-NZ" dirty="0"/>
          </a:p>
        </p:txBody>
      </p:sp>
      <p:sp>
        <p:nvSpPr>
          <p:cNvPr id="7" name="Oval 6"/>
          <p:cNvSpPr/>
          <p:nvPr/>
        </p:nvSpPr>
        <p:spPr>
          <a:xfrm>
            <a:off x="5214942" y="5214950"/>
            <a:ext cx="2500330" cy="92869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NZ" dirty="0" smtClean="0"/>
              <a:t>KPH Display</a:t>
            </a:r>
            <a:endParaRPr lang="en-NZ" dirty="0"/>
          </a:p>
        </p:txBody>
      </p:sp>
      <p:cxnSp>
        <p:nvCxnSpPr>
          <p:cNvPr id="9" name="Straight Arrow Connector 8"/>
          <p:cNvCxnSpPr/>
          <p:nvPr/>
        </p:nvCxnSpPr>
        <p:spPr>
          <a:xfrm flipV="1">
            <a:off x="3428992" y="3214686"/>
            <a:ext cx="1857388" cy="78581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1" name="Straight Arrow Connector 10"/>
          <p:cNvCxnSpPr>
            <a:stCxn id="4" idx="6"/>
          </p:cNvCxnSpPr>
          <p:nvPr/>
        </p:nvCxnSpPr>
        <p:spPr>
          <a:xfrm flipV="1">
            <a:off x="3714744" y="4429132"/>
            <a:ext cx="1500198" cy="25003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Straight Arrow Connector 12"/>
          <p:cNvCxnSpPr>
            <a:endCxn id="7" idx="2"/>
          </p:cNvCxnSpPr>
          <p:nvPr/>
        </p:nvCxnSpPr>
        <p:spPr>
          <a:xfrm>
            <a:off x="3428992" y="5357826"/>
            <a:ext cx="1785950" cy="32147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4" name="TextBox 13"/>
          <p:cNvSpPr txBox="1"/>
          <p:nvPr/>
        </p:nvSpPr>
        <p:spPr>
          <a:xfrm>
            <a:off x="3392149" y="3143248"/>
            <a:ext cx="822661" cy="369332"/>
          </a:xfrm>
          <a:prstGeom prst="rect">
            <a:avLst/>
          </a:prstGeom>
          <a:noFill/>
        </p:spPr>
        <p:txBody>
          <a:bodyPr wrap="none" rtlCol="0">
            <a:spAutoFit/>
          </a:bodyPr>
          <a:lstStyle/>
          <a:p>
            <a:r>
              <a:rPr lang="en-NZ" dirty="0" smtClean="0"/>
              <a:t>Notify</a:t>
            </a:r>
            <a:endParaRPr lang="en-NZ" dirty="0"/>
          </a:p>
        </p:txBody>
      </p:sp>
      <p:sp>
        <p:nvSpPr>
          <p:cNvPr id="15" name="TextBox 14"/>
          <p:cNvSpPr txBox="1"/>
          <p:nvPr/>
        </p:nvSpPr>
        <p:spPr>
          <a:xfrm>
            <a:off x="3892215" y="4631304"/>
            <a:ext cx="822661" cy="369332"/>
          </a:xfrm>
          <a:prstGeom prst="rect">
            <a:avLst/>
          </a:prstGeom>
          <a:noFill/>
        </p:spPr>
        <p:txBody>
          <a:bodyPr wrap="none" rtlCol="0">
            <a:spAutoFit/>
          </a:bodyPr>
          <a:lstStyle/>
          <a:p>
            <a:r>
              <a:rPr lang="en-NZ" dirty="0" smtClean="0"/>
              <a:t>Notify</a:t>
            </a:r>
            <a:endParaRPr lang="en-NZ" dirty="0"/>
          </a:p>
        </p:txBody>
      </p:sp>
      <p:sp>
        <p:nvSpPr>
          <p:cNvPr id="16" name="TextBox 15"/>
          <p:cNvSpPr txBox="1"/>
          <p:nvPr/>
        </p:nvSpPr>
        <p:spPr>
          <a:xfrm>
            <a:off x="3857620" y="5631436"/>
            <a:ext cx="822661" cy="369332"/>
          </a:xfrm>
          <a:prstGeom prst="rect">
            <a:avLst/>
          </a:prstGeom>
          <a:noFill/>
        </p:spPr>
        <p:txBody>
          <a:bodyPr wrap="none" rtlCol="0">
            <a:spAutoFit/>
          </a:bodyPr>
          <a:lstStyle/>
          <a:p>
            <a:r>
              <a:rPr lang="en-NZ" dirty="0" smtClean="0"/>
              <a:t>Notify</a:t>
            </a:r>
            <a:endParaRPr lang="en-NZ" dirty="0"/>
          </a:p>
        </p:txBody>
      </p:sp>
    </p:spTree>
    <p:extLst>
      <p:ext uri="{BB962C8B-B14F-4D97-AF65-F5344CB8AC3E}">
        <p14:creationId xmlns="" xmlns:p14="http://schemas.microsoft.com/office/powerpoint/2010/main" val="459839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4" grpId="0"/>
      <p:bldP spid="15"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Responsibilities</a:t>
            </a:r>
            <a:endParaRPr lang="en-NZ" dirty="0"/>
          </a:p>
        </p:txBody>
      </p:sp>
      <p:sp>
        <p:nvSpPr>
          <p:cNvPr id="5" name="Content Placeholder 4"/>
          <p:cNvSpPr>
            <a:spLocks noGrp="1"/>
          </p:cNvSpPr>
          <p:nvPr>
            <p:ph idx="1"/>
          </p:nvPr>
        </p:nvSpPr>
        <p:spPr>
          <a:xfrm>
            <a:off x="457200" y="1772816"/>
            <a:ext cx="8472518" cy="4801720"/>
          </a:xfrm>
        </p:spPr>
        <p:txBody>
          <a:bodyPr>
            <a:normAutofit/>
          </a:bodyPr>
          <a:lstStyle/>
          <a:p>
            <a:pPr fontAlgn="t"/>
            <a:r>
              <a:rPr lang="en-NZ" sz="3200" dirty="0" smtClean="0"/>
              <a:t>Subject</a:t>
            </a:r>
          </a:p>
          <a:p>
            <a:pPr lvl="1" fontAlgn="t"/>
            <a:r>
              <a:rPr lang="en-NZ" sz="2800" dirty="0" smtClean="0"/>
              <a:t>  Know who all the observers are</a:t>
            </a:r>
          </a:p>
          <a:p>
            <a:pPr lvl="1" fontAlgn="t"/>
            <a:r>
              <a:rPr lang="en-NZ" sz="2800" dirty="0" smtClean="0"/>
              <a:t>  Add an observer</a:t>
            </a:r>
          </a:p>
          <a:p>
            <a:pPr lvl="1" fontAlgn="t"/>
            <a:r>
              <a:rPr lang="en-NZ" sz="2800" dirty="0" smtClean="0"/>
              <a:t>  Remove an observer</a:t>
            </a:r>
          </a:p>
          <a:p>
            <a:pPr lvl="1" fontAlgn="t"/>
            <a:r>
              <a:rPr lang="en-NZ" sz="2800" dirty="0" smtClean="0"/>
              <a:t>  Notify all observers when something happens</a:t>
            </a:r>
          </a:p>
          <a:p>
            <a:pPr fontAlgn="t"/>
            <a:r>
              <a:rPr lang="en-NZ" sz="3200" dirty="0" smtClean="0"/>
              <a:t>Observer</a:t>
            </a:r>
            <a:endParaRPr lang="en-NZ" sz="2800" dirty="0" smtClean="0"/>
          </a:p>
          <a:p>
            <a:pPr lvl="1" fontAlgn="t"/>
            <a:r>
              <a:rPr lang="en-NZ" sz="2800" dirty="0" smtClean="0"/>
              <a:t>Accept data updates</a:t>
            </a:r>
          </a:p>
          <a:p>
            <a:pPr lvl="1" fontAlgn="t"/>
            <a:r>
              <a:rPr lang="en-NZ" sz="2800" dirty="0" smtClean="0"/>
              <a:t>Do something with the data</a:t>
            </a:r>
          </a:p>
          <a:p>
            <a:pPr fontAlgn="t"/>
            <a:endParaRPr lang="en-NZ" dirty="0" smtClean="0"/>
          </a:p>
          <a:p>
            <a:endParaRPr lang="en-NZ" dirty="0"/>
          </a:p>
        </p:txBody>
      </p:sp>
    </p:spTree>
    <p:extLst>
      <p:ext uri="{BB962C8B-B14F-4D97-AF65-F5344CB8AC3E}">
        <p14:creationId xmlns="" xmlns:p14="http://schemas.microsoft.com/office/powerpoint/2010/main" val="3622871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4"/>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Class Schematics</a:t>
            </a:r>
            <a:endParaRPr lang="en-NZ" dirty="0"/>
          </a:p>
        </p:txBody>
      </p:sp>
      <p:sp>
        <p:nvSpPr>
          <p:cNvPr id="3" name="Content Placeholder 2"/>
          <p:cNvSpPr>
            <a:spLocks noGrp="1"/>
          </p:cNvSpPr>
          <p:nvPr>
            <p:ph idx="1"/>
          </p:nvPr>
        </p:nvSpPr>
        <p:spPr/>
        <p:txBody>
          <a:bodyPr/>
          <a:lstStyle/>
          <a:p>
            <a:endParaRPr lang="en-NZ" dirty="0"/>
          </a:p>
        </p:txBody>
      </p:sp>
      <p:pic>
        <p:nvPicPr>
          <p:cNvPr id="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66800" y="1752600"/>
            <a:ext cx="7006305" cy="44736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4738022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Subject Properties</a:t>
            </a:r>
            <a:endParaRPr lang="en-NZ" dirty="0"/>
          </a:p>
        </p:txBody>
      </p:sp>
      <p:sp>
        <p:nvSpPr>
          <p:cNvPr id="3" name="Content Placeholder 2"/>
          <p:cNvSpPr>
            <a:spLocks noGrp="1"/>
          </p:cNvSpPr>
          <p:nvPr>
            <p:ph idx="1"/>
          </p:nvPr>
        </p:nvSpPr>
        <p:spPr/>
        <p:txBody>
          <a:bodyPr>
            <a:normAutofit/>
          </a:bodyPr>
          <a:lstStyle/>
          <a:p>
            <a:pPr>
              <a:buNone/>
            </a:pPr>
            <a:endParaRPr lang="en-NZ" sz="2800" dirty="0">
              <a:cs typeface="Courier New" pitchFamily="49" charset="0"/>
            </a:endParaRPr>
          </a:p>
        </p:txBody>
      </p:sp>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33400" y="2318795"/>
            <a:ext cx="8229600" cy="13673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524213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Subject Methods</a:t>
            </a:r>
            <a:endParaRPr lang="en-NZ" dirty="0"/>
          </a:p>
        </p:txBody>
      </p:sp>
      <p:pic>
        <p:nvPicPr>
          <p:cNvPr id="10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31078" y="1466850"/>
            <a:ext cx="6455522" cy="29527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722351" y="4648200"/>
            <a:ext cx="8193049" cy="1752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58259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Joining the List of Observers</a:t>
            </a:r>
            <a:endParaRPr lang="en-US" dirty="0"/>
          </a:p>
        </p:txBody>
      </p:sp>
      <p:sp>
        <p:nvSpPr>
          <p:cNvPr id="3" name="Content Placeholder 2"/>
          <p:cNvSpPr>
            <a:spLocks noGrp="1"/>
          </p:cNvSpPr>
          <p:nvPr>
            <p:ph idx="1"/>
          </p:nvPr>
        </p:nvSpPr>
        <p:spPr/>
        <p:txBody>
          <a:bodyPr/>
          <a:lstStyle/>
          <a:p>
            <a:pPr>
              <a:spcBef>
                <a:spcPts val="1200"/>
              </a:spcBef>
              <a:spcAft>
                <a:spcPts val="600"/>
              </a:spcAft>
            </a:pPr>
            <a:r>
              <a:rPr lang="en-US" dirty="0" smtClean="0"/>
              <a:t>Observers add themselves by calling the Subject’s </a:t>
            </a:r>
            <a:r>
              <a:rPr lang="en-US" dirty="0" err="1" smtClean="0"/>
              <a:t>AddObserver</a:t>
            </a:r>
            <a:r>
              <a:rPr lang="en-US" dirty="0" smtClean="0"/>
              <a:t> method.</a:t>
            </a:r>
          </a:p>
          <a:p>
            <a:pPr>
              <a:spcBef>
                <a:spcPts val="1200"/>
              </a:spcBef>
              <a:spcAft>
                <a:spcPts val="600"/>
              </a:spcAft>
            </a:pPr>
            <a:r>
              <a:rPr lang="en-US" dirty="0" smtClean="0"/>
              <a:t>Observers must have a reference to their Subject.</a:t>
            </a:r>
          </a:p>
          <a:p>
            <a:pPr>
              <a:spcBef>
                <a:spcPts val="1200"/>
              </a:spcBef>
              <a:spcAft>
                <a:spcPts val="600"/>
              </a:spcAft>
            </a:pPr>
            <a:r>
              <a:rPr lang="en-US" dirty="0" smtClean="0"/>
              <a:t>The Subject is passed into the Observer’s constructor call.</a:t>
            </a:r>
            <a:endParaRPr lang="en-US" dirty="0"/>
          </a:p>
        </p:txBody>
      </p:sp>
    </p:spTree>
    <p:extLst>
      <p:ext uri="{BB962C8B-B14F-4D97-AF65-F5344CB8AC3E}">
        <p14:creationId xmlns="" xmlns:p14="http://schemas.microsoft.com/office/powerpoint/2010/main" val="1567780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445</TotalTime>
  <Words>2329</Words>
  <Application>Microsoft Office PowerPoint</Application>
  <PresentationFormat>On-screen Show (4:3)</PresentationFormat>
  <Paragraphs>205</Paragraphs>
  <Slides>19</Slides>
  <Notes>17</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Clarity</vt:lpstr>
      <vt:lpstr>The Subject-Observer Pattern</vt:lpstr>
      <vt:lpstr>Problem Description</vt:lpstr>
      <vt:lpstr>Problem Description</vt:lpstr>
      <vt:lpstr>Solution Plan</vt:lpstr>
      <vt:lpstr>Responsibilities</vt:lpstr>
      <vt:lpstr>Class Schematics</vt:lpstr>
      <vt:lpstr>Subject Properties</vt:lpstr>
      <vt:lpstr>Subject Methods</vt:lpstr>
      <vt:lpstr>Joining the List of Observers</vt:lpstr>
      <vt:lpstr>Observers</vt:lpstr>
      <vt:lpstr>Observer Base Class</vt:lpstr>
      <vt:lpstr>Observer Base Class</vt:lpstr>
      <vt:lpstr>Observer Base Class</vt:lpstr>
      <vt:lpstr>Form Code</vt:lpstr>
      <vt:lpstr>The Observer Pattern </vt:lpstr>
      <vt:lpstr>Code Reuse</vt:lpstr>
      <vt:lpstr>Coping with Change</vt:lpstr>
      <vt:lpstr>A Familiar Observer Pattern</vt:lpstr>
      <vt:lpstr>Practical (in-class)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Subject/Observer Pattern</dc:title>
  <dc:creator>Patricia</dc:creator>
  <cp:lastModifiedBy>Patricia Haden</cp:lastModifiedBy>
  <cp:revision>148</cp:revision>
  <dcterms:created xsi:type="dcterms:W3CDTF">2006-08-16T00:00:00Z</dcterms:created>
  <dcterms:modified xsi:type="dcterms:W3CDTF">2016-03-18T23:34:57Z</dcterms:modified>
</cp:coreProperties>
</file>