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6"/>
  </p:notesMasterIdLst>
  <p:handoutMasterIdLst>
    <p:handoutMasterId r:id="rId27"/>
  </p:handoutMasterIdLst>
  <p:sldIdLst>
    <p:sldId id="326" r:id="rId2"/>
    <p:sldId id="303" r:id="rId3"/>
    <p:sldId id="305" r:id="rId4"/>
    <p:sldId id="306" r:id="rId5"/>
    <p:sldId id="307" r:id="rId6"/>
    <p:sldId id="309" r:id="rId7"/>
    <p:sldId id="308" r:id="rId8"/>
    <p:sldId id="310" r:id="rId9"/>
    <p:sldId id="311" r:id="rId10"/>
    <p:sldId id="312" r:id="rId11"/>
    <p:sldId id="313" r:id="rId12"/>
    <p:sldId id="314" r:id="rId13"/>
    <p:sldId id="315" r:id="rId14"/>
    <p:sldId id="316" r:id="rId15"/>
    <p:sldId id="317" r:id="rId16"/>
    <p:sldId id="327" r:id="rId17"/>
    <p:sldId id="321" r:id="rId18"/>
    <p:sldId id="318" r:id="rId19"/>
    <p:sldId id="319" r:id="rId20"/>
    <p:sldId id="320" r:id="rId21"/>
    <p:sldId id="322" r:id="rId22"/>
    <p:sldId id="325" r:id="rId23"/>
    <p:sldId id="323" r:id="rId24"/>
    <p:sldId id="324" r:id="rId2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3" autoAdjust="0"/>
  </p:normalViewPr>
  <p:slideViewPr>
    <p:cSldViewPr>
      <p:cViewPr varScale="1">
        <p:scale>
          <a:sx n="58" d="100"/>
          <a:sy n="58" d="100"/>
        </p:scale>
        <p:origin x="152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w Cen MT" pitchFamily="34" charset="0"/>
              </a:defRPr>
            </a:lvl1pPr>
          </a:lstStyle>
          <a:p>
            <a:endParaRPr lang="en-US"/>
          </a:p>
        </p:txBody>
      </p:sp>
      <p:sp>
        <p:nvSpPr>
          <p:cNvPr id="7065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w Cen MT" pitchFamily="34" charset="0"/>
              </a:defRPr>
            </a:lvl1pPr>
          </a:lstStyle>
          <a:p>
            <a:fld id="{5CFE8D76-0188-4CD2-8B21-08474602FE52}" type="datetimeFigureOut">
              <a:rPr lang="en-US"/>
              <a:pPr/>
              <a:t>4/12/2016</a:t>
            </a:fld>
            <a:endParaRPr lang="en-US"/>
          </a:p>
        </p:txBody>
      </p:sp>
      <p:sp>
        <p:nvSpPr>
          <p:cNvPr id="7066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w Cen MT" pitchFamily="34" charset="0"/>
              </a:defRPr>
            </a:lvl1pPr>
          </a:lstStyle>
          <a:p>
            <a:endParaRPr lang="en-US"/>
          </a:p>
        </p:txBody>
      </p:sp>
      <p:sp>
        <p:nvSpPr>
          <p:cNvPr id="7066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w Cen MT" pitchFamily="34" charset="0"/>
              </a:defRPr>
            </a:lvl1pPr>
          </a:lstStyle>
          <a:p>
            <a:fld id="{4AFFE299-3348-436C-A2C1-BAEB1705D81E}" type="slidenum">
              <a:rPr lang="en-US"/>
              <a:pPr/>
              <a:t>‹#›</a:t>
            </a:fld>
            <a:endParaRPr lang="en-US"/>
          </a:p>
        </p:txBody>
      </p:sp>
    </p:spTree>
    <p:extLst>
      <p:ext uri="{BB962C8B-B14F-4D97-AF65-F5344CB8AC3E}">
        <p14:creationId xmlns:p14="http://schemas.microsoft.com/office/powerpoint/2010/main" val="4131569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CAE17C2E-38CC-4FDE-A2D2-3009DFC396CB}" type="datetimeFigureOut">
              <a:rPr lang="en-US"/>
              <a:pPr>
                <a:defRPr/>
              </a:pPr>
              <a:t>4/12/2016</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77B28B5-0164-4472-9A73-6DBE017AF42D}" type="slidenum">
              <a:rPr lang="en-NZ"/>
              <a:pPr>
                <a:defRPr/>
              </a:pPr>
              <a:t>‹#›</a:t>
            </a:fld>
            <a:endParaRPr lang="en-NZ"/>
          </a:p>
        </p:txBody>
      </p:sp>
    </p:spTree>
    <p:extLst>
      <p:ext uri="{BB962C8B-B14F-4D97-AF65-F5344CB8AC3E}">
        <p14:creationId xmlns:p14="http://schemas.microsoft.com/office/powerpoint/2010/main" val="9916322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a:t>
            </a:r>
            <a:r>
              <a:rPr lang="en-NZ" baseline="0" dirty="0" smtClean="0"/>
              <a:t> is an additional handout with some required mathematical formulas on it.</a:t>
            </a:r>
          </a:p>
          <a:p>
            <a:pPr>
              <a:buFont typeface="Arial" pitchFamily="34" charset="0"/>
              <a:buChar char="•"/>
            </a:pPr>
            <a:r>
              <a:rPr lang="en-NZ" baseline="0" dirty="0" smtClean="0"/>
              <a:t>We are doing it this way so that we can talk through the spec together, rather than just have you read it.</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a:t>
            </a:fld>
            <a:endParaRPr lang="en-NZ"/>
          </a:p>
        </p:txBody>
      </p:sp>
    </p:spTree>
    <p:extLst>
      <p:ext uri="{BB962C8B-B14F-4D97-AF65-F5344CB8AC3E}">
        <p14:creationId xmlns:p14="http://schemas.microsoft.com/office/powerpoint/2010/main" val="141549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To see the patterns, we only need to model the relative concentrations</a:t>
            </a:r>
            <a:r>
              <a:rPr lang="en-NZ" baseline="0" dirty="0" smtClean="0"/>
              <a:t> of A and B on a scale from 0 (none) to 1 (maximum possible)</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11</a:t>
            </a:fld>
            <a:endParaRPr lang="en-NZ"/>
          </a:p>
        </p:txBody>
      </p:sp>
    </p:spTree>
    <p:extLst>
      <p:ext uri="{BB962C8B-B14F-4D97-AF65-F5344CB8AC3E}">
        <p14:creationId xmlns:p14="http://schemas.microsoft.com/office/powerpoint/2010/main" val="329257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is what we are going to do.</a:t>
            </a:r>
          </a:p>
          <a:p>
            <a:pPr>
              <a:buFont typeface="Arial" pitchFamily="34" charset="0"/>
              <a:buChar char="•"/>
            </a:pPr>
            <a:r>
              <a:rPr lang="en-NZ" dirty="0" smtClean="0"/>
              <a:t>We will build a grid of cells, determine</a:t>
            </a:r>
            <a:r>
              <a:rPr lang="en-NZ" baseline="0" dirty="0" smtClean="0"/>
              <a:t> the concentrations of A and B by using a formula and then colour the cells based on the concentrations of A and B.</a:t>
            </a:r>
          </a:p>
          <a:p>
            <a:pPr>
              <a:buFont typeface="Arial" pitchFamily="34" charset="0"/>
              <a:buChar char="•"/>
            </a:pPr>
            <a:r>
              <a:rPr lang="en-NZ" baseline="0" dirty="0" smtClean="0"/>
              <a:t>The concentrations of A and B change over time as the chemicals feed in, die off, react and diffuse.</a:t>
            </a:r>
          </a:p>
          <a:p>
            <a:pPr>
              <a:buFont typeface="Arial" pitchFamily="34" charset="0"/>
              <a:buChar char="•"/>
            </a:pPr>
            <a:r>
              <a:rPr lang="en-NZ" baseline="0" dirty="0" smtClean="0"/>
              <a:t>We will simulate time with a simple timer, updating the cells and their visual display at each timer tick.</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12</a:t>
            </a:fld>
            <a:endParaRPr lang="en-NZ"/>
          </a:p>
        </p:txBody>
      </p:sp>
    </p:spTree>
    <p:extLst>
      <p:ext uri="{BB962C8B-B14F-4D97-AF65-F5344CB8AC3E}">
        <p14:creationId xmlns:p14="http://schemas.microsoft.com/office/powerpoint/2010/main" val="1633317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dirty="0" smtClean="0"/>
              <a:t>Lap(x) = “</a:t>
            </a:r>
            <a:r>
              <a:rPr lang="en-NZ" dirty="0" err="1" smtClean="0"/>
              <a:t>Laplacian</a:t>
            </a:r>
            <a:r>
              <a:rPr lang="en-NZ" dirty="0" smtClean="0"/>
              <a:t> function” which is a measure of osmosis. It</a:t>
            </a:r>
            <a:r>
              <a:rPr lang="en-NZ" baseline="0" dirty="0" smtClean="0"/>
              <a:t> is basically the difference between this cell’s concentration and the concentrations of its neighbours. If its neighbours are a lot lower than it, the chemical will diffuse fast. If its neighbours are nearly equal, it will diffuse more slowly. There are number of ways that mathematical biologists estimate this function. You will be given three different methods in the handout.</a:t>
            </a:r>
            <a:endParaRPr lang="en-NZ"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NZ"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dirty="0" smtClean="0"/>
              <a:t>A</a:t>
            </a:r>
            <a:r>
              <a:rPr lang="en-NZ" baseline="0" dirty="0" smtClean="0"/>
              <a:t> and B are the concentrations of the two chemicals.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err="1" smtClean="0"/>
              <a:t>DiffA</a:t>
            </a:r>
            <a:r>
              <a:rPr lang="en-NZ" baseline="0" dirty="0" smtClean="0"/>
              <a:t> and </a:t>
            </a:r>
            <a:r>
              <a:rPr lang="en-NZ" baseline="0" dirty="0" err="1" smtClean="0"/>
              <a:t>DiffB</a:t>
            </a:r>
            <a:r>
              <a:rPr lang="en-NZ" baseline="0" dirty="0" smtClean="0"/>
              <a:t> are their diffusion rates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err="1" smtClean="0"/>
              <a:t>FeedA</a:t>
            </a:r>
            <a:r>
              <a:rPr lang="en-NZ" baseline="0" dirty="0" smtClean="0"/>
              <a:t> is the feed rate of A</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err="1" smtClean="0"/>
              <a:t>KillB</a:t>
            </a:r>
            <a:r>
              <a:rPr lang="en-NZ" baseline="0" dirty="0" smtClean="0"/>
              <a:t> is the kill rate of B</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The equations are actually pretty straightforward:</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How much does A change? </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It decreases by its diffusion, which that first term will compute for us. Just take that on faith.</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The </a:t>
            </a:r>
            <a:r>
              <a:rPr lang="en-NZ" baseline="0" dirty="0" err="1" smtClean="0"/>
              <a:t>prob</a:t>
            </a:r>
            <a:r>
              <a:rPr lang="en-NZ" baseline="0" dirty="0" smtClean="0"/>
              <a:t> of 2 B and </a:t>
            </a:r>
            <a:r>
              <a:rPr lang="en-NZ" baseline="0" dirty="0" err="1" smtClean="0"/>
              <a:t>and</a:t>
            </a:r>
            <a:r>
              <a:rPr lang="en-NZ" baseline="0" dirty="0" smtClean="0"/>
              <a:t> A meeting up is A*B*B. When that happens, the A changes to a B, so we subtract this term.</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Then we add in the feed rate, scaled by 1-A so that it can’t be bigger than 1 (because we are limiting our range to 0..1).</a:t>
            </a:r>
          </a:p>
          <a:p>
            <a:pPr marL="0" marR="0" lvl="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How much does B change?</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The same, except that the reaction adds a B, and we subtract the Kill rate. (The addition of </a:t>
            </a:r>
            <a:r>
              <a:rPr lang="en-NZ" baseline="0" dirty="0" err="1" smtClean="0"/>
              <a:t>FeedA</a:t>
            </a:r>
            <a:r>
              <a:rPr lang="en-NZ" baseline="0" dirty="0" smtClean="0"/>
              <a:t> to </a:t>
            </a:r>
            <a:r>
              <a:rPr lang="en-NZ" baseline="0" dirty="0" err="1" smtClean="0"/>
              <a:t>KillB</a:t>
            </a:r>
            <a:r>
              <a:rPr lang="en-NZ" baseline="0" dirty="0" smtClean="0"/>
              <a:t> there just keeps the system from exploding).</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13</a:t>
            </a:fld>
            <a:endParaRPr lang="en-NZ"/>
          </a:p>
        </p:txBody>
      </p:sp>
    </p:spTree>
    <p:extLst>
      <p:ext uri="{BB962C8B-B14F-4D97-AF65-F5344CB8AC3E}">
        <p14:creationId xmlns:p14="http://schemas.microsoft.com/office/powerpoint/2010/main" val="2735161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Colouring algorithms in a minute</a:t>
            </a:r>
          </a:p>
          <a:p>
            <a:pPr>
              <a:buFont typeface="Arial" pitchFamily="34" charset="0"/>
              <a:buChar char="•"/>
            </a:pPr>
            <a:endParaRPr lang="en-NZ" dirty="0" smtClean="0"/>
          </a:p>
          <a:p>
            <a:pPr>
              <a:buFont typeface="Arial" pitchFamily="34" charset="0"/>
              <a:buChar char="•"/>
            </a:pPr>
            <a:r>
              <a:rPr lang="en-NZ" dirty="0" smtClean="0"/>
              <a:t>Stability happens at different points</a:t>
            </a:r>
            <a:r>
              <a:rPr lang="en-NZ" baseline="0" dirty="0" smtClean="0"/>
              <a:t> for different parameter values. Some stabilise</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14</a:t>
            </a:fld>
            <a:endParaRPr lang="en-NZ"/>
          </a:p>
        </p:txBody>
      </p:sp>
    </p:spTree>
    <p:extLst>
      <p:ext uri="{BB962C8B-B14F-4D97-AF65-F5344CB8AC3E}">
        <p14:creationId xmlns:p14="http://schemas.microsoft.com/office/powerpoint/2010/main" val="4182002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smtClean="0"/>
          </a:p>
          <a:p>
            <a:pPr>
              <a:buFont typeface="Arial" pitchFamily="34" charset="0"/>
              <a:buChar char="•"/>
            </a:pPr>
            <a:endParaRPr lang="en-NZ" dirty="0" smtClean="0"/>
          </a:p>
          <a:p>
            <a:pPr>
              <a:buFont typeface="Arial" pitchFamily="34" charset="0"/>
              <a:buChar char="•"/>
            </a:pPr>
            <a:r>
              <a:rPr lang="en-NZ" dirty="0" smtClean="0"/>
              <a:t>You can get patterns</a:t>
            </a:r>
            <a:r>
              <a:rPr lang="en-NZ" baseline="0" dirty="0" smtClean="0"/>
              <a:t> with as little as 16x16, but the good ones require at least 64x64, and they continue to get better up to 256 x 256. Bigger than that takes too long to run.</a:t>
            </a:r>
          </a:p>
          <a:p>
            <a:pPr>
              <a:buFont typeface="Arial" pitchFamily="34" charset="0"/>
              <a:buChar char="•"/>
            </a:pPr>
            <a:endParaRPr lang="en-NZ" baseline="0" dirty="0" smtClean="0"/>
          </a:p>
          <a:p>
            <a:pPr>
              <a:buFont typeface="Arial" pitchFamily="34" charset="0"/>
              <a:buChar char="•"/>
            </a:pPr>
            <a:r>
              <a:rPr lang="en-NZ" baseline="0" dirty="0" smtClean="0"/>
              <a:t>Two steps because: The </a:t>
            </a:r>
            <a:r>
              <a:rPr lang="en-NZ" baseline="0" dirty="0" err="1" smtClean="0"/>
              <a:t>Laplacian</a:t>
            </a:r>
            <a:r>
              <a:rPr lang="en-NZ" baseline="0" dirty="0" smtClean="0"/>
              <a:t> formula uses the chemical concentrations of the neighbours, so it matters if you change as you go. Don’t change as you go.</a:t>
            </a:r>
          </a:p>
          <a:p>
            <a:pPr>
              <a:buFont typeface="Arial" pitchFamily="34" charset="0"/>
              <a:buChar char="•"/>
            </a:pPr>
            <a:endParaRPr lang="en-NZ" baseline="0" dirty="0" smtClean="0"/>
          </a:p>
          <a:p>
            <a:pPr>
              <a:buFont typeface="Arial" pitchFamily="34" charset="0"/>
              <a:buChar char="•"/>
            </a:pPr>
            <a:r>
              <a:rPr lang="en-NZ" baseline="0" dirty="0" smtClean="0"/>
              <a:t>The seeded area is often placed </a:t>
            </a:r>
            <a:r>
              <a:rPr lang="en-NZ" baseline="0" dirty="0" err="1" smtClean="0"/>
              <a:t>symetrically</a:t>
            </a:r>
            <a:r>
              <a:rPr lang="en-NZ" baseline="0" dirty="0" smtClean="0"/>
              <a:t> in the centre, but you should feel free to experiment with off-</a:t>
            </a:r>
            <a:r>
              <a:rPr lang="en-NZ" baseline="0" dirty="0" err="1" smtClean="0"/>
              <a:t>center</a:t>
            </a:r>
            <a:r>
              <a:rPr lang="en-NZ" baseline="0" dirty="0" smtClean="0"/>
              <a:t> areas, multiple areas, etc.</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15</a:t>
            </a:fld>
            <a:endParaRPr lang="en-NZ"/>
          </a:p>
        </p:txBody>
      </p:sp>
    </p:spTree>
    <p:extLst>
      <p:ext uri="{BB962C8B-B14F-4D97-AF65-F5344CB8AC3E}">
        <p14:creationId xmlns:p14="http://schemas.microsoft.com/office/powerpoint/2010/main" val="2087782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Use these for testing your implementation to see if it is making sense.</a:t>
            </a:r>
          </a:p>
          <a:p>
            <a:pPr>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16</a:t>
            </a:fld>
            <a:endParaRPr lang="en-NZ"/>
          </a:p>
        </p:txBody>
      </p:sp>
    </p:spTree>
    <p:extLst>
      <p:ext uri="{BB962C8B-B14F-4D97-AF65-F5344CB8AC3E}">
        <p14:creationId xmlns:p14="http://schemas.microsoft.com/office/powerpoint/2010/main" val="396219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You’re going to need to look at the effects of the various combinations of parameter values. You won’t want to do this by hand...</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17</a:t>
            </a:fld>
            <a:endParaRPr lang="en-NZ"/>
          </a:p>
        </p:txBody>
      </p:sp>
    </p:spTree>
    <p:extLst>
      <p:ext uri="{BB962C8B-B14F-4D97-AF65-F5344CB8AC3E}">
        <p14:creationId xmlns:p14="http://schemas.microsoft.com/office/powerpoint/2010/main" val="319101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18</a:t>
            </a:fld>
            <a:endParaRPr lang="en-NZ"/>
          </a:p>
        </p:txBody>
      </p:sp>
    </p:spTree>
    <p:extLst>
      <p:ext uri="{BB962C8B-B14F-4D97-AF65-F5344CB8AC3E}">
        <p14:creationId xmlns:p14="http://schemas.microsoft.com/office/powerpoint/2010/main" val="452372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19</a:t>
            </a:fld>
            <a:endParaRPr lang="en-NZ"/>
          </a:p>
        </p:txBody>
      </p:sp>
    </p:spTree>
    <p:extLst>
      <p:ext uri="{BB962C8B-B14F-4D97-AF65-F5344CB8AC3E}">
        <p14:creationId xmlns:p14="http://schemas.microsoft.com/office/powerpoint/2010/main" val="4850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21</a:t>
            </a:fld>
            <a:endParaRPr lang="en-NZ"/>
          </a:p>
        </p:txBody>
      </p:sp>
    </p:spTree>
    <p:extLst>
      <p:ext uri="{BB962C8B-B14F-4D97-AF65-F5344CB8AC3E}">
        <p14:creationId xmlns:p14="http://schemas.microsoft.com/office/powerpoint/2010/main" val="206935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http://n-e-r-v-o-u-s.com/education/simulation/ethworkshop.php</a:t>
            </a:r>
            <a:r>
              <a:rPr lang="en-NZ" baseline="0" dirty="0" smtClean="0"/>
              <a:t> “</a:t>
            </a:r>
            <a:r>
              <a:rPr lang="en-NZ" dirty="0" smtClean="0"/>
              <a:t>Reaction-Diffusion is a mathematical model of a theorized mechanism for biological pattern formation. “</a:t>
            </a:r>
          </a:p>
          <a:p>
            <a:pPr>
              <a:buFont typeface="Arial" pitchFamily="34" charset="0"/>
              <a:buChar char="•"/>
            </a:pPr>
            <a:endParaRPr lang="en-NZ" dirty="0" smtClean="0"/>
          </a:p>
          <a:p>
            <a:pPr>
              <a:buFont typeface="Arial" pitchFamily="34" charset="0"/>
              <a:buChar char="•"/>
            </a:pPr>
            <a:r>
              <a:rPr lang="en-NZ" dirty="0" smtClean="0"/>
              <a:t>Nature produces a wide array of complex yet regular patterns.</a:t>
            </a:r>
          </a:p>
          <a:p>
            <a:pPr>
              <a:buFont typeface="Arial" pitchFamily="34" charset="0"/>
              <a:buChar char="•"/>
            </a:pPr>
            <a:r>
              <a:rPr lang="en-NZ" dirty="0" smtClean="0"/>
              <a:t>Biologists</a:t>
            </a:r>
            <a:r>
              <a:rPr lang="en-NZ" baseline="0" dirty="0" smtClean="0"/>
              <a:t> have determined that these patterns arise during embryonic development, but they still don’t know exactly how it all happens.</a:t>
            </a:r>
          </a:p>
          <a:p>
            <a:pPr>
              <a:buFont typeface="Arial" pitchFamily="34" charset="0"/>
              <a:buChar char="•"/>
            </a:pPr>
            <a:r>
              <a:rPr lang="en-NZ" baseline="0" dirty="0" smtClean="0"/>
              <a:t>Because the patterns are so regular, they have often been considered mathematical problems – what formulas or equations could one produce that would explain how the patterns are developed.</a:t>
            </a:r>
          </a:p>
          <a:p>
            <a:pPr>
              <a:buFont typeface="Arial" pitchFamily="34" charset="0"/>
              <a:buChar char="•"/>
            </a:pPr>
            <a:r>
              <a:rPr lang="en-NZ" baseline="0" dirty="0" smtClean="0"/>
              <a:t>For a long time (i.e. all the </a:t>
            </a:r>
            <a:r>
              <a:rPr lang="en-NZ" baseline="0" dirty="0" err="1" smtClean="0"/>
              <a:t>millenia</a:t>
            </a:r>
            <a:r>
              <a:rPr lang="en-NZ" baseline="0" dirty="0" smtClean="0"/>
              <a:t> before computers), proposed mathematical explanations were difficult to test – you make an equation, but then what? But with the advent of modern powerful computation, they are now testable through simulation. That is, you make your mathematical model, program it up as a prediction/simulation, let it run millions of times and see what happens.</a:t>
            </a:r>
          </a:p>
          <a:p>
            <a:pPr>
              <a:buFont typeface="Arial" pitchFamily="34" charset="0"/>
              <a:buChar char="•"/>
            </a:pPr>
            <a:r>
              <a:rPr lang="en-NZ" baseline="0" dirty="0" smtClean="0"/>
              <a:t>This capability has advanced all of the hard sciences, and it has specifically shed some light on “how the leopard gets its spots”</a:t>
            </a:r>
          </a:p>
          <a:p>
            <a:pPr>
              <a:buFont typeface="Arial" pitchFamily="34" charset="0"/>
              <a:buChar char="•"/>
            </a:pPr>
            <a:endParaRPr lang="en-NZ" baseline="0" dirty="0" smtClean="0"/>
          </a:p>
          <a:p>
            <a:pPr>
              <a:buFont typeface="Arial" pitchFamily="34" charset="0"/>
              <a:buChar char="•"/>
            </a:pPr>
            <a:r>
              <a:rPr lang="en-NZ" baseline="0" dirty="0" smtClean="0"/>
              <a:t>One of the great things about being a coder is that you get to work on this stuff without having to have a biology degree. You just need to be able to understand the workings well enough to implement them.</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a:t>
            </a:fld>
            <a:endParaRPr lang="en-NZ"/>
          </a:p>
        </p:txBody>
      </p:sp>
    </p:spTree>
    <p:extLst>
      <p:ext uri="{BB962C8B-B14F-4D97-AF65-F5344CB8AC3E}">
        <p14:creationId xmlns:p14="http://schemas.microsoft.com/office/powerpoint/2010/main" val="184162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“Robustness” = bugs</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22</a:t>
            </a:fld>
            <a:endParaRPr lang="en-NZ"/>
          </a:p>
        </p:txBody>
      </p:sp>
    </p:spTree>
    <p:extLst>
      <p:ext uri="{BB962C8B-B14F-4D97-AF65-F5344CB8AC3E}">
        <p14:creationId xmlns:p14="http://schemas.microsoft.com/office/powerpoint/2010/main" val="64136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dirty="0" smtClean="0"/>
              <a:t>To find your interesting</a:t>
            </a:r>
            <a:r>
              <a:rPr lang="en-NZ" baseline="0" dirty="0" smtClean="0"/>
              <a:t> patterns, you will need to explore the whole range of parameter values.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You will absolutely need to automate this.</a:t>
            </a:r>
            <a:endParaRPr lang="en-NZ" dirty="0" smtClean="0"/>
          </a:p>
          <a:p>
            <a:pPr>
              <a:buFont typeface="Arial" pitchFamily="34" charset="0"/>
              <a:buChar char="•"/>
            </a:pPr>
            <a:endParaRPr lang="en-NZ" dirty="0" smtClean="0"/>
          </a:p>
          <a:p>
            <a:pPr>
              <a:buFont typeface="Arial" pitchFamily="34" charset="0"/>
              <a:buChar char="•"/>
            </a:pPr>
            <a:r>
              <a:rPr lang="en-NZ" dirty="0" smtClean="0"/>
              <a:t>If you</a:t>
            </a:r>
            <a:r>
              <a:rPr lang="en-NZ" baseline="0" dirty="0" smtClean="0"/>
              <a:t> haven’t done anything, that’s your commit message.</a:t>
            </a:r>
          </a:p>
          <a:p>
            <a:pPr>
              <a:buFont typeface="Arial" pitchFamily="34" charset="0"/>
              <a:buChar char="•"/>
            </a:pPr>
            <a:endParaRPr lang="en-NZ" baseline="0" dirty="0" smtClean="0"/>
          </a:p>
          <a:p>
            <a:pPr>
              <a:buFont typeface="Arial" pitchFamily="34" charset="0"/>
              <a:buChar char="•"/>
            </a:pPr>
            <a:r>
              <a:rPr lang="en-NZ" baseline="0" dirty="0" smtClean="0"/>
              <a:t>Read the spec very carefully. Plan ahead very carefully.</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23</a:t>
            </a:fld>
            <a:endParaRPr lang="en-NZ"/>
          </a:p>
        </p:txBody>
      </p:sp>
    </p:spTree>
    <p:extLst>
      <p:ext uri="{BB962C8B-B14F-4D97-AF65-F5344CB8AC3E}">
        <p14:creationId xmlns:p14="http://schemas.microsoft.com/office/powerpoint/2010/main" val="1860997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 copy-paste</a:t>
            </a:r>
          </a:p>
          <a:p>
            <a:pPr>
              <a:buFont typeface="Arial" pitchFamily="34" charset="0"/>
              <a:buChar char="•"/>
            </a:pPr>
            <a:r>
              <a:rPr lang="en-NZ" dirty="0" smtClean="0"/>
              <a:t>No </a:t>
            </a:r>
            <a:r>
              <a:rPr lang="en-NZ" dirty="0" err="1" smtClean="0"/>
              <a:t>robo</a:t>
            </a:r>
            <a:r>
              <a:rPr lang="en-NZ" dirty="0" smtClean="0"/>
              <a:t>-coding.</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24</a:t>
            </a:fld>
            <a:endParaRPr lang="en-NZ"/>
          </a:p>
        </p:txBody>
      </p:sp>
    </p:spTree>
    <p:extLst>
      <p:ext uri="{BB962C8B-B14F-4D97-AF65-F5344CB8AC3E}">
        <p14:creationId xmlns:p14="http://schemas.microsoft.com/office/powerpoint/2010/main" val="108296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https://www.researchgate.net/figure/49645863_fig2_Figure-1-Reaction-diffusion-simulations-reproduce-color-patterns-found-in-nature-A</a:t>
            </a:r>
          </a:p>
          <a:p>
            <a:endParaRPr lang="en-NZ" dirty="0" smtClean="0"/>
          </a:p>
          <a:p>
            <a:pPr>
              <a:buFont typeface="Arial" pitchFamily="34" charset="0"/>
              <a:buChar char="•"/>
            </a:pPr>
            <a:r>
              <a:rPr lang="en-NZ" dirty="0" smtClean="0"/>
              <a:t>In the 1980’s Gray and Scott proposed a chemical</a:t>
            </a:r>
            <a:r>
              <a:rPr lang="en-NZ" baseline="0" dirty="0" smtClean="0"/>
              <a:t> mathematical model that they believed could explain how these animal patterns arise. </a:t>
            </a:r>
          </a:p>
          <a:p>
            <a:pPr>
              <a:buFont typeface="Arial" pitchFamily="34" charset="0"/>
              <a:buChar char="•"/>
            </a:pPr>
            <a:r>
              <a:rPr lang="en-NZ" baseline="0" dirty="0" smtClean="0"/>
              <a:t>In the decades following, people were able to implement simulations of the model, and the patterns the simulations generated were remarkably similar to those found in nature.</a:t>
            </a:r>
          </a:p>
          <a:p>
            <a:pPr>
              <a:buFont typeface="Arial" pitchFamily="34" charset="0"/>
              <a:buChar char="•"/>
            </a:pPr>
            <a:endParaRPr lang="en-NZ" baseline="0" dirty="0" smtClean="0"/>
          </a:p>
          <a:p>
            <a:pPr>
              <a:buFont typeface="Arial" pitchFamily="34" charset="0"/>
              <a:buChar char="•"/>
            </a:pPr>
            <a:r>
              <a:rPr lang="en-NZ" baseline="0" dirty="0" smtClean="0"/>
              <a:t>In the image, you see animals in the bottom row, and patterns generated by the simulation in the top row.</a:t>
            </a:r>
          </a:p>
          <a:p>
            <a:pPr>
              <a:buFont typeface="Arial" pitchFamily="34" charset="0"/>
              <a:buChar char="•"/>
            </a:pPr>
            <a:endParaRPr lang="en-NZ" baseline="0" dirty="0" smtClean="0"/>
          </a:p>
          <a:p>
            <a:pPr>
              <a:buFont typeface="Arial" pitchFamily="34" charset="0"/>
              <a:buChar char="•"/>
            </a:pPr>
            <a:r>
              <a:rPr lang="en-NZ" baseline="0" dirty="0" smtClean="0"/>
              <a:t>The different patterns occur when the constants in the mathematical models are varied, as one would expect them to be in different animals.</a:t>
            </a:r>
          </a:p>
          <a:p>
            <a:endParaRPr lang="en-NZ" baseline="0" dirty="0" smtClean="0"/>
          </a:p>
          <a:p>
            <a:pPr>
              <a:buFont typeface="Arial" pitchFamily="34" charset="0"/>
              <a:buChar char="•"/>
            </a:pPr>
            <a:r>
              <a:rPr lang="en-NZ" baseline="0" dirty="0" smtClean="0"/>
              <a:t>Many people consider this to be evidence in support of the Gray-Scott diffusion model as an explanation for how the biological system works.</a:t>
            </a:r>
          </a:p>
          <a:p>
            <a:pPr>
              <a:buFont typeface="Arial" pitchFamily="34" charset="0"/>
              <a:buChar char="•"/>
            </a:pPr>
            <a:endParaRPr lang="en-NZ" baseline="0" dirty="0" smtClean="0"/>
          </a:p>
          <a:p>
            <a:pPr>
              <a:buFont typeface="Arial" pitchFamily="34" charset="0"/>
              <a:buChar char="•"/>
            </a:pPr>
            <a:r>
              <a:rPr lang="en-NZ" baseline="0" dirty="0" smtClean="0"/>
              <a:t>In your first assignment this semester, you are going to build a Gray-Scott simulator.</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3</a:t>
            </a:fld>
            <a:endParaRPr lang="en-NZ"/>
          </a:p>
        </p:txBody>
      </p:sp>
    </p:spTree>
    <p:extLst>
      <p:ext uri="{BB962C8B-B14F-4D97-AF65-F5344CB8AC3E}">
        <p14:creationId xmlns:p14="http://schemas.microsoft.com/office/powerpoint/2010/main" val="396402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Very,</a:t>
            </a:r>
            <a:r>
              <a:rPr lang="en-NZ" baseline="0" dirty="0" smtClean="0"/>
              <a:t> very simplified...</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4</a:t>
            </a:fld>
            <a:endParaRPr lang="en-NZ"/>
          </a:p>
        </p:txBody>
      </p:sp>
    </p:spTree>
    <p:extLst>
      <p:ext uri="{BB962C8B-B14F-4D97-AF65-F5344CB8AC3E}">
        <p14:creationId xmlns:p14="http://schemas.microsoft.com/office/powerpoint/2010/main" val="200674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From my solution, with different computational and shading algorithms...</a:t>
            </a:r>
          </a:p>
          <a:p>
            <a:pPr>
              <a:buFont typeface="Arial" pitchFamily="34" charset="0"/>
              <a:buChar char="•"/>
            </a:pPr>
            <a:r>
              <a:rPr lang="en-NZ" dirty="0" smtClean="0"/>
              <a:t>These are 64 x 64 cell grids.</a:t>
            </a:r>
          </a:p>
          <a:p>
            <a:pPr>
              <a:buFont typeface="Arial" pitchFamily="34" charset="0"/>
              <a:buChar char="•"/>
            </a:pPr>
            <a:r>
              <a:rPr lang="en-NZ" dirty="0" smtClean="0"/>
              <a:t>These all differ</a:t>
            </a:r>
            <a:r>
              <a:rPr lang="en-NZ" baseline="0" dirty="0" smtClean="0"/>
              <a:t> simply in the values of the equation parameters</a:t>
            </a:r>
          </a:p>
          <a:p>
            <a:pPr>
              <a:buFont typeface="Arial" pitchFamily="34" charset="0"/>
              <a:buChar char="•"/>
            </a:pPr>
            <a:r>
              <a:rPr lang="en-NZ" baseline="0" dirty="0" smtClean="0"/>
              <a:t>This is what they look like when they reach a stable state</a:t>
            </a:r>
          </a:p>
          <a:p>
            <a:pPr>
              <a:buFont typeface="Arial" pitchFamily="34" charset="0"/>
              <a:buChar char="•"/>
            </a:pPr>
            <a:r>
              <a:rPr lang="en-NZ" baseline="0" dirty="0" smtClean="0"/>
              <a:t>The different shades of grey represent different concentrations of the two chemicals in each grid cell</a:t>
            </a:r>
          </a:p>
          <a:p>
            <a:pPr>
              <a:buFont typeface="Arial" pitchFamily="34" charset="0"/>
              <a:buChar char="•"/>
            </a:pPr>
            <a:r>
              <a:rPr lang="en-NZ" baseline="0" dirty="0" smtClean="0"/>
              <a:t>The plain white ones are where the stable state has one of the two chemicals completely taking over the whole grid.</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5</a:t>
            </a:fld>
            <a:endParaRPr lang="en-NZ"/>
          </a:p>
        </p:txBody>
      </p:sp>
    </p:spTree>
    <p:extLst>
      <p:ext uri="{BB962C8B-B14F-4D97-AF65-F5344CB8AC3E}">
        <p14:creationId xmlns:p14="http://schemas.microsoft.com/office/powerpoint/2010/main" val="384632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my solution, with different computational and </a:t>
            </a:r>
            <a:r>
              <a:rPr lang="en-NZ" smtClean="0"/>
              <a:t>shading algorithms...</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6</a:t>
            </a:fld>
            <a:endParaRPr lang="en-NZ"/>
          </a:p>
        </p:txBody>
      </p:sp>
    </p:spTree>
    <p:extLst>
      <p:ext uri="{BB962C8B-B14F-4D97-AF65-F5344CB8AC3E}">
        <p14:creationId xmlns:p14="http://schemas.microsoft.com/office/powerpoint/2010/main" val="303977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Demo app...</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8</a:t>
            </a:fld>
            <a:endParaRPr lang="en-NZ"/>
          </a:p>
        </p:txBody>
      </p:sp>
    </p:spTree>
    <p:extLst>
      <p:ext uri="{BB962C8B-B14F-4D97-AF65-F5344CB8AC3E}">
        <p14:creationId xmlns:p14="http://schemas.microsoft.com/office/powerpoint/2010/main" val="210752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http://www.karlsims.com/rd.html</a:t>
            </a:r>
          </a:p>
          <a:p>
            <a:endParaRPr lang="en-NZ" dirty="0" smtClean="0"/>
          </a:p>
          <a:p>
            <a:pPr>
              <a:buFont typeface="Arial" pitchFamily="34" charset="0"/>
              <a:buChar char="•"/>
            </a:pPr>
            <a:r>
              <a:rPr lang="en-NZ" dirty="0" smtClean="0"/>
              <a:t>Imagine the embryo as a collection of cells with a lot of chemicals swirling around in</a:t>
            </a:r>
            <a:r>
              <a:rPr lang="en-NZ" baseline="0" dirty="0" smtClean="0"/>
              <a:t> them. This is actually pretty realistic.</a:t>
            </a:r>
          </a:p>
          <a:p>
            <a:pPr>
              <a:buFont typeface="Arial" pitchFamily="34" charset="0"/>
              <a:buChar char="•"/>
            </a:pPr>
            <a:r>
              <a:rPr lang="en-NZ" baseline="0" dirty="0" smtClean="0"/>
              <a:t>The model says that colouration is determined by the relative concentrations of just these two chemicals, A and B.</a:t>
            </a:r>
          </a:p>
          <a:p>
            <a:pPr>
              <a:buFont typeface="Arial" pitchFamily="34" charset="0"/>
              <a:buChar char="•"/>
            </a:pPr>
            <a:r>
              <a:rPr lang="en-NZ" baseline="0" dirty="0" smtClean="0"/>
              <a:t>They swirl around and have chemical reactions, as shown.</a:t>
            </a:r>
          </a:p>
          <a:p>
            <a:pPr>
              <a:buFont typeface="Arial" pitchFamily="34" charset="0"/>
              <a:buChar char="•"/>
            </a:pPr>
            <a:endParaRPr lang="en-NZ" baseline="0" dirty="0" smtClean="0"/>
          </a:p>
          <a:p>
            <a:pPr>
              <a:buFont typeface="Arial" pitchFamily="34" charset="0"/>
              <a:buChar char="•"/>
            </a:pPr>
            <a:r>
              <a:rPr lang="en-NZ" baseline="0" dirty="0" smtClean="0"/>
              <a:t>The cell’s walls are permeable to A and B. Chemical A comes into a cell at some rate; chemical B exits the cell at some rate.</a:t>
            </a:r>
          </a:p>
          <a:p>
            <a:pPr>
              <a:buFont typeface="Arial" pitchFamily="34" charset="0"/>
              <a:buChar char="•"/>
            </a:pPr>
            <a:r>
              <a:rPr lang="en-NZ" baseline="0" dirty="0" smtClean="0"/>
              <a:t>When they bump into each other in the right quantities, they have a chemical reaction =&gt; If two Bs and an A clump together, the A changes into a B (so you have three Bs).</a:t>
            </a:r>
          </a:p>
          <a:p>
            <a:pPr>
              <a:buFont typeface="Arial" pitchFamily="34" charset="0"/>
              <a:buChar char="•"/>
            </a:pPr>
            <a:r>
              <a:rPr lang="en-NZ" baseline="0" dirty="0" smtClean="0"/>
              <a:t>Note that this immediately introduces some probability into the system </a:t>
            </a:r>
            <a:r>
              <a:rPr lang="en-NZ" baseline="0" dirty="0" smtClean="0">
                <a:sym typeface="Wingdings" pitchFamily="2" charset="2"/>
              </a:rPr>
              <a:t> the more A there is, the more likely the Bs are to find it. So it is similar to predator-prey models, as indicated in the figure. Nature is parsimonious.</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9</a:t>
            </a:fld>
            <a:endParaRPr lang="en-NZ"/>
          </a:p>
        </p:txBody>
      </p:sp>
    </p:spTree>
    <p:extLst>
      <p:ext uri="{BB962C8B-B14F-4D97-AF65-F5344CB8AC3E}">
        <p14:creationId xmlns:p14="http://schemas.microsoft.com/office/powerpoint/2010/main" val="2317963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At the same time all the reacting is going on, the chemicals diffuse by osmosis – the tendency of chemicals to want to spread out evenly.</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10</a:t>
            </a:fld>
            <a:endParaRPr lang="en-NZ"/>
          </a:p>
        </p:txBody>
      </p:sp>
    </p:spTree>
    <p:extLst>
      <p:ext uri="{BB962C8B-B14F-4D97-AF65-F5344CB8AC3E}">
        <p14:creationId xmlns:p14="http://schemas.microsoft.com/office/powerpoint/2010/main" val="12534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solidFill>
                  <a:schemeClr val="bg2">
                    <a:lumMod val="2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4F3B6F93-115A-404E-9911-4918A597BDBD}" type="datetimeFigureOut">
              <a:rPr lang="en-US" smtClean="0"/>
              <a:pPr>
                <a:defRPr/>
              </a:pPr>
              <a:t>4/12/2016</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D6C59C2-CC43-484B-9A16-104744458370}"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15DA8D3-6499-421A-8B28-8F49C7681F76}" type="datetimeFigureOut">
              <a:rPr lang="en-US" smtClean="0"/>
              <a:pPr>
                <a:defRPr/>
              </a:pPr>
              <a:t>4/12/2016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846EF3A-F5A3-4EB7-8101-AD3A9F4E7120}" type="datetimeFigureOut">
              <a:rPr lang="en-US" smtClean="0"/>
              <a:pPr>
                <a:defRPr/>
              </a:pPr>
              <a:t>4/12/2016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A99892B-907B-46AC-8900-B5766AA4A355}"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2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15DA8D3-6499-421A-8B28-8F49C7681F76}" type="datetimeFigureOut">
              <a:rPr lang="en-US" smtClean="0"/>
              <a:pPr>
                <a:defRPr/>
              </a:pPr>
              <a:t>4/12/2016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EE0429D-AB7A-44AC-B528-B9A062F757BD}" type="datetimeFigureOut">
              <a:rPr lang="en-US" smtClean="0"/>
              <a:pPr>
                <a:defRPr/>
              </a:pPr>
              <a:t>4/12/2016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D39147-F9D0-4EB0-AF5C-7327C4FCF5B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4B31663-E778-4D75-99FF-54A765C75FCE}" type="datetimeFigureOut">
              <a:rPr lang="en-US" smtClean="0"/>
              <a:pPr>
                <a:defRPr/>
              </a:pPr>
              <a:t>4/12/2016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63A61E0-57F2-46FF-AA2F-1EF3B9A2387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D335263-A0FF-4223-BCD7-78F4BEDC8DDA}" type="datetimeFigureOut">
              <a:rPr lang="en-US" smtClean="0"/>
              <a:pPr>
                <a:defRPr/>
              </a:pPr>
              <a:t>4/12/2016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D5275D0-8917-402E-92A9-4B545541EC66}"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15DA8D3-6499-421A-8B28-8F49C7681F76}" type="datetimeFigureOut">
              <a:rPr lang="en-US" smtClean="0"/>
              <a:pPr>
                <a:defRPr/>
              </a:pPr>
              <a:t>4/12/2016</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E9FD434-896C-4B40-B812-B88700A18222}" type="datetimeFigureOut">
              <a:rPr lang="en-US" smtClean="0"/>
              <a:pPr>
                <a:defRPr/>
              </a:pPr>
              <a:t>4/12/2016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E33FDCC-6F55-4BD0-83C5-DB816974FED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15DA8D3-6499-421A-8B28-8F49C7681F76}" type="datetimeFigureOut">
              <a:rPr lang="en-US" smtClean="0"/>
              <a:pPr>
                <a:defRPr/>
              </a:pPr>
              <a:t>4/12/2016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3188186-3E3D-4B09-B336-02B0DF05141E}" type="datetimeFigureOut">
              <a:rPr lang="en-US" smtClean="0"/>
              <a:pPr>
                <a:defRPr/>
              </a:pPr>
              <a:t>4/12/2016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9AC84BC-1B0E-48E5-94E1-5DCD3EAAC13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215DA8D3-6499-421A-8B28-8F49C7681F76}" type="datetimeFigureOut">
              <a:rPr lang="en-US" smtClean="0"/>
              <a:pPr>
                <a:defRPr/>
              </a:pPr>
              <a:t>4/12/2016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F6BAB98A-C34C-4F33-B980-F95E12B49CF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Assignment 1</a:t>
            </a:r>
            <a:endParaRPr lang="en-NZ" dirty="0"/>
          </a:p>
        </p:txBody>
      </p:sp>
      <p:sp>
        <p:nvSpPr>
          <p:cNvPr id="3" name="Content Placeholder 2"/>
          <p:cNvSpPr>
            <a:spLocks noGrp="1"/>
          </p:cNvSpPr>
          <p:nvPr>
            <p:ph idx="1"/>
          </p:nvPr>
        </p:nvSpPr>
        <p:spPr/>
        <p:txBody>
          <a:bodyPr/>
          <a:lstStyle/>
          <a:p>
            <a:r>
              <a:rPr lang="en-NZ" dirty="0" smtClean="0"/>
              <a:t>This PowerPoint comprises the formal assignment specification.</a:t>
            </a:r>
          </a:p>
          <a:p>
            <a:endParaRPr lang="en-NZ" dirty="0" smtClean="0"/>
          </a:p>
          <a:p>
            <a:r>
              <a:rPr lang="en-NZ" dirty="0" smtClean="0"/>
              <a:t>Due Monday 2</a:t>
            </a:r>
            <a:r>
              <a:rPr lang="en-NZ" baseline="30000" dirty="0" smtClean="0"/>
              <a:t>nd</a:t>
            </a:r>
            <a:r>
              <a:rPr lang="en-NZ" dirty="0" smtClean="0"/>
              <a:t> May @ 9.00 am</a:t>
            </a:r>
          </a:p>
          <a:p>
            <a:endParaRPr lang="en-NZ" dirty="0" smtClean="0"/>
          </a:p>
          <a:p>
            <a:r>
              <a:rPr lang="en-NZ" dirty="0" smtClean="0"/>
              <a:t>Worth 20% of your course mark.</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a:t>
            </a:r>
            <a:endParaRPr lang="en-NZ" dirty="0"/>
          </a:p>
        </p:txBody>
      </p:sp>
      <p:sp>
        <p:nvSpPr>
          <p:cNvPr id="3" name="Content Placeholder 2"/>
          <p:cNvSpPr>
            <a:spLocks noGrp="1"/>
          </p:cNvSpPr>
          <p:nvPr>
            <p:ph idx="1"/>
          </p:nvPr>
        </p:nvSpPr>
        <p:spPr/>
        <p:txBody>
          <a:bodyPr/>
          <a:lstStyle/>
          <a:p>
            <a:endParaRPr lang="en-NZ"/>
          </a:p>
        </p:txBody>
      </p:sp>
      <p:pic>
        <p:nvPicPr>
          <p:cNvPr id="62466" name="Picture 2"/>
          <p:cNvPicPr>
            <a:picLocks noChangeAspect="1" noChangeArrowheads="1"/>
          </p:cNvPicPr>
          <p:nvPr/>
        </p:nvPicPr>
        <p:blipFill>
          <a:blip r:embed="rId3" cstate="print"/>
          <a:srcRect/>
          <a:stretch>
            <a:fillRect/>
          </a:stretch>
        </p:blipFill>
        <p:spPr bwMode="auto">
          <a:xfrm>
            <a:off x="656524" y="1676400"/>
            <a:ext cx="7877876"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 Simulator</a:t>
            </a:r>
            <a:endParaRPr lang="en-NZ" dirty="0"/>
          </a:p>
        </p:txBody>
      </p:sp>
      <p:sp>
        <p:nvSpPr>
          <p:cNvPr id="3" name="Content Placeholder 2"/>
          <p:cNvSpPr>
            <a:spLocks noGrp="1"/>
          </p:cNvSpPr>
          <p:nvPr>
            <p:ph idx="1"/>
          </p:nvPr>
        </p:nvSpPr>
        <p:spPr/>
        <p:txBody>
          <a:bodyPr/>
          <a:lstStyle/>
          <a:p>
            <a:endParaRPr lang="en-NZ"/>
          </a:p>
        </p:txBody>
      </p:sp>
      <p:pic>
        <p:nvPicPr>
          <p:cNvPr id="63490" name="Picture 2"/>
          <p:cNvPicPr>
            <a:picLocks noChangeAspect="1" noChangeArrowheads="1"/>
          </p:cNvPicPr>
          <p:nvPr/>
        </p:nvPicPr>
        <p:blipFill>
          <a:blip r:embed="rId3" cstate="print"/>
          <a:srcRect/>
          <a:stretch>
            <a:fillRect/>
          </a:stretch>
        </p:blipFill>
        <p:spPr bwMode="auto">
          <a:xfrm>
            <a:off x="533400" y="1689100"/>
            <a:ext cx="5257800" cy="455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 Simulator</a:t>
            </a:r>
            <a:endParaRPr lang="en-NZ" dirty="0"/>
          </a:p>
        </p:txBody>
      </p:sp>
      <p:sp>
        <p:nvSpPr>
          <p:cNvPr id="3" name="Content Placeholder 2"/>
          <p:cNvSpPr>
            <a:spLocks noGrp="1"/>
          </p:cNvSpPr>
          <p:nvPr>
            <p:ph idx="1"/>
          </p:nvPr>
        </p:nvSpPr>
        <p:spPr/>
        <p:txBody>
          <a:bodyPr/>
          <a:lstStyle/>
          <a:p>
            <a:endParaRPr lang="en-NZ"/>
          </a:p>
        </p:txBody>
      </p:sp>
      <p:pic>
        <p:nvPicPr>
          <p:cNvPr id="64514" name="Picture 2"/>
          <p:cNvPicPr>
            <a:picLocks noChangeAspect="1" noChangeArrowheads="1"/>
          </p:cNvPicPr>
          <p:nvPr/>
        </p:nvPicPr>
        <p:blipFill>
          <a:blip r:embed="rId3" cstate="print"/>
          <a:srcRect/>
          <a:stretch>
            <a:fillRect/>
          </a:stretch>
        </p:blipFill>
        <p:spPr bwMode="auto">
          <a:xfrm>
            <a:off x="835025" y="1676400"/>
            <a:ext cx="747395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Equations</a:t>
            </a:r>
            <a:endParaRPr lang="en-NZ" dirty="0"/>
          </a:p>
        </p:txBody>
      </p:sp>
      <p:sp>
        <p:nvSpPr>
          <p:cNvPr id="3" name="Content Placeholder 2"/>
          <p:cNvSpPr>
            <a:spLocks noGrp="1"/>
          </p:cNvSpPr>
          <p:nvPr>
            <p:ph idx="1"/>
          </p:nvPr>
        </p:nvSpPr>
        <p:spPr/>
        <p:txBody>
          <a:bodyPr/>
          <a:lstStyle/>
          <a:p>
            <a:r>
              <a:rPr lang="en-NZ" dirty="0" smtClean="0"/>
              <a:t>A</a:t>
            </a:r>
            <a:r>
              <a:rPr lang="en-NZ" baseline="-25000" dirty="0" smtClean="0"/>
              <a:t>t + 1 </a:t>
            </a:r>
            <a:r>
              <a:rPr lang="en-NZ" dirty="0" smtClean="0"/>
              <a:t> = A</a:t>
            </a:r>
            <a:r>
              <a:rPr lang="en-NZ" baseline="-25000" dirty="0" smtClean="0"/>
              <a:t>t </a:t>
            </a:r>
            <a:r>
              <a:rPr lang="en-NZ" dirty="0" smtClean="0"/>
              <a:t>+ (</a:t>
            </a:r>
            <a:r>
              <a:rPr lang="en-NZ" dirty="0" err="1" smtClean="0"/>
              <a:t>Diff</a:t>
            </a:r>
            <a:r>
              <a:rPr lang="en-NZ" baseline="-25000" dirty="0" err="1" smtClean="0"/>
              <a:t>A</a:t>
            </a:r>
            <a:r>
              <a:rPr lang="en-NZ" dirty="0" smtClean="0"/>
              <a:t> * Lap(A</a:t>
            </a:r>
            <a:r>
              <a:rPr lang="en-NZ" baseline="-25000" dirty="0" smtClean="0"/>
              <a:t>t</a:t>
            </a:r>
            <a:r>
              <a:rPr lang="en-NZ" dirty="0" smtClean="0"/>
              <a:t>)) – A</a:t>
            </a:r>
            <a:r>
              <a:rPr lang="en-NZ" baseline="-25000" dirty="0" smtClean="0"/>
              <a:t>t</a:t>
            </a:r>
            <a:r>
              <a:rPr lang="en-NZ" dirty="0" smtClean="0"/>
              <a:t>B</a:t>
            </a:r>
            <a:r>
              <a:rPr lang="en-NZ" baseline="-25000" dirty="0" smtClean="0"/>
              <a:t>t</a:t>
            </a:r>
            <a:r>
              <a:rPr lang="en-NZ" baseline="30000" dirty="0" smtClean="0"/>
              <a:t>2</a:t>
            </a:r>
            <a:r>
              <a:rPr lang="en-NZ" dirty="0" smtClean="0"/>
              <a:t> + (</a:t>
            </a:r>
            <a:r>
              <a:rPr lang="en-NZ" dirty="0" err="1" smtClean="0"/>
              <a:t>Feed</a:t>
            </a:r>
            <a:r>
              <a:rPr lang="en-NZ" baseline="-25000" dirty="0" err="1" smtClean="0"/>
              <a:t>A</a:t>
            </a:r>
            <a:r>
              <a:rPr lang="en-NZ" dirty="0" smtClean="0"/>
              <a:t> * (1-A</a:t>
            </a:r>
            <a:r>
              <a:rPr lang="en-NZ" baseline="-25000" dirty="0" smtClean="0"/>
              <a:t>t</a:t>
            </a:r>
            <a:r>
              <a:rPr lang="en-NZ" dirty="0" smtClean="0"/>
              <a:t>))</a:t>
            </a:r>
          </a:p>
          <a:p>
            <a:endParaRPr lang="en-NZ" dirty="0" smtClean="0"/>
          </a:p>
          <a:p>
            <a:r>
              <a:rPr lang="en-NZ" dirty="0" smtClean="0"/>
              <a:t>B</a:t>
            </a:r>
            <a:r>
              <a:rPr lang="en-NZ" baseline="-25000" dirty="0" smtClean="0"/>
              <a:t>t+1</a:t>
            </a:r>
            <a:r>
              <a:rPr lang="en-NZ" dirty="0" smtClean="0"/>
              <a:t> = B</a:t>
            </a:r>
            <a:r>
              <a:rPr lang="en-NZ" baseline="-25000" dirty="0" smtClean="0"/>
              <a:t>t</a:t>
            </a:r>
            <a:r>
              <a:rPr lang="en-NZ" dirty="0" smtClean="0"/>
              <a:t> + (</a:t>
            </a:r>
            <a:r>
              <a:rPr lang="en-NZ" dirty="0" err="1" smtClean="0"/>
              <a:t>Diff</a:t>
            </a:r>
            <a:r>
              <a:rPr lang="en-NZ" baseline="-25000" dirty="0" err="1" smtClean="0"/>
              <a:t>B</a:t>
            </a:r>
            <a:r>
              <a:rPr lang="en-NZ" dirty="0" smtClean="0"/>
              <a:t> * Lap(B</a:t>
            </a:r>
            <a:r>
              <a:rPr lang="en-NZ" baseline="-25000" dirty="0" smtClean="0"/>
              <a:t>t</a:t>
            </a:r>
            <a:r>
              <a:rPr lang="en-NZ" dirty="0" smtClean="0"/>
              <a:t>)) + A</a:t>
            </a:r>
            <a:r>
              <a:rPr lang="en-NZ" baseline="-25000" dirty="0" smtClean="0"/>
              <a:t>t</a:t>
            </a:r>
            <a:r>
              <a:rPr lang="en-NZ" dirty="0" smtClean="0"/>
              <a:t>B</a:t>
            </a:r>
            <a:r>
              <a:rPr lang="en-NZ" baseline="-25000" dirty="0" smtClean="0"/>
              <a:t>t</a:t>
            </a:r>
            <a:r>
              <a:rPr lang="en-NZ" baseline="30000" dirty="0" smtClean="0"/>
              <a:t>2</a:t>
            </a:r>
            <a:r>
              <a:rPr lang="en-NZ" dirty="0" smtClean="0"/>
              <a:t> – ((</a:t>
            </a:r>
            <a:r>
              <a:rPr lang="en-NZ" dirty="0" err="1" smtClean="0"/>
              <a:t>Kill</a:t>
            </a:r>
            <a:r>
              <a:rPr lang="en-NZ" baseline="-25000" dirty="0" err="1" smtClean="0"/>
              <a:t>B</a:t>
            </a:r>
            <a:r>
              <a:rPr lang="en-NZ" dirty="0" smtClean="0"/>
              <a:t> + </a:t>
            </a:r>
            <a:r>
              <a:rPr lang="en-NZ" dirty="0" err="1" smtClean="0"/>
              <a:t>Feed</a:t>
            </a:r>
            <a:r>
              <a:rPr lang="en-NZ" baseline="-25000" dirty="0" err="1" smtClean="0"/>
              <a:t>A</a:t>
            </a:r>
            <a:r>
              <a:rPr lang="en-NZ" dirty="0" smtClean="0"/>
              <a:t>) * B</a:t>
            </a:r>
            <a:r>
              <a:rPr lang="en-NZ" baseline="-25000" dirty="0" smtClean="0"/>
              <a:t>t</a:t>
            </a:r>
            <a:r>
              <a:rPr lang="en-NZ" dirty="0" smtClean="0"/>
              <a:t>)</a:t>
            </a:r>
          </a:p>
          <a:p>
            <a:endParaRPr lang="en-NZ" dirty="0" smtClean="0"/>
          </a:p>
          <a:p>
            <a:r>
              <a:rPr lang="en-NZ" dirty="0" err="1" smtClean="0"/>
              <a:t>Diff</a:t>
            </a:r>
            <a:r>
              <a:rPr lang="en-NZ" baseline="-25000" dirty="0" err="1" smtClean="0"/>
              <a:t>A</a:t>
            </a:r>
            <a:r>
              <a:rPr lang="en-NZ" dirty="0" smtClean="0"/>
              <a:t>, </a:t>
            </a:r>
            <a:r>
              <a:rPr lang="en-NZ" dirty="0" err="1" smtClean="0"/>
              <a:t>Diff</a:t>
            </a:r>
            <a:r>
              <a:rPr lang="en-NZ" baseline="-25000" dirty="0" err="1" smtClean="0"/>
              <a:t>B</a:t>
            </a:r>
            <a:r>
              <a:rPr lang="en-NZ" dirty="0" smtClean="0"/>
              <a:t>, </a:t>
            </a:r>
            <a:r>
              <a:rPr lang="en-NZ" dirty="0" err="1" smtClean="0"/>
              <a:t>Feed</a:t>
            </a:r>
            <a:r>
              <a:rPr lang="en-NZ" baseline="-25000" dirty="0" err="1" smtClean="0"/>
              <a:t>A</a:t>
            </a:r>
            <a:r>
              <a:rPr lang="en-NZ" dirty="0" smtClean="0"/>
              <a:t> and </a:t>
            </a:r>
            <a:r>
              <a:rPr lang="en-NZ" dirty="0" err="1" smtClean="0"/>
              <a:t>Kill</a:t>
            </a:r>
            <a:r>
              <a:rPr lang="en-NZ" baseline="-25000" dirty="0" err="1" smtClean="0"/>
              <a:t>B</a:t>
            </a:r>
            <a:r>
              <a:rPr lang="en-NZ" dirty="0" smtClean="0"/>
              <a:t> are simulation parameters.</a:t>
            </a:r>
          </a:p>
          <a:p>
            <a:r>
              <a:rPr lang="en-NZ" dirty="0" smtClean="0"/>
              <a:t>They are set at the beginning of the simulation and do not change during that trial.</a:t>
            </a:r>
          </a:p>
          <a:p>
            <a:endParaRPr lang="en-NZ" dirty="0" smtClean="0"/>
          </a:p>
          <a:p>
            <a:r>
              <a:rPr lang="en-NZ" dirty="0" smtClean="0"/>
              <a:t>Lap(x) is the “</a:t>
            </a:r>
            <a:r>
              <a:rPr lang="en-NZ" dirty="0" err="1" smtClean="0"/>
              <a:t>Laplacian</a:t>
            </a:r>
            <a:r>
              <a:rPr lang="en-NZ" dirty="0" smtClean="0"/>
              <a:t> Function”, which is a measure of osmotic pressure (details in the handout).</a:t>
            </a:r>
          </a:p>
          <a:p>
            <a:endParaRPr lang="en-NZ" dirty="0" smtClean="0"/>
          </a:p>
          <a:p>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Equations</a:t>
            </a:r>
            <a:endParaRPr lang="en-NZ" dirty="0"/>
          </a:p>
        </p:txBody>
      </p:sp>
      <p:sp>
        <p:nvSpPr>
          <p:cNvPr id="3" name="Content Placeholder 2"/>
          <p:cNvSpPr>
            <a:spLocks noGrp="1"/>
          </p:cNvSpPr>
          <p:nvPr>
            <p:ph idx="1"/>
          </p:nvPr>
        </p:nvSpPr>
        <p:spPr/>
        <p:txBody>
          <a:bodyPr>
            <a:normAutofit lnSpcReduction="10000"/>
          </a:bodyPr>
          <a:lstStyle/>
          <a:p>
            <a:r>
              <a:rPr lang="en-NZ" dirty="0" smtClean="0"/>
              <a:t>A</a:t>
            </a:r>
            <a:r>
              <a:rPr lang="en-NZ" baseline="-25000" dirty="0" smtClean="0"/>
              <a:t>t + 1 </a:t>
            </a:r>
            <a:r>
              <a:rPr lang="en-NZ" dirty="0" smtClean="0"/>
              <a:t> = A</a:t>
            </a:r>
            <a:r>
              <a:rPr lang="en-NZ" baseline="-25000" dirty="0" smtClean="0"/>
              <a:t>t </a:t>
            </a:r>
            <a:r>
              <a:rPr lang="en-NZ" dirty="0" smtClean="0"/>
              <a:t>+ (</a:t>
            </a:r>
            <a:r>
              <a:rPr lang="en-NZ" dirty="0" err="1" smtClean="0"/>
              <a:t>Diff</a:t>
            </a:r>
            <a:r>
              <a:rPr lang="en-NZ" baseline="-25000" dirty="0" err="1" smtClean="0"/>
              <a:t>A</a:t>
            </a:r>
            <a:r>
              <a:rPr lang="en-NZ" dirty="0" smtClean="0"/>
              <a:t> * Lap(A</a:t>
            </a:r>
            <a:r>
              <a:rPr lang="en-NZ" baseline="-25000" dirty="0" smtClean="0"/>
              <a:t>t</a:t>
            </a:r>
            <a:r>
              <a:rPr lang="en-NZ" dirty="0" smtClean="0"/>
              <a:t>)) – A</a:t>
            </a:r>
            <a:r>
              <a:rPr lang="en-NZ" baseline="-25000" dirty="0" smtClean="0"/>
              <a:t>t</a:t>
            </a:r>
            <a:r>
              <a:rPr lang="en-NZ" dirty="0" smtClean="0"/>
              <a:t>B</a:t>
            </a:r>
            <a:r>
              <a:rPr lang="en-NZ" baseline="-25000" dirty="0" smtClean="0"/>
              <a:t>t</a:t>
            </a:r>
            <a:r>
              <a:rPr lang="en-NZ" baseline="30000" dirty="0" smtClean="0"/>
              <a:t>2</a:t>
            </a:r>
            <a:r>
              <a:rPr lang="en-NZ" dirty="0" smtClean="0"/>
              <a:t> + (</a:t>
            </a:r>
            <a:r>
              <a:rPr lang="en-NZ" dirty="0" err="1" smtClean="0"/>
              <a:t>Feed</a:t>
            </a:r>
            <a:r>
              <a:rPr lang="en-NZ" baseline="-25000" dirty="0" err="1" smtClean="0"/>
              <a:t>A</a:t>
            </a:r>
            <a:r>
              <a:rPr lang="en-NZ" dirty="0" smtClean="0"/>
              <a:t> * (1-A</a:t>
            </a:r>
            <a:r>
              <a:rPr lang="en-NZ" baseline="-25000" dirty="0" smtClean="0"/>
              <a:t>t</a:t>
            </a:r>
            <a:r>
              <a:rPr lang="en-NZ" dirty="0" smtClean="0"/>
              <a:t>))</a:t>
            </a:r>
          </a:p>
          <a:p>
            <a:endParaRPr lang="en-NZ" dirty="0" smtClean="0"/>
          </a:p>
          <a:p>
            <a:r>
              <a:rPr lang="en-NZ" dirty="0" smtClean="0"/>
              <a:t>B</a:t>
            </a:r>
            <a:r>
              <a:rPr lang="en-NZ" baseline="-25000" dirty="0" smtClean="0"/>
              <a:t>t+1</a:t>
            </a:r>
            <a:r>
              <a:rPr lang="en-NZ" dirty="0" smtClean="0"/>
              <a:t> = B</a:t>
            </a:r>
            <a:r>
              <a:rPr lang="en-NZ" baseline="-25000" dirty="0" smtClean="0"/>
              <a:t>t</a:t>
            </a:r>
            <a:r>
              <a:rPr lang="en-NZ" dirty="0" smtClean="0"/>
              <a:t> + (</a:t>
            </a:r>
            <a:r>
              <a:rPr lang="en-NZ" dirty="0" err="1" smtClean="0"/>
              <a:t>Diff</a:t>
            </a:r>
            <a:r>
              <a:rPr lang="en-NZ" baseline="-25000" dirty="0" err="1" smtClean="0"/>
              <a:t>B</a:t>
            </a:r>
            <a:r>
              <a:rPr lang="en-NZ" dirty="0" smtClean="0"/>
              <a:t> * Lap(B</a:t>
            </a:r>
            <a:r>
              <a:rPr lang="en-NZ" baseline="-25000" dirty="0" smtClean="0"/>
              <a:t>t</a:t>
            </a:r>
            <a:r>
              <a:rPr lang="en-NZ" dirty="0" smtClean="0"/>
              <a:t>)) + A</a:t>
            </a:r>
            <a:r>
              <a:rPr lang="en-NZ" baseline="-25000" dirty="0" smtClean="0"/>
              <a:t>t</a:t>
            </a:r>
            <a:r>
              <a:rPr lang="en-NZ" dirty="0" smtClean="0"/>
              <a:t>B</a:t>
            </a:r>
            <a:r>
              <a:rPr lang="en-NZ" baseline="-25000" dirty="0" smtClean="0"/>
              <a:t>t</a:t>
            </a:r>
            <a:r>
              <a:rPr lang="en-NZ" baseline="30000" dirty="0" smtClean="0"/>
              <a:t>2</a:t>
            </a:r>
            <a:r>
              <a:rPr lang="en-NZ" dirty="0" smtClean="0"/>
              <a:t> – ((</a:t>
            </a:r>
            <a:r>
              <a:rPr lang="en-NZ" dirty="0" err="1" smtClean="0"/>
              <a:t>Kill</a:t>
            </a:r>
            <a:r>
              <a:rPr lang="en-NZ" baseline="-25000" dirty="0" err="1" smtClean="0"/>
              <a:t>B</a:t>
            </a:r>
            <a:r>
              <a:rPr lang="en-NZ" dirty="0" smtClean="0"/>
              <a:t> + </a:t>
            </a:r>
            <a:r>
              <a:rPr lang="en-NZ" dirty="0" err="1" smtClean="0"/>
              <a:t>Feed</a:t>
            </a:r>
            <a:r>
              <a:rPr lang="en-NZ" baseline="-25000" dirty="0" err="1" smtClean="0"/>
              <a:t>A</a:t>
            </a:r>
            <a:r>
              <a:rPr lang="en-NZ" dirty="0" smtClean="0"/>
              <a:t>) * B</a:t>
            </a:r>
            <a:r>
              <a:rPr lang="en-NZ" baseline="-25000" dirty="0" smtClean="0"/>
              <a:t>t</a:t>
            </a:r>
            <a:r>
              <a:rPr lang="en-NZ" dirty="0" smtClean="0"/>
              <a:t>)</a:t>
            </a:r>
          </a:p>
          <a:p>
            <a:endParaRPr lang="en-NZ" dirty="0" smtClean="0"/>
          </a:p>
          <a:p>
            <a:r>
              <a:rPr lang="en-NZ" dirty="0" smtClean="0"/>
              <a:t>At each timer tick, we compute the new values of A and B for each cell and re-colour the cells.</a:t>
            </a:r>
          </a:p>
          <a:p>
            <a:endParaRPr lang="en-NZ" dirty="0" smtClean="0"/>
          </a:p>
          <a:p>
            <a:r>
              <a:rPr lang="en-NZ" dirty="0" smtClean="0"/>
              <a:t>Eventually the levels of A and B will stabilise (no longer change). That’s what the animal would look like.</a:t>
            </a:r>
          </a:p>
          <a:p>
            <a:endParaRPr lang="en-NZ" dirty="0" smtClean="0"/>
          </a:p>
          <a:p>
            <a:r>
              <a:rPr lang="en-NZ" dirty="0" smtClean="0"/>
              <a:t>Different values of the parameters produce different stable patterns.</a:t>
            </a:r>
          </a:p>
          <a:p>
            <a:endParaRPr lang="en-NZ" dirty="0" smtClean="0"/>
          </a:p>
          <a:p>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Implementation</a:t>
            </a:r>
            <a:endParaRPr lang="en-NZ" dirty="0"/>
          </a:p>
        </p:txBody>
      </p:sp>
      <p:sp>
        <p:nvSpPr>
          <p:cNvPr id="3" name="Content Placeholder 2"/>
          <p:cNvSpPr>
            <a:spLocks noGrp="1"/>
          </p:cNvSpPr>
          <p:nvPr>
            <p:ph idx="1"/>
          </p:nvPr>
        </p:nvSpPr>
        <p:spPr/>
        <p:txBody>
          <a:bodyPr>
            <a:normAutofit/>
          </a:bodyPr>
          <a:lstStyle/>
          <a:p>
            <a:r>
              <a:rPr lang="en-NZ" dirty="0" smtClean="0"/>
              <a:t>An n x n grid of cells, 16 &lt;= n &lt;= 256</a:t>
            </a:r>
          </a:p>
          <a:p>
            <a:r>
              <a:rPr lang="en-NZ" dirty="0" smtClean="0"/>
              <a:t>Each cell has a concentration of A and of B</a:t>
            </a:r>
          </a:p>
          <a:p>
            <a:r>
              <a:rPr lang="en-NZ" dirty="0" smtClean="0"/>
              <a:t>Update the concentrations of each cell at each timer tick.</a:t>
            </a:r>
          </a:p>
          <a:p>
            <a:r>
              <a:rPr lang="en-NZ" dirty="0" smtClean="0"/>
              <a:t>Two step process:</a:t>
            </a:r>
          </a:p>
          <a:p>
            <a:pPr lvl="1"/>
            <a:r>
              <a:rPr lang="en-NZ" dirty="0" smtClean="0"/>
              <a:t>Compute the new concentration values for all cells</a:t>
            </a:r>
          </a:p>
          <a:p>
            <a:pPr lvl="1"/>
            <a:r>
              <a:rPr lang="en-NZ" dirty="0" smtClean="0"/>
              <a:t>Update all cells</a:t>
            </a:r>
          </a:p>
          <a:p>
            <a:pPr lvl="1"/>
            <a:endParaRPr lang="en-NZ" dirty="0" smtClean="0"/>
          </a:p>
          <a:p>
            <a:r>
              <a:rPr lang="en-NZ" dirty="0" smtClean="0"/>
              <a:t>Simulation begins with all grid cells at A=1, B=0.</a:t>
            </a:r>
          </a:p>
          <a:p>
            <a:r>
              <a:rPr lang="en-NZ" dirty="0" smtClean="0"/>
              <a:t>Seed a small area of cells with B=1, A=0</a:t>
            </a:r>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Parameter Values </a:t>
            </a:r>
            <a:endParaRPr lang="en-NZ" dirty="0"/>
          </a:p>
        </p:txBody>
      </p:sp>
      <p:sp>
        <p:nvSpPr>
          <p:cNvPr id="3" name="Content Placeholder 2"/>
          <p:cNvSpPr>
            <a:spLocks noGrp="1"/>
          </p:cNvSpPr>
          <p:nvPr>
            <p:ph idx="1"/>
          </p:nvPr>
        </p:nvSpPr>
        <p:spPr/>
        <p:txBody>
          <a:bodyPr/>
          <a:lstStyle/>
          <a:p>
            <a:r>
              <a:rPr lang="en-NZ" dirty="0" err="1" smtClean="0"/>
              <a:t>Diff</a:t>
            </a:r>
            <a:r>
              <a:rPr lang="en-NZ" baseline="-25000" dirty="0" err="1" smtClean="0"/>
              <a:t>A</a:t>
            </a:r>
            <a:r>
              <a:rPr lang="en-NZ" dirty="0" smtClean="0"/>
              <a:t> and </a:t>
            </a:r>
            <a:r>
              <a:rPr lang="en-NZ" dirty="0" err="1" smtClean="0"/>
              <a:t>Diff</a:t>
            </a:r>
            <a:r>
              <a:rPr lang="en-NZ" baseline="-25000" dirty="0" err="1" smtClean="0"/>
              <a:t>B</a:t>
            </a:r>
            <a:r>
              <a:rPr lang="en-NZ" dirty="0" smtClean="0"/>
              <a:t> depend on which Laplacian function you use (see handout)</a:t>
            </a:r>
          </a:p>
          <a:p>
            <a:r>
              <a:rPr lang="en-NZ" dirty="0" smtClean="0"/>
              <a:t>The following pairs of </a:t>
            </a:r>
            <a:r>
              <a:rPr lang="en-NZ" dirty="0" err="1" smtClean="0"/>
              <a:t>Feed</a:t>
            </a:r>
            <a:r>
              <a:rPr lang="en-NZ" baseline="-25000" dirty="0" err="1" smtClean="0"/>
              <a:t>A</a:t>
            </a:r>
            <a:r>
              <a:rPr lang="en-NZ" dirty="0" smtClean="0"/>
              <a:t> and </a:t>
            </a:r>
            <a:r>
              <a:rPr lang="en-NZ" dirty="0" err="1" smtClean="0"/>
              <a:t>Kill</a:t>
            </a:r>
            <a:r>
              <a:rPr lang="en-NZ" baseline="-25000" dirty="0" err="1" smtClean="0"/>
              <a:t>B</a:t>
            </a:r>
            <a:r>
              <a:rPr lang="en-NZ" dirty="0" smtClean="0"/>
              <a:t> values should generate interesting patterns for all three Laplacian function  in 5000 time steps.</a:t>
            </a:r>
          </a:p>
          <a:p>
            <a:endParaRPr lang="en-NZ" dirty="0"/>
          </a:p>
        </p:txBody>
      </p:sp>
      <p:graphicFrame>
        <p:nvGraphicFramePr>
          <p:cNvPr id="4" name="Table 3"/>
          <p:cNvGraphicFramePr>
            <a:graphicFrameLocks noGrp="1"/>
          </p:cNvGraphicFramePr>
          <p:nvPr/>
        </p:nvGraphicFramePr>
        <p:xfrm>
          <a:off x="762000" y="4267200"/>
          <a:ext cx="4191000" cy="1828800"/>
        </p:xfrm>
        <a:graphic>
          <a:graphicData uri="http://schemas.openxmlformats.org/drawingml/2006/table">
            <a:tbl>
              <a:tblPr firstRow="1" bandRow="1">
                <a:tableStyleId>{5C22544A-7EE6-4342-B048-85BDC9FD1C3A}</a:tableStyleId>
              </a:tblPr>
              <a:tblGrid>
                <a:gridCol w="2095500"/>
                <a:gridCol w="2095500"/>
              </a:tblGrid>
              <a:tr h="370840">
                <a:tc>
                  <a:txBody>
                    <a:bodyPr/>
                    <a:lstStyle/>
                    <a:p>
                      <a:pPr algn="ctr"/>
                      <a:r>
                        <a:rPr lang="en-NZ" sz="2400" dirty="0" smtClean="0"/>
                        <a:t>Feed</a:t>
                      </a:r>
                      <a:r>
                        <a:rPr lang="en-NZ" sz="2400" baseline="0" dirty="0" smtClean="0"/>
                        <a:t> </a:t>
                      </a:r>
                      <a:r>
                        <a:rPr lang="en-NZ" sz="2400" baseline="-25000" dirty="0" smtClean="0"/>
                        <a:t>A</a:t>
                      </a:r>
                      <a:endParaRPr lang="en-NZ" sz="2400" baseline="-25000" dirty="0"/>
                    </a:p>
                  </a:txBody>
                  <a:tcPr/>
                </a:tc>
                <a:tc>
                  <a:txBody>
                    <a:bodyPr/>
                    <a:lstStyle/>
                    <a:p>
                      <a:pPr algn="ctr"/>
                      <a:r>
                        <a:rPr lang="en-NZ" sz="2400" dirty="0" err="1" smtClean="0"/>
                        <a:t>Kill</a:t>
                      </a:r>
                      <a:r>
                        <a:rPr lang="en-NZ" sz="2400" baseline="-25000" dirty="0" err="1" smtClean="0"/>
                        <a:t>B</a:t>
                      </a:r>
                      <a:endParaRPr lang="en-NZ" sz="2400" baseline="-25000" dirty="0"/>
                    </a:p>
                  </a:txBody>
                  <a:tcPr/>
                </a:tc>
              </a:tr>
              <a:tr h="370840">
                <a:tc>
                  <a:txBody>
                    <a:bodyPr/>
                    <a:lstStyle/>
                    <a:p>
                      <a:pPr algn="ctr"/>
                      <a:r>
                        <a:rPr lang="en-NZ" sz="2400" dirty="0" smtClean="0"/>
                        <a:t>.025</a:t>
                      </a:r>
                      <a:endParaRPr lang="en-NZ" sz="2400" dirty="0"/>
                    </a:p>
                  </a:txBody>
                  <a:tcPr/>
                </a:tc>
                <a:tc>
                  <a:txBody>
                    <a:bodyPr/>
                    <a:lstStyle/>
                    <a:p>
                      <a:pPr algn="ctr"/>
                      <a:r>
                        <a:rPr lang="en-NZ" sz="2400" dirty="0" smtClean="0"/>
                        <a:t>.056</a:t>
                      </a:r>
                      <a:endParaRPr lang="en-NZ" sz="2400" dirty="0"/>
                    </a:p>
                  </a:txBody>
                  <a:tcPr/>
                </a:tc>
              </a:tr>
              <a:tr h="370840">
                <a:tc>
                  <a:txBody>
                    <a:bodyPr/>
                    <a:lstStyle/>
                    <a:p>
                      <a:pPr algn="ctr"/>
                      <a:r>
                        <a:rPr lang="en-NZ" sz="2400" dirty="0" smtClean="0"/>
                        <a:t>.032</a:t>
                      </a:r>
                      <a:endParaRPr lang="en-NZ" sz="2400" dirty="0"/>
                    </a:p>
                  </a:txBody>
                  <a:tcPr/>
                </a:tc>
                <a:tc>
                  <a:txBody>
                    <a:bodyPr/>
                    <a:lstStyle/>
                    <a:p>
                      <a:pPr algn="ctr"/>
                      <a:r>
                        <a:rPr lang="en-NZ" sz="2400" dirty="0" smtClean="0"/>
                        <a:t>.061</a:t>
                      </a:r>
                      <a:endParaRPr lang="en-NZ" sz="2400" dirty="0"/>
                    </a:p>
                  </a:txBody>
                  <a:tcPr/>
                </a:tc>
              </a:tr>
              <a:tr h="370840">
                <a:tc>
                  <a:txBody>
                    <a:bodyPr/>
                    <a:lstStyle/>
                    <a:p>
                      <a:pPr algn="ctr"/>
                      <a:r>
                        <a:rPr lang="en-NZ" sz="2400" dirty="0" smtClean="0"/>
                        <a:t>.021</a:t>
                      </a:r>
                      <a:endParaRPr lang="en-NZ" sz="2400" dirty="0"/>
                    </a:p>
                  </a:txBody>
                  <a:tcPr/>
                </a:tc>
                <a:tc>
                  <a:txBody>
                    <a:bodyPr/>
                    <a:lstStyle/>
                    <a:p>
                      <a:pPr algn="ctr"/>
                      <a:r>
                        <a:rPr lang="en-NZ" sz="2400" smtClean="0"/>
                        <a:t>.058</a:t>
                      </a:r>
                      <a:endParaRPr lang="en-NZ" sz="24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Additional Requirements</a:t>
            </a:r>
            <a:endParaRPr lang="en-NZ" dirty="0"/>
          </a:p>
        </p:txBody>
      </p:sp>
      <p:sp>
        <p:nvSpPr>
          <p:cNvPr id="3" name="Content Placeholder 2"/>
          <p:cNvSpPr>
            <a:spLocks noGrp="1"/>
          </p:cNvSpPr>
          <p:nvPr>
            <p:ph idx="1"/>
          </p:nvPr>
        </p:nvSpPr>
        <p:spPr/>
        <p:txBody>
          <a:bodyPr>
            <a:normAutofit/>
          </a:bodyPr>
          <a:lstStyle/>
          <a:p>
            <a:r>
              <a:rPr lang="en-NZ" dirty="0" smtClean="0"/>
              <a:t>No </a:t>
            </a:r>
            <a:r>
              <a:rPr lang="en-NZ" smtClean="0"/>
              <a:t>group work</a:t>
            </a:r>
          </a:p>
          <a:p>
            <a:r>
              <a:rPr lang="en-NZ" smtClean="0"/>
              <a:t>Three </a:t>
            </a:r>
            <a:r>
              <a:rPr lang="en-NZ" dirty="0" smtClean="0"/>
              <a:t>Laplacian functions (see handout)</a:t>
            </a:r>
          </a:p>
          <a:p>
            <a:r>
              <a:rPr lang="en-NZ" dirty="0" smtClean="0"/>
              <a:t>At least three colouring algorithms (see next slides)</a:t>
            </a:r>
          </a:p>
          <a:p>
            <a:r>
              <a:rPr lang="en-NZ" dirty="0" smtClean="0"/>
              <a:t>Appropriate user interface to allow manipulation of simulation parameters and display.</a:t>
            </a:r>
          </a:p>
          <a:p>
            <a:r>
              <a:rPr lang="en-NZ" dirty="0" smtClean="0"/>
              <a:t>Facility for saving grids as image files.</a:t>
            </a:r>
          </a:p>
          <a:p>
            <a:r>
              <a:rPr lang="en-NZ" dirty="0" smtClean="0"/>
              <a:t>Facility for automating simulations to explore the solution space.</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Shading Algorithms</a:t>
            </a:r>
            <a:endParaRPr lang="en-NZ" dirty="0"/>
          </a:p>
        </p:txBody>
      </p:sp>
      <p:sp>
        <p:nvSpPr>
          <p:cNvPr id="3" name="Content Placeholder 2"/>
          <p:cNvSpPr>
            <a:spLocks noGrp="1"/>
          </p:cNvSpPr>
          <p:nvPr>
            <p:ph idx="1"/>
          </p:nvPr>
        </p:nvSpPr>
        <p:spPr>
          <a:xfrm>
            <a:off x="457200" y="1676400"/>
            <a:ext cx="8229600" cy="4876800"/>
          </a:xfrm>
        </p:spPr>
        <p:txBody>
          <a:bodyPr/>
          <a:lstStyle/>
          <a:p>
            <a:r>
              <a:rPr lang="en-NZ" dirty="0" smtClean="0"/>
              <a:t>Use the .NET Graphics class.</a:t>
            </a:r>
          </a:p>
          <a:p>
            <a:r>
              <a:rPr lang="en-NZ" dirty="0" smtClean="0"/>
              <a:t>Each cell is painted a single colour (</a:t>
            </a:r>
            <a:r>
              <a:rPr lang="en-NZ" dirty="0" err="1" smtClean="0"/>
              <a:t>FillRectangle</a:t>
            </a:r>
            <a:r>
              <a:rPr lang="en-NZ" dirty="0" smtClean="0"/>
              <a:t>)</a:t>
            </a:r>
          </a:p>
          <a:p>
            <a:r>
              <a:rPr lang="en-NZ" dirty="0" smtClean="0"/>
              <a:t>Based on concentration of one of the chemicals.</a:t>
            </a:r>
          </a:p>
          <a:p>
            <a:r>
              <a:rPr lang="en-NZ" dirty="0" smtClean="0"/>
              <a:t>Must convert a scalar (value between 0 and 1) into an RGB value.</a:t>
            </a:r>
          </a:p>
          <a:p>
            <a:r>
              <a:rPr lang="en-NZ" dirty="0" smtClean="0"/>
              <a:t>Many, many available algorithms.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Shading Algorithms</a:t>
            </a:r>
            <a:endParaRPr lang="en-NZ" dirty="0"/>
          </a:p>
        </p:txBody>
      </p:sp>
      <p:sp>
        <p:nvSpPr>
          <p:cNvPr id="3" name="Content Placeholder 2"/>
          <p:cNvSpPr>
            <a:spLocks noGrp="1"/>
          </p:cNvSpPr>
          <p:nvPr>
            <p:ph idx="1"/>
          </p:nvPr>
        </p:nvSpPr>
        <p:spPr/>
        <p:txBody>
          <a:bodyPr/>
          <a:lstStyle/>
          <a:p>
            <a:r>
              <a:rPr lang="en-NZ" dirty="0" smtClean="0"/>
              <a:t>Simplest: </a:t>
            </a:r>
            <a:r>
              <a:rPr lang="en-NZ" dirty="0" err="1" smtClean="0"/>
              <a:t>Grayscale</a:t>
            </a:r>
            <a:endParaRPr lang="en-NZ" dirty="0" smtClean="0"/>
          </a:p>
          <a:p>
            <a:endParaRPr lang="en-NZ" dirty="0" smtClean="0"/>
          </a:p>
          <a:p>
            <a:r>
              <a:rPr lang="en-NZ" dirty="0" smtClean="0"/>
              <a:t>Let x = (Concentration of B) * 255</a:t>
            </a:r>
          </a:p>
          <a:p>
            <a:r>
              <a:rPr lang="en-NZ" dirty="0" smtClean="0"/>
              <a:t>Let y = Floor(x)</a:t>
            </a:r>
          </a:p>
          <a:p>
            <a:endParaRPr lang="en-NZ" dirty="0" smtClean="0"/>
          </a:p>
          <a:p>
            <a:r>
              <a:rPr lang="en-NZ" dirty="0" smtClean="0"/>
              <a:t>Brush colour is RGB(</a:t>
            </a:r>
            <a:r>
              <a:rPr lang="en-NZ" dirty="0" err="1" smtClean="0"/>
              <a:t>y,y,y</a:t>
            </a:r>
            <a:r>
              <a:rPr lang="en-NZ" dirty="0" smtClean="0"/>
              <a:t>)</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Mathematics and Computation in Biology</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ttp://n-e-r-v-o-u-s.com/education/simulation/images/rxd_nature1.jpg"/>
          <p:cNvPicPr>
            <a:picLocks noChangeAspect="1" noChangeArrowheads="1"/>
          </p:cNvPicPr>
          <p:nvPr/>
        </p:nvPicPr>
        <p:blipFill>
          <a:blip r:embed="rId3" cstate="print"/>
          <a:srcRect/>
          <a:stretch>
            <a:fillRect/>
          </a:stretch>
        </p:blipFill>
        <p:spPr bwMode="auto">
          <a:xfrm>
            <a:off x="1219200" y="1676400"/>
            <a:ext cx="6635394" cy="4724400"/>
          </a:xfrm>
          <a:prstGeom prst="rect">
            <a:avLst/>
          </a:prstGeom>
          <a:noFill/>
        </p:spPr>
      </p:pic>
    </p:spTree>
    <p:extLst>
      <p:ext uri="{BB962C8B-B14F-4D97-AF65-F5344CB8AC3E}">
        <p14:creationId xmlns:p14="http://schemas.microsoft.com/office/powerpoint/2010/main" val="2353105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Shading Algorithms</a:t>
            </a:r>
            <a:endParaRPr lang="en-NZ" dirty="0"/>
          </a:p>
        </p:txBody>
      </p:sp>
      <p:sp>
        <p:nvSpPr>
          <p:cNvPr id="3" name="Content Placeholder 2"/>
          <p:cNvSpPr>
            <a:spLocks noGrp="1"/>
          </p:cNvSpPr>
          <p:nvPr>
            <p:ph idx="1"/>
          </p:nvPr>
        </p:nvSpPr>
        <p:spPr/>
        <p:txBody>
          <a:bodyPr/>
          <a:lstStyle/>
          <a:p>
            <a:r>
              <a:rPr lang="en-NZ" dirty="0" smtClean="0"/>
              <a:t>More interesting</a:t>
            </a:r>
          </a:p>
          <a:p>
            <a:endParaRPr lang="en-NZ" dirty="0" smtClean="0"/>
          </a:p>
          <a:p>
            <a:r>
              <a:rPr lang="en-NZ" dirty="0" smtClean="0"/>
              <a:t>Converting Scalars to RGB </a:t>
            </a:r>
            <a:r>
              <a:rPr lang="en-NZ" dirty="0" err="1" smtClean="0"/>
              <a:t>Colormap</a:t>
            </a:r>
            <a:r>
              <a:rPr lang="en-NZ" dirty="0" smtClean="0"/>
              <a:t> https://www.particleincell.com/2014/colormap/</a:t>
            </a:r>
            <a:endParaRPr lang="en-NZ"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Architecture</a:t>
            </a:r>
            <a:endParaRPr lang="en-NZ" dirty="0"/>
          </a:p>
        </p:txBody>
      </p:sp>
      <p:sp>
        <p:nvSpPr>
          <p:cNvPr id="3" name="Content Placeholder 2"/>
          <p:cNvSpPr>
            <a:spLocks noGrp="1"/>
          </p:cNvSpPr>
          <p:nvPr>
            <p:ph idx="1"/>
          </p:nvPr>
        </p:nvSpPr>
        <p:spPr/>
        <p:txBody>
          <a:bodyPr/>
          <a:lstStyle/>
          <a:p>
            <a:r>
              <a:rPr lang="en-NZ" dirty="0" smtClean="0"/>
              <a:t>Correct classes and interfaces (if appropriate)</a:t>
            </a:r>
          </a:p>
          <a:p>
            <a:r>
              <a:rPr lang="en-NZ" dirty="0" smtClean="0"/>
              <a:t>Correct SRP</a:t>
            </a:r>
          </a:p>
          <a:p>
            <a:r>
              <a:rPr lang="en-NZ" dirty="0" smtClean="0"/>
              <a:t>Correct Open/Closed</a:t>
            </a:r>
          </a:p>
          <a:p>
            <a:r>
              <a:rPr lang="en-NZ" dirty="0" smtClean="0"/>
              <a:t>Correct modularity</a:t>
            </a:r>
          </a:p>
          <a:p>
            <a:r>
              <a:rPr lang="en-NZ" dirty="0" smtClean="0"/>
              <a:t>Cohesive</a:t>
            </a:r>
          </a:p>
          <a:p>
            <a:r>
              <a:rPr lang="en-NZ" dirty="0" smtClean="0"/>
              <a:t>Uncoupled</a:t>
            </a:r>
          </a:p>
          <a:p>
            <a:r>
              <a:rPr lang="en-NZ" dirty="0" smtClean="0"/>
              <a:t>Strategy, Factory and Subject/Observer design patterns used (or not used) as appropriate.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Rubric</a:t>
            </a:r>
            <a:endParaRPr lang="en-NZ" dirty="0"/>
          </a:p>
        </p:txBody>
      </p:sp>
      <p:graphicFrame>
        <p:nvGraphicFramePr>
          <p:cNvPr id="5" name="Content Placeholder 4"/>
          <p:cNvGraphicFramePr>
            <a:graphicFrameLocks noGrp="1"/>
          </p:cNvGraphicFramePr>
          <p:nvPr>
            <p:ph idx="1"/>
          </p:nvPr>
        </p:nvGraphicFramePr>
        <p:xfrm>
          <a:off x="762000" y="2133601"/>
          <a:ext cx="7620000" cy="3535454"/>
        </p:xfrm>
        <a:graphic>
          <a:graphicData uri="http://schemas.openxmlformats.org/drawingml/2006/table">
            <a:tbl>
              <a:tblPr/>
              <a:tblGrid>
                <a:gridCol w="6235834"/>
                <a:gridCol w="1384166"/>
              </a:tblGrid>
              <a:tr h="731294">
                <a:tc>
                  <a:txBody>
                    <a:bodyPr/>
                    <a:lstStyle/>
                    <a:p>
                      <a:pPr>
                        <a:lnSpc>
                          <a:spcPct val="115000"/>
                        </a:lnSpc>
                        <a:spcAft>
                          <a:spcPts val="0"/>
                        </a:spcAft>
                      </a:pPr>
                      <a:r>
                        <a:rPr lang="en-NZ" sz="3200" b="1" dirty="0">
                          <a:latin typeface="Calibri"/>
                          <a:ea typeface="Times New Roman"/>
                          <a:cs typeface="Times New Roman"/>
                        </a:rPr>
                        <a:t>Component</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b="1">
                          <a:latin typeface="Calibri"/>
                          <a:ea typeface="Times New Roman"/>
                          <a:cs typeface="Times New Roman"/>
                        </a:rPr>
                        <a:t>Weight</a:t>
                      </a:r>
                      <a:endParaRPr lang="en-NZ" sz="32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smtClean="0">
                          <a:latin typeface="Calibri"/>
                          <a:ea typeface="Times New Roman"/>
                          <a:cs typeface="Times New Roman"/>
                        </a:rPr>
                        <a:t>Architecture</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30%</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a:latin typeface="Calibri"/>
                          <a:ea typeface="Times New Roman"/>
                          <a:cs typeface="Times New Roman"/>
                        </a:rPr>
                        <a:t>Code elegance and correctness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30%</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smtClean="0">
                          <a:latin typeface="Calibri"/>
                          <a:ea typeface="Times New Roman"/>
                          <a:cs typeface="Times New Roman"/>
                        </a:rPr>
                        <a:t>Commenting</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5%</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smtClean="0">
                          <a:latin typeface="Calibri"/>
                          <a:ea typeface="Times New Roman"/>
                          <a:cs typeface="Times New Roman"/>
                        </a:rPr>
                        <a:t>Functionality &amp; Robustness</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30%</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377">
                <a:tc>
                  <a:txBody>
                    <a:bodyPr/>
                    <a:lstStyle/>
                    <a:p>
                      <a:pPr>
                        <a:lnSpc>
                          <a:spcPct val="115000"/>
                        </a:lnSpc>
                        <a:spcAft>
                          <a:spcPts val="0"/>
                        </a:spcAft>
                      </a:pPr>
                      <a:r>
                        <a:rPr lang="en-NZ" sz="3200" dirty="0" smtClean="0">
                          <a:latin typeface="Calibri"/>
                          <a:ea typeface="Times New Roman"/>
                          <a:cs typeface="Times New Roman"/>
                        </a:rPr>
                        <a:t>User Interface</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3200" dirty="0" smtClean="0">
                          <a:latin typeface="Calibri"/>
                          <a:ea typeface="Times New Roman"/>
                          <a:cs typeface="Times New Roman"/>
                        </a:rPr>
                        <a:t>5%</a:t>
                      </a:r>
                      <a:endParaRPr lang="en-NZ" sz="3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Submission Requirements</a:t>
            </a:r>
            <a:endParaRPr lang="en-NZ" dirty="0"/>
          </a:p>
        </p:txBody>
      </p:sp>
      <p:sp>
        <p:nvSpPr>
          <p:cNvPr id="3" name="Content Placeholder 2"/>
          <p:cNvSpPr>
            <a:spLocks noGrp="1"/>
          </p:cNvSpPr>
          <p:nvPr>
            <p:ph idx="1"/>
          </p:nvPr>
        </p:nvSpPr>
        <p:spPr/>
        <p:txBody>
          <a:bodyPr>
            <a:normAutofit lnSpcReduction="10000"/>
          </a:bodyPr>
          <a:lstStyle/>
          <a:p>
            <a:r>
              <a:rPr lang="en-NZ" dirty="0" smtClean="0"/>
              <a:t>Deliverables:</a:t>
            </a:r>
          </a:p>
          <a:p>
            <a:pPr lvl="1"/>
            <a:r>
              <a:rPr lang="en-NZ" dirty="0" smtClean="0"/>
              <a:t>Running implementation, written in C# </a:t>
            </a:r>
          </a:p>
          <a:p>
            <a:pPr lvl="1"/>
            <a:r>
              <a:rPr lang="en-NZ" dirty="0" smtClean="0"/>
              <a:t>Word document showing image files for 10 distinct patterns, specifying parameter values, number of time steps and </a:t>
            </a:r>
            <a:r>
              <a:rPr lang="en-NZ" dirty="0" err="1" smtClean="0"/>
              <a:t>Laplacian</a:t>
            </a:r>
            <a:r>
              <a:rPr lang="en-NZ" dirty="0" smtClean="0"/>
              <a:t> algorithm used.</a:t>
            </a:r>
          </a:p>
          <a:p>
            <a:r>
              <a:rPr lang="en-NZ" dirty="0" smtClean="0"/>
              <a:t>All work to OP </a:t>
            </a:r>
            <a:r>
              <a:rPr lang="en-NZ" dirty="0" err="1" smtClean="0"/>
              <a:t>GitBucket</a:t>
            </a:r>
            <a:r>
              <a:rPr lang="en-NZ" dirty="0" smtClean="0"/>
              <a:t> repo</a:t>
            </a:r>
          </a:p>
          <a:p>
            <a:r>
              <a:rPr lang="en-NZ" dirty="0" smtClean="0"/>
              <a:t>Minimum of two commits each week.</a:t>
            </a:r>
          </a:p>
          <a:p>
            <a:r>
              <a:rPr lang="en-NZ" dirty="0" smtClean="0"/>
              <a:t>Note that success with this assignment depends very heavily on carefully following the spec.</a:t>
            </a:r>
          </a:p>
          <a:p>
            <a:r>
              <a:rPr lang="en-NZ" dirty="0" smtClean="0"/>
              <a:t>Note that after your simulator is working, you will need a lot of time (possibly several days) to run your automated trials to explore the solution space. Plan your schedule accordingly.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Permissible </a:t>
            </a:r>
            <a:r>
              <a:rPr lang="en-NZ" dirty="0" err="1" smtClean="0"/>
              <a:t>Googling</a:t>
            </a:r>
            <a:endParaRPr lang="en-NZ" dirty="0"/>
          </a:p>
        </p:txBody>
      </p:sp>
      <p:sp>
        <p:nvSpPr>
          <p:cNvPr id="3" name="Content Placeholder 2"/>
          <p:cNvSpPr>
            <a:spLocks noGrp="1"/>
          </p:cNvSpPr>
          <p:nvPr>
            <p:ph idx="1"/>
          </p:nvPr>
        </p:nvSpPr>
        <p:spPr/>
        <p:txBody>
          <a:bodyPr/>
          <a:lstStyle/>
          <a:p>
            <a:r>
              <a:rPr lang="en-NZ" dirty="0" smtClean="0"/>
              <a:t>Do as much research into Gray-Scott and its implementations as you wish.</a:t>
            </a:r>
          </a:p>
          <a:p>
            <a:r>
              <a:rPr lang="en-NZ" dirty="0" smtClean="0"/>
              <a:t>Submit ONLY original code.</a:t>
            </a:r>
          </a:p>
          <a:p>
            <a:r>
              <a:rPr lang="en-NZ" dirty="0" smtClean="0"/>
              <a:t>Be prepared to explain your code in laborious detail if asked.</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 Reaction Diffusion Models</a:t>
            </a:r>
            <a:endParaRPr lang="en-NZ" dirty="0"/>
          </a:p>
        </p:txBody>
      </p:sp>
      <p:sp>
        <p:nvSpPr>
          <p:cNvPr id="3" name="Content Placeholder 2"/>
          <p:cNvSpPr>
            <a:spLocks noGrp="1"/>
          </p:cNvSpPr>
          <p:nvPr>
            <p:ph idx="1"/>
          </p:nvPr>
        </p:nvSpPr>
        <p:spPr/>
        <p:txBody>
          <a:bodyPr/>
          <a:lstStyle/>
          <a:p>
            <a:r>
              <a:rPr lang="en-NZ" dirty="0" smtClean="0"/>
              <a:t> Gray, P. and Scott, S.K., Chem. Eng. Sci. 38 29 (1983); 39, 1087 (1984); J. Phys. Chem.89 22 (1985).</a:t>
            </a:r>
          </a:p>
          <a:p>
            <a:endParaRPr lang="en-NZ" dirty="0"/>
          </a:p>
        </p:txBody>
      </p:sp>
      <p:pic>
        <p:nvPicPr>
          <p:cNvPr id="57346" name="Picture 2"/>
          <p:cNvPicPr>
            <a:picLocks noChangeAspect="1" noChangeArrowheads="1"/>
          </p:cNvPicPr>
          <p:nvPr/>
        </p:nvPicPr>
        <p:blipFill>
          <a:blip r:embed="rId3" cstate="print"/>
          <a:srcRect/>
          <a:stretch>
            <a:fillRect/>
          </a:stretch>
        </p:blipFill>
        <p:spPr bwMode="auto">
          <a:xfrm>
            <a:off x="838200" y="2819400"/>
            <a:ext cx="7729141" cy="3124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Diffusion-Reaction</a:t>
            </a:r>
            <a:endParaRPr lang="en-NZ" dirty="0"/>
          </a:p>
        </p:txBody>
      </p:sp>
      <p:sp>
        <p:nvSpPr>
          <p:cNvPr id="3" name="Content Placeholder 2"/>
          <p:cNvSpPr>
            <a:spLocks noGrp="1"/>
          </p:cNvSpPr>
          <p:nvPr>
            <p:ph idx="1"/>
          </p:nvPr>
        </p:nvSpPr>
        <p:spPr>
          <a:xfrm>
            <a:off x="457200" y="1600200"/>
            <a:ext cx="8229600" cy="4876800"/>
          </a:xfrm>
        </p:spPr>
        <p:txBody>
          <a:bodyPr/>
          <a:lstStyle/>
          <a:p>
            <a:r>
              <a:rPr lang="en-NZ" dirty="0" smtClean="0"/>
              <a:t>Animal colouration is determined by the concentration of   specific chemicals in the animal’s cells during embryonic development.</a:t>
            </a:r>
          </a:p>
          <a:p>
            <a:r>
              <a:rPr lang="en-NZ" dirty="0" smtClean="0"/>
              <a:t>These chemicals spread out (diffusion) across the animal’s cells in a mathematically predictable way.</a:t>
            </a:r>
          </a:p>
          <a:p>
            <a:r>
              <a:rPr lang="en-NZ" dirty="0" smtClean="0"/>
              <a:t>These chemicals react (reaction) with each other in a mathematically predictable way.</a:t>
            </a:r>
          </a:p>
          <a:p>
            <a:r>
              <a:rPr lang="en-NZ" dirty="0" smtClean="0"/>
              <a:t>We will model a two-chemical system.</a:t>
            </a:r>
          </a:p>
          <a:p>
            <a:r>
              <a:rPr lang="en-NZ" dirty="0" smtClean="0"/>
              <a:t>We will assign pixel colours based on the concentrations of these two chemicals.</a:t>
            </a:r>
          </a:p>
          <a:p>
            <a:r>
              <a:rPr lang="en-NZ" dirty="0" smtClean="0"/>
              <a:t>We will observe the impact of varying equation parameters and algorithms on the patterns we generate.</a:t>
            </a:r>
          </a:p>
          <a:p>
            <a:endParaRPr lang="en-NZ"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endParaRPr lang="en-NZ"/>
          </a:p>
        </p:txBody>
      </p:sp>
      <p:pic>
        <p:nvPicPr>
          <p:cNvPr id="58451" name="Picture 83"/>
          <p:cNvPicPr>
            <a:picLocks noChangeAspect="1" noChangeArrowheads="1"/>
          </p:cNvPicPr>
          <p:nvPr/>
        </p:nvPicPr>
        <p:blipFill>
          <a:blip r:embed="rId3" cstate="print"/>
          <a:srcRect/>
          <a:stretch>
            <a:fillRect/>
          </a:stretch>
        </p:blipFill>
        <p:spPr bwMode="auto">
          <a:xfrm>
            <a:off x="1219200" y="1651000"/>
            <a:ext cx="6334125" cy="482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endParaRPr lang="en-NZ"/>
          </a:p>
        </p:txBody>
      </p:sp>
      <p:pic>
        <p:nvPicPr>
          <p:cNvPr id="59394" name="Picture 2"/>
          <p:cNvPicPr>
            <a:picLocks noChangeAspect="1" noChangeArrowheads="1"/>
          </p:cNvPicPr>
          <p:nvPr/>
        </p:nvPicPr>
        <p:blipFill>
          <a:blip r:embed="rId3" cstate="print"/>
          <a:srcRect/>
          <a:stretch>
            <a:fillRect/>
          </a:stretch>
        </p:blipFill>
        <p:spPr bwMode="auto">
          <a:xfrm>
            <a:off x="381000" y="1828800"/>
            <a:ext cx="8307856"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endParaRPr lang="en-NZ"/>
          </a:p>
        </p:txBody>
      </p:sp>
      <p:pic>
        <p:nvPicPr>
          <p:cNvPr id="60419" name="Picture 3"/>
          <p:cNvPicPr>
            <a:picLocks noChangeAspect="1" noChangeArrowheads="1"/>
          </p:cNvPicPr>
          <p:nvPr/>
        </p:nvPicPr>
        <p:blipFill>
          <a:blip r:embed="rId2" cstate="print"/>
          <a:srcRect/>
          <a:stretch>
            <a:fillRect/>
          </a:stretch>
        </p:blipFill>
        <p:spPr bwMode="auto">
          <a:xfrm>
            <a:off x="407007" y="1752600"/>
            <a:ext cx="8355993"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p:txBody>
          <a:bodyPr/>
          <a:lstStyle/>
          <a:p>
            <a:endParaRPr lang="en-NZ"/>
          </a:p>
        </p:txBody>
      </p:sp>
      <p:pic>
        <p:nvPicPr>
          <p:cNvPr id="60418" name="Picture 2"/>
          <p:cNvPicPr>
            <a:picLocks noChangeAspect="1" noChangeArrowheads="1"/>
          </p:cNvPicPr>
          <p:nvPr/>
        </p:nvPicPr>
        <p:blipFill>
          <a:blip r:embed="rId3" cstate="print"/>
          <a:srcRect/>
          <a:stretch>
            <a:fillRect/>
          </a:stretch>
        </p:blipFill>
        <p:spPr bwMode="auto">
          <a:xfrm>
            <a:off x="685800" y="1600199"/>
            <a:ext cx="7924800" cy="49167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Gray-Scott</a:t>
            </a:r>
            <a:endParaRPr lang="en-NZ" dirty="0"/>
          </a:p>
        </p:txBody>
      </p:sp>
      <p:sp>
        <p:nvSpPr>
          <p:cNvPr id="3" name="Content Placeholder 2"/>
          <p:cNvSpPr>
            <a:spLocks noGrp="1"/>
          </p:cNvSpPr>
          <p:nvPr>
            <p:ph idx="1"/>
          </p:nvPr>
        </p:nvSpPr>
        <p:spPr/>
        <p:txBody>
          <a:bodyPr/>
          <a:lstStyle/>
          <a:p>
            <a:endParaRPr lang="en-NZ"/>
          </a:p>
        </p:txBody>
      </p:sp>
      <p:pic>
        <p:nvPicPr>
          <p:cNvPr id="61442" name="Picture 2"/>
          <p:cNvPicPr>
            <a:picLocks noChangeAspect="1" noChangeArrowheads="1"/>
          </p:cNvPicPr>
          <p:nvPr/>
        </p:nvPicPr>
        <p:blipFill>
          <a:blip r:embed="rId3" cstate="print"/>
          <a:srcRect/>
          <a:stretch>
            <a:fillRect/>
          </a:stretch>
        </p:blipFill>
        <p:spPr bwMode="auto">
          <a:xfrm>
            <a:off x="61537" y="1676400"/>
            <a:ext cx="8930063" cy="480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1831</TotalTime>
  <Words>2109</Words>
  <Application>Microsoft Office PowerPoint</Application>
  <PresentationFormat>On-screen Show (4:3)</PresentationFormat>
  <Paragraphs>227</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Tw Cen MT</vt:lpstr>
      <vt:lpstr>Wingdings</vt:lpstr>
      <vt:lpstr>Clarity</vt:lpstr>
      <vt:lpstr>Assignment 1</vt:lpstr>
      <vt:lpstr>Mathematics and Computation in Biology</vt:lpstr>
      <vt:lpstr>Gray-Scott Reaction Diffusion Models</vt:lpstr>
      <vt:lpstr>Diffusion-Reaction</vt:lpstr>
      <vt:lpstr>Examples</vt:lpstr>
      <vt:lpstr>Examples</vt:lpstr>
      <vt:lpstr>Examples</vt:lpstr>
      <vt:lpstr>Examples</vt:lpstr>
      <vt:lpstr>Gray-Scott</vt:lpstr>
      <vt:lpstr>Gray-Scott</vt:lpstr>
      <vt:lpstr>Gray-Scott Simulator</vt:lpstr>
      <vt:lpstr>Gray-Scott Simulator</vt:lpstr>
      <vt:lpstr>The Equations</vt:lpstr>
      <vt:lpstr>The Equations</vt:lpstr>
      <vt:lpstr>Implementation</vt:lpstr>
      <vt:lpstr>Parameter Values </vt:lpstr>
      <vt:lpstr>Additional Requirements</vt:lpstr>
      <vt:lpstr>Shading Algorithms</vt:lpstr>
      <vt:lpstr>Shading Algorithms</vt:lpstr>
      <vt:lpstr>Shading Algorithms</vt:lpstr>
      <vt:lpstr>Architecture</vt:lpstr>
      <vt:lpstr>Rubric</vt:lpstr>
      <vt:lpstr>Submission Requirements</vt:lpstr>
      <vt:lpstr>Permissible Googling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IT321 Lecture 4</dc:title>
  <dc:creator>Patricia</dc:creator>
  <cp:lastModifiedBy>Default-User</cp:lastModifiedBy>
  <cp:revision>677</cp:revision>
  <dcterms:created xsi:type="dcterms:W3CDTF">2006-08-16T00:00:00Z</dcterms:created>
  <dcterms:modified xsi:type="dcterms:W3CDTF">2016-04-12T03:22:51Z</dcterms:modified>
</cp:coreProperties>
</file>