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1"/>
  </p:notesMasterIdLst>
  <p:sldIdLst>
    <p:sldId id="256" r:id="rId4"/>
    <p:sldId id="398" r:id="rId5"/>
    <p:sldId id="257" r:id="rId6"/>
    <p:sldId id="260" r:id="rId7"/>
    <p:sldId id="261" r:id="rId8"/>
    <p:sldId id="258" r:id="rId9"/>
    <p:sldId id="399" r:id="rId10"/>
    <p:sldId id="262" r:id="rId11"/>
    <p:sldId id="264" r:id="rId12"/>
    <p:sldId id="472" r:id="rId13"/>
    <p:sldId id="400" r:id="rId14"/>
    <p:sldId id="265" r:id="rId15"/>
    <p:sldId id="266" r:id="rId16"/>
    <p:sldId id="401" r:id="rId17"/>
    <p:sldId id="267" r:id="rId18"/>
    <p:sldId id="268" r:id="rId19"/>
    <p:sldId id="269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270" r:id="rId34"/>
    <p:sldId id="271" r:id="rId35"/>
    <p:sldId id="272" r:id="rId36"/>
    <p:sldId id="273" r:id="rId37"/>
    <p:sldId id="416" r:id="rId38"/>
    <p:sldId id="274" r:id="rId39"/>
    <p:sldId id="275" r:id="rId40"/>
    <p:sldId id="276" r:id="rId41"/>
    <p:sldId id="278" r:id="rId42"/>
    <p:sldId id="280" r:id="rId43"/>
    <p:sldId id="281" r:id="rId44"/>
    <p:sldId id="282" r:id="rId45"/>
    <p:sldId id="279" r:id="rId46"/>
    <p:sldId id="285" r:id="rId47"/>
    <p:sldId id="286" r:id="rId48"/>
    <p:sldId id="306" r:id="rId49"/>
    <p:sldId id="307" r:id="rId50"/>
    <p:sldId id="308" r:id="rId51"/>
    <p:sldId id="417" r:id="rId52"/>
    <p:sldId id="309" r:id="rId53"/>
    <p:sldId id="310" r:id="rId54"/>
    <p:sldId id="418" r:id="rId55"/>
    <p:sldId id="312" r:id="rId56"/>
    <p:sldId id="313" r:id="rId57"/>
    <p:sldId id="314" r:id="rId58"/>
    <p:sldId id="315" r:id="rId59"/>
    <p:sldId id="316" r:id="rId60"/>
    <p:sldId id="317" r:id="rId61"/>
    <p:sldId id="419" r:id="rId62"/>
    <p:sldId id="420" r:id="rId63"/>
    <p:sldId id="319" r:id="rId64"/>
    <p:sldId id="321" r:id="rId65"/>
    <p:sldId id="479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2" r:id="rId76"/>
    <p:sldId id="333" r:id="rId77"/>
    <p:sldId id="334" r:id="rId78"/>
    <p:sldId id="335" r:id="rId79"/>
    <p:sldId id="337" r:id="rId80"/>
    <p:sldId id="338" r:id="rId82"/>
    <p:sldId id="336" r:id="rId83"/>
    <p:sldId id="339" r:id="rId84"/>
    <p:sldId id="340" r:id="rId85"/>
    <p:sldId id="341" r:id="rId86"/>
    <p:sldId id="342" r:id="rId87"/>
    <p:sldId id="343" r:id="rId88"/>
    <p:sldId id="344" r:id="rId89"/>
    <p:sldId id="346" r:id="rId90"/>
    <p:sldId id="421" r:id="rId91"/>
    <p:sldId id="348" r:id="rId92"/>
    <p:sldId id="349" r:id="rId93"/>
    <p:sldId id="351" r:id="rId94"/>
    <p:sldId id="350" r:id="rId95"/>
    <p:sldId id="422" r:id="rId96"/>
    <p:sldId id="423" r:id="rId97"/>
    <p:sldId id="424" r:id="rId98"/>
    <p:sldId id="425" r:id="rId99"/>
    <p:sldId id="434" r:id="rId100"/>
    <p:sldId id="435" r:id="rId101"/>
    <p:sldId id="436" r:id="rId102"/>
    <p:sldId id="437" r:id="rId103"/>
    <p:sldId id="438" r:id="rId104"/>
    <p:sldId id="439" r:id="rId105"/>
    <p:sldId id="440" r:id="rId106"/>
    <p:sldId id="441" r:id="rId107"/>
    <p:sldId id="442" r:id="rId108"/>
    <p:sldId id="352" r:id="rId109"/>
    <p:sldId id="353" r:id="rId110"/>
    <p:sldId id="354" r:id="rId111"/>
    <p:sldId id="355" r:id="rId112"/>
    <p:sldId id="356" r:id="rId113"/>
    <p:sldId id="357" r:id="rId114"/>
    <p:sldId id="359" r:id="rId115"/>
    <p:sldId id="358" r:id="rId116"/>
    <p:sldId id="360" r:id="rId117"/>
    <p:sldId id="361" r:id="rId118"/>
    <p:sldId id="362" r:id="rId119"/>
    <p:sldId id="363" r:id="rId120"/>
    <p:sldId id="364" r:id="rId121"/>
    <p:sldId id="366" r:id="rId122"/>
    <p:sldId id="443" r:id="rId123"/>
    <p:sldId id="444" r:id="rId124"/>
    <p:sldId id="445" r:id="rId125"/>
    <p:sldId id="446" r:id="rId126"/>
    <p:sldId id="447" r:id="rId127"/>
    <p:sldId id="448" r:id="rId128"/>
    <p:sldId id="449" r:id="rId129"/>
    <p:sldId id="450" r:id="rId130"/>
    <p:sldId id="451" r:id="rId131"/>
    <p:sldId id="452" r:id="rId132"/>
    <p:sldId id="453" r:id="rId133"/>
    <p:sldId id="454" r:id="rId134"/>
    <p:sldId id="455" r:id="rId135"/>
    <p:sldId id="456" r:id="rId136"/>
    <p:sldId id="457" r:id="rId137"/>
    <p:sldId id="458" r:id="rId138"/>
    <p:sldId id="459" r:id="rId139"/>
    <p:sldId id="368" r:id="rId140"/>
    <p:sldId id="369" r:id="rId141"/>
    <p:sldId id="370" r:id="rId142"/>
    <p:sldId id="371" r:id="rId143"/>
    <p:sldId id="372" r:id="rId144"/>
    <p:sldId id="471" r:id="rId145"/>
    <p:sldId id="477" r:id="rId146"/>
    <p:sldId id="478" r:id="rId147"/>
    <p:sldId id="474" r:id="rId148"/>
    <p:sldId id="475" r:id="rId149"/>
    <p:sldId id="476" r:id="rId150"/>
    <p:sldId id="462" r:id="rId151"/>
    <p:sldId id="374" r:id="rId152"/>
    <p:sldId id="460" r:id="rId153"/>
    <p:sldId id="461" r:id="rId154"/>
    <p:sldId id="463" r:id="rId155"/>
    <p:sldId id="464" r:id="rId156"/>
    <p:sldId id="373" r:id="rId157"/>
    <p:sldId id="375" r:id="rId158"/>
    <p:sldId id="617" r:id="rId159"/>
    <p:sldId id="618" r:id="rId16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000FF"/>
    <a:srgbClr val="CCFFFF"/>
    <a:srgbClr val="003366"/>
    <a:srgbClr val="265868"/>
    <a:srgbClr val="336600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02"/>
    <p:restoredTop sz="94691"/>
  </p:normalViewPr>
  <p:slideViewPr>
    <p:cSldViewPr showGuides="1">
      <p:cViewPr varScale="1">
        <p:scale>
          <a:sx n="72" d="100"/>
          <a:sy n="72" d="100"/>
        </p:scale>
        <p:origin x="-402" y="-90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4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3" Type="http://schemas.openxmlformats.org/officeDocument/2006/relationships/tableStyles" Target="tableStyles.xml"/><Relationship Id="rId162" Type="http://schemas.openxmlformats.org/officeDocument/2006/relationships/viewProps" Target="viewProps.xml"/><Relationship Id="rId161" Type="http://schemas.openxmlformats.org/officeDocument/2006/relationships/presProps" Target="presProps.xml"/><Relationship Id="rId160" Type="http://schemas.openxmlformats.org/officeDocument/2006/relationships/slide" Target="slides/slide156.xml"/><Relationship Id="rId16" Type="http://schemas.openxmlformats.org/officeDocument/2006/relationships/slide" Target="slides/slide13.xml"/><Relationship Id="rId159" Type="http://schemas.openxmlformats.org/officeDocument/2006/relationships/slide" Target="slides/slide155.xml"/><Relationship Id="rId158" Type="http://schemas.openxmlformats.org/officeDocument/2006/relationships/slide" Target="slides/slide154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Relationship Id="rId154" Type="http://schemas.openxmlformats.org/officeDocument/2006/relationships/slide" Target="slides/slide150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0" Type="http://schemas.openxmlformats.org/officeDocument/2006/relationships/slide" Target="slides/slide146.xml"/><Relationship Id="rId15" Type="http://schemas.openxmlformats.org/officeDocument/2006/relationships/slide" Target="slides/slide12.xml"/><Relationship Id="rId149" Type="http://schemas.openxmlformats.org/officeDocument/2006/relationships/slide" Target="slides/slide145.xml"/><Relationship Id="rId148" Type="http://schemas.openxmlformats.org/officeDocument/2006/relationships/slide" Target="slides/slide144.xml"/><Relationship Id="rId147" Type="http://schemas.openxmlformats.org/officeDocument/2006/relationships/slide" Target="slides/slide143.xml"/><Relationship Id="rId146" Type="http://schemas.openxmlformats.org/officeDocument/2006/relationships/slide" Target="slides/slide142.xml"/><Relationship Id="rId145" Type="http://schemas.openxmlformats.org/officeDocument/2006/relationships/slide" Target="slides/slide141.xml"/><Relationship Id="rId144" Type="http://schemas.openxmlformats.org/officeDocument/2006/relationships/slide" Target="slides/slide140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14" Type="http://schemas.openxmlformats.org/officeDocument/2006/relationships/slide" Target="slides/slide11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" Type="http://schemas.openxmlformats.org/officeDocument/2006/relationships/slide" Target="slides/slide10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9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8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因牛奶中的蛋白质遇到桔子中的果酸会凝固，影响消化吸收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模版0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-26987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0575" y="1771650"/>
            <a:ext cx="7721600" cy="1143000"/>
          </a:xfrm>
        </p:spPr>
        <p:txBody>
          <a:bodyPr/>
          <a:lstStyle>
            <a:lvl1pPr>
              <a:defRPr sz="48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284538"/>
            <a:ext cx="6400800" cy="936625"/>
          </a:xfrm>
        </p:spPr>
        <p:txBody>
          <a:bodyPr/>
          <a:lstStyle>
            <a:lvl1pPr marL="0" indent="0" algn="ctr">
              <a:buFontTx/>
              <a:buNone/>
              <a:defRPr sz="3600">
                <a:ea typeface="华文行楷" pitchFamily="2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03288" y="6022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27B8EE-1197-4B6A-8B4C-3128BAD0086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1688" y="6022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0688" y="6022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2100" y="620713"/>
            <a:ext cx="2033588" cy="57610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620713"/>
            <a:ext cx="5949950" cy="57610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 descr="模版0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-26987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0575" y="1771650"/>
            <a:ext cx="7721600" cy="1143000"/>
          </a:xfrm>
        </p:spPr>
        <p:txBody>
          <a:bodyPr/>
          <a:lstStyle>
            <a:lvl1pPr>
              <a:defRPr sz="48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284538"/>
            <a:ext cx="6400800" cy="936625"/>
          </a:xfrm>
        </p:spPr>
        <p:txBody>
          <a:bodyPr/>
          <a:lstStyle>
            <a:lvl1pPr marL="0" indent="0" algn="ctr">
              <a:buFontTx/>
              <a:buNone/>
              <a:defRPr sz="3600">
                <a:ea typeface="华文行楷" pitchFamily="2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03288" y="6022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27B8EE-1197-4B6A-8B4C-3128BAD0086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1688" y="6022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0688" y="6022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399097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628775"/>
            <a:ext cx="39925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2100" y="620713"/>
            <a:ext cx="2033588" cy="57610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620713"/>
            <a:ext cx="5949950" cy="57610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399097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628775"/>
            <a:ext cx="39925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8" descr="模版00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Line 3"/>
          <p:cNvSpPr/>
          <p:nvPr/>
        </p:nvSpPr>
        <p:spPr>
          <a:xfrm>
            <a:off x="468313" y="1484313"/>
            <a:ext cx="8207375" cy="0"/>
          </a:xfrm>
          <a:prstGeom prst="line">
            <a:avLst/>
          </a:prstGeom>
          <a:ln w="38100" cap="flat" cmpd="sng">
            <a:pattFill prst="pct90">
              <a:fgClr>
                <a:srgbClr val="0000FF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Rectangle 6"/>
          <p:cNvSpPr>
            <a:spLocks noGrp="1"/>
          </p:cNvSpPr>
          <p:nvPr>
            <p:ph type="title"/>
          </p:nvPr>
        </p:nvSpPr>
        <p:spPr>
          <a:xfrm>
            <a:off x="539750" y="620713"/>
            <a:ext cx="8135938" cy="7921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7"/>
          <p:cNvSpPr>
            <a:spLocks noGrp="1"/>
          </p:cNvSpPr>
          <p:nvPr>
            <p:ph type="body"/>
          </p:nvPr>
        </p:nvSpPr>
        <p:spPr>
          <a:xfrm>
            <a:off x="539750" y="1628775"/>
            <a:ext cx="8135938" cy="4752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53188"/>
            <a:ext cx="1905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453188"/>
            <a:ext cx="2895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3" y="6453188"/>
            <a:ext cx="1905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3" name="Line 13"/>
          <p:cNvSpPr/>
          <p:nvPr userDrawn="1"/>
        </p:nvSpPr>
        <p:spPr>
          <a:xfrm>
            <a:off x="611188" y="1412875"/>
            <a:ext cx="82073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Line 14"/>
          <p:cNvSpPr/>
          <p:nvPr userDrawn="1"/>
        </p:nvSpPr>
        <p:spPr>
          <a:xfrm>
            <a:off x="250825" y="1557338"/>
            <a:ext cx="8207375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179388" y="1125538"/>
            <a:ext cx="504825" cy="503238"/>
          </a:xfrm>
          <a:prstGeom prst="rect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>
                  <a:alpha val="53000"/>
                </a:srgbClr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+mn-cs"/>
            </a:endParaRPr>
          </a:p>
        </p:txBody>
      </p:sp>
      <p:sp>
        <p:nvSpPr>
          <p:cNvPr id="1036" name="Rectangle 16"/>
          <p:cNvSpPr/>
          <p:nvPr userDrawn="1"/>
        </p:nvSpPr>
        <p:spPr>
          <a:xfrm>
            <a:off x="395288" y="1196975"/>
            <a:ext cx="504825" cy="503238"/>
          </a:xfrm>
          <a:prstGeom prst="rect">
            <a:avLst/>
          </a:prstGeom>
          <a:gradFill rotWithShape="1">
            <a:gsLst>
              <a:gs pos="0">
                <a:srgbClr val="745C1A"/>
              </a:gs>
              <a:gs pos="50000">
                <a:srgbClr val="3366FF"/>
              </a:gs>
              <a:gs pos="100000">
                <a:srgbClr val="745C1A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37" name="Rectangle 17"/>
          <p:cNvSpPr/>
          <p:nvPr userDrawn="1"/>
        </p:nvSpPr>
        <p:spPr>
          <a:xfrm>
            <a:off x="106363" y="1268413"/>
            <a:ext cx="504825" cy="503237"/>
          </a:xfrm>
          <a:prstGeom prst="rect">
            <a:avLst/>
          </a:prstGeom>
          <a:gradFill rotWithShape="1">
            <a:gsLst>
              <a:gs pos="0">
                <a:srgbClr val="336600"/>
              </a:gs>
              <a:gs pos="50000">
                <a:srgbClr val="265868"/>
              </a:gs>
              <a:gs pos="100000">
                <a:srgbClr val="336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6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幼圆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18" descr="模版00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Line 3"/>
          <p:cNvSpPr/>
          <p:nvPr/>
        </p:nvSpPr>
        <p:spPr>
          <a:xfrm>
            <a:off x="468313" y="1484313"/>
            <a:ext cx="8207375" cy="0"/>
          </a:xfrm>
          <a:prstGeom prst="line">
            <a:avLst/>
          </a:prstGeom>
          <a:ln w="38100" cap="flat" cmpd="sng">
            <a:pattFill prst="pct90">
              <a:fgClr>
                <a:srgbClr val="0000FF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" name="Rectangle 6"/>
          <p:cNvSpPr>
            <a:spLocks noGrp="1"/>
          </p:cNvSpPr>
          <p:nvPr>
            <p:ph type="title"/>
          </p:nvPr>
        </p:nvSpPr>
        <p:spPr>
          <a:xfrm>
            <a:off x="539750" y="620713"/>
            <a:ext cx="8135938" cy="7921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3" name="Rectangle 7"/>
          <p:cNvSpPr>
            <a:spLocks noGrp="1"/>
          </p:cNvSpPr>
          <p:nvPr>
            <p:ph type="body"/>
          </p:nvPr>
        </p:nvSpPr>
        <p:spPr>
          <a:xfrm>
            <a:off x="539750" y="1628775"/>
            <a:ext cx="8135938" cy="4752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53188"/>
            <a:ext cx="1905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6EDEB-54F8-4165-B59A-797B20A2C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453188"/>
            <a:ext cx="2895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3" y="6453188"/>
            <a:ext cx="1905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2057" name="Line 13"/>
          <p:cNvSpPr/>
          <p:nvPr userDrawn="1"/>
        </p:nvSpPr>
        <p:spPr>
          <a:xfrm>
            <a:off x="611188" y="1412875"/>
            <a:ext cx="82073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8" name="Line 14"/>
          <p:cNvSpPr/>
          <p:nvPr userDrawn="1"/>
        </p:nvSpPr>
        <p:spPr>
          <a:xfrm>
            <a:off x="250825" y="1557338"/>
            <a:ext cx="8207375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179388" y="1125538"/>
            <a:ext cx="504825" cy="503238"/>
          </a:xfrm>
          <a:prstGeom prst="rect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>
                  <a:alpha val="53000"/>
                </a:srgbClr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+mn-cs"/>
            </a:endParaRPr>
          </a:p>
        </p:txBody>
      </p:sp>
      <p:sp>
        <p:nvSpPr>
          <p:cNvPr id="2060" name="Rectangle 16"/>
          <p:cNvSpPr/>
          <p:nvPr userDrawn="1"/>
        </p:nvSpPr>
        <p:spPr>
          <a:xfrm>
            <a:off x="395288" y="1196975"/>
            <a:ext cx="504825" cy="503238"/>
          </a:xfrm>
          <a:prstGeom prst="rect">
            <a:avLst/>
          </a:prstGeom>
          <a:gradFill rotWithShape="1">
            <a:gsLst>
              <a:gs pos="0">
                <a:srgbClr val="745C1A"/>
              </a:gs>
              <a:gs pos="50000">
                <a:srgbClr val="3366FF"/>
              </a:gs>
              <a:gs pos="100000">
                <a:srgbClr val="745C1A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061" name="Rectangle 17"/>
          <p:cNvSpPr/>
          <p:nvPr userDrawn="1"/>
        </p:nvSpPr>
        <p:spPr>
          <a:xfrm>
            <a:off x="106363" y="1268413"/>
            <a:ext cx="504825" cy="503237"/>
          </a:xfrm>
          <a:prstGeom prst="rect">
            <a:avLst/>
          </a:prstGeom>
          <a:gradFill rotWithShape="1">
            <a:gsLst>
              <a:gs pos="0">
                <a:srgbClr val="336600"/>
              </a:gs>
              <a:gs pos="50000">
                <a:srgbClr val="265868"/>
              </a:gs>
              <a:gs pos="100000">
                <a:srgbClr val="336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6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幼圆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06.xml"/><Relationship Id="rId1" Type="http://schemas.openxmlformats.org/officeDocument/2006/relationships/image" Target="../media/image3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0.xml"/><Relationship Id="rId2" Type="http://schemas.openxmlformats.org/officeDocument/2006/relationships/slide" Target="slide106.xml"/><Relationship Id="rId1" Type="http://schemas.openxmlformats.org/officeDocument/2006/relationships/image" Target="../media/image6.jpe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90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0.xml"/><Relationship Id="rId1" Type="http://schemas.openxmlformats.org/officeDocument/2006/relationships/slide" Target="slide10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0.xml"/><Relationship Id="rId1" Type="http://schemas.openxmlformats.org/officeDocument/2006/relationships/slide" Target="slide10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0.xml"/><Relationship Id="rId1" Type="http://schemas.openxmlformats.org/officeDocument/2006/relationships/slide" Target="slide10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0.xml"/><Relationship Id="rId1" Type="http://schemas.openxmlformats.org/officeDocument/2006/relationships/slide" Target="slide10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0.xml"/><Relationship Id="rId1" Type="http://schemas.openxmlformats.org/officeDocument/2006/relationships/slide" Target="slide10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0.xml"/><Relationship Id="rId1" Type="http://schemas.openxmlformats.org/officeDocument/2006/relationships/slide" Target="slide10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11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1" Type="http://schemas.openxmlformats.org/officeDocument/2006/relationships/slide" Target="slide90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3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37.xml"/><Relationship Id="rId1" Type="http://schemas.openxmlformats.org/officeDocument/2006/relationships/image" Target="../media/image6.jpe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40.xml"/><Relationship Id="rId1" Type="http://schemas.openxmlformats.org/officeDocument/2006/relationships/image" Target="../media/image6.jpe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41.xml"/><Relationship Id="rId1" Type="http://schemas.openxmlformats.org/officeDocument/2006/relationships/slide" Target="slide140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41.xml"/><Relationship Id="rId1" Type="http://schemas.openxmlformats.org/officeDocument/2006/relationships/slide" Target="slide140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41.xml"/><Relationship Id="rId1" Type="http://schemas.openxmlformats.org/officeDocument/2006/relationships/slide" Target="slide1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41.xml"/><Relationship Id="rId1" Type="http://schemas.openxmlformats.org/officeDocument/2006/relationships/slide" Target="slide14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41.xml"/><Relationship Id="rId1" Type="http://schemas.openxmlformats.org/officeDocument/2006/relationships/slide" Target="slide140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41.xml"/><Relationship Id="rId1" Type="http://schemas.openxmlformats.org/officeDocument/2006/relationships/slide" Target="slide140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41.xml"/><Relationship Id="rId1" Type="http://schemas.openxmlformats.org/officeDocument/2006/relationships/image" Target="../media/image6.jpe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41.xml"/><Relationship Id="rId1" Type="http://schemas.openxmlformats.org/officeDocument/2006/relationships/slide" Target="slide4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62.xml"/><Relationship Id="rId1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61.xml"/><Relationship Id="rId1" Type="http://schemas.openxmlformats.org/officeDocument/2006/relationships/slide" Target="slide6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62.xml"/><Relationship Id="rId1" Type="http://schemas.openxmlformats.org/officeDocument/2006/relationships/image" Target="../media/image3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87.xml"/><Relationship Id="rId1" Type="http://schemas.openxmlformats.org/officeDocument/2006/relationships/image" Target="../media/image6.jpe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88.xml"/><Relationship Id="rId1" Type="http://schemas.openxmlformats.org/officeDocument/2006/relationships/image" Target="../media/image1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4.xml"/><Relationship Id="rId1" Type="http://schemas.openxmlformats.org/officeDocument/2006/relationships/slide" Target="slide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457200" y="1771650"/>
            <a:ext cx="8054975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kumimoji="1" lang="zh-CN" altLang="en-US" sz="5400" dirty="0">
                <a:latin typeface="+mj-lt"/>
                <a:ea typeface="+mj-ea"/>
                <a:cs typeface="+mj-cs"/>
              </a:rPr>
              <a:t>编译原理及编译程序构造</a:t>
            </a:r>
            <a:endParaRPr kumimoji="1" lang="zh-CN" alt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/>
        </p:nvSpPr>
        <p:spPr bwMode="auto">
          <a:xfrm>
            <a:off x="1143000" y="3048000"/>
            <a:ext cx="6629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+mn-cs"/>
              </a:rPr>
              <a:t>陈 宏 建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+mn-cs"/>
              </a:rPr>
              <a:t>二○二一年四月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graphicFrame>
        <p:nvGraphicFramePr>
          <p:cNvPr id="12292" name="表格 12291"/>
          <p:cNvGraphicFramePr/>
          <p:nvPr/>
        </p:nvGraphicFramePr>
        <p:xfrm>
          <a:off x="1187450" y="1628775"/>
          <a:ext cx="7632700" cy="4773613"/>
        </p:xfrm>
        <a:graphic>
          <a:graphicData uri="http://schemas.openxmlformats.org/drawingml/2006/table">
            <a:tbl>
              <a:tblPr/>
              <a:tblGrid>
                <a:gridCol w="985838"/>
                <a:gridCol w="644525"/>
                <a:gridCol w="644525"/>
                <a:gridCol w="644525"/>
                <a:gridCol w="644525"/>
                <a:gridCol w="747712"/>
                <a:gridCol w="1211263"/>
                <a:gridCol w="554037"/>
                <a:gridCol w="552450"/>
                <a:gridCol w="1003300"/>
              </a:tblGrid>
              <a:tr h="341313">
                <a:tc rowSpan="2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2000" b="1" dirty="0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972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i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*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(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#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T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F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acc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22" name="Rectangle 61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5523" name="AutoShape 613">
            <a:hlinkClick r:id="" action="ppaction://hlinkshowjump?jump=lastslideviewed"/>
          </p:cNvPr>
          <p:cNvSpPr/>
          <p:nvPr/>
        </p:nvSpPr>
        <p:spPr>
          <a:xfrm>
            <a:off x="8570913" y="5589588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476" name="矩形 12453"/>
          <p:cNvSpPr/>
          <p:nvPr/>
        </p:nvSpPr>
        <p:spPr>
          <a:xfrm>
            <a:off x="-468312" y="2349500"/>
            <a:ext cx="18351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1) E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E+T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2) E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T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3) T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T*F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4) T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F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5) F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(E)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6) </a:t>
            </a:r>
            <a:r>
              <a:rPr lang="en-US" altLang="zh-CN" sz="1600" b="1" err="1">
                <a:latin typeface="Times New Roman" panose="02020603050405020304" pitchFamily="18" charset="0"/>
                <a:ea typeface="黑体" pitchFamily="2" charset="-122"/>
              </a:rPr>
              <a:t>F</a:t>
            </a:r>
            <a:r>
              <a:rPr lang="en-US" altLang="zh-CN" sz="1600" b="1" err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 err="1">
                <a:latin typeface="Times New Roman" panose="02020603050405020304" pitchFamily="18" charset="0"/>
                <a:ea typeface="黑体" pitchFamily="2" charset="-122"/>
              </a:rPr>
              <a:t>i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6" grpId="0"/>
      <p:bldP spid="13476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08548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8549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8550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333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1" name="Line 6"/>
          <p:cNvSpPr/>
          <p:nvPr/>
        </p:nvSpPr>
        <p:spPr>
          <a:xfrm flipV="1">
            <a:off x="4284663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8552" name="Line 7"/>
          <p:cNvSpPr/>
          <p:nvPr/>
        </p:nvSpPr>
        <p:spPr>
          <a:xfrm flipH="1">
            <a:off x="2257425" y="36449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8553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54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8555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8556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08557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58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59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0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8561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562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08563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64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5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6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8567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08568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09572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9573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574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333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5" name="Line 6"/>
          <p:cNvSpPr/>
          <p:nvPr/>
        </p:nvSpPr>
        <p:spPr>
          <a:xfrm flipV="1">
            <a:off x="4716463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9576" name="Line 7"/>
          <p:cNvSpPr/>
          <p:nvPr/>
        </p:nvSpPr>
        <p:spPr>
          <a:xfrm flipH="1">
            <a:off x="2257425" y="34290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9577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578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9579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9580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09581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2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83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84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585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9586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09587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8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89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90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591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09592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0596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10597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0598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3332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9" name="Line 6"/>
          <p:cNvSpPr/>
          <p:nvPr/>
        </p:nvSpPr>
        <p:spPr>
          <a:xfrm flipV="1">
            <a:off x="4716463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0600" name="Line 7"/>
          <p:cNvSpPr/>
          <p:nvPr/>
        </p:nvSpPr>
        <p:spPr>
          <a:xfrm flipH="1">
            <a:off x="2257425" y="42926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0601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02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0603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0604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10605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6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07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08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0609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0610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10611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2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13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14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0615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10616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16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1620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11621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1622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3332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23" name="Line 6"/>
          <p:cNvSpPr/>
          <p:nvPr/>
        </p:nvSpPr>
        <p:spPr>
          <a:xfrm flipV="1">
            <a:off x="5076825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1624" name="Line 7"/>
          <p:cNvSpPr/>
          <p:nvPr/>
        </p:nvSpPr>
        <p:spPr>
          <a:xfrm flipH="1">
            <a:off x="2257425" y="39338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1625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26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1627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1628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11629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30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1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2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1633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1634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11635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36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7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8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1639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11640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2644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12645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46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33322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7" name="Line 6"/>
          <p:cNvSpPr/>
          <p:nvPr/>
        </p:nvSpPr>
        <p:spPr>
          <a:xfrm flipV="1">
            <a:off x="5076825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2648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2649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50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2651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652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12653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54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655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656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657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2658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12659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60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661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662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663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12664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657433" name="AutoShape 25"/>
          <p:cNvSpPr>
            <a:spLocks noChangeArrowheads="1"/>
          </p:cNvSpPr>
          <p:nvPr/>
        </p:nvSpPr>
        <p:spPr bwMode="auto">
          <a:xfrm>
            <a:off x="3203575" y="4941888"/>
            <a:ext cx="2305050" cy="1150938"/>
          </a:xfrm>
          <a:prstGeom prst="cloudCallout">
            <a:avLst>
              <a:gd name="adj1" fmla="val -110949"/>
              <a:gd name="adj2" fmla="val -53861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acc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2666" name="AutoShape 26"/>
          <p:cNvSpPr/>
          <p:nvPr/>
        </p:nvSpPr>
        <p:spPr>
          <a:xfrm>
            <a:off x="8532813" y="5589588"/>
            <a:ext cx="431800" cy="647700"/>
          </a:xfrm>
          <a:prstGeom prst="actionButtonHome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33" grpId="0" animBg="1"/>
      <p:bldP spid="657433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36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085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一、</a:t>
            </a:r>
            <a:r>
              <a:rPr lang="en-US" altLang="zh-CN"/>
              <a:t>LALR</a:t>
            </a:r>
            <a:r>
              <a:rPr lang="zh-CN" altLang="en-US" dirty="0"/>
              <a:t>之本质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一种简化型的、具有预测</a:t>
            </a:r>
            <a:r>
              <a:rPr lang="en-US" altLang="zh-CN"/>
              <a:t>(Look Ahead)</a:t>
            </a:r>
            <a:r>
              <a:rPr lang="zh-CN" altLang="en-US" dirty="0"/>
              <a:t>的</a:t>
            </a:r>
            <a:r>
              <a:rPr lang="en-US" altLang="zh-CN"/>
              <a:t>LR(1)</a:t>
            </a:r>
            <a:r>
              <a:rPr lang="zh-CN" altLang="en-US" dirty="0"/>
              <a:t>分析法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分析能力弱于</a:t>
            </a:r>
            <a:r>
              <a:rPr lang="en-US" altLang="zh-CN"/>
              <a:t>LR(1)</a:t>
            </a:r>
            <a:r>
              <a:rPr lang="zh-CN" altLang="en-US" dirty="0"/>
              <a:t>，强于</a:t>
            </a:r>
            <a:r>
              <a:rPr lang="en-US" altLang="zh-CN"/>
              <a:t>SLR</a:t>
            </a:r>
            <a:r>
              <a:rPr lang="zh-CN" altLang="en-US" dirty="0"/>
              <a:t>，但是分析表的尺寸与</a:t>
            </a:r>
            <a:r>
              <a:rPr lang="en-US" altLang="zh-CN"/>
              <a:t>SLR</a:t>
            </a:r>
            <a:r>
              <a:rPr lang="zh-CN" altLang="en-US" dirty="0"/>
              <a:t>相同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前提必须是</a:t>
            </a:r>
            <a:r>
              <a:rPr lang="en-US" altLang="zh-CN"/>
              <a:t>LR(1)</a:t>
            </a:r>
            <a:r>
              <a:rPr lang="zh-CN" altLang="en-US" dirty="0"/>
              <a:t>文法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要解决两个问题：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为什么要简化</a:t>
            </a:r>
            <a:r>
              <a:rPr lang="en-US" altLang="zh-CN"/>
              <a:t>LR(1)</a:t>
            </a:r>
            <a:r>
              <a:rPr lang="zh-CN" altLang="en-US" dirty="0"/>
              <a:t>分析表？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如何简化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charRg st="1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8549">
                                            <p:txEl>
                                              <p:charRg st="1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8549">
                                            <p:txEl>
                                              <p:charRg st="1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8549">
                                            <p:txEl>
                                              <p:charRg st="1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charRg st="4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8549">
                                            <p:txEl>
                                              <p:charRg st="4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8549">
                                            <p:txEl>
                                              <p:charRg st="4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8549">
                                            <p:txEl>
                                              <p:charRg st="4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charRg st="7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8549">
                                            <p:txEl>
                                              <p:charRg st="7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8549">
                                            <p:txEl>
                                              <p:charRg st="7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8549">
                                            <p:txEl>
                                              <p:charRg st="7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charRg st="8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08549">
                                            <p:txEl>
                                              <p:charRg st="8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08549">
                                            <p:txEl>
                                              <p:charRg st="8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8549">
                                            <p:txEl>
                                              <p:charRg st="8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8549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8549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8549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charRg st="11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08549">
                                            <p:txEl>
                                              <p:charRg st="11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08549">
                                            <p:txEl>
                                              <p:charRg st="11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08549">
                                            <p:txEl>
                                              <p:charRg st="11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46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4692" name="Text Box 4"/>
          <p:cNvSpPr txBox="1"/>
          <p:nvPr/>
        </p:nvSpPr>
        <p:spPr>
          <a:xfrm>
            <a:off x="360363" y="2278063"/>
            <a:ext cx="1585912" cy="23764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S’ →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S,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    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L=R,#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SR,   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L*R,=|#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RL,   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16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Li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=|#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4693" name="Text Box 5"/>
          <p:cNvSpPr txBox="1"/>
          <p:nvPr/>
        </p:nvSpPr>
        <p:spPr>
          <a:xfrm>
            <a:off x="2593975" y="2278063"/>
            <a:ext cx="1439863" cy="3603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S’ →S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4694" name="Group 6"/>
          <p:cNvGrpSpPr/>
          <p:nvPr/>
        </p:nvGrpSpPr>
        <p:grpSpPr>
          <a:xfrm>
            <a:off x="1944688" y="2133600"/>
            <a:ext cx="649287" cy="457200"/>
            <a:chOff x="1156" y="436"/>
            <a:chExt cx="409" cy="288"/>
          </a:xfrm>
        </p:grpSpPr>
        <p:sp>
          <p:nvSpPr>
            <p:cNvPr id="114695" name="Line 7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696" name="Text Box 8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697" name="Text Box 9"/>
          <p:cNvSpPr txBox="1"/>
          <p:nvPr/>
        </p:nvSpPr>
        <p:spPr>
          <a:xfrm>
            <a:off x="2593975" y="2782888"/>
            <a:ext cx="1439863" cy="5032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=R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R→L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,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14698" name="Group 10"/>
          <p:cNvGrpSpPr/>
          <p:nvPr/>
        </p:nvGrpSpPr>
        <p:grpSpPr>
          <a:xfrm>
            <a:off x="1944688" y="2638425"/>
            <a:ext cx="649287" cy="457200"/>
            <a:chOff x="1156" y="436"/>
            <a:chExt cx="409" cy="288"/>
          </a:xfrm>
        </p:grpSpPr>
        <p:sp>
          <p:nvSpPr>
            <p:cNvPr id="114699" name="Line 11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00" name="Text Box 12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01" name="Text Box 13"/>
          <p:cNvSpPr txBox="1"/>
          <p:nvPr/>
        </p:nvSpPr>
        <p:spPr>
          <a:xfrm>
            <a:off x="2593975" y="3357563"/>
            <a:ext cx="1439863" cy="3603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 →R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4702" name="Group 14"/>
          <p:cNvGrpSpPr/>
          <p:nvPr/>
        </p:nvGrpSpPr>
        <p:grpSpPr>
          <a:xfrm>
            <a:off x="1944688" y="3213100"/>
            <a:ext cx="649287" cy="457200"/>
            <a:chOff x="1156" y="436"/>
            <a:chExt cx="409" cy="288"/>
          </a:xfrm>
        </p:grpSpPr>
        <p:sp>
          <p:nvSpPr>
            <p:cNvPr id="114703" name="Line 15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04" name="Text Box 16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05" name="Text Box 17"/>
          <p:cNvSpPr txBox="1"/>
          <p:nvPr/>
        </p:nvSpPr>
        <p:spPr>
          <a:xfrm>
            <a:off x="2627313" y="4005263"/>
            <a:ext cx="1439862" cy="8636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*R,=|#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RL,  =|#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*R,=|#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i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=|#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14706" name="Group 18"/>
          <p:cNvGrpSpPr/>
          <p:nvPr/>
        </p:nvGrpSpPr>
        <p:grpSpPr>
          <a:xfrm>
            <a:off x="1944688" y="3862388"/>
            <a:ext cx="649287" cy="457200"/>
            <a:chOff x="1156" y="436"/>
            <a:chExt cx="409" cy="288"/>
          </a:xfrm>
        </p:grpSpPr>
        <p:sp>
          <p:nvSpPr>
            <p:cNvPr id="114707" name="Line 19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08" name="Text Box 20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09" name="Text Box 21"/>
          <p:cNvSpPr txBox="1"/>
          <p:nvPr/>
        </p:nvSpPr>
        <p:spPr>
          <a:xfrm>
            <a:off x="398463" y="5157788"/>
            <a:ext cx="1439862" cy="360362"/>
          </a:xfrm>
          <a:prstGeom prst="rect">
            <a:avLst/>
          </a:prstGeom>
          <a:gradFill rotWithShape="1">
            <a:gsLst>
              <a:gs pos="0">
                <a:srgbClr val="590000"/>
              </a:gs>
              <a:gs pos="50000">
                <a:srgbClr val="FF0000"/>
              </a:gs>
              <a:gs pos="100000">
                <a:srgbClr val="590000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 →i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4710" name="Group 22"/>
          <p:cNvGrpSpPr/>
          <p:nvPr/>
        </p:nvGrpSpPr>
        <p:grpSpPr>
          <a:xfrm>
            <a:off x="1152525" y="4654550"/>
            <a:ext cx="287338" cy="503238"/>
            <a:chOff x="884" y="2115"/>
            <a:chExt cx="181" cy="317"/>
          </a:xfrm>
        </p:grpSpPr>
        <p:sp>
          <p:nvSpPr>
            <p:cNvPr id="114711" name="Line 23"/>
            <p:cNvSpPr/>
            <p:nvPr/>
          </p:nvSpPr>
          <p:spPr>
            <a:xfrm>
              <a:off x="884" y="211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12" name="Text Box 24"/>
            <p:cNvSpPr txBox="1"/>
            <p:nvPr/>
          </p:nvSpPr>
          <p:spPr>
            <a:xfrm>
              <a:off x="884" y="2115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13" name="Text Box 25"/>
          <p:cNvSpPr txBox="1"/>
          <p:nvPr/>
        </p:nvSpPr>
        <p:spPr>
          <a:xfrm>
            <a:off x="4681538" y="2781300"/>
            <a:ext cx="1439862" cy="9366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S→L=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RL,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*R,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14714" name="Group 26"/>
          <p:cNvGrpSpPr/>
          <p:nvPr/>
        </p:nvGrpSpPr>
        <p:grpSpPr>
          <a:xfrm>
            <a:off x="4032250" y="2636838"/>
            <a:ext cx="649288" cy="457200"/>
            <a:chOff x="1156" y="436"/>
            <a:chExt cx="409" cy="288"/>
          </a:xfrm>
        </p:grpSpPr>
        <p:sp>
          <p:nvSpPr>
            <p:cNvPr id="114715" name="Line 27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16" name="Text Box 28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=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17" name="Text Box 29"/>
          <p:cNvSpPr txBox="1"/>
          <p:nvPr/>
        </p:nvSpPr>
        <p:spPr>
          <a:xfrm>
            <a:off x="2592388" y="5373688"/>
            <a:ext cx="1439862" cy="360362"/>
          </a:xfrm>
          <a:prstGeom prst="rect">
            <a:avLst/>
          </a:prstGeom>
          <a:gradFill rotWithShape="1">
            <a:gsLst>
              <a:gs pos="0">
                <a:srgbClr val="4B5731"/>
              </a:gs>
              <a:gs pos="50000">
                <a:schemeClr val="accent1"/>
              </a:gs>
              <a:gs pos="100000">
                <a:srgbClr val="4B5731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40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L→*R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4718" name="Group 30"/>
          <p:cNvGrpSpPr/>
          <p:nvPr/>
        </p:nvGrpSpPr>
        <p:grpSpPr>
          <a:xfrm>
            <a:off x="3346450" y="4870450"/>
            <a:ext cx="287338" cy="503238"/>
            <a:chOff x="884" y="2115"/>
            <a:chExt cx="181" cy="317"/>
          </a:xfrm>
        </p:grpSpPr>
        <p:sp>
          <p:nvSpPr>
            <p:cNvPr id="114719" name="Line 31"/>
            <p:cNvSpPr/>
            <p:nvPr/>
          </p:nvSpPr>
          <p:spPr>
            <a:xfrm>
              <a:off x="884" y="211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20" name="Text Box 32"/>
            <p:cNvSpPr txBox="1"/>
            <p:nvPr/>
          </p:nvSpPr>
          <p:spPr>
            <a:xfrm>
              <a:off x="884" y="2115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21" name="Text Box 33" descr="画布"/>
          <p:cNvSpPr txBox="1"/>
          <p:nvPr/>
        </p:nvSpPr>
        <p:spPr>
          <a:xfrm>
            <a:off x="4683125" y="4510088"/>
            <a:ext cx="1439863" cy="360362"/>
          </a:xfrm>
          <a:prstGeom prst="rect">
            <a:avLst/>
          </a:prstGeom>
          <a:blipFill rotWithShape="1">
            <a:blip r:embed="rId1"/>
          </a:blip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R→L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4722" name="Group 34"/>
          <p:cNvGrpSpPr/>
          <p:nvPr/>
        </p:nvGrpSpPr>
        <p:grpSpPr>
          <a:xfrm>
            <a:off x="4033838" y="4365625"/>
            <a:ext cx="649287" cy="457200"/>
            <a:chOff x="1156" y="436"/>
            <a:chExt cx="409" cy="288"/>
          </a:xfrm>
        </p:grpSpPr>
        <p:sp>
          <p:nvSpPr>
            <p:cNvPr id="114723" name="Line 35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24" name="Text Box 36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25" name="Text Box 37"/>
          <p:cNvSpPr txBox="1"/>
          <p:nvPr/>
        </p:nvSpPr>
        <p:spPr>
          <a:xfrm>
            <a:off x="6769100" y="2781300"/>
            <a:ext cx="1800225" cy="3603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S→L=R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4726" name="Group 38"/>
          <p:cNvGrpSpPr/>
          <p:nvPr/>
        </p:nvGrpSpPr>
        <p:grpSpPr>
          <a:xfrm>
            <a:off x="6119813" y="2636838"/>
            <a:ext cx="649287" cy="457200"/>
            <a:chOff x="1156" y="436"/>
            <a:chExt cx="409" cy="288"/>
          </a:xfrm>
        </p:grpSpPr>
        <p:sp>
          <p:nvSpPr>
            <p:cNvPr id="114727" name="Line 39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28" name="Text Box 40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29" name="Text Box 41"/>
          <p:cNvSpPr txBox="1"/>
          <p:nvPr/>
        </p:nvSpPr>
        <p:spPr>
          <a:xfrm>
            <a:off x="4681538" y="4076700"/>
            <a:ext cx="1439862" cy="360363"/>
          </a:xfrm>
          <a:prstGeom prst="rect">
            <a:avLst/>
          </a:prstGeom>
          <a:gradFill rotWithShape="1">
            <a:gsLst>
              <a:gs pos="0">
                <a:srgbClr val="590000"/>
              </a:gs>
              <a:gs pos="50000">
                <a:srgbClr val="FF0000"/>
              </a:gs>
              <a:gs pos="100000">
                <a:srgbClr val="590000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 →i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4730" name="Group 42"/>
          <p:cNvGrpSpPr/>
          <p:nvPr/>
        </p:nvGrpSpPr>
        <p:grpSpPr>
          <a:xfrm>
            <a:off x="5400675" y="3644900"/>
            <a:ext cx="360363" cy="457200"/>
            <a:chOff x="3560" y="1570"/>
            <a:chExt cx="227" cy="288"/>
          </a:xfrm>
        </p:grpSpPr>
        <p:sp>
          <p:nvSpPr>
            <p:cNvPr id="114731" name="Text Box 43"/>
            <p:cNvSpPr txBox="1"/>
            <p:nvPr/>
          </p:nvSpPr>
          <p:spPr>
            <a:xfrm>
              <a:off x="3606" y="1570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732" name="Line 44"/>
            <p:cNvSpPr/>
            <p:nvPr/>
          </p:nvSpPr>
          <p:spPr>
            <a:xfrm>
              <a:off x="3560" y="1616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14733" name="Text Box 45" descr="画布"/>
          <p:cNvSpPr txBox="1"/>
          <p:nvPr/>
        </p:nvSpPr>
        <p:spPr>
          <a:xfrm>
            <a:off x="6769100" y="3286125"/>
            <a:ext cx="1800225" cy="360363"/>
          </a:xfrm>
          <a:prstGeom prst="rect">
            <a:avLst/>
          </a:prstGeom>
          <a:blipFill rotWithShape="1">
            <a:blip r:embed="rId1"/>
          </a:blip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R→L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4734" name="Line 47"/>
          <p:cNvSpPr/>
          <p:nvPr/>
        </p:nvSpPr>
        <p:spPr>
          <a:xfrm>
            <a:off x="6119813" y="3502025"/>
            <a:ext cx="6492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4735" name="Text Box 48"/>
          <p:cNvSpPr txBox="1"/>
          <p:nvPr/>
        </p:nvSpPr>
        <p:spPr>
          <a:xfrm>
            <a:off x="6372225" y="3187700"/>
            <a:ext cx="287338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4736" name="Text Box 49"/>
          <p:cNvSpPr txBox="1"/>
          <p:nvPr/>
        </p:nvSpPr>
        <p:spPr>
          <a:xfrm>
            <a:off x="6769100" y="4149725"/>
            <a:ext cx="1800225" cy="936625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*R,     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RL,         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*R,       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i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       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14737" name="AutoShape 51"/>
          <p:cNvCxnSpPr/>
          <p:nvPr/>
        </p:nvCxnSpPr>
        <p:spPr>
          <a:xfrm>
            <a:off x="6121400" y="3213100"/>
            <a:ext cx="647700" cy="1368425"/>
          </a:xfrm>
          <a:prstGeom prst="bentConnector3">
            <a:avLst>
              <a:gd name="adj1" fmla="val 33579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14738" name="Rectangle 52"/>
          <p:cNvSpPr/>
          <p:nvPr/>
        </p:nvSpPr>
        <p:spPr>
          <a:xfrm>
            <a:off x="6251575" y="383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*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grpSp>
        <p:nvGrpSpPr>
          <p:cNvPr id="114739" name="Group 53"/>
          <p:cNvGrpSpPr/>
          <p:nvPr/>
        </p:nvGrpSpPr>
        <p:grpSpPr>
          <a:xfrm>
            <a:off x="6121400" y="3700463"/>
            <a:ext cx="1547813" cy="557212"/>
            <a:chOff x="4014" y="1605"/>
            <a:chExt cx="975" cy="351"/>
          </a:xfrm>
        </p:grpSpPr>
        <p:cxnSp>
          <p:nvCxnSpPr>
            <p:cNvPr id="114740" name="AutoShape 54"/>
            <p:cNvCxnSpPr>
              <a:stCxn id="114736" idx="0"/>
              <a:endCxn id="114729" idx="3"/>
            </p:cNvCxnSpPr>
            <p:nvPr/>
          </p:nvCxnSpPr>
          <p:spPr>
            <a:xfrm rot="-5400000" flipH="1" flipV="1">
              <a:off x="4465" y="1432"/>
              <a:ext cx="68" cy="975"/>
            </a:xfrm>
            <a:prstGeom prst="bentConnector4">
              <a:avLst>
                <a:gd name="adj1" fmla="val -211764"/>
                <a:gd name="adj2" fmla="val 92611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14741" name="Rectangle 55"/>
            <p:cNvSpPr/>
            <p:nvPr/>
          </p:nvSpPr>
          <p:spPr>
            <a:xfrm>
              <a:off x="4451" y="1605"/>
              <a:ext cx="15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4742" name="Group 56"/>
          <p:cNvGrpSpPr/>
          <p:nvPr/>
        </p:nvGrpSpPr>
        <p:grpSpPr>
          <a:xfrm>
            <a:off x="1838325" y="4438650"/>
            <a:ext cx="755650" cy="900113"/>
            <a:chOff x="1316" y="2070"/>
            <a:chExt cx="476" cy="567"/>
          </a:xfrm>
        </p:grpSpPr>
        <p:cxnSp>
          <p:nvCxnSpPr>
            <p:cNvPr id="114743" name="AutoShape 57"/>
            <p:cNvCxnSpPr>
              <a:stCxn id="114705" idx="1"/>
              <a:endCxn id="114709" idx="3"/>
            </p:cNvCxnSpPr>
            <p:nvPr/>
          </p:nvCxnSpPr>
          <p:spPr>
            <a:xfrm rot="-10800000" flipV="1">
              <a:off x="1316" y="2070"/>
              <a:ext cx="476" cy="567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14744" name="Text Box 58"/>
            <p:cNvSpPr txBox="1"/>
            <p:nvPr/>
          </p:nvSpPr>
          <p:spPr>
            <a:xfrm>
              <a:off x="1519" y="2251"/>
              <a:ext cx="22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4745" name="Group 59"/>
          <p:cNvGrpSpPr/>
          <p:nvPr/>
        </p:nvGrpSpPr>
        <p:grpSpPr>
          <a:xfrm>
            <a:off x="3314700" y="3844925"/>
            <a:ext cx="1293813" cy="593725"/>
            <a:chOff x="2246" y="1696"/>
            <a:chExt cx="815" cy="374"/>
          </a:xfrm>
        </p:grpSpPr>
        <p:cxnSp>
          <p:nvCxnSpPr>
            <p:cNvPr id="114746" name="AutoShape 60"/>
            <p:cNvCxnSpPr>
              <a:stCxn id="114705" idx="0"/>
              <a:endCxn id="114705" idx="3"/>
            </p:cNvCxnSpPr>
            <p:nvPr/>
          </p:nvCxnSpPr>
          <p:spPr>
            <a:xfrm rot="5400000" flipV="1">
              <a:off x="2334" y="1705"/>
              <a:ext cx="272" cy="453"/>
            </a:xfrm>
            <a:prstGeom prst="bentConnector4">
              <a:avLst>
                <a:gd name="adj1" fmla="val -52940"/>
                <a:gd name="adj2" fmla="val 131569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14747" name="Text Box 61"/>
            <p:cNvSpPr txBox="1"/>
            <p:nvPr/>
          </p:nvSpPr>
          <p:spPr>
            <a:xfrm>
              <a:off x="2834" y="1696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</a:rPr>
                <a:t>*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</p:grpSp>
      <p:sp>
        <p:nvSpPr>
          <p:cNvPr id="114748" name="Text Box 62"/>
          <p:cNvSpPr txBox="1"/>
          <p:nvPr/>
        </p:nvSpPr>
        <p:spPr>
          <a:xfrm>
            <a:off x="6842125" y="5589588"/>
            <a:ext cx="1727200" cy="360362"/>
          </a:xfrm>
          <a:prstGeom prst="rect">
            <a:avLst/>
          </a:prstGeom>
          <a:gradFill rotWithShape="1">
            <a:gsLst>
              <a:gs pos="0">
                <a:srgbClr val="4B5731"/>
              </a:gs>
              <a:gs pos="50000">
                <a:schemeClr val="accent1"/>
              </a:gs>
              <a:gs pos="100000">
                <a:srgbClr val="4B5731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140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 →*R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4749" name="Group 63"/>
          <p:cNvGrpSpPr/>
          <p:nvPr/>
        </p:nvGrpSpPr>
        <p:grpSpPr>
          <a:xfrm>
            <a:off x="7705725" y="5086350"/>
            <a:ext cx="287338" cy="503238"/>
            <a:chOff x="884" y="2115"/>
            <a:chExt cx="181" cy="317"/>
          </a:xfrm>
        </p:grpSpPr>
        <p:sp>
          <p:nvSpPr>
            <p:cNvPr id="114750" name="Line 64"/>
            <p:cNvSpPr/>
            <p:nvPr/>
          </p:nvSpPr>
          <p:spPr>
            <a:xfrm>
              <a:off x="884" y="211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51" name="Text Box 65"/>
            <p:cNvSpPr txBox="1"/>
            <p:nvPr/>
          </p:nvSpPr>
          <p:spPr>
            <a:xfrm>
              <a:off x="884" y="2115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4752" name="Group 66"/>
          <p:cNvGrpSpPr/>
          <p:nvPr/>
        </p:nvGrpSpPr>
        <p:grpSpPr>
          <a:xfrm>
            <a:off x="7850188" y="3976688"/>
            <a:ext cx="1293812" cy="593725"/>
            <a:chOff x="2246" y="1696"/>
            <a:chExt cx="815" cy="374"/>
          </a:xfrm>
        </p:grpSpPr>
        <p:cxnSp>
          <p:nvCxnSpPr>
            <p:cNvPr id="114753" name="AutoShape 67"/>
            <p:cNvCxnSpPr>
              <a:stCxn id="114705" idx="0"/>
              <a:endCxn id="114705" idx="3"/>
            </p:cNvCxnSpPr>
            <p:nvPr/>
          </p:nvCxnSpPr>
          <p:spPr>
            <a:xfrm rot="5400000" flipV="1">
              <a:off x="2334" y="1705"/>
              <a:ext cx="272" cy="453"/>
            </a:xfrm>
            <a:prstGeom prst="bentConnector4">
              <a:avLst>
                <a:gd name="adj1" fmla="val -52940"/>
                <a:gd name="adj2" fmla="val 131569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14754" name="Text Box 68"/>
            <p:cNvSpPr txBox="1"/>
            <p:nvPr/>
          </p:nvSpPr>
          <p:spPr>
            <a:xfrm>
              <a:off x="2834" y="1696"/>
              <a:ext cx="22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4755" name="Group 69"/>
          <p:cNvGrpSpPr/>
          <p:nvPr/>
        </p:nvGrpSpPr>
        <p:grpSpPr>
          <a:xfrm>
            <a:off x="7488238" y="3646488"/>
            <a:ext cx="303212" cy="503237"/>
            <a:chOff x="4785" y="1888"/>
            <a:chExt cx="191" cy="317"/>
          </a:xfrm>
        </p:grpSpPr>
        <p:sp>
          <p:nvSpPr>
            <p:cNvPr id="114756" name="Line 70"/>
            <p:cNvSpPr/>
            <p:nvPr/>
          </p:nvSpPr>
          <p:spPr>
            <a:xfrm flipV="1">
              <a:off x="4961" y="1888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4757" name="Rectangle 71"/>
            <p:cNvSpPr/>
            <p:nvPr/>
          </p:nvSpPr>
          <p:spPr>
            <a:xfrm>
              <a:off x="4785" y="1888"/>
              <a:ext cx="19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58" name="AutoShape 72">
            <a:hlinkClick r:id="" action="ppaction://hlinkshowjump?jump=lastslideviewed"/>
          </p:cNvPr>
          <p:cNvSpPr/>
          <p:nvPr/>
        </p:nvSpPr>
        <p:spPr>
          <a:xfrm>
            <a:off x="4500563" y="5516563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57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555012" name="Text Box 4"/>
          <p:cNvSpPr txBox="1"/>
          <p:nvPr/>
        </p:nvSpPr>
        <p:spPr>
          <a:xfrm>
            <a:off x="1331913" y="1628775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同心项目集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  <p:sp>
        <p:nvSpPr>
          <p:cNvPr id="555013" name="Text Box 5"/>
          <p:cNvSpPr txBox="1"/>
          <p:nvPr/>
        </p:nvSpPr>
        <p:spPr>
          <a:xfrm>
            <a:off x="1403350" y="2420938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合并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  <p:sp>
        <p:nvSpPr>
          <p:cNvPr id="555014" name="Text Box 6"/>
          <p:cNvSpPr txBox="1"/>
          <p:nvPr/>
        </p:nvSpPr>
        <p:spPr>
          <a:xfrm>
            <a:off x="1476375" y="3140075"/>
            <a:ext cx="6048375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Arial Black" panose="020B0A04020102020204" pitchFamily="34" charset="0"/>
                <a:ea typeface="华文彩云" pitchFamily="2" charset="-122"/>
              </a:rPr>
              <a:t>项目集数（状态数）与</a:t>
            </a:r>
            <a:r>
              <a:rPr lang="en-US" altLang="zh-CN" sz="4000">
                <a:solidFill>
                  <a:srgbClr val="0000FF"/>
                </a:solidFill>
                <a:latin typeface="Arial Black" panose="020B0A04020102020204" pitchFamily="34" charset="0"/>
                <a:ea typeface="华文彩云" pitchFamily="2" charset="-122"/>
              </a:rPr>
              <a:t>LR(0)</a:t>
            </a:r>
            <a:r>
              <a:rPr lang="zh-CN" altLang="en-US" sz="4000" dirty="0">
                <a:solidFill>
                  <a:srgbClr val="0000FF"/>
                </a:solidFill>
                <a:latin typeface="Arial Black" panose="020B0A04020102020204" pitchFamily="34" charset="0"/>
                <a:ea typeface="华文彩云" pitchFamily="2" charset="-122"/>
              </a:rPr>
              <a:t>相同</a:t>
            </a:r>
            <a:endParaRPr lang="zh-CN" altLang="en-US" sz="4000" dirty="0">
              <a:solidFill>
                <a:srgbClr val="0000FF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  <p:sp>
        <p:nvSpPr>
          <p:cNvPr id="555015" name="Text Box 7"/>
          <p:cNvSpPr txBox="1"/>
          <p:nvPr/>
        </p:nvSpPr>
        <p:spPr>
          <a:xfrm>
            <a:off x="1476375" y="4508500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压缩分析表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  <p:sp>
        <p:nvSpPr>
          <p:cNvPr id="555016" name="Text Box 8"/>
          <p:cNvSpPr txBox="1"/>
          <p:nvPr/>
        </p:nvSpPr>
        <p:spPr>
          <a:xfrm>
            <a:off x="971550" y="5300663"/>
            <a:ext cx="71278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无重定义项即为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LALR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文法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2" grpId="0"/>
      <p:bldP spid="555013" grpId="0"/>
      <p:bldP spid="555014" grpId="0"/>
      <p:bldP spid="555015" grpId="0"/>
      <p:bldP spid="55501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67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67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二、如何合并同心项目集</a:t>
            </a:r>
            <a:endParaRPr lang="zh-CN" altLang="en-US" dirty="0"/>
          </a:p>
        </p:txBody>
      </p:sp>
      <p:sp>
        <p:nvSpPr>
          <p:cNvPr id="116741" name="Text Box 5"/>
          <p:cNvSpPr txBox="1"/>
          <p:nvPr/>
        </p:nvSpPr>
        <p:spPr>
          <a:xfrm>
            <a:off x="2052638" y="2565400"/>
            <a:ext cx="1943100" cy="935038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ABc</a:t>
            </a:r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   b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Cd</a:t>
            </a:r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,        a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6742" name="Text Box 6"/>
          <p:cNvSpPr txBox="1"/>
          <p:nvPr/>
        </p:nvSpPr>
        <p:spPr>
          <a:xfrm>
            <a:off x="4932363" y="2565400"/>
            <a:ext cx="1800225" cy="936625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ABc</a:t>
            </a:r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   </a:t>
            </a:r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c|d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Cd</a:t>
            </a:r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,        b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6039" name="AutoShape 7"/>
          <p:cNvSpPr/>
          <p:nvPr/>
        </p:nvSpPr>
        <p:spPr>
          <a:xfrm>
            <a:off x="4284663" y="3717925"/>
            <a:ext cx="504825" cy="790575"/>
          </a:xfrm>
          <a:prstGeom prst="downArrow">
            <a:avLst>
              <a:gd name="adj1" fmla="val 50000"/>
              <a:gd name="adj2" fmla="val 3913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56040" name="Text Box 8"/>
          <p:cNvSpPr txBox="1"/>
          <p:nvPr/>
        </p:nvSpPr>
        <p:spPr>
          <a:xfrm>
            <a:off x="3278188" y="4652963"/>
            <a:ext cx="2590800" cy="935037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ABc</a:t>
            </a:r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   </a:t>
            </a:r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b|c|d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Cd</a:t>
            </a:r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,        </a:t>
            </a:r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a|b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9" grpId="0" animBg="1"/>
      <p:bldP spid="55604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77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26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三、合并之后的</a:t>
            </a:r>
            <a:r>
              <a:rPr lang="en-US" altLang="zh-CN"/>
              <a:t>ACTION</a:t>
            </a:r>
            <a:r>
              <a:rPr lang="zh-CN" altLang="en-US" dirty="0"/>
              <a:t>与</a:t>
            </a:r>
            <a:r>
              <a:rPr lang="en-US" altLang="zh-CN"/>
              <a:t>GOTO</a:t>
            </a:r>
            <a:r>
              <a:rPr lang="zh-CN" altLang="en-US" dirty="0"/>
              <a:t>表构造</a:t>
            </a:r>
            <a:endParaRPr lang="zh-CN" altLang="en-US" dirty="0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、</a:t>
            </a:r>
            <a:r>
              <a:rPr lang="en-US" altLang="zh-CN"/>
              <a:t>GOTO</a:t>
            </a:r>
            <a:r>
              <a:rPr lang="zh-CN" altLang="en-US" dirty="0"/>
              <a:t>表合并后不会出现转向冲突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如</a:t>
            </a:r>
            <a:r>
              <a:rPr lang="en-US" altLang="zh-CN" err="1"/>
              <a:t>I</a:t>
            </a:r>
            <a:r>
              <a:rPr lang="en-US" altLang="zh-CN" baseline="-25000" err="1"/>
              <a:t>m</a:t>
            </a:r>
            <a:r>
              <a:rPr lang="en-US" altLang="zh-CN" err="1"/>
              <a:t>,I</a:t>
            </a:r>
            <a:r>
              <a:rPr lang="en-US" altLang="zh-CN" baseline="-25000" err="1"/>
              <a:t>n</a:t>
            </a:r>
            <a:r>
              <a:rPr lang="zh-CN" altLang="en-US" dirty="0"/>
              <a:t>同心：</a:t>
            </a:r>
            <a:endParaRPr lang="zh-CN" altLang="en-US" dirty="0"/>
          </a:p>
          <a:p>
            <a:pPr lvl="2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X,a</a:t>
            </a:r>
            <a:r>
              <a:rPr lang="en-US" altLang="zh-CN" err="1"/>
              <a:t>)</a:t>
            </a:r>
            <a:r>
              <a:rPr lang="en-US" altLang="zh-CN" err="1">
                <a:sym typeface="Symbol" panose="05050102010706020507" pitchFamily="18" charset="2"/>
              </a:rPr>
              <a:t>I</a:t>
            </a:r>
            <a:r>
              <a:rPr lang="en-US" altLang="zh-CN" baseline="-25000" err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	</a:t>
            </a:r>
            <a:r>
              <a:rPr lang="en-US" altLang="zh-CN" err="1">
                <a:sym typeface="Symbol" panose="05050102010706020507" pitchFamily="18" charset="2"/>
              </a:rPr>
              <a:t>GO(I</a:t>
            </a:r>
            <a:r>
              <a:rPr lang="en-US" altLang="zh-CN" baseline="-25000" err="1">
                <a:sym typeface="Symbol" panose="05050102010706020507" pitchFamily="18" charset="2"/>
              </a:rPr>
              <a:t>m</a:t>
            </a:r>
            <a:r>
              <a:rPr lang="en-US" altLang="zh-CN" err="1">
                <a:sym typeface="Symbol" panose="05050102010706020507" pitchFamily="18" charset="2"/>
              </a:rPr>
              <a:t>,X)CLOSURE(AX,a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</a:t>
            </a:r>
            <a:r>
              <a:rPr lang="en-US" altLang="zh-CN"/>
              <a:t>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X,b</a:t>
            </a:r>
            <a:r>
              <a:rPr lang="en-US" altLang="zh-CN" err="1"/>
              <a:t>)</a:t>
            </a:r>
            <a:r>
              <a:rPr lang="en-US" altLang="zh-CN" err="1">
                <a:sym typeface="Symbol" panose="05050102010706020507" pitchFamily="18" charset="2"/>
              </a:rPr>
              <a:t>I</a:t>
            </a:r>
            <a:r>
              <a:rPr lang="en-US" altLang="zh-CN" baseline="-25000" err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	</a:t>
            </a:r>
            <a:r>
              <a:rPr lang="en-US" altLang="zh-CN" err="1">
                <a:sym typeface="Symbol" panose="05050102010706020507" pitchFamily="18" charset="2"/>
              </a:rPr>
              <a:t>GO(I</a:t>
            </a:r>
            <a:r>
              <a:rPr lang="en-US" altLang="zh-CN" baseline="-25000" err="1">
                <a:sym typeface="Symbol" panose="05050102010706020507" pitchFamily="18" charset="2"/>
              </a:rPr>
              <a:t>n</a:t>
            </a:r>
            <a:r>
              <a:rPr lang="en-US" altLang="zh-CN" err="1">
                <a:sym typeface="Symbol" panose="05050102010706020507" pitchFamily="18" charset="2"/>
              </a:rPr>
              <a:t>,X)CLOSURE(AX,b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很显然，转向后得到的项目集仍然同心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>
                <a:sym typeface="Symbol" panose="05050102010706020507" pitchFamily="18" charset="2"/>
              </a:rPr>
              <a:t>GOTO</a:t>
            </a:r>
            <a:r>
              <a:rPr lang="zh-CN" altLang="en-US" dirty="0">
                <a:sym typeface="Symbol" panose="05050102010706020507" pitchFamily="18" charset="2"/>
              </a:rPr>
              <a:t>表合并方法：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>
              <a:buChar char="•"/>
            </a:pP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57060" name="AutoShape 4">
            <a:hlinkClick r:id="rId1" action="ppaction://hlinksldjump"/>
          </p:cNvPr>
          <p:cNvSpPr/>
          <p:nvPr/>
        </p:nvSpPr>
        <p:spPr>
          <a:xfrm>
            <a:off x="4572000" y="5516563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45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45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45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2645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2645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2645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5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2645">
                                            <p:txEl>
                                              <p:charRg st="5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2645">
                                            <p:txEl>
                                              <p:charRg st="5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2645">
                                            <p:txEl>
                                              <p:charRg st="5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9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12645">
                                            <p:txEl>
                                              <p:charRg st="9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12645">
                                            <p:txEl>
                                              <p:charRg st="9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12645">
                                            <p:txEl>
                                              <p:charRg st="9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12645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12645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12645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15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12645">
                                            <p:txEl>
                                              <p:charRg st="15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12645">
                                            <p:txEl>
                                              <p:charRg st="15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12645">
                                            <p:txEl>
                                              <p:charRg st="15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</a:t>
            </a:r>
            <a:r>
              <a:rPr lang="en-US" altLang="zh-CN"/>
              <a:t>LR</a:t>
            </a:r>
            <a:r>
              <a:rPr lang="zh-CN" altLang="en-US" dirty="0"/>
              <a:t>分析器的核心</a:t>
            </a:r>
            <a:r>
              <a:rPr lang="en-US" altLang="zh-CN"/>
              <a:t>---</a:t>
            </a:r>
            <a:r>
              <a:rPr lang="zh-CN" altLang="en-US" dirty="0"/>
              <a:t>分析表</a:t>
            </a:r>
            <a:endParaRPr lang="zh-CN" altLang="en-US" dirty="0"/>
          </a:p>
          <a:p>
            <a:pPr lvl="1" eaLnBrk="1" hangingPunct="1"/>
            <a:r>
              <a:rPr lang="en-US" altLang="zh-CN"/>
              <a:t>2</a:t>
            </a:r>
            <a:r>
              <a:rPr lang="zh-CN" altLang="en-US" dirty="0"/>
              <a:t>、转向表（</a:t>
            </a:r>
            <a:r>
              <a:rPr lang="en-US" altLang="zh-CN"/>
              <a:t>GOTO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/>
            <a:r>
              <a:rPr lang="en-US" altLang="zh-CN"/>
              <a:t>GOTO[S,X]</a:t>
            </a:r>
            <a:r>
              <a:rPr lang="zh-CN" altLang="en-US" dirty="0"/>
              <a:t>的含义</a:t>
            </a:r>
            <a:endParaRPr lang="zh-CN" altLang="en-US" dirty="0"/>
          </a:p>
          <a:p>
            <a:pPr lvl="3" eaLnBrk="1" hangingPunct="1"/>
            <a:r>
              <a:rPr lang="en-US" altLang="zh-CN"/>
              <a:t>if X</a:t>
            </a:r>
            <a:r>
              <a:rPr lang="en-US" altLang="zh-CN">
                <a:sym typeface="Symbol" panose="05050102010706020507" pitchFamily="18" charset="2"/>
              </a:rPr>
              <a:t>V</a:t>
            </a:r>
            <a:r>
              <a:rPr lang="en-US" altLang="zh-CN" baseline="-25000">
                <a:sym typeface="Symbol" panose="05050102010706020507" pitchFamily="18" charset="2"/>
              </a:rPr>
              <a:t>T </a:t>
            </a:r>
            <a:r>
              <a:rPr lang="en-US" altLang="zh-CN">
                <a:sym typeface="Symbol" panose="05050102010706020507" pitchFamily="18" charset="2"/>
              </a:rPr>
              <a:t>then...    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>
                <a:sym typeface="Symbol" panose="05050102010706020507" pitchFamily="18" charset="2"/>
              </a:rPr>
              <a:t>action</a:t>
            </a:r>
            <a:r>
              <a:rPr lang="zh-CN" altLang="en-US" dirty="0">
                <a:sym typeface="Symbol" panose="05050102010706020507" pitchFamily="18" charset="2"/>
              </a:rPr>
              <a:t>表合并</a:t>
            </a:r>
            <a:endParaRPr lang="en-US" altLang="zh-CN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/>
              <a:t>if X</a:t>
            </a:r>
            <a:r>
              <a:rPr lang="en-US" altLang="zh-CN">
                <a:sym typeface="Symbol" panose="05050102010706020507" pitchFamily="18" charset="2"/>
              </a:rPr>
              <a:t>V</a:t>
            </a:r>
            <a:r>
              <a:rPr lang="en-US" altLang="zh-CN" baseline="-25000">
                <a:sym typeface="Symbol" panose="05050102010706020507" pitchFamily="18" charset="2"/>
              </a:rPr>
              <a:t>N </a:t>
            </a:r>
            <a:r>
              <a:rPr lang="en-US" altLang="zh-CN">
                <a:sym typeface="Symbol" panose="05050102010706020507" pitchFamily="18" charset="2"/>
              </a:rPr>
              <a:t>then...    </a:t>
            </a:r>
            <a:r>
              <a:rPr lang="zh-CN" altLang="en-US" dirty="0">
                <a:sym typeface="Symbol" panose="05050102010706020507" pitchFamily="18" charset="2"/>
              </a:rPr>
              <a:t>填</a:t>
            </a:r>
            <a:r>
              <a:rPr lang="en-US" altLang="zh-CN" err="1">
                <a:sym typeface="Symbol" panose="05050102010706020507" pitchFamily="18" charset="2"/>
              </a:rPr>
              <a:t>goto</a:t>
            </a:r>
            <a:r>
              <a:rPr lang="zh-CN" altLang="en-US" dirty="0">
                <a:sym typeface="Symbol" panose="05050102010706020507" pitchFamily="18" charset="2"/>
              </a:rPr>
              <a:t>表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即转向表</a:t>
            </a:r>
            <a:endParaRPr lang="en-US" altLang="zh-CN" baseline="-2500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dirty="0">
                <a:sym typeface="Symbol" panose="05050102010706020507" pitchFamily="18" charset="2"/>
              </a:rPr>
              <a:t>注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zh-CN" altLang="en-US" dirty="0">
                <a:sym typeface="Symbol" panose="05050102010706020507" pitchFamily="18" charset="2"/>
              </a:rPr>
              <a:t>对于终结符的转向动作，可与其移进动作合并在一起填在动作表中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7">
                                            <p:txEl>
                                              <p:char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7">
                                            <p:txEl>
                                              <p:char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87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878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三、合并之后的</a:t>
            </a:r>
            <a:r>
              <a:rPr lang="en-US" altLang="zh-CN"/>
              <a:t>ACTION</a:t>
            </a:r>
            <a:r>
              <a:rPr lang="zh-CN" altLang="en-US" dirty="0"/>
              <a:t>与</a:t>
            </a:r>
            <a:r>
              <a:rPr lang="en-US" altLang="zh-CN"/>
              <a:t>GOTO</a:t>
            </a:r>
            <a:r>
              <a:rPr lang="zh-CN" altLang="en-US" dirty="0"/>
              <a:t>表构造</a:t>
            </a:r>
            <a:endParaRPr lang="zh-CN" altLang="en-US" dirty="0"/>
          </a:p>
          <a:p>
            <a:pPr lvl="1" eaLnBrk="1" hangingPunct="1"/>
            <a:r>
              <a:rPr lang="en-US" altLang="zh-CN"/>
              <a:t>2</a:t>
            </a:r>
            <a:r>
              <a:rPr lang="zh-CN" altLang="en-US" dirty="0"/>
              <a:t>、</a:t>
            </a:r>
            <a:r>
              <a:rPr lang="en-US" altLang="zh-CN"/>
              <a:t>ACTION</a:t>
            </a:r>
            <a:r>
              <a:rPr lang="zh-CN" altLang="en-US" dirty="0"/>
              <a:t>表合并时冲突情况讨论：</a:t>
            </a:r>
            <a:endParaRPr lang="zh-CN" altLang="en-US" dirty="0"/>
          </a:p>
        </p:txBody>
      </p:sp>
      <p:sp>
        <p:nvSpPr>
          <p:cNvPr id="558084" name="Text Box 4"/>
          <p:cNvSpPr txBox="1"/>
          <p:nvPr/>
        </p:nvSpPr>
        <p:spPr>
          <a:xfrm>
            <a:off x="539750" y="2997200"/>
            <a:ext cx="16557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项目</a:t>
            </a:r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集</a:t>
            </a:r>
            <a:r>
              <a:rPr lang="en-US" altLang="zh-CN">
                <a:latin typeface="Times New Roman" panose="02020603050405020304" pitchFamily="18" charset="0"/>
                <a:ea typeface="华文琥珀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558085" name="Text Box 5"/>
          <p:cNvSpPr txBox="1"/>
          <p:nvPr/>
        </p:nvSpPr>
        <p:spPr>
          <a:xfrm>
            <a:off x="539750" y="5132388"/>
            <a:ext cx="15128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项目集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558086" name="Text Box 6"/>
          <p:cNvSpPr txBox="1"/>
          <p:nvPr/>
        </p:nvSpPr>
        <p:spPr>
          <a:xfrm>
            <a:off x="2555875" y="2997200"/>
            <a:ext cx="1150938" cy="431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zh-CN" altLang="en-US" sz="18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出错</a:t>
            </a:r>
            <a:endParaRPr lang="zh-CN" altLang="en-US" sz="1800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8087" name="Text Box 7"/>
          <p:cNvSpPr txBox="1"/>
          <p:nvPr/>
        </p:nvSpPr>
        <p:spPr>
          <a:xfrm>
            <a:off x="2555875" y="5157788"/>
            <a:ext cx="1150938" cy="431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zh-CN" altLang="en-US" sz="18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出错</a:t>
            </a:r>
            <a:endParaRPr lang="zh-CN" altLang="en-US" sz="1800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8088" name="Text Box 8"/>
          <p:cNvSpPr txBox="1"/>
          <p:nvPr/>
        </p:nvSpPr>
        <p:spPr>
          <a:xfrm>
            <a:off x="4427538" y="2997200"/>
            <a:ext cx="1150937" cy="431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zh-CN" altLang="en-US" sz="18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移进</a:t>
            </a:r>
            <a:endParaRPr lang="zh-CN" altLang="en-US" sz="1800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8089" name="Text Box 9"/>
          <p:cNvSpPr txBox="1"/>
          <p:nvPr/>
        </p:nvSpPr>
        <p:spPr>
          <a:xfrm>
            <a:off x="4427538" y="5157788"/>
            <a:ext cx="1150937" cy="431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zh-CN" altLang="en-US" sz="18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移进</a:t>
            </a:r>
            <a:endParaRPr lang="zh-CN" altLang="en-US" sz="1800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8090" name="Text Box 10"/>
          <p:cNvSpPr txBox="1"/>
          <p:nvPr/>
        </p:nvSpPr>
        <p:spPr>
          <a:xfrm>
            <a:off x="6443663" y="2997200"/>
            <a:ext cx="1150937" cy="431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zh-CN" altLang="en-US" sz="18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归约</a:t>
            </a:r>
            <a:endParaRPr lang="zh-CN" altLang="en-US" sz="1800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8091" name="Text Box 11"/>
          <p:cNvSpPr txBox="1"/>
          <p:nvPr/>
        </p:nvSpPr>
        <p:spPr>
          <a:xfrm>
            <a:off x="6443663" y="5157788"/>
            <a:ext cx="1150937" cy="431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zh-CN" altLang="en-US" sz="18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归约</a:t>
            </a:r>
            <a:endParaRPr lang="zh-CN" altLang="en-US" sz="1800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8092" name="AutoShape 12"/>
          <p:cNvSpPr/>
          <p:nvPr/>
        </p:nvSpPr>
        <p:spPr>
          <a:xfrm>
            <a:off x="2987675" y="3573463"/>
            <a:ext cx="287338" cy="1439862"/>
          </a:xfrm>
          <a:prstGeom prst="upDownArrow">
            <a:avLst>
              <a:gd name="adj1" fmla="val 50000"/>
              <a:gd name="adj2" fmla="val 10017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45791" dir="2021404" algn="ctr" rotWithShape="0">
              <a:schemeClr val="tx1"/>
            </a:outerShdw>
          </a:effectLst>
        </p:spPr>
        <p:txBody>
          <a:bodyPr vert="eaVert"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58093" name="AutoShape 13"/>
          <p:cNvSpPr/>
          <p:nvPr/>
        </p:nvSpPr>
        <p:spPr>
          <a:xfrm>
            <a:off x="4859338" y="3573463"/>
            <a:ext cx="287337" cy="1511300"/>
          </a:xfrm>
          <a:prstGeom prst="upDownArrow">
            <a:avLst>
              <a:gd name="adj1" fmla="val 50000"/>
              <a:gd name="adj2" fmla="val 1051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45791" dir="2021404" algn="ctr" rotWithShape="0">
              <a:schemeClr val="tx1"/>
            </a:outerShdw>
          </a:effectLst>
        </p:spPr>
        <p:txBody>
          <a:bodyPr vert="eaVert"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18799" name="AutoShape 14">
            <a:hlinkClick r:id="rId1" action="ppaction://hlinksldjump"/>
          </p:cNvPr>
          <p:cNvSpPr/>
          <p:nvPr/>
        </p:nvSpPr>
        <p:spPr>
          <a:xfrm>
            <a:off x="6156325" y="2060575"/>
            <a:ext cx="433388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13681" name="AutoShape 15"/>
          <p:cNvSpPr/>
          <p:nvPr/>
        </p:nvSpPr>
        <p:spPr>
          <a:xfrm rot="-2567231">
            <a:off x="3843338" y="3275013"/>
            <a:ext cx="217487" cy="2035175"/>
          </a:xfrm>
          <a:prstGeom prst="upDownArrow">
            <a:avLst>
              <a:gd name="adj1" fmla="val 50000"/>
              <a:gd name="adj2" fmla="val 1870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45791" dir="2021404" algn="ctr" rotWithShape="0">
              <a:schemeClr val="tx1"/>
            </a:outerShdw>
          </a:effectLst>
        </p:spPr>
        <p:txBody>
          <a:bodyPr vert="eaVert"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13682" name="AutoShape 16"/>
          <p:cNvSpPr/>
          <p:nvPr/>
        </p:nvSpPr>
        <p:spPr>
          <a:xfrm rot="-2567231">
            <a:off x="5940425" y="3357563"/>
            <a:ext cx="217488" cy="2035175"/>
          </a:xfrm>
          <a:prstGeom prst="upDownArrow">
            <a:avLst>
              <a:gd name="adj1" fmla="val 50000"/>
              <a:gd name="adj2" fmla="val 187066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45791" dir="2021404" algn="ctr" rotWithShape="0">
              <a:schemeClr val="tx1"/>
            </a:outerShdw>
          </a:effectLst>
        </p:spPr>
        <p:txBody>
          <a:bodyPr vert="eaVert"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58098" name="AutoShape 18"/>
          <p:cNvSpPr/>
          <p:nvPr/>
        </p:nvSpPr>
        <p:spPr>
          <a:xfrm>
            <a:off x="6804025" y="3573463"/>
            <a:ext cx="287338" cy="1511300"/>
          </a:xfrm>
          <a:prstGeom prst="upDownArrow">
            <a:avLst>
              <a:gd name="adj1" fmla="val 50000"/>
              <a:gd name="adj2" fmla="val 105144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45791" dir="2021404" algn="ctr" rotWithShape="0">
              <a:schemeClr val="tx1"/>
            </a:outerShdw>
          </a:effectLst>
        </p:spPr>
        <p:txBody>
          <a:bodyPr vert="eaVert"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58099" name="AutoShape 19"/>
          <p:cNvSpPr/>
          <p:nvPr/>
        </p:nvSpPr>
        <p:spPr>
          <a:xfrm rot="4144665">
            <a:off x="4887913" y="2324100"/>
            <a:ext cx="287337" cy="3938588"/>
          </a:xfrm>
          <a:prstGeom prst="upDownArrow">
            <a:avLst>
              <a:gd name="adj1" fmla="val 50000"/>
              <a:gd name="adj2" fmla="val 274017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45791" dir="2021404" algn="ctr" rotWithShape="0">
              <a:schemeClr val="tx1"/>
            </a:outerShdw>
          </a:effectLst>
        </p:spPr>
        <p:txBody>
          <a:bodyPr vert="eaVert"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5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5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55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/>
      <p:bldP spid="558084" grpId="1"/>
      <p:bldP spid="558085" grpId="0"/>
      <p:bldP spid="558085" grpId="1"/>
      <p:bldP spid="558086" grpId="0" animBg="1"/>
      <p:bldP spid="558087" grpId="0" animBg="1"/>
      <p:bldP spid="558088" grpId="0" animBg="1"/>
      <p:bldP spid="558089" grpId="0" animBg="1"/>
      <p:bldP spid="558090" grpId="0" animBg="1"/>
      <p:bldP spid="558091" grpId="0" animBg="1"/>
      <p:bldP spid="558092" grpId="0" animBg="1"/>
      <p:bldP spid="558093" grpId="0" animBg="1"/>
      <p:bldP spid="113681" grpId="0" animBg="1"/>
      <p:bldP spid="113682" grpId="0" animBg="1"/>
      <p:bldP spid="558098" grpId="0" animBg="1"/>
      <p:bldP spid="55809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98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三、合并之后的</a:t>
            </a:r>
            <a:r>
              <a:rPr lang="en-US" altLang="zh-CN"/>
              <a:t>ACTION</a:t>
            </a:r>
            <a:r>
              <a:rPr lang="zh-CN" altLang="en-US" dirty="0"/>
              <a:t>与</a:t>
            </a:r>
            <a:r>
              <a:rPr lang="en-US" altLang="zh-CN"/>
              <a:t>GOTO</a:t>
            </a:r>
            <a:r>
              <a:rPr lang="zh-CN" altLang="en-US" dirty="0"/>
              <a:t>表构造</a:t>
            </a:r>
            <a:endParaRPr lang="zh-CN" altLang="en-US" dirty="0"/>
          </a:p>
          <a:p>
            <a:pPr lvl="1" eaLnBrk="1" hangingPunct="1"/>
            <a:r>
              <a:rPr lang="en-US" altLang="zh-CN"/>
              <a:t>2</a:t>
            </a:r>
            <a:r>
              <a:rPr lang="zh-CN" altLang="en-US" dirty="0"/>
              <a:t>、</a:t>
            </a:r>
            <a:r>
              <a:rPr lang="en-US" altLang="zh-CN"/>
              <a:t>ACTION</a:t>
            </a:r>
            <a:r>
              <a:rPr lang="zh-CN" altLang="en-US" dirty="0"/>
              <a:t>表合并时冲突情况讨论：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归约</a:t>
            </a:r>
            <a:r>
              <a:rPr lang="en-US" altLang="zh-CN"/>
              <a:t>-</a:t>
            </a:r>
            <a:r>
              <a:rPr lang="zh-CN" altLang="en-US" dirty="0"/>
              <a:t>归约情形一</a:t>
            </a:r>
            <a:endParaRPr lang="zh-CN" altLang="en-US" dirty="0"/>
          </a:p>
        </p:txBody>
      </p:sp>
      <p:sp>
        <p:nvSpPr>
          <p:cNvPr id="560132" name="Text Box 4"/>
          <p:cNvSpPr txBox="1"/>
          <p:nvPr/>
        </p:nvSpPr>
        <p:spPr>
          <a:xfrm>
            <a:off x="828675" y="3284538"/>
            <a:ext cx="1943100" cy="935037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7:Ac,      d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0133" name="Text Box 5"/>
          <p:cNvSpPr txBox="1"/>
          <p:nvPr/>
        </p:nvSpPr>
        <p:spPr>
          <a:xfrm>
            <a:off x="3708400" y="3284538"/>
            <a:ext cx="1800225" cy="936625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8:Ac,      e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0134" name="AutoShape 6"/>
          <p:cNvSpPr/>
          <p:nvPr/>
        </p:nvSpPr>
        <p:spPr>
          <a:xfrm>
            <a:off x="3060700" y="4294188"/>
            <a:ext cx="504825" cy="790575"/>
          </a:xfrm>
          <a:prstGeom prst="downArrow">
            <a:avLst>
              <a:gd name="adj1" fmla="val 50000"/>
              <a:gd name="adj2" fmla="val 3913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60135" name="Text Box 7"/>
          <p:cNvSpPr txBox="1"/>
          <p:nvPr/>
        </p:nvSpPr>
        <p:spPr>
          <a:xfrm>
            <a:off x="2124075" y="5229225"/>
            <a:ext cx="2301875" cy="935038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7:Ac,      </a:t>
            </a:r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d|e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0136" name="AutoShape 8"/>
          <p:cNvSpPr>
            <a:spLocks noChangeArrowheads="1"/>
          </p:cNvSpPr>
          <p:nvPr/>
        </p:nvSpPr>
        <p:spPr bwMode="auto">
          <a:xfrm>
            <a:off x="5580063" y="4149725"/>
            <a:ext cx="2736850" cy="1944688"/>
          </a:xfrm>
          <a:prstGeom prst="cloudCallout">
            <a:avLst>
              <a:gd name="adj1" fmla="val -81148"/>
              <a:gd name="adj2" fmla="val -26653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合并前后有无冲突？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601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601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601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  <p:bldP spid="560136" grpId="0" animBg="1" build="allAtOnce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08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208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三、合并之后的</a:t>
            </a:r>
            <a:r>
              <a:rPr lang="en-US" altLang="zh-CN"/>
              <a:t>ACTION</a:t>
            </a:r>
            <a:r>
              <a:rPr lang="zh-CN" altLang="en-US" dirty="0"/>
              <a:t>与</a:t>
            </a:r>
            <a:r>
              <a:rPr lang="en-US" altLang="zh-CN"/>
              <a:t>GOTO</a:t>
            </a:r>
            <a:r>
              <a:rPr lang="zh-CN" altLang="en-US" dirty="0"/>
              <a:t>表构造</a:t>
            </a:r>
            <a:endParaRPr lang="zh-CN" altLang="en-US" dirty="0"/>
          </a:p>
          <a:p>
            <a:pPr lvl="1" eaLnBrk="1" hangingPunct="1"/>
            <a:r>
              <a:rPr lang="en-US" altLang="zh-CN"/>
              <a:t>2</a:t>
            </a:r>
            <a:r>
              <a:rPr lang="zh-CN" altLang="en-US" dirty="0"/>
              <a:t>、</a:t>
            </a:r>
            <a:r>
              <a:rPr lang="en-US" altLang="zh-CN"/>
              <a:t>ACTION</a:t>
            </a:r>
            <a:r>
              <a:rPr lang="zh-CN" altLang="en-US" dirty="0"/>
              <a:t>表合并时冲突情况讨论：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归约</a:t>
            </a:r>
            <a:r>
              <a:rPr lang="en-US" altLang="zh-CN"/>
              <a:t>-</a:t>
            </a:r>
            <a:r>
              <a:rPr lang="zh-CN" altLang="en-US" dirty="0"/>
              <a:t>归约情形二</a:t>
            </a:r>
            <a:endParaRPr lang="zh-CN" altLang="en-US" dirty="0"/>
          </a:p>
        </p:txBody>
      </p:sp>
      <p:sp>
        <p:nvSpPr>
          <p:cNvPr id="559108" name="Text Box 4"/>
          <p:cNvSpPr txBox="1"/>
          <p:nvPr/>
        </p:nvSpPr>
        <p:spPr>
          <a:xfrm>
            <a:off x="828675" y="3284538"/>
            <a:ext cx="1943100" cy="935037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7:Ac,      d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Bc</a:t>
            </a:r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,      e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9109" name="Text Box 5"/>
          <p:cNvSpPr txBox="1"/>
          <p:nvPr/>
        </p:nvSpPr>
        <p:spPr>
          <a:xfrm>
            <a:off x="3708400" y="3284538"/>
            <a:ext cx="1800225" cy="936625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8:Ac,      e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Bc</a:t>
            </a:r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,      d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9110" name="AutoShape 6"/>
          <p:cNvSpPr/>
          <p:nvPr/>
        </p:nvSpPr>
        <p:spPr>
          <a:xfrm>
            <a:off x="3060700" y="4294188"/>
            <a:ext cx="504825" cy="790575"/>
          </a:xfrm>
          <a:prstGeom prst="downArrow">
            <a:avLst>
              <a:gd name="adj1" fmla="val 50000"/>
              <a:gd name="adj2" fmla="val 3913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59111" name="Text Box 7"/>
          <p:cNvSpPr txBox="1"/>
          <p:nvPr/>
        </p:nvSpPr>
        <p:spPr>
          <a:xfrm>
            <a:off x="2124075" y="5229225"/>
            <a:ext cx="2301875" cy="935038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7:Ac,      </a:t>
            </a:r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d|e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Bc</a:t>
            </a:r>
            <a:r>
              <a:rPr lang="en-US" altLang="zh-CN" sz="18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,      </a:t>
            </a:r>
            <a:r>
              <a:rPr lang="en-US" altLang="zh-CN" sz="18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d|e</a:t>
            </a:r>
            <a:endParaRPr lang="en-US" altLang="zh-CN" sz="18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9114" name="AutoShape 10"/>
          <p:cNvSpPr>
            <a:spLocks noChangeArrowheads="1"/>
          </p:cNvSpPr>
          <p:nvPr/>
        </p:nvSpPr>
        <p:spPr bwMode="auto">
          <a:xfrm>
            <a:off x="4572000" y="4076700"/>
            <a:ext cx="4572000" cy="1944688"/>
          </a:xfrm>
          <a:prstGeom prst="cloudCallout">
            <a:avLst>
              <a:gd name="adj1" fmla="val -68648"/>
              <a:gd name="adj2" fmla="val -26653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合并前后有无冲突？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怎么办？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5911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5911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5911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559114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559114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559114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559109" grpId="0" animBg="1"/>
      <p:bldP spid="559110" grpId="0" animBg="1"/>
      <p:bldP spid="559111" grpId="0" animBg="1"/>
      <p:bldP spid="559114" grpId="0" animBg="1" build="allAtOnce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67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三、合并之后的</a:t>
            </a:r>
            <a:r>
              <a:rPr lang="en-US" altLang="zh-CN"/>
              <a:t>ACTION</a:t>
            </a:r>
            <a:r>
              <a:rPr lang="zh-CN" altLang="en-US" dirty="0"/>
              <a:t>与</a:t>
            </a:r>
            <a:r>
              <a:rPr lang="en-US" altLang="zh-CN"/>
              <a:t>GOTO</a:t>
            </a:r>
            <a:r>
              <a:rPr lang="zh-CN" altLang="en-US" dirty="0"/>
              <a:t>表构造</a:t>
            </a:r>
            <a:endParaRPr lang="zh-CN" altLang="en-US" dirty="0"/>
          </a:p>
          <a:p>
            <a:pPr lvl="1" eaLnBrk="1" hangingPunct="1"/>
            <a:r>
              <a:rPr lang="en-US" altLang="zh-CN"/>
              <a:t>2</a:t>
            </a:r>
            <a:r>
              <a:rPr lang="zh-CN" altLang="en-US" dirty="0"/>
              <a:t>、</a:t>
            </a:r>
            <a:r>
              <a:rPr lang="en-US" altLang="zh-CN"/>
              <a:t>ACTION</a:t>
            </a:r>
            <a:r>
              <a:rPr lang="zh-CN" altLang="en-US" dirty="0"/>
              <a:t>表合并时冲突情况讨论：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归约</a:t>
            </a:r>
            <a:r>
              <a:rPr lang="en-US" altLang="zh-CN"/>
              <a:t>-</a:t>
            </a:r>
            <a:r>
              <a:rPr lang="zh-CN" altLang="en-US" dirty="0"/>
              <a:t>出错情形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以例</a:t>
            </a:r>
            <a:r>
              <a:rPr lang="en-US" altLang="zh-CN"/>
              <a:t>4</a:t>
            </a:r>
            <a:r>
              <a:rPr lang="zh-CN" altLang="en-US" dirty="0"/>
              <a:t>中的状态为例</a:t>
            </a:r>
            <a:endParaRPr lang="zh-CN" altLang="en-US" dirty="0"/>
          </a:p>
          <a:p>
            <a:pPr lvl="4" eaLnBrk="1" hangingPunct="1"/>
            <a:r>
              <a:rPr lang="en-US" altLang="zh-CN"/>
              <a:t>4</a:t>
            </a:r>
            <a:r>
              <a:rPr lang="zh-CN" altLang="en-US" dirty="0"/>
              <a:t>与</a:t>
            </a:r>
            <a:r>
              <a:rPr lang="en-US" altLang="zh-CN"/>
              <a:t>12</a:t>
            </a:r>
            <a:endParaRPr lang="en-US" altLang="zh-CN"/>
          </a:p>
          <a:p>
            <a:pPr lvl="4" eaLnBrk="1" hangingPunct="1"/>
            <a:r>
              <a:rPr lang="en-US" altLang="zh-CN"/>
              <a:t>5</a:t>
            </a:r>
            <a:r>
              <a:rPr lang="zh-CN" altLang="en-US" dirty="0"/>
              <a:t>与</a:t>
            </a:r>
            <a:r>
              <a:rPr lang="en-US" altLang="zh-CN"/>
              <a:t>10</a:t>
            </a:r>
            <a:endParaRPr lang="en-US" altLang="zh-CN"/>
          </a:p>
          <a:p>
            <a:pPr lvl="4" eaLnBrk="1" hangingPunct="1"/>
            <a:r>
              <a:rPr lang="en-US" altLang="zh-CN"/>
              <a:t>7</a:t>
            </a:r>
            <a:r>
              <a:rPr lang="zh-CN" altLang="en-US" dirty="0"/>
              <a:t>与</a:t>
            </a:r>
            <a:r>
              <a:rPr lang="en-US" altLang="zh-CN"/>
              <a:t>13</a:t>
            </a:r>
            <a:endParaRPr lang="en-US" altLang="zh-CN"/>
          </a:p>
          <a:p>
            <a:pPr lvl="4" eaLnBrk="1" hangingPunct="1"/>
            <a:r>
              <a:rPr lang="en-US" altLang="zh-CN"/>
              <a:t>8</a:t>
            </a:r>
            <a:r>
              <a:rPr lang="zh-CN" altLang="en-US" dirty="0"/>
              <a:t>与</a:t>
            </a:r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561156" name="AutoShape 4">
            <a:hlinkClick r:id="rId1" action="ppaction://hlinksldjump"/>
          </p:cNvPr>
          <p:cNvSpPr/>
          <p:nvPr/>
        </p:nvSpPr>
        <p:spPr>
          <a:xfrm>
            <a:off x="3779838" y="3573463"/>
            <a:ext cx="647700" cy="93503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16741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16741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16741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6741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6741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6741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6741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6741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6741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16741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16741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16741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charRg st="7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16741">
                                            <p:txEl>
                                              <p:charRg st="7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16741">
                                            <p:txEl>
                                              <p:charRg st="7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16741">
                                            <p:txEl>
                                              <p:charRg st="7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28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77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四、构造</a:t>
            </a:r>
            <a:r>
              <a:rPr lang="en-US" altLang="zh-CN"/>
              <a:t>LALR</a:t>
            </a:r>
            <a:r>
              <a:rPr lang="zh-CN" altLang="en-US" dirty="0"/>
              <a:t>分析表的算法</a:t>
            </a:r>
            <a:endParaRPr lang="zh-CN" altLang="en-US" dirty="0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）构造</a:t>
            </a:r>
            <a:r>
              <a:rPr lang="en-US" altLang="zh-CN"/>
              <a:t>LR(1)</a:t>
            </a:r>
            <a:r>
              <a:rPr lang="zh-CN" altLang="en-US" dirty="0"/>
              <a:t>项目集规范族</a:t>
            </a:r>
            <a:endParaRPr lang="zh-CN" altLang="en-US" dirty="0"/>
          </a:p>
          <a:p>
            <a:pPr lvl="1" eaLnBrk="1" hangingPunct="1"/>
            <a:r>
              <a:rPr lang="en-US" altLang="zh-CN"/>
              <a:t>2</a:t>
            </a:r>
            <a:r>
              <a:rPr lang="zh-CN" altLang="en-US" dirty="0"/>
              <a:t>）合并同心集、编号</a:t>
            </a:r>
            <a:endParaRPr lang="zh-CN" altLang="en-US" dirty="0"/>
          </a:p>
          <a:p>
            <a:pPr lvl="1" eaLnBrk="1" hangingPunct="1"/>
            <a:r>
              <a:rPr lang="en-US" altLang="zh-CN"/>
              <a:t>3</a:t>
            </a:r>
            <a:r>
              <a:rPr lang="zh-CN" altLang="en-US" dirty="0"/>
              <a:t>）构造</a:t>
            </a:r>
            <a:r>
              <a:rPr lang="en-US" altLang="zh-CN"/>
              <a:t>ACTION</a:t>
            </a:r>
            <a:r>
              <a:rPr lang="zh-CN" altLang="en-US" dirty="0"/>
              <a:t>表</a:t>
            </a:r>
            <a:endParaRPr lang="zh-CN" altLang="en-US" dirty="0"/>
          </a:p>
          <a:p>
            <a:pPr lvl="2" eaLnBrk="1" hangingPunct="1"/>
            <a:r>
              <a:rPr lang="en-US" altLang="zh-CN"/>
              <a:t>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</a:t>
            </a:r>
            <a:r>
              <a:rPr lang="en-US" altLang="zh-CN" err="1">
                <a:latin typeface="华文楷体" pitchFamily="2" charset="-122"/>
              </a:rPr>
              <a:t>•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</a:t>
            </a:r>
            <a:r>
              <a:rPr lang="en-US" altLang="zh-CN" err="1"/>
              <a:t>,b)</a:t>
            </a:r>
            <a:r>
              <a:rPr lang="en-US" altLang="zh-CN" err="1">
                <a:sym typeface="Symbol" panose="05050102010706020507" pitchFamily="18" charset="2"/>
              </a:rPr>
              <a:t></a:t>
            </a:r>
            <a:r>
              <a:rPr lang="en-US" altLang="zh-CN" err="1"/>
              <a:t>k</a:t>
            </a:r>
            <a:endParaRPr lang="en-US" altLang="zh-CN"/>
          </a:p>
          <a:p>
            <a:pPr lvl="2" eaLnBrk="1" hangingPunct="1"/>
            <a:r>
              <a:rPr lang="en-US" altLang="zh-CN"/>
              <a:t>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</a:t>
            </a:r>
            <a:r>
              <a:rPr lang="en-US" altLang="zh-CN" err="1">
                <a:latin typeface="华文楷体" pitchFamily="2" charset="-122"/>
              </a:rPr>
              <a:t>•</a:t>
            </a:r>
            <a:r>
              <a:rPr lang="en-US" altLang="zh-CN" err="1"/>
              <a:t>,a)</a:t>
            </a:r>
            <a:r>
              <a:rPr lang="en-US" altLang="zh-CN" err="1">
                <a:sym typeface="Symbol" panose="05050102010706020507" pitchFamily="18" charset="2"/>
              </a:rPr>
              <a:t>k</a:t>
            </a:r>
            <a:endParaRPr lang="en-US" altLang="zh-CN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/>
              <a:t>(S</a:t>
            </a:r>
            <a:r>
              <a:rPr lang="en-US" altLang="zh-CN">
                <a:latin typeface="华文楷体" pitchFamily="2" charset="-122"/>
              </a:rPr>
              <a:t>’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err="1">
                <a:latin typeface="华文楷体" pitchFamily="2" charset="-122"/>
                <a:sym typeface="Symbol" panose="05050102010706020507" pitchFamily="18" charset="2"/>
              </a:rPr>
              <a:t>•</a:t>
            </a:r>
            <a:r>
              <a:rPr lang="en-US" altLang="zh-CN" err="1">
                <a:sym typeface="Symbol" panose="05050102010706020507" pitchFamily="18" charset="2"/>
              </a:rPr>
              <a:t>,#)k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 dirty="0">
                <a:sym typeface="Symbol" panose="05050102010706020507" pitchFamily="18" charset="2"/>
              </a:rPr>
              <a:t>）构造</a:t>
            </a:r>
            <a:r>
              <a:rPr lang="en-US" altLang="zh-CN">
                <a:sym typeface="Symbol" panose="05050102010706020507" pitchFamily="18" charset="2"/>
              </a:rPr>
              <a:t>GOTO</a:t>
            </a:r>
            <a:r>
              <a:rPr lang="zh-CN" altLang="en-US" dirty="0">
                <a:sym typeface="Symbol" panose="05050102010706020507" pitchFamily="18" charset="2"/>
              </a:rPr>
              <a:t>表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 err="1"/>
              <a:t>GO(</a:t>
            </a:r>
            <a:r>
              <a:rPr lang="en-US" altLang="zh-CN" err="1">
                <a:sym typeface="Symbol" panose="05050102010706020507" pitchFamily="18" charset="2"/>
              </a:rPr>
              <a:t>k,</a:t>
            </a:r>
            <a:r>
              <a:rPr lang="en-US" altLang="zh-CN" err="1"/>
              <a:t>A</a:t>
            </a:r>
            <a:r>
              <a:rPr lang="en-US" altLang="zh-CN"/>
              <a:t>)=j</a:t>
            </a:r>
            <a:endParaRPr lang="en-US" altLang="zh-CN"/>
          </a:p>
          <a:p>
            <a:pPr lvl="1" eaLnBrk="1" hangingPunct="1"/>
            <a:r>
              <a:rPr lang="en-US" altLang="zh-CN"/>
              <a:t>5</a:t>
            </a:r>
            <a:r>
              <a:rPr lang="zh-CN" altLang="en-US" dirty="0"/>
              <a:t>）</a:t>
            </a:r>
            <a:r>
              <a:rPr lang="en-US" altLang="zh-CN"/>
              <a:t>Otherwise put error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charRg st="1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7765">
                                            <p:txEl>
                                              <p:charRg st="1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7765">
                                            <p:txEl>
                                              <p:charRg st="1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7765">
                                            <p:txEl>
                                              <p:charRg st="1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7765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7765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7765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7765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7765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7765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17765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17765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17765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17765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17765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17765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17765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17765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17765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17765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17765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17765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charRg st="10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17765">
                                            <p:txEl>
                                              <p:charRg st="10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17765">
                                            <p:txEl>
                                              <p:charRg st="10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17765">
                                            <p:txEl>
                                              <p:charRg st="10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charRg st="11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17765">
                                            <p:txEl>
                                              <p:charRg st="11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17765">
                                            <p:txEl>
                                              <p:charRg st="11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17765">
                                            <p:txEl>
                                              <p:charRg st="11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390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187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五、</a:t>
            </a:r>
            <a:r>
              <a:rPr lang="en-US" altLang="zh-CN"/>
              <a:t>LALR</a:t>
            </a:r>
            <a:r>
              <a:rPr lang="zh-CN" altLang="en-US" dirty="0"/>
              <a:t>文法定义：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按照上述算法构造分析表，如果不存在多重定义项，则该文法是</a:t>
            </a:r>
            <a:r>
              <a:rPr lang="en-US" altLang="zh-CN"/>
              <a:t>LALR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sp>
        <p:nvSpPr>
          <p:cNvPr id="563204" name="Text Box 4"/>
          <p:cNvSpPr txBox="1"/>
          <p:nvPr/>
        </p:nvSpPr>
        <p:spPr>
          <a:xfrm>
            <a:off x="1187450" y="3860800"/>
            <a:ext cx="6769100" cy="1920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在前述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LR(1)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项目集规范族的基础上构造例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4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的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LALR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分析表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...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charRg st="1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8789">
                                            <p:txEl>
                                              <p:charRg st="1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8789">
                                            <p:txEl>
                                              <p:charRg st="1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8789">
                                            <p:txEl>
                                              <p:charRg st="1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49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24932" name="Text Box 4"/>
          <p:cNvSpPr txBox="1"/>
          <p:nvPr/>
        </p:nvSpPr>
        <p:spPr>
          <a:xfrm>
            <a:off x="360363" y="2278063"/>
            <a:ext cx="1585912" cy="23764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S’ →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S,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    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L=R,#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SR,   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L*R,=|#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RL,   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16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Li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=|#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4933" name="Text Box 5"/>
          <p:cNvSpPr txBox="1"/>
          <p:nvPr/>
        </p:nvSpPr>
        <p:spPr>
          <a:xfrm>
            <a:off x="2593975" y="2278063"/>
            <a:ext cx="1439863" cy="3603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S’ →S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934" name="Group 6"/>
          <p:cNvGrpSpPr/>
          <p:nvPr/>
        </p:nvGrpSpPr>
        <p:grpSpPr>
          <a:xfrm>
            <a:off x="1944688" y="2133600"/>
            <a:ext cx="649287" cy="457200"/>
            <a:chOff x="1156" y="436"/>
            <a:chExt cx="409" cy="288"/>
          </a:xfrm>
        </p:grpSpPr>
        <p:sp>
          <p:nvSpPr>
            <p:cNvPr id="124935" name="Line 7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36" name="Text Box 8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37" name="Text Box 9"/>
          <p:cNvSpPr txBox="1"/>
          <p:nvPr/>
        </p:nvSpPr>
        <p:spPr>
          <a:xfrm>
            <a:off x="2593975" y="2782888"/>
            <a:ext cx="1439863" cy="5032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=R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R→L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,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24938" name="Group 10"/>
          <p:cNvGrpSpPr/>
          <p:nvPr/>
        </p:nvGrpSpPr>
        <p:grpSpPr>
          <a:xfrm>
            <a:off x="1944688" y="2638425"/>
            <a:ext cx="649287" cy="457200"/>
            <a:chOff x="1156" y="436"/>
            <a:chExt cx="409" cy="288"/>
          </a:xfrm>
        </p:grpSpPr>
        <p:sp>
          <p:nvSpPr>
            <p:cNvPr id="124939" name="Line 11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40" name="Text Box 12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41" name="Text Box 13"/>
          <p:cNvSpPr txBox="1"/>
          <p:nvPr/>
        </p:nvSpPr>
        <p:spPr>
          <a:xfrm>
            <a:off x="2593975" y="3357563"/>
            <a:ext cx="1439863" cy="3603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 →R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942" name="Group 14"/>
          <p:cNvGrpSpPr/>
          <p:nvPr/>
        </p:nvGrpSpPr>
        <p:grpSpPr>
          <a:xfrm>
            <a:off x="1944688" y="3213100"/>
            <a:ext cx="649287" cy="457200"/>
            <a:chOff x="1156" y="436"/>
            <a:chExt cx="409" cy="288"/>
          </a:xfrm>
        </p:grpSpPr>
        <p:sp>
          <p:nvSpPr>
            <p:cNvPr id="124943" name="Line 15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44" name="Text Box 16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45" name="Text Box 17"/>
          <p:cNvSpPr txBox="1"/>
          <p:nvPr/>
        </p:nvSpPr>
        <p:spPr>
          <a:xfrm>
            <a:off x="2627313" y="4005263"/>
            <a:ext cx="1439862" cy="8636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A8A8FF"/>
              </a:gs>
              <a:gs pos="100000">
                <a:srgbClr val="0000FF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*R,=|#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RL,  =|#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*R,=|#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err="1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i</a:t>
            </a:r>
            <a:r>
              <a:rPr lang="en-US" altLang="zh-CN" sz="14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=|#</a:t>
            </a:r>
            <a:endParaRPr lang="en-US" altLang="zh-CN" sz="140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24946" name="Group 18"/>
          <p:cNvGrpSpPr/>
          <p:nvPr/>
        </p:nvGrpSpPr>
        <p:grpSpPr>
          <a:xfrm>
            <a:off x="1944688" y="3862388"/>
            <a:ext cx="649287" cy="457200"/>
            <a:chOff x="1156" y="436"/>
            <a:chExt cx="409" cy="288"/>
          </a:xfrm>
        </p:grpSpPr>
        <p:sp>
          <p:nvSpPr>
            <p:cNvPr id="124947" name="Line 19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48" name="Text Box 20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49" name="Text Box 21"/>
          <p:cNvSpPr txBox="1"/>
          <p:nvPr/>
        </p:nvSpPr>
        <p:spPr>
          <a:xfrm>
            <a:off x="398463" y="5157788"/>
            <a:ext cx="1439862" cy="360362"/>
          </a:xfrm>
          <a:prstGeom prst="rect">
            <a:avLst/>
          </a:prstGeom>
          <a:gradFill rotWithShape="1">
            <a:gsLst>
              <a:gs pos="0">
                <a:srgbClr val="590000"/>
              </a:gs>
              <a:gs pos="50000">
                <a:srgbClr val="FF0000"/>
              </a:gs>
              <a:gs pos="100000">
                <a:srgbClr val="590000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 →i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950" name="Group 22"/>
          <p:cNvGrpSpPr/>
          <p:nvPr/>
        </p:nvGrpSpPr>
        <p:grpSpPr>
          <a:xfrm>
            <a:off x="1152525" y="4654550"/>
            <a:ext cx="287338" cy="503238"/>
            <a:chOff x="884" y="2115"/>
            <a:chExt cx="181" cy="317"/>
          </a:xfrm>
        </p:grpSpPr>
        <p:sp>
          <p:nvSpPr>
            <p:cNvPr id="124951" name="Line 23"/>
            <p:cNvSpPr/>
            <p:nvPr/>
          </p:nvSpPr>
          <p:spPr>
            <a:xfrm>
              <a:off x="884" y="211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52" name="Text Box 24"/>
            <p:cNvSpPr txBox="1"/>
            <p:nvPr/>
          </p:nvSpPr>
          <p:spPr>
            <a:xfrm>
              <a:off x="884" y="2115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53" name="Text Box 25"/>
          <p:cNvSpPr txBox="1"/>
          <p:nvPr/>
        </p:nvSpPr>
        <p:spPr>
          <a:xfrm>
            <a:off x="4681538" y="2781300"/>
            <a:ext cx="1439862" cy="9366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S→L=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RL,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*R,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24954" name="Group 26"/>
          <p:cNvGrpSpPr/>
          <p:nvPr/>
        </p:nvGrpSpPr>
        <p:grpSpPr>
          <a:xfrm>
            <a:off x="4032250" y="2636838"/>
            <a:ext cx="649288" cy="457200"/>
            <a:chOff x="1156" y="436"/>
            <a:chExt cx="409" cy="288"/>
          </a:xfrm>
        </p:grpSpPr>
        <p:sp>
          <p:nvSpPr>
            <p:cNvPr id="124955" name="Line 27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56" name="Text Box 28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=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57" name="Text Box 29"/>
          <p:cNvSpPr txBox="1"/>
          <p:nvPr/>
        </p:nvSpPr>
        <p:spPr>
          <a:xfrm>
            <a:off x="2592388" y="5373688"/>
            <a:ext cx="1439862" cy="360362"/>
          </a:xfrm>
          <a:prstGeom prst="rect">
            <a:avLst/>
          </a:prstGeom>
          <a:gradFill rotWithShape="1">
            <a:gsLst>
              <a:gs pos="0">
                <a:srgbClr val="4B5731"/>
              </a:gs>
              <a:gs pos="50000">
                <a:schemeClr val="accent1"/>
              </a:gs>
              <a:gs pos="100000">
                <a:srgbClr val="4B5731"/>
              </a:gs>
            </a:gsLst>
            <a:lin ang="5400000" scaled="1"/>
            <a:tileRect/>
          </a:gra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40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L→*R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958" name="Group 30"/>
          <p:cNvGrpSpPr/>
          <p:nvPr/>
        </p:nvGrpSpPr>
        <p:grpSpPr>
          <a:xfrm>
            <a:off x="3346450" y="4870450"/>
            <a:ext cx="287338" cy="503238"/>
            <a:chOff x="884" y="2115"/>
            <a:chExt cx="181" cy="317"/>
          </a:xfrm>
        </p:grpSpPr>
        <p:sp>
          <p:nvSpPr>
            <p:cNvPr id="124959" name="Line 31"/>
            <p:cNvSpPr/>
            <p:nvPr/>
          </p:nvSpPr>
          <p:spPr>
            <a:xfrm>
              <a:off x="884" y="211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60" name="Text Box 32"/>
            <p:cNvSpPr txBox="1"/>
            <p:nvPr/>
          </p:nvSpPr>
          <p:spPr>
            <a:xfrm>
              <a:off x="884" y="2115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61" name="Text Box 33" descr="画布"/>
          <p:cNvSpPr txBox="1"/>
          <p:nvPr/>
        </p:nvSpPr>
        <p:spPr>
          <a:xfrm>
            <a:off x="4716463" y="4581525"/>
            <a:ext cx="1439862" cy="360363"/>
          </a:xfrm>
          <a:prstGeom prst="rect">
            <a:avLst/>
          </a:prstGeom>
          <a:blipFill rotWithShape="1">
            <a:blip r:embed="rId1"/>
          </a:blip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R→L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62" name="Line 35"/>
          <p:cNvSpPr/>
          <p:nvPr/>
        </p:nvSpPr>
        <p:spPr>
          <a:xfrm>
            <a:off x="4067175" y="4845050"/>
            <a:ext cx="6492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4963" name="Text Box 36"/>
          <p:cNvSpPr txBox="1"/>
          <p:nvPr/>
        </p:nvSpPr>
        <p:spPr>
          <a:xfrm>
            <a:off x="4283075" y="4772025"/>
            <a:ext cx="287338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64" name="Text Box 37"/>
          <p:cNvSpPr txBox="1"/>
          <p:nvPr/>
        </p:nvSpPr>
        <p:spPr>
          <a:xfrm>
            <a:off x="6769100" y="2781300"/>
            <a:ext cx="1800225" cy="3603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S→L=R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965" name="Group 38"/>
          <p:cNvGrpSpPr/>
          <p:nvPr/>
        </p:nvGrpSpPr>
        <p:grpSpPr>
          <a:xfrm>
            <a:off x="6119813" y="2636838"/>
            <a:ext cx="649287" cy="457200"/>
            <a:chOff x="1156" y="436"/>
            <a:chExt cx="409" cy="288"/>
          </a:xfrm>
        </p:grpSpPr>
        <p:sp>
          <p:nvSpPr>
            <p:cNvPr id="124966" name="Line 39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67" name="Text Box 40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68" name="Line 46"/>
          <p:cNvSpPr/>
          <p:nvPr/>
        </p:nvSpPr>
        <p:spPr>
          <a:xfrm>
            <a:off x="5364163" y="3716338"/>
            <a:ext cx="0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4969" name="Text Box 47"/>
          <p:cNvSpPr txBox="1"/>
          <p:nvPr/>
        </p:nvSpPr>
        <p:spPr>
          <a:xfrm>
            <a:off x="5364163" y="3908425"/>
            <a:ext cx="287337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4970" name="AutoShape 49"/>
          <p:cNvCxnSpPr/>
          <p:nvPr/>
        </p:nvCxnSpPr>
        <p:spPr>
          <a:xfrm rot="-10800000" flipV="1">
            <a:off x="4067175" y="3357563"/>
            <a:ext cx="614363" cy="1187450"/>
          </a:xfrm>
          <a:prstGeom prst="bentConnector3">
            <a:avLst>
              <a:gd name="adj1" fmla="val 22477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24971" name="Rectangle 50"/>
          <p:cNvSpPr/>
          <p:nvPr/>
        </p:nvSpPr>
        <p:spPr>
          <a:xfrm>
            <a:off x="4451350" y="3860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*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grpSp>
        <p:nvGrpSpPr>
          <p:cNvPr id="124972" name="Group 54"/>
          <p:cNvGrpSpPr/>
          <p:nvPr/>
        </p:nvGrpSpPr>
        <p:grpSpPr>
          <a:xfrm>
            <a:off x="1838325" y="4438650"/>
            <a:ext cx="755650" cy="900113"/>
            <a:chOff x="1316" y="2070"/>
            <a:chExt cx="476" cy="567"/>
          </a:xfrm>
        </p:grpSpPr>
        <p:cxnSp>
          <p:nvCxnSpPr>
            <p:cNvPr id="124973" name="AutoShape 55"/>
            <p:cNvCxnSpPr>
              <a:stCxn id="124945" idx="1"/>
              <a:endCxn id="124949" idx="3"/>
            </p:cNvCxnSpPr>
            <p:nvPr/>
          </p:nvCxnSpPr>
          <p:spPr>
            <a:xfrm rot="-10800000" flipV="1">
              <a:off x="1316" y="2070"/>
              <a:ext cx="476" cy="567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24974" name="Text Box 56"/>
            <p:cNvSpPr txBox="1"/>
            <p:nvPr/>
          </p:nvSpPr>
          <p:spPr>
            <a:xfrm>
              <a:off x="1519" y="2251"/>
              <a:ext cx="22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24975" name="AutoShape 58"/>
          <p:cNvCxnSpPr>
            <a:stCxn id="124945" idx="1"/>
            <a:endCxn id="124949" idx="3"/>
          </p:cNvCxnSpPr>
          <p:nvPr/>
        </p:nvCxnSpPr>
        <p:spPr>
          <a:xfrm rot="5400000" flipV="1">
            <a:off x="3455988" y="3860800"/>
            <a:ext cx="431800" cy="719138"/>
          </a:xfrm>
          <a:prstGeom prst="bentConnector4">
            <a:avLst>
              <a:gd name="adj1" fmla="val -52940"/>
              <a:gd name="adj2" fmla="val 131569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24976" name="Text Box 59"/>
          <p:cNvSpPr txBox="1"/>
          <p:nvPr/>
        </p:nvSpPr>
        <p:spPr>
          <a:xfrm>
            <a:off x="3995738" y="3844925"/>
            <a:ext cx="3603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*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cxnSp>
        <p:nvCxnSpPr>
          <p:cNvPr id="124977" name="AutoShape 71"/>
          <p:cNvCxnSpPr>
            <a:stCxn id="124953" idx="3"/>
            <a:endCxn id="124949" idx="2"/>
          </p:cNvCxnSpPr>
          <p:nvPr/>
        </p:nvCxnSpPr>
        <p:spPr>
          <a:xfrm flipH="1">
            <a:off x="1119188" y="3249613"/>
            <a:ext cx="5002212" cy="2268537"/>
          </a:xfrm>
          <a:prstGeom prst="bentConnector4">
            <a:avLst>
              <a:gd name="adj1" fmla="val -6889"/>
              <a:gd name="adj2" fmla="val 120361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564294" name="AutoShape 70">
            <a:hlinkClick r:id="rId2" action="ppaction://hlinksldjump"/>
          </p:cNvPr>
          <p:cNvSpPr/>
          <p:nvPr/>
        </p:nvSpPr>
        <p:spPr>
          <a:xfrm>
            <a:off x="4643438" y="5516563"/>
            <a:ext cx="433387" cy="720725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24979" name="Text Box 72"/>
          <p:cNvSpPr txBox="1"/>
          <p:nvPr/>
        </p:nvSpPr>
        <p:spPr>
          <a:xfrm>
            <a:off x="6445250" y="4149725"/>
            <a:ext cx="287338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i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80" name="AutoShape 73">
            <a:hlinkClick r:id="" action="ppaction://hlinkshowjump?jump=lastslideviewed"/>
          </p:cNvPr>
          <p:cNvSpPr/>
          <p:nvPr/>
        </p:nvSpPr>
        <p:spPr>
          <a:xfrm>
            <a:off x="7885113" y="5661025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9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59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graphicFrame>
        <p:nvGraphicFramePr>
          <p:cNvPr id="565408" name="Group 160"/>
          <p:cNvGraphicFramePr>
            <a:graphicFrameLocks noGrp="1"/>
          </p:cNvGraphicFramePr>
          <p:nvPr/>
        </p:nvGraphicFramePr>
        <p:xfrm>
          <a:off x="323850" y="1844675"/>
          <a:ext cx="8569325" cy="4481513"/>
        </p:xfrm>
        <a:graphic>
          <a:graphicData uri="http://schemas.openxmlformats.org/drawingml/2006/table">
            <a:tbl>
              <a:tblPr/>
              <a:tblGrid>
                <a:gridCol w="1096963"/>
                <a:gridCol w="1065212"/>
                <a:gridCol w="1120775"/>
                <a:gridCol w="1042988"/>
                <a:gridCol w="960437"/>
                <a:gridCol w="1120775"/>
                <a:gridCol w="1081088"/>
                <a:gridCol w="1081087"/>
              </a:tblGrid>
              <a:tr h="36834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6993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acc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5402" name="Rectangle 154" descr="新闻纸"/>
          <p:cNvSpPr/>
          <p:nvPr/>
        </p:nvSpPr>
        <p:spPr>
          <a:xfrm>
            <a:off x="2881313" y="4852988"/>
            <a:ext cx="407987" cy="30480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lIns="0" tIns="0" rIns="0" bIns="0" anchor="t" anchorCtr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sz="2000" b="1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5403" name="Rectangle 155" descr="新闻纸"/>
          <p:cNvSpPr/>
          <p:nvPr/>
        </p:nvSpPr>
        <p:spPr>
          <a:xfrm>
            <a:off x="3962400" y="4852988"/>
            <a:ext cx="407988" cy="30480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lIns="0" tIns="0" rIns="0" bIns="0" anchor="t" anchorCtr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000" b="1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5404" name="Rectangle 156" descr="新闻纸"/>
          <p:cNvSpPr/>
          <p:nvPr/>
        </p:nvSpPr>
        <p:spPr>
          <a:xfrm>
            <a:off x="7092950" y="4852988"/>
            <a:ext cx="407988" cy="30480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lIns="0" tIns="0" rIns="0" bIns="0" anchor="t" anchorCtr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8</a:t>
            </a:r>
            <a:endParaRPr lang="en-US" altLang="zh-CN" sz="2000" b="1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5410" name="AutoShape 162">
            <a:hlinkClick r:id="rId2" action="ppaction://hlinksldjump"/>
          </p:cNvPr>
          <p:cNvSpPr/>
          <p:nvPr/>
        </p:nvSpPr>
        <p:spPr>
          <a:xfrm>
            <a:off x="8243888" y="1052513"/>
            <a:ext cx="433387" cy="720725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65411" name="AutoShape 163">
            <a:hlinkClick r:id="rId3" action="ppaction://hlinksldjump"/>
          </p:cNvPr>
          <p:cNvSpPr/>
          <p:nvPr/>
        </p:nvSpPr>
        <p:spPr>
          <a:xfrm>
            <a:off x="250825" y="4797425"/>
            <a:ext cx="433388" cy="720725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26074" name="AutoShape 164">
            <a:hlinkClick r:id="" action="ppaction://hlinkshowjump?jump=lastslideviewed"/>
          </p:cNvPr>
          <p:cNvSpPr/>
          <p:nvPr/>
        </p:nvSpPr>
        <p:spPr>
          <a:xfrm>
            <a:off x="8243888" y="5805488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6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6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402" grpId="0" animBg="1"/>
      <p:bldP spid="565403" grpId="0" animBg="1"/>
      <p:bldP spid="565404" grpId="0" animBg="1"/>
      <p:bldP spid="565410" grpId="0" animBg="1"/>
      <p:bldP spid="5654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69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269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六、</a:t>
            </a:r>
            <a:r>
              <a:rPr lang="en-US" altLang="zh-CN"/>
              <a:t>LR(1)</a:t>
            </a:r>
            <a:r>
              <a:rPr lang="zh-CN" altLang="en-US" dirty="0"/>
              <a:t>与</a:t>
            </a:r>
            <a:r>
              <a:rPr lang="en-US" altLang="zh-CN"/>
              <a:t>LALR</a:t>
            </a:r>
            <a:r>
              <a:rPr lang="zh-CN" altLang="en-US" dirty="0"/>
              <a:t>分析能力比较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以例</a:t>
            </a:r>
            <a:r>
              <a:rPr lang="en-US" altLang="zh-CN"/>
              <a:t>4</a:t>
            </a:r>
            <a:r>
              <a:rPr lang="zh-CN" altLang="en-US" dirty="0"/>
              <a:t>文法分析输入串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en-US" altLang="zh-CN"/>
              <a:t>i=*i=#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endParaRPr lang="en-US" altLang="zh-CN"/>
          </a:p>
          <a:p>
            <a:pPr lvl="2" eaLnBrk="1" hangingPunct="1"/>
            <a:r>
              <a:rPr lang="zh-CN" altLang="en-US" dirty="0"/>
              <a:t>先后以</a:t>
            </a:r>
            <a:r>
              <a:rPr lang="en-US" altLang="zh-CN">
                <a:hlinkClick r:id="rId1" action="ppaction://hlinksldjump"/>
              </a:rPr>
              <a:t>LR(1)</a:t>
            </a:r>
            <a:r>
              <a:rPr lang="zh-CN" altLang="en-US" dirty="0">
                <a:hlinkClick r:id="rId1" action="ppaction://hlinksldjump"/>
              </a:rPr>
              <a:t>分析表</a:t>
            </a:r>
            <a:r>
              <a:rPr lang="zh-CN" altLang="en-US" dirty="0"/>
              <a:t>及</a:t>
            </a:r>
            <a:r>
              <a:rPr lang="en-US" altLang="zh-CN">
                <a:hlinkClick r:id="rId2" action="ppaction://hlinksldjump"/>
              </a:rPr>
              <a:t>LALR</a:t>
            </a:r>
            <a:r>
              <a:rPr lang="zh-CN" altLang="en-US" dirty="0">
                <a:hlinkClick r:id="rId2" action="ppaction://hlinksldjump"/>
              </a:rPr>
              <a:t>分析表</a:t>
            </a:r>
            <a:r>
              <a:rPr lang="zh-CN" altLang="en-US" dirty="0"/>
              <a:t>予以分析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80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28004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28005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8006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7" name="Line 6"/>
          <p:cNvSpPr/>
          <p:nvPr/>
        </p:nvSpPr>
        <p:spPr>
          <a:xfrm flipV="1">
            <a:off x="3492500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008" name="Line 7"/>
          <p:cNvSpPr/>
          <p:nvPr/>
        </p:nvSpPr>
        <p:spPr>
          <a:xfrm flipH="1">
            <a:off x="2257425" y="50847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009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0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011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8012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28013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4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15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16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8017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8018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28019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20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21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22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8023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28024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四、再说下推栈结构</a:t>
            </a:r>
            <a:endParaRPr lang="zh-CN" altLang="en-US" dirty="0"/>
          </a:p>
        </p:txBody>
      </p:sp>
      <p:grpSp>
        <p:nvGrpSpPr>
          <p:cNvPr id="17413" name="Group 4"/>
          <p:cNvGrpSpPr/>
          <p:nvPr/>
        </p:nvGrpSpPr>
        <p:grpSpPr>
          <a:xfrm>
            <a:off x="2195513" y="2997200"/>
            <a:ext cx="4714875" cy="2119313"/>
            <a:chOff x="1104" y="1036"/>
            <a:chExt cx="2970" cy="1335"/>
          </a:xfrm>
        </p:grpSpPr>
        <p:sp>
          <p:nvSpPr>
            <p:cNvPr id="17414" name="Text Box 5"/>
            <p:cNvSpPr txBox="1"/>
            <p:nvPr/>
          </p:nvSpPr>
          <p:spPr>
            <a:xfrm>
              <a:off x="1104" y="1238"/>
              <a:ext cx="385" cy="73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none" anchor="t" anchorCtr="0">
              <a:spAutoFit/>
            </a:bodyPr>
            <a:p>
              <a:pPr eaLnBrk="0" hangingPunct="0"/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下推栈</a:t>
              </a:r>
              <a:endParaRPr lang="zh-CN" altLang="en-US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15" name="Rectangle 6"/>
            <p:cNvSpPr/>
            <p:nvPr/>
          </p:nvSpPr>
          <p:spPr>
            <a:xfrm>
              <a:off x="1968" y="1248"/>
              <a:ext cx="432" cy="768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16" name="Rectangle 7"/>
            <p:cNvSpPr/>
            <p:nvPr/>
          </p:nvSpPr>
          <p:spPr>
            <a:xfrm>
              <a:off x="2400" y="1248"/>
              <a:ext cx="432" cy="768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  <p:sp>
          <p:nvSpPr>
            <p:cNvPr id="17417" name="Line 8"/>
            <p:cNvSpPr/>
            <p:nvPr/>
          </p:nvSpPr>
          <p:spPr>
            <a:xfrm flipV="1">
              <a:off x="1968" y="10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8" name="Line 9"/>
            <p:cNvSpPr/>
            <p:nvPr/>
          </p:nvSpPr>
          <p:spPr>
            <a:xfrm flipV="1">
              <a:off x="2400" y="10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9" name="Line 10"/>
            <p:cNvSpPr/>
            <p:nvPr/>
          </p:nvSpPr>
          <p:spPr>
            <a:xfrm flipV="1">
              <a:off x="2832" y="10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0" name="Line 11"/>
            <p:cNvSpPr/>
            <p:nvPr/>
          </p:nvSpPr>
          <p:spPr>
            <a:xfrm>
              <a:off x="1968" y="172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1" name="Line 12"/>
            <p:cNvSpPr/>
            <p:nvPr/>
          </p:nvSpPr>
          <p:spPr>
            <a:xfrm>
              <a:off x="1968" y="1536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2" name="Text Box 13"/>
            <p:cNvSpPr txBox="1"/>
            <p:nvPr/>
          </p:nvSpPr>
          <p:spPr>
            <a:xfrm>
              <a:off x="2065" y="1682"/>
              <a:ext cx="6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lang="en-US" altLang="zh-CN" sz="2800" baseline="-25000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  #</a:t>
              </a:r>
              <a:endParaRPr lang="en-US" altLang="zh-CN" sz="2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23" name="Text Box 14"/>
            <p:cNvSpPr txBox="1"/>
            <p:nvPr/>
          </p:nvSpPr>
          <p:spPr>
            <a:xfrm>
              <a:off x="2064" y="1202"/>
              <a:ext cx="7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800" err="1"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lang="en-US" altLang="zh-CN" sz="2800" baseline="-25000" err="1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 sz="2800" err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800" baseline="-25000" err="1">
                  <a:latin typeface="楷体_GB2312" pitchFamily="49" charset="-122"/>
                  <a:ea typeface="楷体_GB2312" pitchFamily="49" charset="-122"/>
                </a:rPr>
                <a:t>m</a:t>
              </a:r>
              <a:endParaRPr lang="en-US" altLang="zh-CN" sz="280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24" name="Text Box 15"/>
            <p:cNvSpPr txBox="1"/>
            <p:nvPr/>
          </p:nvSpPr>
          <p:spPr>
            <a:xfrm>
              <a:off x="2044" y="1408"/>
              <a:ext cx="9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endParaRPr lang="en-US" altLang="zh-CN" sz="2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25" name="Text Box 16"/>
            <p:cNvSpPr txBox="1"/>
            <p:nvPr/>
          </p:nvSpPr>
          <p:spPr>
            <a:xfrm>
              <a:off x="1526" y="2044"/>
              <a:ext cx="20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状态栈   符号栈</a:t>
              </a:r>
              <a:endParaRPr lang="zh-CN" altLang="en-US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26" name="Line 17"/>
            <p:cNvSpPr/>
            <p:nvPr/>
          </p:nvSpPr>
          <p:spPr>
            <a:xfrm flipH="1">
              <a:off x="2832" y="134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27" name="Text Box 18"/>
            <p:cNvSpPr txBox="1"/>
            <p:nvPr/>
          </p:nvSpPr>
          <p:spPr>
            <a:xfrm>
              <a:off x="3062" y="1036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栈顶指针</a:t>
              </a:r>
              <a:endParaRPr lang="zh-CN" altLang="en-US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63891" name="AutoShape 19"/>
          <p:cNvSpPr>
            <a:spLocks noChangeArrowheads="1"/>
          </p:cNvSpPr>
          <p:nvPr/>
        </p:nvSpPr>
        <p:spPr bwMode="auto">
          <a:xfrm>
            <a:off x="5508625" y="1341438"/>
            <a:ext cx="3024188" cy="1582738"/>
          </a:xfrm>
          <a:prstGeom prst="cloudCallout">
            <a:avLst>
              <a:gd name="adj1" fmla="val -87741"/>
              <a:gd name="adj2" fmla="val 72667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两栈在任何时候都一样高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90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29028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29029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9030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31" name="Line 6"/>
          <p:cNvSpPr/>
          <p:nvPr/>
        </p:nvSpPr>
        <p:spPr>
          <a:xfrm flipV="1">
            <a:off x="3851275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9032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9033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034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9035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9036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29037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38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9039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9040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9041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9042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29043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44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9045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9046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9047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29048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00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0052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0053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0054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5" name="Line 6"/>
          <p:cNvSpPr/>
          <p:nvPr/>
        </p:nvSpPr>
        <p:spPr>
          <a:xfrm flipV="1">
            <a:off x="3851275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056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057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58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059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0060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0061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2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063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064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0065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066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0067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8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069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070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0071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0072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10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1076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1077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78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9" name="Line 6"/>
          <p:cNvSpPr/>
          <p:nvPr/>
        </p:nvSpPr>
        <p:spPr>
          <a:xfrm flipV="1">
            <a:off x="4211638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1080" name="Line 7"/>
          <p:cNvSpPr/>
          <p:nvPr/>
        </p:nvSpPr>
        <p:spPr>
          <a:xfrm flipH="1">
            <a:off x="2257425" y="45085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1081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082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1083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1084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1085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086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1087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1088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1089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1090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1091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092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1093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1094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1095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1096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209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2100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2101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2102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03" name="Line 6"/>
          <p:cNvSpPr/>
          <p:nvPr/>
        </p:nvSpPr>
        <p:spPr>
          <a:xfrm flipV="1">
            <a:off x="4500563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104" name="Line 7"/>
          <p:cNvSpPr/>
          <p:nvPr/>
        </p:nvSpPr>
        <p:spPr>
          <a:xfrm flipH="1">
            <a:off x="2257425" y="42211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105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106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107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2108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2109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0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111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112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2113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2114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2115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6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117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118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2119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2120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31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3124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3125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26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7" name="Line 6"/>
          <p:cNvSpPr/>
          <p:nvPr/>
        </p:nvSpPr>
        <p:spPr>
          <a:xfrm flipV="1">
            <a:off x="4859338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128" name="Line 7"/>
          <p:cNvSpPr/>
          <p:nvPr/>
        </p:nvSpPr>
        <p:spPr>
          <a:xfrm flipH="1">
            <a:off x="2257425" y="40052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129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30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131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32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3133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34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35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36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3137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3138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3139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40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41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42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3143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3144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664600" name="AutoShape 24"/>
          <p:cNvSpPr>
            <a:spLocks noChangeArrowheads="1"/>
          </p:cNvSpPr>
          <p:nvPr/>
        </p:nvSpPr>
        <p:spPr bwMode="auto">
          <a:xfrm>
            <a:off x="3995738" y="4724400"/>
            <a:ext cx="1296988" cy="1152525"/>
          </a:xfrm>
          <a:prstGeom prst="cloudCallout">
            <a:avLst>
              <a:gd name="adj1" fmla="val -73380"/>
              <a:gd name="adj2" fmla="val -54269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报错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00" grpId="0" animBg="1" build="allAtOnce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41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4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4148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4149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150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51" name="Line 6"/>
          <p:cNvSpPr/>
          <p:nvPr/>
        </p:nvSpPr>
        <p:spPr>
          <a:xfrm flipV="1">
            <a:off x="3492500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152" name="Line 7"/>
          <p:cNvSpPr/>
          <p:nvPr/>
        </p:nvSpPr>
        <p:spPr>
          <a:xfrm flipH="1">
            <a:off x="2257425" y="50847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153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154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155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4156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4157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58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4159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4160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4161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4162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4163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4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4165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4166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4167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4168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51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5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5172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5173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5174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5" name="Line 6"/>
          <p:cNvSpPr/>
          <p:nvPr/>
        </p:nvSpPr>
        <p:spPr>
          <a:xfrm flipV="1">
            <a:off x="3851275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5176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5177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178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5179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5180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5181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82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5183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5184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5185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5186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5187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88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5189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5190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5191" name="AutoShape 24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5192" name="AutoShape 25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61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6196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6197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6198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9" name="Line 6"/>
          <p:cNvSpPr/>
          <p:nvPr/>
        </p:nvSpPr>
        <p:spPr>
          <a:xfrm flipV="1">
            <a:off x="3851275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6200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6201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202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6203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6204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6205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6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6207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6208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6209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10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6211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12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6213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6214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6215" name="AutoShape 24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6216" name="AutoShape 25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72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7220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7221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7222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23" name="Line 6"/>
          <p:cNvSpPr/>
          <p:nvPr/>
        </p:nvSpPr>
        <p:spPr>
          <a:xfrm flipV="1">
            <a:off x="4211638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7224" name="Line 7"/>
          <p:cNvSpPr/>
          <p:nvPr/>
        </p:nvSpPr>
        <p:spPr>
          <a:xfrm flipH="1">
            <a:off x="2257425" y="45085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7225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226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7227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7228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7229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30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7231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7232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7233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7234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7235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36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7237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7238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7239" name="AutoShape 24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7240" name="AutoShape 25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82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8244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8245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46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7" name="Line 6"/>
          <p:cNvSpPr/>
          <p:nvPr/>
        </p:nvSpPr>
        <p:spPr>
          <a:xfrm flipV="1">
            <a:off x="4500563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8248" name="Line 7"/>
          <p:cNvSpPr/>
          <p:nvPr/>
        </p:nvSpPr>
        <p:spPr>
          <a:xfrm flipH="1">
            <a:off x="2257425" y="41497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8249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50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8251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8252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8253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54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8255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8256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8257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258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8259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60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8261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8262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8263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8264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五、总控程序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总控程序的动作是根据当前栈顶状态</a:t>
            </a:r>
            <a:r>
              <a:rPr lang="en-US" altLang="zh-CN" err="1"/>
              <a:t>S</a:t>
            </a:r>
            <a:r>
              <a:rPr lang="en-US" altLang="zh-CN" baseline="-25000" err="1"/>
              <a:t>m</a:t>
            </a:r>
            <a:r>
              <a:rPr lang="zh-CN" altLang="en-US" dirty="0"/>
              <a:t>和读头下符号</a:t>
            </a:r>
            <a:r>
              <a:rPr lang="en-US" altLang="zh-CN" err="1"/>
              <a:t>a</a:t>
            </a:r>
            <a:r>
              <a:rPr lang="en-US" altLang="zh-CN" baseline="-25000" err="1"/>
              <a:t>i</a:t>
            </a:r>
            <a:r>
              <a:rPr lang="zh-CN" altLang="en-US" dirty="0"/>
              <a:t>查表决定</a:t>
            </a:r>
            <a:endParaRPr lang="zh-CN" altLang="en-US" dirty="0"/>
          </a:p>
          <a:p>
            <a:pPr lvl="2" eaLnBrk="1" hangingPunct="1"/>
            <a:r>
              <a:rPr lang="en-US" altLang="zh-CN" u="sng"/>
              <a:t>1</a:t>
            </a:r>
            <a:r>
              <a:rPr lang="zh-CN" altLang="en-US" u="sng" dirty="0"/>
              <a:t>、移进</a:t>
            </a:r>
            <a:r>
              <a:rPr lang="en-US" altLang="zh-CN" err="1"/>
              <a:t>S</a:t>
            </a:r>
            <a:r>
              <a:rPr lang="en-US" altLang="zh-CN" baseline="-25000" err="1"/>
              <a:t>j</a:t>
            </a:r>
            <a:endParaRPr lang="en-US" altLang="zh-CN" baseline="-25000"/>
          </a:p>
          <a:p>
            <a:pPr lvl="2" eaLnBrk="1" hangingPunct="1"/>
            <a:r>
              <a:rPr lang="zh-CN" altLang="en-US" dirty="0"/>
              <a:t>把</a:t>
            </a:r>
            <a:r>
              <a:rPr lang="en-US" altLang="zh-CN"/>
              <a:t>(</a:t>
            </a:r>
            <a:r>
              <a:rPr lang="en-US" altLang="zh-CN" err="1"/>
              <a:t>S</a:t>
            </a:r>
            <a:r>
              <a:rPr lang="en-US" altLang="zh-CN" baseline="-25000" err="1"/>
              <a:t>m</a:t>
            </a:r>
            <a:r>
              <a:rPr lang="en-US" altLang="zh-CN"/>
              <a:t>, </a:t>
            </a:r>
            <a:r>
              <a:rPr lang="en-US" altLang="zh-CN" err="1"/>
              <a:t>a</a:t>
            </a:r>
            <a:r>
              <a:rPr lang="en-US" altLang="zh-CN" baseline="-25000" err="1"/>
              <a:t>i</a:t>
            </a:r>
            <a:r>
              <a:rPr lang="en-US" altLang="zh-CN"/>
              <a:t>)</a:t>
            </a:r>
            <a:r>
              <a:rPr lang="zh-CN" altLang="en-US" dirty="0"/>
              <a:t>的下一状态</a:t>
            </a:r>
            <a:r>
              <a:rPr lang="en-US" altLang="zh-CN"/>
              <a:t>S’=</a:t>
            </a:r>
            <a:r>
              <a:rPr lang="en-US" altLang="zh-CN" err="1"/>
              <a:t>GOTO[S</a:t>
            </a:r>
            <a:r>
              <a:rPr lang="en-US" altLang="zh-CN" baseline="-25000" err="1"/>
              <a:t>m</a:t>
            </a:r>
            <a:r>
              <a:rPr lang="zh-CN" altLang="en-US" dirty="0"/>
              <a:t>，</a:t>
            </a:r>
            <a:r>
              <a:rPr lang="en-US" altLang="zh-CN" err="1"/>
              <a:t>a</a:t>
            </a:r>
            <a:r>
              <a:rPr lang="en-US" altLang="zh-CN" baseline="-25000" err="1"/>
              <a:t>i</a:t>
            </a:r>
            <a:r>
              <a:rPr lang="en-US" altLang="zh-CN"/>
              <a:t>]</a:t>
            </a:r>
            <a:r>
              <a:rPr lang="zh-CN" altLang="en-US" dirty="0"/>
              <a:t>连同读头下符号推进栈内，栈顶成</a:t>
            </a:r>
            <a:r>
              <a:rPr lang="en-US" altLang="zh-CN"/>
              <a:t>(j, </a:t>
            </a:r>
            <a:r>
              <a:rPr lang="en-US" altLang="zh-CN" err="1"/>
              <a:t>a</a:t>
            </a:r>
            <a:r>
              <a:rPr lang="en-US" altLang="zh-CN" baseline="-25000" err="1"/>
              <a:t>i</a:t>
            </a:r>
            <a:r>
              <a:rPr lang="en-US" altLang="zh-CN"/>
              <a:t>)</a:t>
            </a:r>
            <a:r>
              <a:rPr lang="zh-CN" altLang="en-US" dirty="0"/>
              <a:t>，而读头前进一格</a:t>
            </a:r>
            <a:endParaRPr lang="zh-CN" altLang="en-US" dirty="0"/>
          </a:p>
          <a:p>
            <a:pPr lvl="2" eaLnBrk="1" hangingPunct="1"/>
            <a:r>
              <a:rPr lang="en-US" altLang="zh-CN" u="sng"/>
              <a:t>2</a:t>
            </a:r>
            <a:r>
              <a:rPr lang="zh-CN" altLang="en-US" u="sng" dirty="0"/>
              <a:t>、归约</a:t>
            </a:r>
            <a:r>
              <a:rPr lang="en-US" altLang="zh-CN" u="sng" err="1"/>
              <a:t>r</a:t>
            </a:r>
            <a:r>
              <a:rPr lang="en-US" altLang="zh-CN" baseline="-25000" err="1"/>
              <a:t>j</a:t>
            </a:r>
            <a:endParaRPr lang="en-US" altLang="zh-CN" baseline="-25000"/>
          </a:p>
          <a:p>
            <a:pPr lvl="3" eaLnBrk="1" hangingPunct="1"/>
            <a:r>
              <a:rPr lang="zh-CN" altLang="en-US" dirty="0"/>
              <a:t>指用第</a:t>
            </a:r>
            <a:r>
              <a:rPr lang="en-US" altLang="zh-CN"/>
              <a:t>j</a:t>
            </a:r>
            <a:r>
              <a:rPr lang="zh-CN" altLang="en-US" dirty="0"/>
              <a:t>个产生式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</a:t>
            </a:r>
            <a:r>
              <a:rPr lang="zh-CN" altLang="en-US" dirty="0">
                <a:sym typeface="Symbol" panose="05050102010706020507" pitchFamily="18" charset="2"/>
              </a:rPr>
              <a:t>进行归约。若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zh-CN" altLang="en-US" dirty="0">
                <a:sym typeface="Symbol" panose="05050102010706020507" pitchFamily="18" charset="2"/>
              </a:rPr>
              <a:t>的长度为</a:t>
            </a:r>
            <a:r>
              <a:rPr lang="en-US" altLang="en-US">
                <a:sym typeface="Symbol" panose="05050102010706020507" pitchFamily="18" charset="2"/>
              </a:rPr>
              <a:t>，</a:t>
            </a:r>
            <a:r>
              <a:rPr lang="zh-CN" altLang="en-US" dirty="0">
                <a:sym typeface="Symbol" panose="05050102010706020507" pitchFamily="18" charset="2"/>
              </a:rPr>
              <a:t>则弹出栈顶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zh-CN" altLang="en-US" dirty="0">
                <a:sym typeface="Symbol" panose="05050102010706020507" pitchFamily="18" charset="2"/>
              </a:rPr>
              <a:t>项，使栈顶状态变为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baseline="-25000" err="1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-</a:t>
            </a:r>
            <a:r>
              <a:rPr lang="zh-CN" altLang="en-US" dirty="0">
                <a:sym typeface="Symbol" panose="05050102010706020507" pitchFamily="18" charset="2"/>
              </a:rPr>
              <a:t>，然后将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baseline="-25000" err="1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-</a:t>
            </a:r>
            <a:r>
              <a:rPr lang="en-US" altLang="zh-CN">
                <a:sym typeface="Symbol" panose="05050102010706020507" pitchFamily="18" charset="2"/>
              </a:rPr>
              <a:t>,A)</a:t>
            </a:r>
            <a:r>
              <a:rPr lang="zh-CN" altLang="zh-CN" dirty="0">
                <a:sym typeface="Symbol" panose="05050102010706020507" pitchFamily="18" charset="2"/>
              </a:rPr>
              <a:t>的下一状态</a:t>
            </a:r>
            <a:r>
              <a:rPr lang="en-US" altLang="zh-CN">
                <a:sym typeface="Symbol" panose="05050102010706020507" pitchFamily="18" charset="2"/>
              </a:rPr>
              <a:t>S’=</a:t>
            </a:r>
            <a:r>
              <a:rPr lang="en-US" altLang="zh-CN" err="1">
                <a:sym typeface="Symbol" panose="05050102010706020507" pitchFamily="18" charset="2"/>
              </a:rPr>
              <a:t>GOTO[S</a:t>
            </a:r>
            <a:r>
              <a:rPr lang="en-US" altLang="zh-CN" baseline="-25000" err="1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-</a:t>
            </a:r>
            <a:r>
              <a:rPr lang="en-US" altLang="zh-CN">
                <a:sym typeface="Symbol" panose="05050102010706020507" pitchFamily="18" charset="2"/>
              </a:rPr>
              <a:t>,A]</a:t>
            </a:r>
            <a:r>
              <a:rPr lang="zh-CN" altLang="zh-CN" dirty="0">
                <a:sym typeface="Symbol" panose="05050102010706020507" pitchFamily="18" charset="2"/>
              </a:rPr>
              <a:t>连同非终结符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zh-CN" dirty="0">
                <a:sym typeface="Symbol" panose="05050102010706020507" pitchFamily="18" charset="2"/>
              </a:rPr>
              <a:t>一起推进栈内，栈顶变为</a:t>
            </a:r>
            <a:r>
              <a:rPr lang="en-US" altLang="zh-CN">
                <a:sym typeface="Symbol" panose="05050102010706020507" pitchFamily="18" charset="2"/>
              </a:rPr>
              <a:t>(S’,A)</a:t>
            </a:r>
            <a:r>
              <a:rPr lang="zh-CN" altLang="en-US" dirty="0">
                <a:sym typeface="Symbol" panose="05050102010706020507" pitchFamily="18" charset="2"/>
              </a:rPr>
              <a:t>。读头不动，即不改变现行输入符号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11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92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9268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39269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70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71" name="Line 6"/>
          <p:cNvSpPr/>
          <p:nvPr/>
        </p:nvSpPr>
        <p:spPr>
          <a:xfrm flipV="1">
            <a:off x="4787900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9272" name="Line 7"/>
          <p:cNvSpPr/>
          <p:nvPr/>
        </p:nvSpPr>
        <p:spPr>
          <a:xfrm flipH="1">
            <a:off x="2257425" y="39338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9273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274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9275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9276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39277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278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79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80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9281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9282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39283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284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85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86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9287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39288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02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0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40292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40293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0294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5" name="Line 6"/>
          <p:cNvSpPr/>
          <p:nvPr/>
        </p:nvSpPr>
        <p:spPr>
          <a:xfrm flipV="1">
            <a:off x="4787900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0296" name="Line 7"/>
          <p:cNvSpPr/>
          <p:nvPr/>
        </p:nvSpPr>
        <p:spPr>
          <a:xfrm flipH="1">
            <a:off x="2257425" y="39338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0297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298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0299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0300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40301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02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303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304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0305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0306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40307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08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309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310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0311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40312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13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41316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41317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1318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556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9" name="Line 6"/>
          <p:cNvSpPr/>
          <p:nvPr/>
        </p:nvSpPr>
        <p:spPr>
          <a:xfrm flipV="1">
            <a:off x="4787900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1320" name="Line 7"/>
          <p:cNvSpPr/>
          <p:nvPr/>
        </p:nvSpPr>
        <p:spPr>
          <a:xfrm flipH="1">
            <a:off x="2257425" y="39338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1321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322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1323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1324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41325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26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27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28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1329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1330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41331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32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33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34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1335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41336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23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42340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42341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2342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5564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3" name="Line 6"/>
          <p:cNvSpPr/>
          <p:nvPr/>
        </p:nvSpPr>
        <p:spPr>
          <a:xfrm flipV="1">
            <a:off x="4787900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2344" name="Line 7"/>
          <p:cNvSpPr/>
          <p:nvPr/>
        </p:nvSpPr>
        <p:spPr>
          <a:xfrm flipH="1">
            <a:off x="2257425" y="42211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2345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346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2347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2348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42349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350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351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352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2353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2354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42355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356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357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358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2359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42360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33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43364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43365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66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55646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7" name="Line 6"/>
          <p:cNvSpPr/>
          <p:nvPr/>
        </p:nvSpPr>
        <p:spPr>
          <a:xfrm flipV="1">
            <a:off x="4787900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368" name="Line 7"/>
          <p:cNvSpPr/>
          <p:nvPr/>
        </p:nvSpPr>
        <p:spPr>
          <a:xfrm flipH="1">
            <a:off x="2257425" y="42211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369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70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371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=  *  i  =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372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43373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74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375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376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3377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3378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43379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80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381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382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3383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43384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674840" name="AutoShape 24"/>
          <p:cNvSpPr>
            <a:spLocks noChangeArrowheads="1"/>
          </p:cNvSpPr>
          <p:nvPr/>
        </p:nvSpPr>
        <p:spPr bwMode="auto">
          <a:xfrm>
            <a:off x="3995738" y="4724400"/>
            <a:ext cx="1296988" cy="1152525"/>
          </a:xfrm>
          <a:prstGeom prst="cloudCallout">
            <a:avLst>
              <a:gd name="adj1" fmla="val -73380"/>
              <a:gd name="adj2" fmla="val -54269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报错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40" grpId="0" animBg="1" build="allAtOnce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43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6.6 LALR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392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六、</a:t>
            </a:r>
            <a:r>
              <a:rPr lang="en-US" altLang="zh-CN"/>
              <a:t>LR(1)</a:t>
            </a:r>
            <a:r>
              <a:rPr lang="zh-CN" altLang="en-US" dirty="0"/>
              <a:t>与</a:t>
            </a:r>
            <a:r>
              <a:rPr lang="en-US" altLang="zh-CN"/>
              <a:t>LALR</a:t>
            </a:r>
            <a:r>
              <a:rPr lang="zh-CN" altLang="en-US" dirty="0"/>
              <a:t>分析能力比较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以例</a:t>
            </a:r>
            <a:r>
              <a:rPr lang="en-US" altLang="zh-CN"/>
              <a:t>4</a:t>
            </a:r>
            <a:r>
              <a:rPr lang="zh-CN" altLang="en-US" dirty="0"/>
              <a:t>文法分析输入串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en-US" altLang="zh-CN"/>
              <a:t>i=*i=#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endParaRPr lang="en-US" altLang="zh-CN"/>
          </a:p>
          <a:p>
            <a:pPr lvl="2" eaLnBrk="1" hangingPunct="1"/>
            <a:r>
              <a:rPr lang="zh-CN" altLang="en-US" dirty="0"/>
              <a:t>先后以</a:t>
            </a:r>
            <a:r>
              <a:rPr lang="en-US" altLang="zh-CN">
                <a:hlinkClick r:id="rId1" action="ppaction://hlinksldjump"/>
              </a:rPr>
              <a:t>LR(1)</a:t>
            </a:r>
            <a:r>
              <a:rPr lang="zh-CN" altLang="en-US" dirty="0">
                <a:hlinkClick r:id="rId1" action="ppaction://hlinksldjump"/>
              </a:rPr>
              <a:t>分析表</a:t>
            </a:r>
            <a:r>
              <a:rPr lang="zh-CN" altLang="en-US" dirty="0"/>
              <a:t>及</a:t>
            </a:r>
            <a:r>
              <a:rPr lang="en-US" altLang="zh-CN">
                <a:hlinkClick r:id="rId2" action="ppaction://hlinksldjump"/>
              </a:rPr>
              <a:t>LALR</a:t>
            </a:r>
            <a:r>
              <a:rPr lang="zh-CN" altLang="en-US" dirty="0">
                <a:hlinkClick r:id="rId2" action="ppaction://hlinksldjump"/>
              </a:rPr>
              <a:t>分析表</a:t>
            </a:r>
            <a:r>
              <a:rPr lang="zh-CN" altLang="en-US" dirty="0"/>
              <a:t>予以分析</a:t>
            </a:r>
            <a:endParaRPr lang="zh-CN" altLang="en-US" dirty="0"/>
          </a:p>
          <a:p>
            <a:pPr lvl="2" eaLnBrk="1" hangingPunct="1"/>
            <a:r>
              <a:rPr lang="en-US" altLang="zh-CN"/>
              <a:t>LALR</a:t>
            </a:r>
            <a:r>
              <a:rPr lang="zh-CN" altLang="en-US" dirty="0"/>
              <a:t>报错会推迟，但是只要符号串有错，迟早会发现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即报错能力没有减弱</a:t>
            </a:r>
            <a:endParaRPr lang="zh-CN" altLang="en-US" dirty="0"/>
          </a:p>
        </p:txBody>
      </p:sp>
      <p:sp>
        <p:nvSpPr>
          <p:cNvPr id="144389" name="AutoShape 4"/>
          <p:cNvSpPr/>
          <p:nvPr/>
        </p:nvSpPr>
        <p:spPr>
          <a:xfrm>
            <a:off x="8532813" y="5589588"/>
            <a:ext cx="431800" cy="647700"/>
          </a:xfrm>
          <a:prstGeom prst="actionButtonHome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9269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9269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9269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charRg st="8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9269">
                                            <p:txEl>
                                              <p:charRg st="8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9269">
                                            <p:txEl>
                                              <p:charRg st="8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9269">
                                            <p:txEl>
                                              <p:charRg st="8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54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402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一、我们知道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任何二义文法都不是</a:t>
            </a:r>
            <a:r>
              <a:rPr lang="en-US" altLang="zh-CN"/>
              <a:t>LR</a:t>
            </a:r>
            <a:r>
              <a:rPr lang="zh-CN" altLang="en-US" dirty="0"/>
              <a:t>文法</a:t>
            </a:r>
            <a:endParaRPr lang="zh-CN" altLang="en-US" dirty="0"/>
          </a:p>
          <a:p>
            <a:pPr lvl="2" eaLnBrk="1" hangingPunct="1"/>
            <a:r>
              <a:rPr lang="en-US" altLang="zh-CN"/>
              <a:t>LR(0)</a:t>
            </a:r>
            <a:endParaRPr lang="en-US" altLang="zh-CN"/>
          </a:p>
          <a:p>
            <a:pPr lvl="2" eaLnBrk="1" hangingPunct="1"/>
            <a:r>
              <a:rPr lang="en-US" altLang="zh-CN"/>
              <a:t>SLR</a:t>
            </a:r>
            <a:endParaRPr lang="en-US" altLang="zh-CN"/>
          </a:p>
          <a:p>
            <a:pPr lvl="2" eaLnBrk="1" hangingPunct="1"/>
            <a:r>
              <a:rPr lang="en-US" altLang="zh-CN"/>
              <a:t>LR(1)</a:t>
            </a:r>
            <a:endParaRPr lang="en-US" altLang="zh-CN"/>
          </a:p>
          <a:p>
            <a:pPr lvl="2" eaLnBrk="1" hangingPunct="1"/>
            <a:r>
              <a:rPr lang="en-US" altLang="zh-CN"/>
              <a:t>LALR</a:t>
            </a:r>
            <a:endParaRPr lang="en-US" altLang="zh-CN"/>
          </a:p>
          <a:p>
            <a:pPr lvl="1" eaLnBrk="1" hangingPunct="1"/>
            <a:r>
              <a:rPr lang="zh-CN" altLang="en-US" dirty="0"/>
              <a:t>但有的二义文法很使用，探讨能否在一定条件下构造它们的</a:t>
            </a:r>
            <a:r>
              <a:rPr lang="en-US" altLang="zh-CN"/>
              <a:t>LR</a:t>
            </a:r>
            <a:r>
              <a:rPr lang="zh-CN" altLang="en-US" dirty="0"/>
              <a:t>分析表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仅在</a:t>
            </a:r>
            <a:r>
              <a:rPr lang="en-US" altLang="zh-CN"/>
              <a:t>SLR</a:t>
            </a:r>
            <a:r>
              <a:rPr lang="zh-CN" altLang="en-US" dirty="0"/>
              <a:t>基础上讨论</a:t>
            </a:r>
            <a:endParaRPr lang="zh-CN" altLang="en-US" dirty="0"/>
          </a:p>
        </p:txBody>
      </p:sp>
      <p:sp>
        <p:nvSpPr>
          <p:cNvPr id="569353" name="Rectangle 9" descr="新闻纸"/>
          <p:cNvSpPr/>
          <p:nvPr/>
        </p:nvSpPr>
        <p:spPr>
          <a:xfrm>
            <a:off x="6227763" y="4149725"/>
            <a:ext cx="1511300" cy="43180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69354" name="Rectangle 10"/>
          <p:cNvSpPr/>
          <p:nvPr/>
        </p:nvSpPr>
        <p:spPr>
          <a:xfrm>
            <a:off x="6156325" y="4149725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一定条件下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0293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0293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0293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charRg st="2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0293">
                                            <p:txEl>
                                              <p:charRg st="2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0293">
                                            <p:txEl>
                                              <p:charRg st="2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0293">
                                            <p:txEl>
                                              <p:charRg st="2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0293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0293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0293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char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0293">
                                            <p:txEl>
                                              <p:char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0293">
                                            <p:txEl>
                                              <p:char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0293">
                                            <p:txEl>
                                              <p:char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0293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0293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0293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charRg st="7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40293">
                                            <p:txEl>
                                              <p:charRg st="7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40293">
                                            <p:txEl>
                                              <p:charRg st="7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40293">
                                            <p:txEl>
                                              <p:charRg st="7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6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3" grpId="0" animBg="1"/>
      <p:bldP spid="569354" grpId="0"/>
      <p:bldP spid="569354" grpId="1"/>
      <p:bldP spid="569354" grpId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64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6435" name="AutoShape 11">
            <a:hlinkClick r:id="" action="ppaction://hlinkshowjump?jump=lastslideviewed"/>
          </p:cNvPr>
          <p:cNvSpPr/>
          <p:nvPr/>
        </p:nvSpPr>
        <p:spPr>
          <a:xfrm>
            <a:off x="7812088" y="5661025"/>
            <a:ext cx="504825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46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464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二、我们回忆</a:t>
            </a:r>
            <a:endParaRPr lang="zh-CN" altLang="en-US" dirty="0"/>
          </a:p>
        </p:txBody>
      </p:sp>
      <p:sp>
        <p:nvSpPr>
          <p:cNvPr id="570373" name="Rectangle 5"/>
          <p:cNvSpPr/>
          <p:nvPr/>
        </p:nvSpPr>
        <p:spPr>
          <a:xfrm>
            <a:off x="5219700" y="2276475"/>
            <a:ext cx="2736850" cy="3086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0) S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	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1) 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E+T|E-T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2) 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T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3) T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T*F|T/F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4) T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F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5) F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(E)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6) 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F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i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70374" name="Rectangle 6"/>
          <p:cNvSpPr/>
          <p:nvPr/>
        </p:nvSpPr>
        <p:spPr>
          <a:xfrm>
            <a:off x="1258888" y="2492375"/>
            <a:ext cx="2233612" cy="3086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0) S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	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1) 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E+E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2) 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E-E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3) 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E*E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4) 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E/E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5) 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(E)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6) 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E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i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2124075" y="56610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甲方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  <p:sp>
        <p:nvSpPr>
          <p:cNvPr id="570377" name="Rectangle 9"/>
          <p:cNvSpPr>
            <a:spLocks noChangeArrowheads="1"/>
          </p:cNvSpPr>
          <p:nvPr/>
        </p:nvSpPr>
        <p:spPr bwMode="auto">
          <a:xfrm>
            <a:off x="5940425" y="56610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乙方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03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03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03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70374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70374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70374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70374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70374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70374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70374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70374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70374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70374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70374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70374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570374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570374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570374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charRg st="5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70374">
                                            <p:txEl>
                                              <p:charRg st="5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70374">
                                            <p:txEl>
                                              <p:charRg st="5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70374">
                                            <p:txEl>
                                              <p:charRg st="5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57037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57037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57037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70373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70373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70373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570373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570373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570373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570373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570373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570373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>
                                            <p:txEl>
                                              <p:charRg st="4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570373">
                                            <p:txEl>
                                              <p:charRg st="4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570373">
                                            <p:txEl>
                                              <p:charRg st="4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570373">
                                            <p:txEl>
                                              <p:charRg st="4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570373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570373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570373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570373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570373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570373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6" grpId="0"/>
      <p:bldP spid="570377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74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74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423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二、我们回忆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甲方乙方的关系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二者目的相同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甲方是二义文法，乙方不是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乙方通过引入新的非终结符而确定优先级及结合规则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如有别的方式确定甲方的优先级与结合规则，则宁可选甲方</a:t>
            </a:r>
            <a:endParaRPr lang="zh-CN" altLang="en-US" dirty="0"/>
          </a:p>
        </p:txBody>
      </p:sp>
      <p:sp>
        <p:nvSpPr>
          <p:cNvPr id="571396" name="AutoShape 4">
            <a:hlinkClick r:id="rId1" action="ppaction://hlinksldjump"/>
          </p:cNvPr>
          <p:cNvSpPr/>
          <p:nvPr/>
        </p:nvSpPr>
        <p:spPr>
          <a:xfrm>
            <a:off x="7812088" y="5661025"/>
            <a:ext cx="506412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2341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2341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2341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2341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2341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2341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2341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2341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2341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2341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2341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2341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8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84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433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二、我们回忆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甲方的优点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如想改变算符的优先级或结合规则，不用对文法动手术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甲方的分析表绝对比乙方小</a:t>
            </a:r>
            <a:endParaRPr lang="zh-CN" altLang="en-US" dirty="0"/>
          </a:p>
        </p:txBody>
      </p:sp>
      <p:sp>
        <p:nvSpPr>
          <p:cNvPr id="572420" name="AutoShape 4">
            <a:hlinkClick r:id="rId1" action="ppaction://hlinksldjump"/>
          </p:cNvPr>
          <p:cNvSpPr/>
          <p:nvPr/>
        </p:nvSpPr>
        <p:spPr>
          <a:xfrm>
            <a:off x="7812088" y="5661025"/>
            <a:ext cx="506412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72421" name="Text Box 5"/>
          <p:cNvSpPr txBox="1"/>
          <p:nvPr/>
        </p:nvSpPr>
        <p:spPr>
          <a:xfrm>
            <a:off x="684213" y="3716338"/>
            <a:ext cx="784860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讨论如何借助于其它条件用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LR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分析法分析甲方文法语言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...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charRg st="1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43365">
                                            <p:txEl>
                                              <p:charRg st="1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43365">
                                            <p:txEl>
                                              <p:charRg st="1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43365">
                                            <p:txEl>
                                              <p:charRg st="1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43365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43365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43365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 animBg="1"/>
      <p:bldP spid="5724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五、总控程序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总控程序的动作是根据当前栈顶状态</a:t>
            </a:r>
            <a:r>
              <a:rPr lang="en-US" altLang="zh-CN" err="1"/>
              <a:t>S</a:t>
            </a:r>
            <a:r>
              <a:rPr lang="en-US" altLang="zh-CN" baseline="-25000" err="1"/>
              <a:t>m</a:t>
            </a:r>
            <a:r>
              <a:rPr lang="zh-CN" altLang="en-US" dirty="0"/>
              <a:t>和读头下符号</a:t>
            </a:r>
            <a:r>
              <a:rPr lang="en-US" altLang="zh-CN" err="1"/>
              <a:t>a</a:t>
            </a:r>
            <a:r>
              <a:rPr lang="en-US" altLang="zh-CN" baseline="-25000" err="1"/>
              <a:t>i</a:t>
            </a:r>
            <a:r>
              <a:rPr lang="zh-CN" altLang="en-US" dirty="0"/>
              <a:t>查表决定</a:t>
            </a:r>
            <a:endParaRPr lang="zh-CN" altLang="en-US" dirty="0"/>
          </a:p>
          <a:p>
            <a:pPr lvl="2" eaLnBrk="1" hangingPunct="1"/>
            <a:r>
              <a:rPr lang="en-US" altLang="zh-CN" u="sng"/>
              <a:t>3</a:t>
            </a:r>
            <a:r>
              <a:rPr lang="zh-CN" altLang="en-US" u="sng" dirty="0"/>
              <a:t>、接受</a:t>
            </a:r>
            <a:r>
              <a:rPr lang="en-US" altLang="zh-CN" u="sng"/>
              <a:t>acc</a:t>
            </a:r>
            <a:endParaRPr lang="zh-CN" altLang="en-US" u="sng" dirty="0"/>
          </a:p>
          <a:p>
            <a:pPr lvl="3" eaLnBrk="1" hangingPunct="1"/>
            <a:r>
              <a:rPr lang="zh-CN" altLang="en-US" dirty="0"/>
              <a:t>宣布分析成功</a:t>
            </a:r>
            <a:endParaRPr lang="zh-CN" altLang="en-US" dirty="0"/>
          </a:p>
          <a:p>
            <a:pPr lvl="2" eaLnBrk="1" hangingPunct="1"/>
            <a:r>
              <a:rPr lang="en-US" altLang="zh-CN" u="sng"/>
              <a:t>4</a:t>
            </a:r>
            <a:r>
              <a:rPr lang="zh-CN" altLang="en-US" u="sng" dirty="0"/>
              <a:t>、报错</a:t>
            </a:r>
            <a:r>
              <a:rPr lang="en-US" altLang="zh-CN" u="sng"/>
              <a:t>error</a:t>
            </a:r>
            <a:endParaRPr lang="zh-CN" altLang="en-US" baseline="-25000" dirty="0"/>
          </a:p>
          <a:p>
            <a:pPr lvl="3" eaLnBrk="1" hangingPunct="1"/>
            <a:r>
              <a:rPr lang="zh-CN" altLang="en-US" dirty="0">
                <a:sym typeface="Symbol" panose="05050102010706020507" pitchFamily="18" charset="2"/>
              </a:rPr>
              <a:t>调用出错处理函数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4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6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950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9507" name="Rectangle 5" descr="新闻纸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49508" name="AutoShape 6">
            <a:hlinkClick r:id="rId2" action="ppaction://hlinksldjump"/>
          </p:cNvPr>
          <p:cNvSpPr/>
          <p:nvPr/>
        </p:nvSpPr>
        <p:spPr>
          <a:xfrm>
            <a:off x="6657975" y="6092825"/>
            <a:ext cx="506413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49509" name="Text Box 7"/>
          <p:cNvSpPr txBox="1"/>
          <p:nvPr/>
        </p:nvSpPr>
        <p:spPr>
          <a:xfrm>
            <a:off x="611188" y="188913"/>
            <a:ext cx="1368425" cy="1600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0:S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Ei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10" name="Text Box 8"/>
          <p:cNvSpPr txBox="1"/>
          <p:nvPr/>
        </p:nvSpPr>
        <p:spPr>
          <a:xfrm>
            <a:off x="3276600" y="188913"/>
            <a:ext cx="1295400" cy="11747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1:S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E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EE/E 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11" name="AutoShape 9"/>
          <p:cNvCxnSpPr>
            <a:stCxn id="149509" idx="3"/>
            <a:endCxn id="149510" idx="1"/>
          </p:cNvCxnSpPr>
          <p:nvPr/>
        </p:nvCxnSpPr>
        <p:spPr>
          <a:xfrm flipV="1">
            <a:off x="1989138" y="776288"/>
            <a:ext cx="1277937" cy="212725"/>
          </a:xfrm>
          <a:prstGeom prst="bentConnector3">
            <a:avLst>
              <a:gd name="adj1" fmla="val 4994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12" name="Rectangle 10"/>
          <p:cNvSpPr/>
          <p:nvPr/>
        </p:nvSpPr>
        <p:spPr>
          <a:xfrm>
            <a:off x="2124075" y="74771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13" name="Text Box 11"/>
          <p:cNvSpPr txBox="1"/>
          <p:nvPr/>
        </p:nvSpPr>
        <p:spPr>
          <a:xfrm>
            <a:off x="611188" y="2781300"/>
            <a:ext cx="1368425" cy="1600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2:E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(E)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Ei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14" name="AutoShape 12"/>
          <p:cNvCxnSpPr>
            <a:stCxn id="149509" idx="1"/>
            <a:endCxn id="149513" idx="1"/>
          </p:cNvCxnSpPr>
          <p:nvPr/>
        </p:nvCxnSpPr>
        <p:spPr>
          <a:xfrm rot="10800000" flipH="1" flipV="1">
            <a:off x="601663" y="989013"/>
            <a:ext cx="1587" cy="2592387"/>
          </a:xfrm>
          <a:prstGeom prst="bentConnector3">
            <a:avLst>
              <a:gd name="adj1" fmla="val -1380000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15" name="Rectangle 13"/>
          <p:cNvSpPr/>
          <p:nvPr/>
        </p:nvSpPr>
        <p:spPr>
          <a:xfrm>
            <a:off x="323850" y="69215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16" name="Text Box 14"/>
          <p:cNvSpPr txBox="1"/>
          <p:nvPr/>
        </p:nvSpPr>
        <p:spPr>
          <a:xfrm>
            <a:off x="611188" y="2133600"/>
            <a:ext cx="1368425" cy="3238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3:E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i 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17" name="AutoShape 15"/>
          <p:cNvCxnSpPr>
            <a:stCxn id="149509" idx="2"/>
            <a:endCxn id="149516" idx="0"/>
          </p:cNvCxnSpPr>
          <p:nvPr/>
        </p:nvCxnSpPr>
        <p:spPr>
          <a:xfrm rot="5400000">
            <a:off x="1131888" y="1960563"/>
            <a:ext cx="3238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518" name="AutoShape 16"/>
          <p:cNvCxnSpPr>
            <a:stCxn id="149513" idx="0"/>
            <a:endCxn id="149516" idx="2"/>
          </p:cNvCxnSpPr>
          <p:nvPr/>
        </p:nvCxnSpPr>
        <p:spPr>
          <a:xfrm rot="-5400000">
            <a:off x="1143000" y="2619375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519" name="Rectangle 17"/>
          <p:cNvSpPr/>
          <p:nvPr/>
        </p:nvSpPr>
        <p:spPr>
          <a:xfrm>
            <a:off x="1295400" y="18446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20" name="Rectangle 18"/>
          <p:cNvSpPr/>
          <p:nvPr/>
        </p:nvSpPr>
        <p:spPr>
          <a:xfrm>
            <a:off x="1079500" y="247650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21" name="AutoShape 19"/>
          <p:cNvCxnSpPr>
            <a:stCxn id="149513" idx="2"/>
            <a:endCxn id="149513" idx="3"/>
          </p:cNvCxnSpPr>
          <p:nvPr/>
        </p:nvCxnSpPr>
        <p:spPr>
          <a:xfrm rot="5400000" flipH="1" flipV="1">
            <a:off x="1236663" y="3636963"/>
            <a:ext cx="809625" cy="695325"/>
          </a:xfrm>
          <a:prstGeom prst="bentConnector4">
            <a:avLst>
              <a:gd name="adj1" fmla="val -27060"/>
              <a:gd name="adj2" fmla="val 131579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22" name="Rectangle 20"/>
          <p:cNvSpPr/>
          <p:nvPr/>
        </p:nvSpPr>
        <p:spPr>
          <a:xfrm>
            <a:off x="2016125" y="400526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23" name="Text Box 21"/>
          <p:cNvSpPr txBox="1"/>
          <p:nvPr/>
        </p:nvSpPr>
        <p:spPr>
          <a:xfrm>
            <a:off x="611188" y="4941888"/>
            <a:ext cx="1368425" cy="11747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8:E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(E)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24" name="AutoShape 22"/>
          <p:cNvCxnSpPr>
            <a:stCxn id="149513" idx="2"/>
            <a:endCxn id="149513" idx="3"/>
          </p:cNvCxnSpPr>
          <p:nvPr/>
        </p:nvCxnSpPr>
        <p:spPr>
          <a:xfrm>
            <a:off x="1187450" y="4391025"/>
            <a:ext cx="0" cy="5413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525" name="Rectangle 23"/>
          <p:cNvSpPr/>
          <p:nvPr/>
        </p:nvSpPr>
        <p:spPr>
          <a:xfrm>
            <a:off x="900113" y="450850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26" name="Text Box 25"/>
          <p:cNvSpPr txBox="1"/>
          <p:nvPr/>
        </p:nvSpPr>
        <p:spPr>
          <a:xfrm>
            <a:off x="3276600" y="1700213"/>
            <a:ext cx="1295400" cy="1600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4: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EE+E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Ei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27" name="AutoShape 26"/>
          <p:cNvCxnSpPr>
            <a:stCxn id="149510" idx="2"/>
            <a:endCxn id="149526" idx="0"/>
          </p:cNvCxnSpPr>
          <p:nvPr/>
        </p:nvCxnSpPr>
        <p:spPr>
          <a:xfrm rot="5400000">
            <a:off x="3765550" y="1531938"/>
            <a:ext cx="3175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528" name="Rectangle 27"/>
          <p:cNvSpPr/>
          <p:nvPr/>
        </p:nvSpPr>
        <p:spPr>
          <a:xfrm>
            <a:off x="3636963" y="14128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29" name="Text Box 28"/>
          <p:cNvSpPr txBox="1"/>
          <p:nvPr/>
        </p:nvSpPr>
        <p:spPr>
          <a:xfrm>
            <a:off x="5221288" y="1700213"/>
            <a:ext cx="1295400" cy="1600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6: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EE*E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Ei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30" name="Text Box 29"/>
          <p:cNvSpPr txBox="1"/>
          <p:nvPr/>
        </p:nvSpPr>
        <p:spPr>
          <a:xfrm>
            <a:off x="3276600" y="3644900"/>
            <a:ext cx="1295400" cy="1600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5: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EE-E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Ei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31" name="Text Box 30"/>
          <p:cNvSpPr txBox="1"/>
          <p:nvPr/>
        </p:nvSpPr>
        <p:spPr>
          <a:xfrm>
            <a:off x="5221288" y="3644900"/>
            <a:ext cx="1295400" cy="1600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7: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EE*E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EE/E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E(E)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Ei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32" name="AutoShape 31"/>
          <p:cNvCxnSpPr>
            <a:stCxn id="149510" idx="2"/>
            <a:endCxn id="149526" idx="0"/>
          </p:cNvCxnSpPr>
          <p:nvPr/>
        </p:nvCxnSpPr>
        <p:spPr>
          <a:xfrm rot="10800000" flipH="1" flipV="1">
            <a:off x="3267075" y="1128713"/>
            <a:ext cx="1588" cy="3668712"/>
          </a:xfrm>
          <a:prstGeom prst="bentConnector3">
            <a:avLst>
              <a:gd name="adj1" fmla="val -1790000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33" name="Rectangle 32"/>
          <p:cNvSpPr/>
          <p:nvPr/>
        </p:nvSpPr>
        <p:spPr>
          <a:xfrm>
            <a:off x="2808288" y="3068638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34" name="AutoShape 33"/>
          <p:cNvCxnSpPr>
            <a:stCxn id="149510" idx="3"/>
            <a:endCxn id="149529" idx="1"/>
          </p:cNvCxnSpPr>
          <p:nvPr/>
        </p:nvCxnSpPr>
        <p:spPr>
          <a:xfrm>
            <a:off x="4581525" y="776288"/>
            <a:ext cx="630238" cy="1724025"/>
          </a:xfrm>
          <a:prstGeom prst="bentConnector3">
            <a:avLst>
              <a:gd name="adj1" fmla="val 49875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35" name="Rectangle 34"/>
          <p:cNvSpPr/>
          <p:nvPr/>
        </p:nvSpPr>
        <p:spPr>
          <a:xfrm>
            <a:off x="4860925" y="1468438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36" name="AutoShape 35"/>
          <p:cNvCxnSpPr>
            <a:stCxn id="149510" idx="3"/>
            <a:endCxn id="149529" idx="1"/>
          </p:cNvCxnSpPr>
          <p:nvPr/>
        </p:nvCxnSpPr>
        <p:spPr>
          <a:xfrm>
            <a:off x="4581525" y="1128713"/>
            <a:ext cx="630238" cy="3668712"/>
          </a:xfrm>
          <a:prstGeom prst="bentConnector3">
            <a:avLst>
              <a:gd name="adj1" fmla="val 3325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37" name="Rectangle 36"/>
          <p:cNvSpPr/>
          <p:nvPr/>
        </p:nvSpPr>
        <p:spPr>
          <a:xfrm>
            <a:off x="4752975" y="314166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38" name="Text Box 37"/>
          <p:cNvSpPr txBox="1"/>
          <p:nvPr/>
        </p:nvSpPr>
        <p:spPr>
          <a:xfrm>
            <a:off x="7308850" y="188913"/>
            <a:ext cx="1295400" cy="11747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9: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EE</a:t>
            </a:r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39" name="AutoShape 38"/>
          <p:cNvCxnSpPr>
            <a:stCxn id="149526" idx="2"/>
            <a:endCxn id="149538" idx="1"/>
          </p:cNvCxnSpPr>
          <p:nvPr/>
        </p:nvCxnSpPr>
        <p:spPr>
          <a:xfrm rot="5400000" flipH="1" flipV="1">
            <a:off x="4344988" y="355600"/>
            <a:ext cx="2533650" cy="3375025"/>
          </a:xfrm>
          <a:prstGeom prst="bentConnector4">
            <a:avLst>
              <a:gd name="adj1" fmla="val -11218"/>
              <a:gd name="adj2" fmla="val 86782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40" name="Rectangle 39"/>
          <p:cNvSpPr/>
          <p:nvPr/>
        </p:nvSpPr>
        <p:spPr>
          <a:xfrm>
            <a:off x="3671888" y="326866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41" name="AutoShape 40"/>
          <p:cNvCxnSpPr>
            <a:stCxn id="149526" idx="2"/>
            <a:endCxn id="149538" idx="1"/>
          </p:cNvCxnSpPr>
          <p:nvPr/>
        </p:nvCxnSpPr>
        <p:spPr>
          <a:xfrm rot="-10800000" flipV="1">
            <a:off x="1989138" y="2060575"/>
            <a:ext cx="1277937" cy="1081088"/>
          </a:xfrm>
          <a:prstGeom prst="bentConnector3">
            <a:avLst>
              <a:gd name="adj1" fmla="val 65338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42" name="Rectangle 41"/>
          <p:cNvSpPr/>
          <p:nvPr/>
        </p:nvSpPr>
        <p:spPr>
          <a:xfrm>
            <a:off x="2376488" y="269240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43" name="AutoShape 42"/>
          <p:cNvCxnSpPr>
            <a:stCxn id="149526" idx="1"/>
            <a:endCxn id="149516" idx="3"/>
          </p:cNvCxnSpPr>
          <p:nvPr/>
        </p:nvCxnSpPr>
        <p:spPr>
          <a:xfrm rot="10800000">
            <a:off x="1989138" y="2295525"/>
            <a:ext cx="1277937" cy="204788"/>
          </a:xfrm>
          <a:prstGeom prst="bentConnector3">
            <a:avLst>
              <a:gd name="adj1" fmla="val 4994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44" name="Rectangle 43"/>
          <p:cNvSpPr/>
          <p:nvPr/>
        </p:nvSpPr>
        <p:spPr>
          <a:xfrm>
            <a:off x="2627313" y="22764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45" name="Text Box 44"/>
          <p:cNvSpPr txBox="1"/>
          <p:nvPr/>
        </p:nvSpPr>
        <p:spPr>
          <a:xfrm>
            <a:off x="7308850" y="1966913"/>
            <a:ext cx="1295400" cy="11747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10: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EE</a:t>
            </a:r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46" name="Text Box 45"/>
          <p:cNvSpPr txBox="1"/>
          <p:nvPr/>
        </p:nvSpPr>
        <p:spPr>
          <a:xfrm>
            <a:off x="7308850" y="3573463"/>
            <a:ext cx="1295400" cy="11747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11: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EE</a:t>
            </a:r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47" name="Text Box 46"/>
          <p:cNvSpPr txBox="1"/>
          <p:nvPr/>
        </p:nvSpPr>
        <p:spPr>
          <a:xfrm>
            <a:off x="7308850" y="5157788"/>
            <a:ext cx="1295400" cy="11747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12: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EE</a:t>
            </a:r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EE+E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EE-E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EE*E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EE/E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48" name="Text Box 47"/>
          <p:cNvSpPr txBox="1"/>
          <p:nvPr/>
        </p:nvSpPr>
        <p:spPr>
          <a:xfrm>
            <a:off x="3275013" y="5734050"/>
            <a:ext cx="1368425" cy="3238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13:E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(E)  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49" name="AutoShape 48"/>
          <p:cNvCxnSpPr>
            <a:stCxn id="149530" idx="2"/>
            <a:endCxn id="149545" idx="1"/>
          </p:cNvCxnSpPr>
          <p:nvPr/>
        </p:nvCxnSpPr>
        <p:spPr>
          <a:xfrm rot="5400000" flipH="1" flipV="1">
            <a:off x="4257675" y="2212975"/>
            <a:ext cx="2700338" cy="3375025"/>
          </a:xfrm>
          <a:prstGeom prst="bentConnector4">
            <a:avLst>
              <a:gd name="adj1" fmla="val -8111"/>
              <a:gd name="adj2" fmla="val 9031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50" name="Rectangle 49"/>
          <p:cNvSpPr/>
          <p:nvPr/>
        </p:nvSpPr>
        <p:spPr>
          <a:xfrm>
            <a:off x="3635375" y="522922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51" name="AutoShape 50"/>
          <p:cNvCxnSpPr>
            <a:stCxn id="149530" idx="2"/>
            <a:endCxn id="149545" idx="1"/>
          </p:cNvCxnSpPr>
          <p:nvPr/>
        </p:nvCxnSpPr>
        <p:spPr>
          <a:xfrm rot="10800000">
            <a:off x="1989138" y="3284538"/>
            <a:ext cx="1277937" cy="863600"/>
          </a:xfrm>
          <a:prstGeom prst="bentConnector3">
            <a:avLst>
              <a:gd name="adj1" fmla="val 4994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52" name="Rectangle 51"/>
          <p:cNvSpPr/>
          <p:nvPr/>
        </p:nvSpPr>
        <p:spPr>
          <a:xfrm>
            <a:off x="2411413" y="357346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53" name="AutoShape 52"/>
          <p:cNvCxnSpPr>
            <a:stCxn id="149530" idx="2"/>
            <a:endCxn id="149545" idx="1"/>
          </p:cNvCxnSpPr>
          <p:nvPr/>
        </p:nvCxnSpPr>
        <p:spPr>
          <a:xfrm rot="10800000">
            <a:off x="1989138" y="2432050"/>
            <a:ext cx="1277937" cy="2149475"/>
          </a:xfrm>
          <a:prstGeom prst="bentConnector3">
            <a:avLst>
              <a:gd name="adj1" fmla="val 75528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54" name="Rectangle 53"/>
          <p:cNvSpPr/>
          <p:nvPr/>
        </p:nvSpPr>
        <p:spPr>
          <a:xfrm>
            <a:off x="2555875" y="456406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55" name="AutoShape 54"/>
          <p:cNvCxnSpPr>
            <a:stCxn id="149529" idx="0"/>
            <a:endCxn id="149546" idx="1"/>
          </p:cNvCxnSpPr>
          <p:nvPr/>
        </p:nvCxnSpPr>
        <p:spPr>
          <a:xfrm rot="5400000" flipV="1">
            <a:off x="5348288" y="2209800"/>
            <a:ext cx="2470150" cy="1430338"/>
          </a:xfrm>
          <a:prstGeom prst="bentConnector4">
            <a:avLst>
              <a:gd name="adj1" fmla="val -8870"/>
              <a:gd name="adj2" fmla="val 87347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56" name="Rectangle 55"/>
          <p:cNvSpPr/>
          <p:nvPr/>
        </p:nvSpPr>
        <p:spPr>
          <a:xfrm>
            <a:off x="5616575" y="1468438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57" name="AutoShape 56"/>
          <p:cNvCxnSpPr>
            <a:stCxn id="149529" idx="2"/>
            <a:endCxn id="149546" idx="1"/>
          </p:cNvCxnSpPr>
          <p:nvPr/>
        </p:nvCxnSpPr>
        <p:spPr>
          <a:xfrm rot="5400000">
            <a:off x="3833813" y="1465263"/>
            <a:ext cx="190500" cy="3879850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58" name="Rectangle 57"/>
          <p:cNvSpPr/>
          <p:nvPr/>
        </p:nvSpPr>
        <p:spPr>
          <a:xfrm>
            <a:off x="5651500" y="321310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59" name="AutoShape 59"/>
          <p:cNvCxnSpPr>
            <a:stCxn id="149529" idx="3"/>
            <a:endCxn id="149516" idx="1"/>
          </p:cNvCxnSpPr>
          <p:nvPr/>
        </p:nvCxnSpPr>
        <p:spPr>
          <a:xfrm flipH="1" flipV="1">
            <a:off x="601663" y="2295525"/>
            <a:ext cx="5924550" cy="204788"/>
          </a:xfrm>
          <a:prstGeom prst="bentConnector5">
            <a:avLst>
              <a:gd name="adj1" fmla="val -3699"/>
              <a:gd name="adj2" fmla="val 1171315"/>
              <a:gd name="adj3" fmla="val 108144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60" name="Rectangle 60"/>
          <p:cNvSpPr/>
          <p:nvPr/>
        </p:nvSpPr>
        <p:spPr>
          <a:xfrm>
            <a:off x="6480175" y="24923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61" name="AutoShape 61"/>
          <p:cNvCxnSpPr>
            <a:stCxn id="149531" idx="3"/>
            <a:endCxn id="149547" idx="1"/>
          </p:cNvCxnSpPr>
          <p:nvPr/>
        </p:nvCxnSpPr>
        <p:spPr>
          <a:xfrm>
            <a:off x="6526213" y="4445000"/>
            <a:ext cx="773112" cy="1300163"/>
          </a:xfrm>
          <a:prstGeom prst="bentConnector3">
            <a:avLst>
              <a:gd name="adj1" fmla="val 29569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562" name="Rectangle 62"/>
          <p:cNvSpPr/>
          <p:nvPr/>
        </p:nvSpPr>
        <p:spPr>
          <a:xfrm>
            <a:off x="6480175" y="420370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49563" name="AutoShape 63"/>
          <p:cNvCxnSpPr>
            <a:stCxn id="149531" idx="2"/>
            <a:endCxn id="149547" idx="1"/>
          </p:cNvCxnSpPr>
          <p:nvPr/>
        </p:nvCxnSpPr>
        <p:spPr>
          <a:xfrm rot="-5400000" flipV="1">
            <a:off x="2493963" y="1879600"/>
            <a:ext cx="1482725" cy="5267325"/>
          </a:xfrm>
          <a:prstGeom prst="bentConnector4">
            <a:avLst>
              <a:gd name="adj1" fmla="val -96574"/>
              <a:gd name="adj2" fmla="val 104759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49564" name="AutoShape 67"/>
          <p:cNvCxnSpPr>
            <a:stCxn id="149531" idx="2"/>
            <a:endCxn id="149516" idx="1"/>
          </p:cNvCxnSpPr>
          <p:nvPr/>
        </p:nvCxnSpPr>
        <p:spPr>
          <a:xfrm rot="-5400000" flipV="1">
            <a:off x="1755775" y="1141413"/>
            <a:ext cx="2959100" cy="5267325"/>
          </a:xfrm>
          <a:prstGeom prst="curvedConnector4">
            <a:avLst>
              <a:gd name="adj1" fmla="val -34713"/>
              <a:gd name="adj2" fmla="val 109611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565" name="Rectangle 68"/>
          <p:cNvSpPr/>
          <p:nvPr/>
        </p:nvSpPr>
        <p:spPr>
          <a:xfrm>
            <a:off x="5148263" y="578802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66" name="Line 69"/>
          <p:cNvSpPr/>
          <p:nvPr/>
        </p:nvSpPr>
        <p:spPr>
          <a:xfrm>
            <a:off x="8604250" y="27781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67" name="Rectangle 70"/>
          <p:cNvSpPr/>
          <p:nvPr/>
        </p:nvSpPr>
        <p:spPr>
          <a:xfrm>
            <a:off x="8604250" y="4445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68" name="Rectangle 72"/>
          <p:cNvSpPr/>
          <p:nvPr/>
        </p:nvSpPr>
        <p:spPr>
          <a:xfrm>
            <a:off x="8840788" y="133350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69" name="Line 73"/>
          <p:cNvSpPr/>
          <p:nvPr/>
        </p:nvSpPr>
        <p:spPr>
          <a:xfrm>
            <a:off x="8604250" y="56673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70" name="Rectangle 74"/>
          <p:cNvSpPr/>
          <p:nvPr/>
        </p:nvSpPr>
        <p:spPr>
          <a:xfrm>
            <a:off x="8604250" y="3333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71" name="Rectangle 75"/>
          <p:cNvSpPr/>
          <p:nvPr/>
        </p:nvSpPr>
        <p:spPr>
          <a:xfrm>
            <a:off x="8840788" y="422275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72" name="Line 76"/>
          <p:cNvSpPr/>
          <p:nvPr/>
        </p:nvSpPr>
        <p:spPr>
          <a:xfrm>
            <a:off x="8604250" y="83661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73" name="Rectangle 77"/>
          <p:cNvSpPr/>
          <p:nvPr/>
        </p:nvSpPr>
        <p:spPr>
          <a:xfrm>
            <a:off x="8604250" y="60325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74" name="Rectangle 78"/>
          <p:cNvSpPr/>
          <p:nvPr/>
        </p:nvSpPr>
        <p:spPr>
          <a:xfrm>
            <a:off x="8840788" y="692150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75" name="Line 79"/>
          <p:cNvSpPr/>
          <p:nvPr/>
        </p:nvSpPr>
        <p:spPr>
          <a:xfrm>
            <a:off x="8604250" y="112553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76" name="Rectangle 80"/>
          <p:cNvSpPr/>
          <p:nvPr/>
        </p:nvSpPr>
        <p:spPr>
          <a:xfrm>
            <a:off x="8604250" y="8921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77" name="Rectangle 81"/>
          <p:cNvSpPr/>
          <p:nvPr/>
        </p:nvSpPr>
        <p:spPr>
          <a:xfrm>
            <a:off x="8840788" y="981075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78" name="Line 82"/>
          <p:cNvSpPr/>
          <p:nvPr/>
        </p:nvSpPr>
        <p:spPr>
          <a:xfrm>
            <a:off x="8604250" y="2166938"/>
            <a:ext cx="2889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79" name="Rectangle 83"/>
          <p:cNvSpPr/>
          <p:nvPr/>
        </p:nvSpPr>
        <p:spPr>
          <a:xfrm>
            <a:off x="8604250" y="19335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80" name="Rectangle 84"/>
          <p:cNvSpPr/>
          <p:nvPr/>
        </p:nvSpPr>
        <p:spPr>
          <a:xfrm>
            <a:off x="8840788" y="2022475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81" name="Line 85"/>
          <p:cNvSpPr/>
          <p:nvPr/>
        </p:nvSpPr>
        <p:spPr>
          <a:xfrm>
            <a:off x="8604250" y="2455863"/>
            <a:ext cx="2889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82" name="Rectangle 86"/>
          <p:cNvSpPr/>
          <p:nvPr/>
        </p:nvSpPr>
        <p:spPr>
          <a:xfrm>
            <a:off x="8604250" y="222250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83" name="Rectangle 87"/>
          <p:cNvSpPr/>
          <p:nvPr/>
        </p:nvSpPr>
        <p:spPr>
          <a:xfrm>
            <a:off x="8840788" y="2311400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84" name="Line 88"/>
          <p:cNvSpPr/>
          <p:nvPr/>
        </p:nvSpPr>
        <p:spPr>
          <a:xfrm>
            <a:off x="8604250" y="2725738"/>
            <a:ext cx="2889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85" name="Rectangle 89"/>
          <p:cNvSpPr/>
          <p:nvPr/>
        </p:nvSpPr>
        <p:spPr>
          <a:xfrm>
            <a:off x="8604250" y="24923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86" name="Rectangle 90"/>
          <p:cNvSpPr/>
          <p:nvPr/>
        </p:nvSpPr>
        <p:spPr>
          <a:xfrm>
            <a:off x="8840788" y="2581275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87" name="Line 91"/>
          <p:cNvSpPr/>
          <p:nvPr/>
        </p:nvSpPr>
        <p:spPr>
          <a:xfrm>
            <a:off x="8604250" y="3014663"/>
            <a:ext cx="2889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88" name="Rectangle 92"/>
          <p:cNvSpPr/>
          <p:nvPr/>
        </p:nvSpPr>
        <p:spPr>
          <a:xfrm>
            <a:off x="8604250" y="278130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89" name="Rectangle 93"/>
          <p:cNvSpPr/>
          <p:nvPr/>
        </p:nvSpPr>
        <p:spPr>
          <a:xfrm>
            <a:off x="8840788" y="2870200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90" name="Line 94"/>
          <p:cNvSpPr/>
          <p:nvPr/>
        </p:nvSpPr>
        <p:spPr>
          <a:xfrm>
            <a:off x="8604250" y="3679825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91" name="Rectangle 95"/>
          <p:cNvSpPr/>
          <p:nvPr/>
        </p:nvSpPr>
        <p:spPr>
          <a:xfrm>
            <a:off x="8604250" y="344646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92" name="Rectangle 96"/>
          <p:cNvSpPr/>
          <p:nvPr/>
        </p:nvSpPr>
        <p:spPr>
          <a:xfrm>
            <a:off x="8840788" y="3535363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93" name="Line 97"/>
          <p:cNvSpPr/>
          <p:nvPr/>
        </p:nvSpPr>
        <p:spPr>
          <a:xfrm>
            <a:off x="8604250" y="3968750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94" name="Rectangle 98"/>
          <p:cNvSpPr/>
          <p:nvPr/>
        </p:nvSpPr>
        <p:spPr>
          <a:xfrm>
            <a:off x="8604250" y="3735388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95" name="Rectangle 99"/>
          <p:cNvSpPr/>
          <p:nvPr/>
        </p:nvSpPr>
        <p:spPr>
          <a:xfrm>
            <a:off x="8840788" y="3824288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96" name="Line 100"/>
          <p:cNvSpPr/>
          <p:nvPr/>
        </p:nvSpPr>
        <p:spPr>
          <a:xfrm>
            <a:off x="8604250" y="4238625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97" name="Rectangle 101"/>
          <p:cNvSpPr/>
          <p:nvPr/>
        </p:nvSpPr>
        <p:spPr>
          <a:xfrm>
            <a:off x="8604250" y="400526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598" name="Rectangle 102"/>
          <p:cNvSpPr/>
          <p:nvPr/>
        </p:nvSpPr>
        <p:spPr>
          <a:xfrm>
            <a:off x="8840788" y="4094163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99" name="Line 103"/>
          <p:cNvSpPr/>
          <p:nvPr/>
        </p:nvSpPr>
        <p:spPr>
          <a:xfrm>
            <a:off x="8604250" y="4527550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600" name="Rectangle 104"/>
          <p:cNvSpPr/>
          <p:nvPr/>
        </p:nvSpPr>
        <p:spPr>
          <a:xfrm>
            <a:off x="8604250" y="4294188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01" name="Rectangle 105"/>
          <p:cNvSpPr/>
          <p:nvPr/>
        </p:nvSpPr>
        <p:spPr>
          <a:xfrm>
            <a:off x="8840788" y="4383088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602" name="Line 106"/>
          <p:cNvSpPr/>
          <p:nvPr/>
        </p:nvSpPr>
        <p:spPr>
          <a:xfrm>
            <a:off x="8604250" y="5319713"/>
            <a:ext cx="2889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603" name="Rectangle 107"/>
          <p:cNvSpPr/>
          <p:nvPr/>
        </p:nvSpPr>
        <p:spPr>
          <a:xfrm>
            <a:off x="8604250" y="508635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04" name="Rectangle 108"/>
          <p:cNvSpPr/>
          <p:nvPr/>
        </p:nvSpPr>
        <p:spPr>
          <a:xfrm>
            <a:off x="8840788" y="5175250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605" name="Line 109"/>
          <p:cNvSpPr/>
          <p:nvPr/>
        </p:nvSpPr>
        <p:spPr>
          <a:xfrm>
            <a:off x="8604250" y="5608638"/>
            <a:ext cx="2889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606" name="Rectangle 110"/>
          <p:cNvSpPr/>
          <p:nvPr/>
        </p:nvSpPr>
        <p:spPr>
          <a:xfrm>
            <a:off x="8604250" y="53752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07" name="Rectangle 111"/>
          <p:cNvSpPr/>
          <p:nvPr/>
        </p:nvSpPr>
        <p:spPr>
          <a:xfrm>
            <a:off x="8840788" y="5464175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608" name="Line 112"/>
          <p:cNvSpPr/>
          <p:nvPr/>
        </p:nvSpPr>
        <p:spPr>
          <a:xfrm>
            <a:off x="8604250" y="5878513"/>
            <a:ext cx="2889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609" name="Rectangle 113"/>
          <p:cNvSpPr/>
          <p:nvPr/>
        </p:nvSpPr>
        <p:spPr>
          <a:xfrm>
            <a:off x="8604250" y="564515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10" name="Rectangle 114"/>
          <p:cNvSpPr/>
          <p:nvPr/>
        </p:nvSpPr>
        <p:spPr>
          <a:xfrm>
            <a:off x="8840788" y="5734050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611" name="Line 115"/>
          <p:cNvSpPr/>
          <p:nvPr/>
        </p:nvSpPr>
        <p:spPr>
          <a:xfrm>
            <a:off x="8604250" y="6167438"/>
            <a:ext cx="2889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612" name="Rectangle 116"/>
          <p:cNvSpPr/>
          <p:nvPr/>
        </p:nvSpPr>
        <p:spPr>
          <a:xfrm>
            <a:off x="8604250" y="5934075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endParaRPr lang="en-US" altLang="zh-CN" sz="14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13" name="Rectangle 117"/>
          <p:cNvSpPr/>
          <p:nvPr/>
        </p:nvSpPr>
        <p:spPr>
          <a:xfrm>
            <a:off x="8840788" y="6022975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614" name="Line 118"/>
          <p:cNvSpPr/>
          <p:nvPr/>
        </p:nvSpPr>
        <p:spPr>
          <a:xfrm>
            <a:off x="1958975" y="5156200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615" name="Rectangle 119"/>
          <p:cNvSpPr/>
          <p:nvPr/>
        </p:nvSpPr>
        <p:spPr>
          <a:xfrm>
            <a:off x="1958975" y="4922838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16" name="Rectangle 120"/>
          <p:cNvSpPr/>
          <p:nvPr/>
        </p:nvSpPr>
        <p:spPr>
          <a:xfrm>
            <a:off x="2195513" y="5011738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617" name="Line 121"/>
          <p:cNvSpPr/>
          <p:nvPr/>
        </p:nvSpPr>
        <p:spPr>
          <a:xfrm>
            <a:off x="1958975" y="5445125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618" name="Rectangle 122"/>
          <p:cNvSpPr/>
          <p:nvPr/>
        </p:nvSpPr>
        <p:spPr>
          <a:xfrm>
            <a:off x="1958975" y="521176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19" name="Rectangle 123"/>
          <p:cNvSpPr/>
          <p:nvPr/>
        </p:nvSpPr>
        <p:spPr>
          <a:xfrm>
            <a:off x="2195513" y="5300663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620" name="Line 124"/>
          <p:cNvSpPr/>
          <p:nvPr/>
        </p:nvSpPr>
        <p:spPr>
          <a:xfrm>
            <a:off x="1958975" y="5715000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621" name="Rectangle 125"/>
          <p:cNvSpPr/>
          <p:nvPr/>
        </p:nvSpPr>
        <p:spPr>
          <a:xfrm>
            <a:off x="1958975" y="5481638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22" name="Rectangle 126"/>
          <p:cNvSpPr/>
          <p:nvPr/>
        </p:nvSpPr>
        <p:spPr>
          <a:xfrm>
            <a:off x="2195513" y="5570538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9623" name="Line 127"/>
          <p:cNvSpPr/>
          <p:nvPr/>
        </p:nvSpPr>
        <p:spPr>
          <a:xfrm>
            <a:off x="1958975" y="6003925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624" name="Rectangle 128"/>
          <p:cNvSpPr/>
          <p:nvPr/>
        </p:nvSpPr>
        <p:spPr>
          <a:xfrm>
            <a:off x="1958975" y="5770563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25" name="Rectangle 129"/>
          <p:cNvSpPr/>
          <p:nvPr/>
        </p:nvSpPr>
        <p:spPr>
          <a:xfrm>
            <a:off x="2195513" y="5859463"/>
            <a:ext cx="3032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9626" name="AutoShape 130"/>
          <p:cNvCxnSpPr>
            <a:stCxn id="149523" idx="2"/>
            <a:endCxn id="149548" idx="2"/>
          </p:cNvCxnSpPr>
          <p:nvPr/>
        </p:nvCxnSpPr>
        <p:spPr>
          <a:xfrm rot="5400000" flipH="1" flipV="1">
            <a:off x="2595563" y="4764088"/>
            <a:ext cx="60325" cy="2663825"/>
          </a:xfrm>
          <a:prstGeom prst="bentConnector3">
            <a:avLst>
              <a:gd name="adj1" fmla="val -667569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9627" name="Rectangle 131"/>
          <p:cNvSpPr/>
          <p:nvPr/>
        </p:nvSpPr>
        <p:spPr>
          <a:xfrm>
            <a:off x="1116013" y="616585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28" name="Rectangle 132"/>
          <p:cNvSpPr/>
          <p:nvPr/>
        </p:nvSpPr>
        <p:spPr>
          <a:xfrm>
            <a:off x="5795963" y="5734050"/>
            <a:ext cx="32385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9629" name="AutoShape 133">
            <a:hlinkClick r:id="" action="ppaction://hlinkshowjump?jump=lastslideviewed"/>
          </p:cNvPr>
          <p:cNvSpPr/>
          <p:nvPr/>
        </p:nvSpPr>
        <p:spPr>
          <a:xfrm>
            <a:off x="8459788" y="6383338"/>
            <a:ext cx="504825" cy="358775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505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50531" name="Rectangle 2" descr="新闻纸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graphicFrame>
        <p:nvGraphicFramePr>
          <p:cNvPr id="690179" name="Group 3"/>
          <p:cNvGraphicFramePr>
            <a:graphicFrameLocks noGrp="1"/>
          </p:cNvGraphicFramePr>
          <p:nvPr/>
        </p:nvGraphicFramePr>
        <p:xfrm>
          <a:off x="250825" y="423863"/>
          <a:ext cx="8569325" cy="5983288"/>
        </p:xfrm>
        <a:graphic>
          <a:graphicData uri="http://schemas.openxmlformats.org/drawingml/2006/table">
            <a:tbl>
              <a:tblPr/>
              <a:tblGrid>
                <a:gridCol w="720725"/>
                <a:gridCol w="647700"/>
                <a:gridCol w="1081088"/>
                <a:gridCol w="1008062"/>
                <a:gridCol w="1008063"/>
                <a:gridCol w="1008062"/>
                <a:gridCol w="576263"/>
                <a:gridCol w="719137"/>
                <a:gridCol w="792163"/>
                <a:gridCol w="1008062"/>
              </a:tblGrid>
              <a:tr h="3683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*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#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acc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 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r2/S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r2/S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r3/S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r3/S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r3/S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r3/S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713" name="AutoShape 184">
            <a:hlinkClick r:id="rId2" action="ppaction://hlinksldjump"/>
          </p:cNvPr>
          <p:cNvSpPr/>
          <p:nvPr/>
        </p:nvSpPr>
        <p:spPr>
          <a:xfrm>
            <a:off x="8388350" y="6021388"/>
            <a:ext cx="506413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50714" name="AutoShape 185">
            <a:hlinkClick r:id="" action="ppaction://hlinkshowjump?jump=lastslideviewed"/>
          </p:cNvPr>
          <p:cNvSpPr/>
          <p:nvPr/>
        </p:nvSpPr>
        <p:spPr>
          <a:xfrm>
            <a:off x="7956550" y="5516563"/>
            <a:ext cx="504825" cy="358775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日期占位符 3"/>
          <p:cNvSpPr txBox="1">
            <a:spLocks noGrp="1"/>
          </p:cNvSpPr>
          <p:nvPr/>
        </p:nvSpPr>
        <p:spPr>
          <a:xfrm>
            <a:off x="6842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54" name="灯片编号占位符 5"/>
          <p:cNvSpPr txBox="1">
            <a:spLocks noGrp="1"/>
          </p:cNvSpPr>
          <p:nvPr/>
        </p:nvSpPr>
        <p:spPr>
          <a:xfrm>
            <a:off x="65516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55" name="Rectangle 4" descr="新闻纸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graphicFrame>
        <p:nvGraphicFramePr>
          <p:cNvPr id="683194" name="Group 186"/>
          <p:cNvGraphicFramePr>
            <a:graphicFrameLocks noGrp="1"/>
          </p:cNvGraphicFramePr>
          <p:nvPr/>
        </p:nvGraphicFramePr>
        <p:xfrm>
          <a:off x="250825" y="423863"/>
          <a:ext cx="8569325" cy="5983288"/>
        </p:xfrm>
        <a:graphic>
          <a:graphicData uri="http://schemas.openxmlformats.org/drawingml/2006/table">
            <a:tbl>
              <a:tblPr/>
              <a:tblGrid>
                <a:gridCol w="720725"/>
                <a:gridCol w="647700"/>
                <a:gridCol w="1081088"/>
                <a:gridCol w="1008062"/>
                <a:gridCol w="1008063"/>
                <a:gridCol w="1008062"/>
                <a:gridCol w="576263"/>
                <a:gridCol w="719137"/>
                <a:gridCol w="792163"/>
                <a:gridCol w="1008062"/>
              </a:tblGrid>
              <a:tr h="3683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*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#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acc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(S7)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日期占位符 3"/>
          <p:cNvSpPr txBox="1">
            <a:spLocks noGrp="1"/>
          </p:cNvSpPr>
          <p:nvPr/>
        </p:nvSpPr>
        <p:spPr>
          <a:xfrm>
            <a:off x="6842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78" name="灯片编号占位符 5"/>
          <p:cNvSpPr txBox="1">
            <a:spLocks noGrp="1"/>
          </p:cNvSpPr>
          <p:nvPr/>
        </p:nvSpPr>
        <p:spPr>
          <a:xfrm>
            <a:off x="65516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79" name="Rectangle 2" descr="新闻纸"/>
          <p:cNvSpPr/>
          <p:nvPr/>
        </p:nvSpPr>
        <p:spPr>
          <a:xfrm>
            <a:off x="0" y="26988"/>
            <a:ext cx="9144000" cy="685800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graphicFrame>
        <p:nvGraphicFramePr>
          <p:cNvPr id="689353" name="Group 201"/>
          <p:cNvGraphicFramePr>
            <a:graphicFrameLocks noGrp="1"/>
          </p:cNvGraphicFramePr>
          <p:nvPr/>
        </p:nvGraphicFramePr>
        <p:xfrm>
          <a:off x="250825" y="939800"/>
          <a:ext cx="8569325" cy="5584825"/>
        </p:xfrm>
        <a:graphic>
          <a:graphicData uri="http://schemas.openxmlformats.org/drawingml/2006/table">
            <a:tbl>
              <a:tblPr/>
              <a:tblGrid>
                <a:gridCol w="720725"/>
                <a:gridCol w="647700"/>
                <a:gridCol w="1081088"/>
                <a:gridCol w="1008062"/>
                <a:gridCol w="1008063"/>
                <a:gridCol w="935037"/>
                <a:gridCol w="649288"/>
                <a:gridCol w="719137"/>
                <a:gridCol w="792163"/>
                <a:gridCol w="1008062"/>
              </a:tblGrid>
              <a:tr h="340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-2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8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106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9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13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101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105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105</a:t>
                      </a:r>
                      <a:endParaRPr kumimoji="1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758" name="Text Box 202"/>
          <p:cNvSpPr txBox="1"/>
          <p:nvPr/>
        </p:nvSpPr>
        <p:spPr>
          <a:xfrm>
            <a:off x="468313" y="260350"/>
            <a:ext cx="27352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 lrtable[14][9]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日期占位符 3"/>
          <p:cNvSpPr txBox="1">
            <a:spLocks noGrp="1"/>
          </p:cNvSpPr>
          <p:nvPr/>
        </p:nvSpPr>
        <p:spPr>
          <a:xfrm>
            <a:off x="6842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2" name="灯片编号占位符 5"/>
          <p:cNvSpPr txBox="1">
            <a:spLocks noGrp="1"/>
          </p:cNvSpPr>
          <p:nvPr/>
        </p:nvSpPr>
        <p:spPr>
          <a:xfrm>
            <a:off x="65516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53604" name="AutoShape 3"/>
          <p:cNvSpPr>
            <a:spLocks noGrp="1" noChangeAspect="1"/>
          </p:cNvSpPr>
          <p:nvPr>
            <p:ph type="body" idx="4294967295"/>
          </p:nvPr>
        </p:nvSpPr>
        <p:spPr>
          <a:xfrm>
            <a:off x="539750" y="115888"/>
            <a:ext cx="8135938" cy="633571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b="1"/>
              <a:t>{push(sp1,0);            push(sp2,#);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sym1←</a:t>
            </a:r>
            <a:r>
              <a:rPr lang="zh-CN" altLang="en-US" b="1" dirty="0"/>
              <a:t>读一个单词；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 </a:t>
            </a:r>
            <a:r>
              <a:rPr lang="en-US" altLang="zh-CN" b="1"/>
              <a:t>if (sym1</a:t>
            </a:r>
            <a:r>
              <a:rPr lang="zh-CN" altLang="en-US" b="1" dirty="0"/>
              <a:t>为标识符或常量</a:t>
            </a:r>
            <a:r>
              <a:rPr lang="en-US" altLang="zh-CN" b="1"/>
              <a:t>)sym=’i’ else sym=sym1;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acc=false;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while (!acc)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  {t=gettop(sp1);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   </a:t>
            </a:r>
            <a:r>
              <a:rPr lang="zh-CN" altLang="en-US" b="1" dirty="0"/>
              <a:t>根据</a:t>
            </a:r>
            <a:r>
              <a:rPr lang="en-US" altLang="zh-CN" b="1"/>
              <a:t>t</a:t>
            </a:r>
            <a:r>
              <a:rPr lang="zh-CN" altLang="en-US" b="1" dirty="0"/>
              <a:t>和</a:t>
            </a:r>
            <a:r>
              <a:rPr lang="en-US" altLang="zh-CN" b="1"/>
              <a:t>sym</a:t>
            </a:r>
            <a:r>
              <a:rPr lang="zh-CN" altLang="en-US" b="1" dirty="0"/>
              <a:t>查</a:t>
            </a:r>
            <a:r>
              <a:rPr lang="en-US" altLang="zh-CN" b="1"/>
              <a:t>LR</a:t>
            </a:r>
            <a:r>
              <a:rPr lang="zh-CN" altLang="en-US" b="1" dirty="0"/>
              <a:t>分析表得</a:t>
            </a:r>
            <a:r>
              <a:rPr lang="en-US" altLang="zh-CN" b="1"/>
              <a:t>l;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   if (l==-1) error();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   if (l==-2) acc=true;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   if (0&lt;=l&lt;100)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     {push(sp1,l);               push(sp2,sym);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      sym1←</a:t>
            </a:r>
            <a:r>
              <a:rPr lang="zh-CN" altLang="en-US" b="1" dirty="0"/>
              <a:t>读一个单词；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       </a:t>
            </a:r>
            <a:r>
              <a:rPr lang="en-US" altLang="zh-CN" b="1"/>
              <a:t>if (sym1</a:t>
            </a:r>
            <a:r>
              <a:rPr lang="zh-CN" altLang="en-US" b="1" dirty="0"/>
              <a:t>为标识符或常量</a:t>
            </a:r>
            <a:r>
              <a:rPr lang="en-US" altLang="zh-CN" b="1"/>
              <a:t>)  sym=’i’ 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      else sym=sym1;}</a:t>
            </a:r>
            <a:endParaRPr lang="en-US" altLang="zh-CN" b="1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日期占位符 3"/>
          <p:cNvSpPr txBox="1">
            <a:spLocks noGrp="1"/>
          </p:cNvSpPr>
          <p:nvPr/>
        </p:nvSpPr>
        <p:spPr>
          <a:xfrm>
            <a:off x="6842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6" name="灯片编号占位符 5"/>
          <p:cNvSpPr txBox="1">
            <a:spLocks noGrp="1"/>
          </p:cNvSpPr>
          <p:nvPr/>
        </p:nvSpPr>
        <p:spPr>
          <a:xfrm>
            <a:off x="65516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54628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549275"/>
            <a:ext cx="8135937" cy="62642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b="1"/>
              <a:t>if (101&lt;=l&lt;200)</a:t>
            </a:r>
            <a:endParaRPr lang="en-US" altLang="zh-CN" sz="2400" b="1"/>
          </a:p>
          <a:p>
            <a:pPr eaLnBrk="1" hangingPunct="1"/>
            <a:r>
              <a:rPr lang="en-US" altLang="zh-CN" sz="2400" b="1" err="1"/>
              <a:t>switch(l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case 101:  //E-&gt;E+E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       {pop(sp1)3</a:t>
            </a:r>
            <a:r>
              <a:rPr lang="zh-CN" altLang="en-US" sz="2400" b="1" dirty="0"/>
              <a:t>次；</a:t>
            </a:r>
            <a:r>
              <a:rPr lang="en-US" altLang="zh-CN" sz="2400" b="1"/>
              <a:t>pop(sp2)3</a:t>
            </a:r>
            <a:r>
              <a:rPr lang="zh-CN" altLang="en-US" sz="2400" b="1" dirty="0"/>
              <a:t>次；</a:t>
            </a:r>
            <a:r>
              <a:rPr lang="en-US" altLang="zh-CN" sz="2400" b="1"/>
              <a:t>push(sp2,E);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         t=gettop(sp1);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          </a:t>
            </a:r>
            <a:r>
              <a:rPr lang="zh-CN" altLang="en-US" sz="2400" b="1" dirty="0"/>
              <a:t>根据</a:t>
            </a:r>
            <a:r>
              <a:rPr lang="en-US" altLang="zh-CN" sz="2400" b="1"/>
              <a:t>t</a:t>
            </a:r>
            <a:r>
              <a:rPr lang="zh-CN" altLang="en-US" sz="2400" b="1" dirty="0"/>
              <a:t>和</a:t>
            </a:r>
            <a:r>
              <a:rPr lang="en-US" altLang="zh-CN" sz="2400" b="1"/>
              <a:t>E</a:t>
            </a:r>
            <a:r>
              <a:rPr lang="zh-CN" altLang="en-US" sz="2400" b="1" dirty="0"/>
              <a:t>查</a:t>
            </a:r>
            <a:r>
              <a:rPr lang="en-US" altLang="zh-CN" sz="2400" b="1"/>
              <a:t>LR</a:t>
            </a:r>
            <a:r>
              <a:rPr lang="zh-CN" altLang="en-US" sz="2400" b="1" dirty="0"/>
              <a:t>分析表得</a:t>
            </a:r>
            <a:r>
              <a:rPr lang="en-US" altLang="zh-CN" sz="2400" b="1"/>
              <a:t>x;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          push(sp1,x);          break;      }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case 102: //E-&gt;E-E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case 103: //E-&gt;E*E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        {pop(sp1)3</a:t>
            </a:r>
            <a:r>
              <a:rPr lang="zh-CN" altLang="en-US" sz="2400" b="1" dirty="0"/>
              <a:t>次；</a:t>
            </a:r>
            <a:r>
              <a:rPr lang="en-US" altLang="zh-CN" sz="2400" b="1"/>
              <a:t>pop(sp2)3</a:t>
            </a:r>
            <a:r>
              <a:rPr lang="zh-CN" altLang="en-US" sz="2400" b="1" dirty="0"/>
              <a:t>次；</a:t>
            </a:r>
            <a:r>
              <a:rPr lang="en-US" altLang="zh-CN" sz="2400" b="1"/>
              <a:t>push(sp2,E);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          t=gettop(sp1);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          </a:t>
            </a:r>
            <a:r>
              <a:rPr lang="zh-CN" altLang="en-US" sz="2400" b="1" dirty="0"/>
              <a:t>根据</a:t>
            </a:r>
            <a:r>
              <a:rPr lang="en-US" altLang="zh-CN" sz="2400" b="1"/>
              <a:t>t</a:t>
            </a:r>
            <a:r>
              <a:rPr lang="zh-CN" altLang="en-US" sz="2400" b="1" dirty="0"/>
              <a:t>和</a:t>
            </a:r>
            <a:r>
              <a:rPr lang="en-US" altLang="zh-CN" sz="2400" b="1"/>
              <a:t>E</a:t>
            </a:r>
            <a:r>
              <a:rPr lang="zh-CN" altLang="en-US" sz="2400" b="1" dirty="0"/>
              <a:t>查</a:t>
            </a:r>
            <a:r>
              <a:rPr lang="en-US" altLang="zh-CN" sz="2400" b="1"/>
              <a:t>LR</a:t>
            </a:r>
            <a:r>
              <a:rPr lang="zh-CN" altLang="en-US" sz="2400" b="1" dirty="0"/>
              <a:t>分析表得</a:t>
            </a:r>
            <a:r>
              <a:rPr lang="en-US" altLang="zh-CN" sz="2400" b="1"/>
              <a:t>x;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          push(sp1,x);          break;      }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日期占位符 3"/>
          <p:cNvSpPr txBox="1">
            <a:spLocks noGrp="1"/>
          </p:cNvSpPr>
          <p:nvPr/>
        </p:nvSpPr>
        <p:spPr>
          <a:xfrm>
            <a:off x="6842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0" name="灯片编号占位符 5"/>
          <p:cNvSpPr txBox="1">
            <a:spLocks noGrp="1"/>
          </p:cNvSpPr>
          <p:nvPr/>
        </p:nvSpPr>
        <p:spPr>
          <a:xfrm>
            <a:off x="65516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5565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052513"/>
            <a:ext cx="8135938" cy="58324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b="1"/>
              <a:t>case  104: //E-&gt;E/E</a:t>
            </a:r>
            <a:endParaRPr lang="en-US" altLang="zh-CN" b="1"/>
          </a:p>
          <a:p>
            <a:pPr eaLnBrk="1" hangingPunct="1"/>
            <a:r>
              <a:rPr lang="en-US" altLang="zh-CN" b="1"/>
              <a:t>case 105:…………</a:t>
            </a:r>
            <a:r>
              <a:rPr lang="zh-CN" altLang="en-US" b="1" dirty="0"/>
              <a:t>； </a:t>
            </a:r>
            <a:r>
              <a:rPr lang="en-US" altLang="zh-CN" sz="2400" b="1"/>
              <a:t>//E-&gt;(E)</a:t>
            </a:r>
            <a:endParaRPr lang="zh-CN" altLang="en-US" b="1" dirty="0"/>
          </a:p>
          <a:p>
            <a:pPr eaLnBrk="1" hangingPunct="1"/>
            <a:r>
              <a:rPr lang="en-US" altLang="zh-CN" b="1"/>
              <a:t>case 106:// </a:t>
            </a:r>
            <a:r>
              <a:rPr lang="en-US" altLang="zh-CN" sz="2400" b="1"/>
              <a:t>//E-&gt;i</a:t>
            </a:r>
            <a:endParaRPr lang="en-US" altLang="zh-CN" b="1"/>
          </a:p>
          <a:p>
            <a:pPr eaLnBrk="1" hangingPunct="1"/>
            <a:r>
              <a:rPr lang="en-US" altLang="zh-CN" b="1"/>
              <a:t>      {pop(sp1);</a:t>
            </a:r>
            <a:endParaRPr lang="en-US" altLang="zh-CN" b="1"/>
          </a:p>
          <a:p>
            <a:pPr eaLnBrk="1" hangingPunct="1"/>
            <a:r>
              <a:rPr lang="en-US" altLang="zh-CN" b="1"/>
              <a:t>       pop(sp2);</a:t>
            </a:r>
            <a:endParaRPr lang="en-US" altLang="zh-CN" b="1"/>
          </a:p>
          <a:p>
            <a:pPr eaLnBrk="1" hangingPunct="1"/>
            <a:r>
              <a:rPr lang="en-US" altLang="zh-CN" b="1"/>
              <a:t>       push(sp2,E);</a:t>
            </a:r>
            <a:endParaRPr lang="en-US" altLang="zh-CN" b="1"/>
          </a:p>
          <a:p>
            <a:pPr eaLnBrk="1" hangingPunct="1"/>
            <a:r>
              <a:rPr lang="en-US" altLang="zh-CN" b="1"/>
              <a:t>       t=gettop(sp1);</a:t>
            </a:r>
            <a:endParaRPr lang="en-US" altLang="zh-CN" b="1"/>
          </a:p>
          <a:p>
            <a:pPr eaLnBrk="1" hangingPunct="1"/>
            <a:r>
              <a:rPr lang="en-US" altLang="zh-CN" b="1"/>
              <a:t>       </a:t>
            </a:r>
            <a:r>
              <a:rPr lang="zh-CN" altLang="en-US" b="1" dirty="0"/>
              <a:t>根据</a:t>
            </a:r>
            <a:r>
              <a:rPr lang="en-US" altLang="zh-CN" b="1"/>
              <a:t>t</a:t>
            </a:r>
            <a:r>
              <a:rPr lang="zh-CN" altLang="en-US" b="1" dirty="0"/>
              <a:t>和</a:t>
            </a:r>
            <a:r>
              <a:rPr lang="en-US" altLang="zh-CN" b="1"/>
              <a:t>E</a:t>
            </a:r>
            <a:r>
              <a:rPr lang="zh-CN" altLang="en-US" b="1" dirty="0"/>
              <a:t>查</a:t>
            </a:r>
            <a:r>
              <a:rPr lang="en-US" altLang="zh-CN" b="1"/>
              <a:t>LR</a:t>
            </a:r>
            <a:r>
              <a:rPr lang="zh-CN" altLang="en-US" b="1" dirty="0"/>
              <a:t>分析表得</a:t>
            </a:r>
            <a:r>
              <a:rPr lang="en-US" altLang="zh-CN" b="1"/>
              <a:t>x;</a:t>
            </a:r>
            <a:endParaRPr lang="en-US" altLang="zh-CN" b="1"/>
          </a:p>
          <a:p>
            <a:pPr eaLnBrk="1" hangingPunct="1"/>
            <a:r>
              <a:rPr lang="en-US" altLang="zh-CN" b="1"/>
              <a:t>       push(sp1,x);</a:t>
            </a:r>
            <a:endParaRPr lang="en-US" altLang="zh-CN" b="1"/>
          </a:p>
          <a:p>
            <a:pPr eaLnBrk="1" hangingPunct="1"/>
            <a:r>
              <a:rPr lang="en-US" altLang="zh-CN" b="1"/>
              <a:t>     }</a:t>
            </a:r>
            <a:endParaRPr lang="en-US" altLang="zh-CN" b="1"/>
          </a:p>
          <a:p>
            <a:pPr eaLnBrk="1" hangingPunct="1"/>
            <a:r>
              <a:rPr lang="en-US" altLang="zh-CN" b="1"/>
              <a:t>}</a:t>
            </a:r>
            <a:endParaRPr lang="en-US" altLang="zh-CN" b="1"/>
          </a:p>
          <a:p>
            <a:pPr eaLnBrk="1" hangingPunct="1">
              <a:buNone/>
            </a:pPr>
            <a:endParaRPr lang="en-US" altLang="zh-CN" b="1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566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56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5667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三、探讨如何消除冲突</a:t>
            </a:r>
            <a:r>
              <a:rPr lang="en-US" altLang="zh-CN"/>
              <a:t>(</a:t>
            </a:r>
            <a:r>
              <a:rPr lang="zh-CN" altLang="en-US" dirty="0">
                <a:solidFill>
                  <a:schemeClr val="tx1"/>
                </a:solidFill>
              </a:rPr>
              <a:t>分析符号串“</a:t>
            </a:r>
            <a:r>
              <a:rPr lang="en-US" altLang="zh-CN" err="1">
                <a:solidFill>
                  <a:schemeClr val="tx1"/>
                </a:solidFill>
              </a:rPr>
              <a:t>i+i-i</a:t>
            </a:r>
            <a:r>
              <a:rPr lang="en-US" altLang="zh-CN">
                <a:solidFill>
                  <a:schemeClr val="tx1"/>
                </a:solidFill>
              </a:rPr>
              <a:t>#”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6677" name="Rectangle 4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56678" name="Text Box 5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6679" name="Rectangle 6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80" name="Line 7"/>
          <p:cNvSpPr/>
          <p:nvPr/>
        </p:nvSpPr>
        <p:spPr>
          <a:xfrm flipV="1">
            <a:off x="3563938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6681" name="Line 8"/>
          <p:cNvSpPr/>
          <p:nvPr/>
        </p:nvSpPr>
        <p:spPr>
          <a:xfrm flipH="1">
            <a:off x="2257425" y="50847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6682" name="Line 9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683" name="Line 10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6684" name="Text Box 11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+  i  -  i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6685" name="Group 12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56686" name="Text Box 13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87" name="Line 14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6688" name="Line 15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6689" name="Line 16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6690" name="Line 17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6691" name="Group 18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56692" name="Text Box 19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3" name="Line 20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6694" name="Line 21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6695" name="Line 22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6696" name="AutoShape 23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56697" name="AutoShape 24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5769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57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5770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三、探讨如何消除冲突</a:t>
            </a:r>
            <a:r>
              <a:rPr lang="en-US" altLang="zh-CN"/>
              <a:t>(</a:t>
            </a:r>
            <a:r>
              <a:rPr lang="zh-CN" altLang="en-US" dirty="0">
                <a:solidFill>
                  <a:schemeClr val="tx1"/>
                </a:solidFill>
              </a:rPr>
              <a:t>分析符号串“</a:t>
            </a:r>
            <a:r>
              <a:rPr lang="en-US" altLang="zh-CN" err="1">
                <a:solidFill>
                  <a:schemeClr val="tx1"/>
                </a:solidFill>
              </a:rPr>
              <a:t>i+i-i</a:t>
            </a:r>
            <a:r>
              <a:rPr lang="en-US" altLang="zh-CN">
                <a:solidFill>
                  <a:schemeClr val="tx1"/>
                </a:solidFill>
              </a:rPr>
              <a:t>#”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7701" name="Rectangle 4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57702" name="Text Box 5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7703" name="Rectangle 6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4" name="Line 7"/>
          <p:cNvSpPr/>
          <p:nvPr/>
        </p:nvSpPr>
        <p:spPr>
          <a:xfrm flipV="1">
            <a:off x="3851275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7705" name="Line 8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7706" name="Line 9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707" name="Line 10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7708" name="Text Box 11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+  i  -  i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7709" name="Group 12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57710" name="Text Box 13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711" name="Line 14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12" name="Line 15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13" name="Line 16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7714" name="Line 17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7715" name="Group 18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57716" name="Text Box 19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717" name="Line 20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18" name="Line 21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19" name="Line 22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7720" name="AutoShape 23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57721" name="AutoShape 25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587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58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587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三、探讨如何消除冲突</a:t>
            </a:r>
            <a:r>
              <a:rPr lang="en-US" altLang="zh-CN"/>
              <a:t>(</a:t>
            </a:r>
            <a:r>
              <a:rPr lang="zh-CN" altLang="en-US" dirty="0">
                <a:solidFill>
                  <a:schemeClr val="tx1"/>
                </a:solidFill>
              </a:rPr>
              <a:t>分析符号串“</a:t>
            </a:r>
            <a:r>
              <a:rPr lang="en-US" altLang="zh-CN" err="1">
                <a:solidFill>
                  <a:schemeClr val="tx1"/>
                </a:solidFill>
              </a:rPr>
              <a:t>i+i-i</a:t>
            </a:r>
            <a:r>
              <a:rPr lang="en-US" altLang="zh-CN">
                <a:solidFill>
                  <a:schemeClr val="tx1"/>
                </a:solidFill>
              </a:rPr>
              <a:t>#”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8725" name="Rectangle 4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58726" name="Text Box 5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8727" name="Rectangle 6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8" name="Line 7"/>
          <p:cNvSpPr/>
          <p:nvPr/>
        </p:nvSpPr>
        <p:spPr>
          <a:xfrm flipV="1">
            <a:off x="3851275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8729" name="Line 8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8730" name="Line 9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731" name="Line 10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8732" name="Text Box 11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+  i  -  i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8733" name="Group 12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58734" name="Text Box 13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735" name="Line 14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36" name="Line 15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37" name="Line 16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8738" name="Line 17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8739" name="Group 18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58740" name="Text Box 19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741" name="Line 20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42" name="Line 21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43" name="Line 22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8744" name="AutoShape 23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58745" name="AutoShape 25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例</a:t>
            </a:r>
            <a:r>
              <a:rPr lang="en-US" altLang="zh-CN"/>
              <a:t>1  </a:t>
            </a:r>
            <a:r>
              <a:rPr lang="zh-CN" altLang="en-US" dirty="0"/>
              <a:t>根据下述表达式文法的</a:t>
            </a:r>
            <a:r>
              <a:rPr lang="en-US" altLang="zh-CN"/>
              <a:t>LR</a:t>
            </a:r>
            <a:r>
              <a:rPr lang="zh-CN" altLang="en-US" dirty="0"/>
              <a:t>分析表分析输入串 </a:t>
            </a:r>
            <a:r>
              <a:rPr lang="en-US" altLang="zh-CN"/>
              <a:t>i*i</a:t>
            </a:r>
            <a:r>
              <a:rPr lang="zh-CN" altLang="en-US" dirty="0"/>
              <a:t>＋</a:t>
            </a:r>
            <a:r>
              <a:rPr lang="en-US" altLang="zh-CN"/>
              <a:t>i#</a:t>
            </a:r>
            <a:r>
              <a:rPr lang="zh-CN" altLang="en-US" dirty="0"/>
              <a:t>的</a:t>
            </a:r>
            <a:r>
              <a:rPr lang="en-US" altLang="zh-CN"/>
              <a:t>LR</a:t>
            </a:r>
            <a:r>
              <a:rPr lang="zh-CN" altLang="en-US" dirty="0"/>
              <a:t>动作过程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1) E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E+T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2) E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T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3) T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T*F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4) T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F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5) F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(E)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6) </a:t>
            </a:r>
            <a:r>
              <a:rPr lang="en-US" altLang="zh-CN" err="1"/>
              <a:t>F</a:t>
            </a:r>
            <a:r>
              <a:rPr lang="en-US" altLang="zh-CN" err="1">
                <a:sym typeface="Symbol" panose="05050102010706020507" pitchFamily="18" charset="2"/>
              </a:rPr>
              <a:t></a:t>
            </a:r>
            <a:r>
              <a:rPr lang="en-US" altLang="zh-CN" err="1"/>
              <a:t>i</a:t>
            </a:r>
            <a:endParaRPr lang="en-US" altLang="zh-CN"/>
          </a:p>
          <a:p>
            <a:pPr lvl="1" eaLnBrk="1" hangingPunct="1">
              <a:buNone/>
            </a:pPr>
            <a:r>
              <a:rPr lang="zh-CN" altLang="en-US" dirty="0"/>
              <a:t>说明：</a:t>
            </a:r>
            <a:r>
              <a:rPr lang="zh-CN" altLang="en-US" dirty="0">
                <a:solidFill>
                  <a:srgbClr val="0000FF"/>
                </a:solidFill>
              </a:rPr>
              <a:t>下面的动画演示是为了促进理解，做作业时应采用教材的列表形式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6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6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6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6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6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9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597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597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三、探讨如何消除冲突</a:t>
            </a:r>
            <a:r>
              <a:rPr lang="en-US" altLang="zh-CN"/>
              <a:t>(</a:t>
            </a:r>
            <a:r>
              <a:rPr lang="zh-CN" altLang="en-US" dirty="0">
                <a:solidFill>
                  <a:schemeClr val="tx1"/>
                </a:solidFill>
              </a:rPr>
              <a:t>分析符号串“</a:t>
            </a:r>
            <a:r>
              <a:rPr lang="en-US" altLang="zh-CN" err="1">
                <a:solidFill>
                  <a:schemeClr val="tx1"/>
                </a:solidFill>
              </a:rPr>
              <a:t>i+i-i</a:t>
            </a:r>
            <a:r>
              <a:rPr lang="en-US" altLang="zh-CN">
                <a:solidFill>
                  <a:schemeClr val="tx1"/>
                </a:solidFill>
              </a:rPr>
              <a:t>#”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9749" name="Rectangle 4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59750" name="Text Box 5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9751" name="Rectangle 6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2" name="Line 7"/>
          <p:cNvSpPr/>
          <p:nvPr/>
        </p:nvSpPr>
        <p:spPr>
          <a:xfrm flipV="1">
            <a:off x="4211638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753" name="Line 8"/>
          <p:cNvSpPr/>
          <p:nvPr/>
        </p:nvSpPr>
        <p:spPr>
          <a:xfrm flipH="1">
            <a:off x="2257425" y="45085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754" name="Line 9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755" name="Line 10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756" name="Text Box 11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+  i  -  i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9757" name="Group 12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59758" name="Text Box 13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+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9759" name="Line 14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760" name="Line 15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761" name="Line 16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9762" name="Line 17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9763" name="Group 18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59764" name="Text Box 19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9765" name="Line 20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766" name="Line 21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767" name="Line 22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9768" name="AutoShape 23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59769" name="AutoShape 25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607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60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607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三、探讨如何消除冲突</a:t>
            </a:r>
            <a:r>
              <a:rPr lang="en-US" altLang="zh-CN"/>
              <a:t>(</a:t>
            </a:r>
            <a:r>
              <a:rPr lang="zh-CN" altLang="en-US" dirty="0">
                <a:solidFill>
                  <a:schemeClr val="tx1"/>
                </a:solidFill>
              </a:rPr>
              <a:t>分析符号串“</a:t>
            </a:r>
            <a:r>
              <a:rPr lang="en-US" altLang="zh-CN" err="1">
                <a:solidFill>
                  <a:schemeClr val="tx1"/>
                </a:solidFill>
              </a:rPr>
              <a:t>i+i-i</a:t>
            </a:r>
            <a:r>
              <a:rPr lang="en-US" altLang="zh-CN">
                <a:solidFill>
                  <a:schemeClr val="tx1"/>
                </a:solidFill>
              </a:rPr>
              <a:t>#”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0773" name="Rectangle 4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60774" name="Text Box 5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775" name="Rectangle 6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6" name="Line 8"/>
          <p:cNvSpPr/>
          <p:nvPr/>
        </p:nvSpPr>
        <p:spPr>
          <a:xfrm flipH="1">
            <a:off x="2257425" y="42211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0777" name="Line 9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778" name="Line 10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0779" name="Text Box 11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+  i  -  i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0780" name="Group 12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60781" name="Text Box 13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+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82" name="Line 14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0783" name="Line 15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0784" name="Line 16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0785" name="Line 17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0786" name="Group 18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60787" name="Text Box 19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88" name="Line 20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0789" name="Line 21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0790" name="Line 22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0791" name="AutoShape 23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60792" name="Line 25"/>
          <p:cNvSpPr/>
          <p:nvPr/>
        </p:nvSpPr>
        <p:spPr>
          <a:xfrm flipV="1">
            <a:off x="4500563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0793" name="AutoShape 26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617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1617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三、探讨如何消除冲突</a:t>
            </a:r>
            <a:r>
              <a:rPr lang="en-US" altLang="zh-CN"/>
              <a:t>(</a:t>
            </a:r>
            <a:r>
              <a:rPr lang="zh-CN" altLang="en-US" dirty="0">
                <a:solidFill>
                  <a:schemeClr val="tx1"/>
                </a:solidFill>
              </a:rPr>
              <a:t>分析符号串“</a:t>
            </a:r>
            <a:r>
              <a:rPr lang="en-US" altLang="zh-CN" err="1">
                <a:solidFill>
                  <a:schemeClr val="tx1"/>
                </a:solidFill>
              </a:rPr>
              <a:t>i+i-i</a:t>
            </a:r>
            <a:r>
              <a:rPr lang="en-US" altLang="zh-CN">
                <a:solidFill>
                  <a:schemeClr val="tx1"/>
                </a:solidFill>
              </a:rPr>
              <a:t>#”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1797" name="Rectangle 4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61798" name="Text Box 5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1799" name="Rectangle 6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800" name="Line 7"/>
          <p:cNvSpPr/>
          <p:nvPr/>
        </p:nvSpPr>
        <p:spPr>
          <a:xfrm flipH="1">
            <a:off x="2257425" y="42211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1801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802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1803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+  i  -  i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1804" name="Group 11"/>
          <p:cNvGrpSpPr/>
          <p:nvPr/>
        </p:nvGrpSpPr>
        <p:grpSpPr>
          <a:xfrm>
            <a:off x="1838325" y="2565400"/>
            <a:ext cx="466725" cy="2663825"/>
            <a:chOff x="1112" y="1979"/>
            <a:chExt cx="294" cy="1496"/>
          </a:xfrm>
        </p:grpSpPr>
        <p:sp>
          <p:nvSpPr>
            <p:cNvPr id="161805" name="Text Box 12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+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1806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1807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1808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1809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1810" name="Group 17"/>
          <p:cNvGrpSpPr/>
          <p:nvPr/>
        </p:nvGrpSpPr>
        <p:grpSpPr>
          <a:xfrm>
            <a:off x="1392238" y="2565400"/>
            <a:ext cx="466725" cy="2663825"/>
            <a:chOff x="1112" y="1979"/>
            <a:chExt cx="294" cy="1496"/>
          </a:xfrm>
        </p:grpSpPr>
        <p:sp>
          <p:nvSpPr>
            <p:cNvPr id="161811" name="Text Box 18"/>
            <p:cNvSpPr txBox="1"/>
            <p:nvPr/>
          </p:nvSpPr>
          <p:spPr>
            <a:xfrm>
              <a:off x="1112" y="2033"/>
              <a:ext cx="265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1812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1813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1814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1815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61816" name="Line 24"/>
          <p:cNvSpPr/>
          <p:nvPr/>
        </p:nvSpPr>
        <p:spPr>
          <a:xfrm flipV="1">
            <a:off x="4500563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3132138" y="5013325"/>
            <a:ext cx="3960813" cy="1368425"/>
          </a:xfrm>
          <a:prstGeom prst="cloudCallout">
            <a:avLst>
              <a:gd name="adj1" fmla="val -35852"/>
              <a:gd name="adj2" fmla="val -74708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ACTION[9,-]=?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更改符号串中的符号又如何？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  <p:sp>
        <p:nvSpPr>
          <p:cNvPr id="161818" name="AutoShape 26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9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09" grpId="0" animBg="1" build="allAtOnce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628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62819" name="Rectangle 5" descr="新闻纸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graphicFrame>
        <p:nvGraphicFramePr>
          <p:cNvPr id="575088" name="Group 624"/>
          <p:cNvGraphicFramePr>
            <a:graphicFrameLocks noGrp="1"/>
          </p:cNvGraphicFramePr>
          <p:nvPr/>
        </p:nvGraphicFramePr>
        <p:xfrm>
          <a:off x="250825" y="423863"/>
          <a:ext cx="8569325" cy="5983288"/>
        </p:xfrm>
        <a:graphic>
          <a:graphicData uri="http://schemas.openxmlformats.org/drawingml/2006/table">
            <a:tbl>
              <a:tblPr/>
              <a:tblGrid>
                <a:gridCol w="720725"/>
                <a:gridCol w="647700"/>
                <a:gridCol w="1081088"/>
                <a:gridCol w="1008062"/>
                <a:gridCol w="1008063"/>
                <a:gridCol w="1008062"/>
                <a:gridCol w="576263"/>
                <a:gridCol w="719137"/>
                <a:gridCol w="792163"/>
                <a:gridCol w="1008062"/>
              </a:tblGrid>
              <a:tr h="3683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-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*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#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acc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6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(S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7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琥珀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琥珀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001" name="AutoShape 625">
            <a:hlinkClick r:id="rId2" action="ppaction://hlinksldjump"/>
          </p:cNvPr>
          <p:cNvSpPr/>
          <p:nvPr/>
        </p:nvSpPr>
        <p:spPr>
          <a:xfrm>
            <a:off x="8388350" y="6021388"/>
            <a:ext cx="506413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638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6.7</a:t>
            </a:r>
            <a:r>
              <a:rPr lang="zh-CN" altLang="en-US" dirty="0"/>
              <a:t>二义文法的应用</a:t>
            </a:r>
            <a:endParaRPr lang="zh-CN" altLang="en-US" dirty="0"/>
          </a:p>
        </p:txBody>
      </p:sp>
      <p:sp>
        <p:nvSpPr>
          <p:cNvPr id="576517" name="Text Box 5"/>
          <p:cNvSpPr txBox="1"/>
          <p:nvPr/>
        </p:nvSpPr>
        <p:spPr>
          <a:xfrm>
            <a:off x="971550" y="2133600"/>
            <a:ext cx="6769100" cy="2225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本章实验要求：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	</a:t>
            </a:r>
            <a:r>
              <a:rPr lang="zh-CN" altLang="en-US" sz="4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编程运用刚刚所得的分析表分析表达式</a:t>
            </a:r>
            <a:endParaRPr lang="zh-CN" altLang="en-US" sz="4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76517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76517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76517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 build="allAtOnce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90113"/>
          <p:cNvSpPr>
            <a:spLocks noGrp="1"/>
          </p:cNvSpPr>
          <p:nvPr>
            <p:ph type="title"/>
          </p:nvPr>
        </p:nvSpPr>
        <p:spPr>
          <a:xfrm>
            <a:off x="539750" y="620713"/>
            <a:ext cx="8135938" cy="792163"/>
          </a:xfrm>
        </p:spPr>
        <p:txBody>
          <a:bodyPr lIns="92075" tIns="46038" rIns="92075" bIns="46038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800" b="1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华文新魏" pitchFamily="2" charset="-122"/>
                <a:cs typeface="+mj-cs"/>
              </a:rPr>
              <a:t>作业五</a:t>
            </a:r>
            <a:endParaRPr kumimoji="0" lang="zh-CN" altLang="en-US" sz="4800" b="1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华文新魏" pitchFamily="2" charset="-122"/>
              <a:cs typeface="+mj-cs"/>
            </a:endParaRPr>
          </a:p>
        </p:txBody>
      </p:sp>
      <p:sp>
        <p:nvSpPr>
          <p:cNvPr id="87042" name="文本框 1"/>
          <p:cNvSpPr txBox="1"/>
          <p:nvPr/>
        </p:nvSpPr>
        <p:spPr>
          <a:xfrm>
            <a:off x="428625" y="1444625"/>
            <a:ext cx="8331200" cy="4154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endParaRPr lang="en-US" altLang="zh-CN" b="1" noProof="1"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 indent="457200">
              <a:buClrTx/>
              <a:buSzTx/>
              <a:buNone/>
            </a:pPr>
            <a:r>
              <a:rPr 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．设有文法G[E]，其形式如下：</a:t>
            </a:r>
            <a:endParaRPr b="1" noProof="1" dirty="0">
              <a:ea typeface="宋体" panose="02010600030101010101" pitchFamily="2" charset="-122"/>
              <a:sym typeface="+mn-ea"/>
            </a:endParaRPr>
          </a:p>
          <a:p>
            <a:pPr indent="457200">
              <a:buClrTx/>
              <a:buSzTx/>
              <a:buNone/>
            </a:pP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G[E]：S’→E</a:t>
            </a:r>
            <a:endParaRPr b="1" noProof="1" dirty="0">
              <a:ea typeface="宋体" panose="02010600030101010101" pitchFamily="2" charset="-122"/>
              <a:sym typeface="+mn-ea"/>
            </a:endParaRPr>
          </a:p>
          <a:p>
            <a:pPr indent="457200">
              <a:buClrTx/>
              <a:buSzTx/>
              <a:buNone/>
            </a:pPr>
            <a:r>
              <a:rPr 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E→aA|bB</a:t>
            </a:r>
            <a:endParaRPr b="1" noProof="1" dirty="0">
              <a:ea typeface="宋体" panose="02010600030101010101" pitchFamily="2" charset="-122"/>
              <a:sym typeface="+mn-ea"/>
            </a:endParaRPr>
          </a:p>
          <a:p>
            <a:pPr indent="457200">
              <a:buClrTx/>
              <a:buSzTx/>
              <a:buNone/>
            </a:pPr>
            <a:r>
              <a:rPr 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A→cA|d</a:t>
            </a:r>
            <a:endParaRPr b="1" noProof="1" dirty="0">
              <a:ea typeface="宋体" panose="02010600030101010101" pitchFamily="2" charset="-122"/>
              <a:sym typeface="+mn-ea"/>
            </a:endParaRPr>
          </a:p>
          <a:p>
            <a:pPr indent="457200">
              <a:buClrTx/>
              <a:buSzTx/>
              <a:buNone/>
            </a:pPr>
            <a:r>
              <a:rPr 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B→cB|d</a:t>
            </a:r>
            <a:endParaRPr b="1" noProof="1" dirty="0">
              <a:ea typeface="宋体" panose="02010600030101010101" pitchFamily="2" charset="-122"/>
              <a:sym typeface="+mn-ea"/>
            </a:endParaRPr>
          </a:p>
          <a:p>
            <a:pPr indent="457200">
              <a:buClrTx/>
              <a:buSzTx/>
              <a:buNone/>
            </a:pP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构造识别该文法的活前缀的DFA。</a:t>
            </a:r>
            <a:endParaRPr b="1" noProof="1" dirty="0">
              <a:ea typeface="宋体" panose="02010600030101010101" pitchFamily="2" charset="-122"/>
              <a:sym typeface="+mn-ea"/>
            </a:endParaRPr>
          </a:p>
          <a:p>
            <a:pPr indent="457200">
              <a:buClrTx/>
              <a:buSzTx/>
              <a:buNone/>
            </a:pPr>
            <a:r>
              <a:rPr 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．设有文法G[S]，其形式如下：</a:t>
            </a:r>
            <a:endParaRPr b="1" noProof="1" dirty="0">
              <a:ea typeface="宋体" panose="02010600030101010101" pitchFamily="2" charset="-122"/>
              <a:sym typeface="+mn-ea"/>
            </a:endParaRPr>
          </a:p>
          <a:p>
            <a:pPr indent="457200">
              <a:buClrTx/>
              <a:buSzTx/>
              <a:buNone/>
            </a:pPr>
            <a:r>
              <a:rPr 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</a:t>
            </a: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G[S]：S→S（S）          </a:t>
            </a:r>
            <a:endParaRPr b="1" noProof="1" dirty="0">
              <a:ea typeface="宋体" panose="02010600030101010101" pitchFamily="2" charset="-122"/>
              <a:sym typeface="+mn-ea"/>
            </a:endParaRPr>
          </a:p>
          <a:p>
            <a:pPr indent="457200">
              <a:buClrTx/>
              <a:buSzTx/>
              <a:buNone/>
            </a:pP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        </a:t>
            </a: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S→ε</a:t>
            </a:r>
            <a:endParaRPr b="1" noProof="1" dirty="0">
              <a:ea typeface="宋体" panose="02010600030101010101" pitchFamily="2" charset="-122"/>
              <a:sym typeface="+mn-ea"/>
            </a:endParaRPr>
          </a:p>
          <a:p>
            <a:pPr indent="457200">
              <a:buClrTx/>
              <a:buSzTx/>
              <a:buNone/>
            </a:pPr>
            <a:r>
              <a:rPr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构造识别该文法活前缀的DFA。</a:t>
            </a:r>
            <a:endParaRPr b="1" noProof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90113"/>
          <p:cNvSpPr>
            <a:spLocks noGrp="1"/>
          </p:cNvSpPr>
          <p:nvPr>
            <p:ph type="title"/>
          </p:nvPr>
        </p:nvSpPr>
        <p:spPr>
          <a:xfrm>
            <a:off x="539750" y="620713"/>
            <a:ext cx="8135938" cy="792163"/>
          </a:xfrm>
        </p:spPr>
        <p:txBody>
          <a:bodyPr lIns="92075" tIns="46038" rIns="92075" bIns="46038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800" b="1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华文新魏" pitchFamily="2" charset="-122"/>
                <a:cs typeface="+mj-cs"/>
              </a:rPr>
              <a:t>作业五</a:t>
            </a:r>
            <a:endParaRPr kumimoji="0" lang="zh-CN" altLang="en-US" sz="4800" b="1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华文新魏" pitchFamily="2" charset="-122"/>
              <a:cs typeface="+mj-cs"/>
            </a:endParaRPr>
          </a:p>
        </p:txBody>
      </p:sp>
      <p:sp>
        <p:nvSpPr>
          <p:cNvPr id="87042" name="文本框 1"/>
          <p:cNvSpPr txBox="1"/>
          <p:nvPr/>
        </p:nvSpPr>
        <p:spPr>
          <a:xfrm>
            <a:off x="428625" y="1444625"/>
            <a:ext cx="8331200" cy="5262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endParaRPr lang="en-US" altLang="zh-CN" b="1" noProof="1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．写出下列文法G的识别归态活前缀的DFA，并由此构造其SLR分析表，其中S’是拓广后文法的开始符号。</a:t>
            </a: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buClrTx/>
              <a:buSzTx/>
              <a:buNone/>
            </a:pP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G:  S’→S</a:t>
            </a: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buClrTx/>
              <a:buSzTx/>
              <a:buNone/>
            </a:pP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S→SaSb</a:t>
            </a: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buClrTx/>
              <a:buSzTx/>
              <a:buNone/>
            </a:pP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S→ε</a:t>
            </a: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buClrTx/>
              <a:buSzTx/>
              <a:buNone/>
            </a:pP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4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．设有拓广后的文法G[S’]：S’→E，</a:t>
            </a: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E→E+T|T，</a:t>
            </a: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T→T*F|F，</a:t>
            </a: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F→(E)|i，试证明该文法不是LR(0)文法。</a:t>
            </a: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buClrTx/>
              <a:buSzTx/>
              <a:buNone/>
            </a:pP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．设有文法G[S]，其形式如下：</a:t>
            </a: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buClrTx/>
              <a:buSzTx/>
              <a:buNone/>
            </a:pP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G[S]：S→AA，A→Aa|a，</a:t>
            </a: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buClrTx/>
              <a:buSzTx/>
              <a:buNone/>
            </a:pP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该文法是否为LR（1）文法，试证明之。</a:t>
            </a: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buClrTx/>
              <a:buSzTx/>
              <a:buNone/>
            </a:pPr>
            <a:r>
              <a:rPr lang="en-US" altLang="zh-CN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．设有拓广后的文法G[S’]：S’→S，S→L=R，S→R，L→*R，L→i，R→L，试证明该文法不是SLR文法。</a:t>
            </a: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buClrTx/>
              <a:buSzTx/>
              <a:buNone/>
            </a:pPr>
            <a:endParaRPr lang="zh-CN" altLang="en-US" b="1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graphicFrame>
        <p:nvGraphicFramePr>
          <p:cNvPr id="18436" name="表格 18435"/>
          <p:cNvGraphicFramePr/>
          <p:nvPr/>
        </p:nvGraphicFramePr>
        <p:xfrm>
          <a:off x="1116013" y="1628775"/>
          <a:ext cx="7632700" cy="4773613"/>
        </p:xfrm>
        <a:graphic>
          <a:graphicData uri="http://schemas.openxmlformats.org/drawingml/2006/table">
            <a:tbl>
              <a:tblPr/>
              <a:tblGrid>
                <a:gridCol w="985838"/>
                <a:gridCol w="644525"/>
                <a:gridCol w="644525"/>
                <a:gridCol w="644525"/>
                <a:gridCol w="644525"/>
                <a:gridCol w="747712"/>
                <a:gridCol w="1211263"/>
                <a:gridCol w="554037"/>
                <a:gridCol w="552450"/>
                <a:gridCol w="1003300"/>
              </a:tblGrid>
              <a:tr h="341313">
                <a:tc rowSpan="2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2000" b="1" dirty="0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972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i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*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(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#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T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F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acc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66" name="Rectangle 61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21667" name="AutoShape 613">
            <a:hlinkClick r:id="" action="ppaction://hlinkshowjump?jump=lastslideviewed"/>
          </p:cNvPr>
          <p:cNvSpPr/>
          <p:nvPr/>
        </p:nvSpPr>
        <p:spPr>
          <a:xfrm>
            <a:off x="8570913" y="5589588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1668" name="矩形 18597"/>
          <p:cNvSpPr/>
          <p:nvPr/>
        </p:nvSpPr>
        <p:spPr>
          <a:xfrm>
            <a:off x="-468312" y="2349500"/>
            <a:ext cx="1835150" cy="1558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1) E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E+T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2) E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T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3) T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T*F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4) T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F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5) F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(E)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 sz="1600" b="1">
                <a:latin typeface="Times New Roman" panose="02020603050405020304" pitchFamily="18" charset="0"/>
                <a:ea typeface="黑体" pitchFamily="2" charset="-122"/>
              </a:rPr>
              <a:t>6) </a:t>
            </a:r>
            <a:r>
              <a:rPr lang="en-US" altLang="zh-CN" sz="1600" b="1" err="1">
                <a:latin typeface="Times New Roman" panose="02020603050405020304" pitchFamily="18" charset="0"/>
                <a:ea typeface="黑体" pitchFamily="2" charset="-122"/>
              </a:rPr>
              <a:t>F</a:t>
            </a:r>
            <a:r>
              <a:rPr lang="en-US" altLang="zh-CN" sz="1600" b="1" err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b="1" err="1">
                <a:latin typeface="Times New Roman" panose="02020603050405020304" pitchFamily="18" charset="0"/>
                <a:ea typeface="黑体" pitchFamily="2" charset="-122"/>
              </a:rPr>
              <a:t>i</a:t>
            </a:r>
            <a:endParaRPr lang="en-US" altLang="zh-CN" sz="1600" b="1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22532" name="Rectangle 4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4" name="Rectangle 6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5" name="Line 7"/>
          <p:cNvSpPr/>
          <p:nvPr/>
        </p:nvSpPr>
        <p:spPr>
          <a:xfrm flipV="1">
            <a:off x="3492500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536" name="Line 8"/>
          <p:cNvSpPr/>
          <p:nvPr/>
        </p:nvSpPr>
        <p:spPr>
          <a:xfrm flipH="1">
            <a:off x="2257425" y="508635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537" name="Line 9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8" name="Line 10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539" name="Text Box 11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40" name="Group 12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22541" name="Text Box 13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Line 14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3" name="Line 15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4" name="Line 16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2545" name="Line 17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2546" name="Group 18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22547" name="Text Box 19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Line 20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9" name="Line 21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0" name="Line 22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2551" name="AutoShape 24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23556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3557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8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Line 6"/>
          <p:cNvSpPr/>
          <p:nvPr/>
        </p:nvSpPr>
        <p:spPr>
          <a:xfrm flipV="1">
            <a:off x="3779838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60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61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2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63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564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23565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7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8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569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3570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23571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2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3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4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575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24580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4581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2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3" name="Line 6"/>
          <p:cNvSpPr/>
          <p:nvPr/>
        </p:nvSpPr>
        <p:spPr>
          <a:xfrm flipV="1">
            <a:off x="3779838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584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585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86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587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88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24589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1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2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593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4594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24595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6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7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8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599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自下而上语法分析概述</a:t>
            </a:r>
            <a:endParaRPr lang="zh-CN" altLang="en-US" dirty="0"/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基本问题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归约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分析方法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优先分析法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简单优先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算符优先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LR</a:t>
            </a:r>
            <a:r>
              <a:rPr lang="zh-CN" altLang="en-US" dirty="0"/>
              <a:t>分析法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LR</a:t>
            </a:r>
            <a:r>
              <a:rPr lang="zh-CN" altLang="en-US" dirty="0"/>
              <a:t>分析器概述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LR(0)</a:t>
            </a:r>
            <a:endParaRPr lang="en-US" altLang="zh-CN"/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SLR</a:t>
            </a:r>
            <a:endParaRPr lang="en-US" altLang="zh-CN"/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LR(1)</a:t>
            </a:r>
            <a:endParaRPr lang="en-US" altLang="zh-CN"/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LALR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"/>
                            </p:stCondLst>
                            <p:childTnLst>
                              <p:par>
                                <p:cTn id="44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4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5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7" dur="2000" fill="hold"/>
                                        <p:tgtEl>
                                          <p:spTgt spid="4101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1" dur="2000" fill="hold"/>
                                        <p:tgtEl>
                                          <p:spTgt spid="4101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5" dur="2000" fill="hold"/>
                                        <p:tgtEl>
                                          <p:spTgt spid="4101">
                                            <p:txEl>
                                              <p:char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4101">
                                            <p:txEl>
                                              <p:charRg st="4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2000" fill="hold"/>
                                        <p:tgtEl>
                                          <p:spTgt spid="4101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7" dur="2000" fill="hold"/>
                                        <p:tgtEl>
                                          <p:spTgt spid="4101">
                                            <p:txEl>
                                              <p:charRg st="5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25604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605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6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7" name="Line 6"/>
          <p:cNvSpPr/>
          <p:nvPr/>
        </p:nvSpPr>
        <p:spPr>
          <a:xfrm flipV="1">
            <a:off x="3779838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08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09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0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11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12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25613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4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5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6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5617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618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25619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1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2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5623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26628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6629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0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1" name="Line 6"/>
          <p:cNvSpPr/>
          <p:nvPr/>
        </p:nvSpPr>
        <p:spPr>
          <a:xfrm flipV="1">
            <a:off x="4140200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32" name="Line 7"/>
          <p:cNvSpPr/>
          <p:nvPr/>
        </p:nvSpPr>
        <p:spPr>
          <a:xfrm flipH="1">
            <a:off x="2257425" y="45085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33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4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35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6636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26637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9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6641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6642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26643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5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6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6647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27652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7653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4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5" name="Line 6"/>
          <p:cNvSpPr/>
          <p:nvPr/>
        </p:nvSpPr>
        <p:spPr>
          <a:xfrm flipV="1">
            <a:off x="4427538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56" name="Line 7"/>
          <p:cNvSpPr/>
          <p:nvPr/>
        </p:nvSpPr>
        <p:spPr>
          <a:xfrm flipH="1">
            <a:off x="2257425" y="42926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57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8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59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60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27661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3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4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665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666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27667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9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0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671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28676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8677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Line 6"/>
          <p:cNvSpPr/>
          <p:nvPr/>
        </p:nvSpPr>
        <p:spPr>
          <a:xfrm flipV="1">
            <a:off x="4427538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80" name="Line 7"/>
          <p:cNvSpPr/>
          <p:nvPr/>
        </p:nvSpPr>
        <p:spPr>
          <a:xfrm flipH="1">
            <a:off x="2257425" y="42926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81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82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83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84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28685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7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8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689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690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28691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3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4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695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29700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02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6463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3" name="Line 6"/>
          <p:cNvSpPr/>
          <p:nvPr/>
        </p:nvSpPr>
        <p:spPr>
          <a:xfrm flipV="1">
            <a:off x="4427538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4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5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6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7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708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29709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1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2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13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714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29715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6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7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8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19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30724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30725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6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64632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7" name="Line 6"/>
          <p:cNvSpPr/>
          <p:nvPr/>
        </p:nvSpPr>
        <p:spPr>
          <a:xfrm flipV="1">
            <a:off x="4427538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28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29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30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31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32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30733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4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5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6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0738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30739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0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1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2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43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31748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31749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50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64632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1" name="Line 6"/>
          <p:cNvSpPr/>
          <p:nvPr/>
        </p:nvSpPr>
        <p:spPr>
          <a:xfrm flipV="1">
            <a:off x="4787900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752" name="Line 7"/>
          <p:cNvSpPr/>
          <p:nvPr/>
        </p:nvSpPr>
        <p:spPr>
          <a:xfrm flipH="1">
            <a:off x="2257425" y="45085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753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54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755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56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31757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9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0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761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762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31763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4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5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6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767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32772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32773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74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64632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5" name="Line 6"/>
          <p:cNvSpPr/>
          <p:nvPr/>
        </p:nvSpPr>
        <p:spPr>
          <a:xfrm flipV="1">
            <a:off x="5148263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776" name="Line 7"/>
          <p:cNvSpPr/>
          <p:nvPr/>
        </p:nvSpPr>
        <p:spPr>
          <a:xfrm flipH="1">
            <a:off x="2257425" y="42926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777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8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779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80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32781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2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3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4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785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2786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32787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8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9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0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791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33796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33797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798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646326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" name="Line 6"/>
          <p:cNvSpPr/>
          <p:nvPr/>
        </p:nvSpPr>
        <p:spPr>
          <a:xfrm flipV="1">
            <a:off x="5148263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0" name="Line 7"/>
          <p:cNvSpPr/>
          <p:nvPr/>
        </p:nvSpPr>
        <p:spPr>
          <a:xfrm flipH="1">
            <a:off x="2257425" y="42926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1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2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3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804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33805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7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8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809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3810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33811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3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4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815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12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34820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34821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22" name="Rectangle 5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6463264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3" name="Line 6"/>
          <p:cNvSpPr/>
          <p:nvPr/>
        </p:nvSpPr>
        <p:spPr>
          <a:xfrm flipV="1">
            <a:off x="5148263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824" name="Line 7"/>
          <p:cNvSpPr/>
          <p:nvPr/>
        </p:nvSpPr>
        <p:spPr>
          <a:xfrm flipH="1">
            <a:off x="2257425" y="42926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825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6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827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8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34829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1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2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33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4834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34835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9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7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8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39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13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第六章 </a:t>
            </a:r>
            <a:r>
              <a:rPr lang="en-US" altLang="zh-CN"/>
              <a:t>LR</a:t>
            </a:r>
            <a:r>
              <a:rPr lang="zh-CN" altLang="en-US" dirty="0"/>
              <a:t>语法分析</a:t>
            </a:r>
            <a:endParaRPr lang="zh-CN" altLang="en-US" dirty="0"/>
          </a:p>
        </p:txBody>
      </p:sp>
      <p:sp>
        <p:nvSpPr>
          <p:cNvPr id="8196" name="Text Box 4"/>
          <p:cNvSpPr txBox="1"/>
          <p:nvPr/>
        </p:nvSpPr>
        <p:spPr>
          <a:xfrm>
            <a:off x="4049713" y="1628775"/>
            <a:ext cx="900112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文法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1322388" y="4038600"/>
            <a:ext cx="130492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）分析表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8" name="Text Box 6"/>
          <p:cNvSpPr txBox="1"/>
          <p:nvPr/>
        </p:nvSpPr>
        <p:spPr>
          <a:xfrm>
            <a:off x="3060700" y="4038600"/>
            <a:ext cx="1150938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SLR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分析表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Text Box 28"/>
          <p:cNvSpPr txBox="1"/>
          <p:nvPr/>
        </p:nvSpPr>
        <p:spPr>
          <a:xfrm>
            <a:off x="4500563" y="4038600"/>
            <a:ext cx="1223962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LR(1)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分析表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0" name="Text Box 30"/>
          <p:cNvSpPr txBox="1"/>
          <p:nvPr/>
        </p:nvSpPr>
        <p:spPr>
          <a:xfrm>
            <a:off x="6227763" y="4038600"/>
            <a:ext cx="1223962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LALR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分析表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1" name="Text Box 32"/>
          <p:cNvSpPr txBox="1"/>
          <p:nvPr/>
        </p:nvSpPr>
        <p:spPr>
          <a:xfrm>
            <a:off x="3421063" y="5942013"/>
            <a:ext cx="20161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分析程序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2" name="Text Box 6"/>
          <p:cNvSpPr txBox="1"/>
          <p:nvPr/>
        </p:nvSpPr>
        <p:spPr>
          <a:xfrm>
            <a:off x="2268538" y="2476500"/>
            <a:ext cx="19431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）项目集规范族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" name="Text Box 6"/>
          <p:cNvSpPr txBox="1"/>
          <p:nvPr/>
        </p:nvSpPr>
        <p:spPr>
          <a:xfrm>
            <a:off x="4787900" y="2492375"/>
            <a:ext cx="190817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）项目集规范族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204" name="直接箭头连接符 2"/>
          <p:cNvCxnSpPr>
            <a:stCxn id="8196" idx="2"/>
          </p:cNvCxnSpPr>
          <p:nvPr/>
        </p:nvCxnSpPr>
        <p:spPr>
          <a:xfrm flipH="1">
            <a:off x="3382963" y="2090738"/>
            <a:ext cx="1117600" cy="4587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5" name="直接箭头连接符 31"/>
          <p:cNvCxnSpPr>
            <a:stCxn id="8196" idx="2"/>
            <a:endCxn id="8197" idx="0"/>
          </p:cNvCxnSpPr>
          <p:nvPr/>
        </p:nvCxnSpPr>
        <p:spPr>
          <a:xfrm flipH="1">
            <a:off x="1974850" y="3306763"/>
            <a:ext cx="708025" cy="7318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6" name="直接箭头连接符 33"/>
          <p:cNvCxnSpPr>
            <a:stCxn id="8196" idx="2"/>
            <a:endCxn id="8197" idx="0"/>
          </p:cNvCxnSpPr>
          <p:nvPr/>
        </p:nvCxnSpPr>
        <p:spPr>
          <a:xfrm>
            <a:off x="4484688" y="2105025"/>
            <a:ext cx="803275" cy="4762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7" name="直接箭头连接符 36"/>
          <p:cNvCxnSpPr>
            <a:stCxn id="8196" idx="2"/>
            <a:endCxn id="8197" idx="0"/>
          </p:cNvCxnSpPr>
          <p:nvPr/>
        </p:nvCxnSpPr>
        <p:spPr>
          <a:xfrm flipH="1">
            <a:off x="3448050" y="3284538"/>
            <a:ext cx="0" cy="8429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8" name="直接箭头连接符 38"/>
          <p:cNvCxnSpPr>
            <a:stCxn id="8196" idx="2"/>
            <a:endCxn id="8197" idx="0"/>
          </p:cNvCxnSpPr>
          <p:nvPr/>
        </p:nvCxnSpPr>
        <p:spPr>
          <a:xfrm flipH="1">
            <a:off x="5076825" y="3284538"/>
            <a:ext cx="0" cy="8429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9" name="直接箭头连接符 39"/>
          <p:cNvCxnSpPr>
            <a:stCxn id="8196" idx="2"/>
            <a:endCxn id="8200" idx="0"/>
          </p:cNvCxnSpPr>
          <p:nvPr/>
        </p:nvCxnSpPr>
        <p:spPr>
          <a:xfrm flipH="1">
            <a:off x="6840538" y="3251200"/>
            <a:ext cx="252412" cy="787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0" name="直接箭头连接符 42"/>
          <p:cNvCxnSpPr>
            <a:stCxn id="8196" idx="2"/>
            <a:endCxn id="8200" idx="0"/>
          </p:cNvCxnSpPr>
          <p:nvPr/>
        </p:nvCxnSpPr>
        <p:spPr>
          <a:xfrm flipH="1">
            <a:off x="3649663" y="4921250"/>
            <a:ext cx="0" cy="1020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1" name="直接箭头连接符 43"/>
          <p:cNvCxnSpPr>
            <a:stCxn id="8196" idx="2"/>
            <a:endCxn id="8200" idx="0"/>
          </p:cNvCxnSpPr>
          <p:nvPr/>
        </p:nvCxnSpPr>
        <p:spPr>
          <a:xfrm flipH="1">
            <a:off x="4859338" y="4941888"/>
            <a:ext cx="0" cy="9842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2" name="直接箭头连接符 44"/>
          <p:cNvCxnSpPr>
            <a:stCxn id="8196" idx="2"/>
            <a:endCxn id="8200" idx="0"/>
          </p:cNvCxnSpPr>
          <p:nvPr/>
        </p:nvCxnSpPr>
        <p:spPr>
          <a:xfrm>
            <a:off x="2051050" y="4819650"/>
            <a:ext cx="1397000" cy="11223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3" name="直接箭头连接符 48"/>
          <p:cNvCxnSpPr>
            <a:stCxn id="8196" idx="2"/>
            <a:endCxn id="8200" idx="0"/>
          </p:cNvCxnSpPr>
          <p:nvPr/>
        </p:nvCxnSpPr>
        <p:spPr>
          <a:xfrm flipH="1">
            <a:off x="5292725" y="4819650"/>
            <a:ext cx="1366838" cy="11223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4" name="直接箭头连接符 52"/>
          <p:cNvCxnSpPr>
            <a:stCxn id="8196" idx="2"/>
            <a:endCxn id="8200" idx="0"/>
          </p:cNvCxnSpPr>
          <p:nvPr/>
        </p:nvCxnSpPr>
        <p:spPr>
          <a:xfrm>
            <a:off x="5127625" y="6172200"/>
            <a:ext cx="66833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15" name="Text Box 32"/>
          <p:cNvSpPr txBox="1"/>
          <p:nvPr/>
        </p:nvSpPr>
        <p:spPr>
          <a:xfrm>
            <a:off x="5851525" y="5805488"/>
            <a:ext cx="201612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生成中间代码和汇编程序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216" name="直接箭头连接符 39"/>
          <p:cNvCxnSpPr>
            <a:stCxn id="8196" idx="2"/>
            <a:endCxn id="8200" idx="0"/>
          </p:cNvCxnSpPr>
          <p:nvPr/>
        </p:nvCxnSpPr>
        <p:spPr>
          <a:xfrm>
            <a:off x="3908425" y="2924175"/>
            <a:ext cx="97313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17" name="Text Box 6"/>
          <p:cNvSpPr txBox="1"/>
          <p:nvPr/>
        </p:nvSpPr>
        <p:spPr>
          <a:xfrm>
            <a:off x="6913563" y="2493963"/>
            <a:ext cx="190817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LALR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项目集规范族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218" name="直接箭头连接符 39"/>
          <p:cNvCxnSpPr>
            <a:stCxn id="8196" idx="2"/>
            <a:endCxn id="8200" idx="0"/>
          </p:cNvCxnSpPr>
          <p:nvPr/>
        </p:nvCxnSpPr>
        <p:spPr>
          <a:xfrm>
            <a:off x="6383338" y="2879725"/>
            <a:ext cx="58261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9" name="直接箭头连接符 33"/>
          <p:cNvCxnSpPr>
            <a:stCxn id="8196" idx="2"/>
            <a:endCxn id="8200" idx="0"/>
          </p:cNvCxnSpPr>
          <p:nvPr/>
        </p:nvCxnSpPr>
        <p:spPr>
          <a:xfrm>
            <a:off x="4500563" y="2090738"/>
            <a:ext cx="2592387" cy="5000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35844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35845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6" name="Line 6"/>
          <p:cNvSpPr/>
          <p:nvPr/>
        </p:nvSpPr>
        <p:spPr>
          <a:xfrm flipV="1">
            <a:off x="5148263" y="29591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47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48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9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50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  *  i  +  i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51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35852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4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5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856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57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35858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9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0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1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862" name="AutoShape 22">
            <a:hlinkClick r:id="rId1" action="ppaction://hlinksldjump"/>
          </p:cNvPr>
          <p:cNvSpPr/>
          <p:nvPr/>
        </p:nvSpPr>
        <p:spPr>
          <a:xfrm>
            <a:off x="8647113" y="55880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35863" name="Rectangle 23"/>
          <p:cNvSpPr/>
          <p:nvPr/>
        </p:nvSpPr>
        <p:spPr>
          <a:xfrm>
            <a:off x="5886450" y="395287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64632641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AutoShape 172"/>
          <p:cNvSpPr>
            <a:spLocks noChangeArrowheads="1"/>
          </p:cNvSpPr>
          <p:nvPr/>
        </p:nvSpPr>
        <p:spPr bwMode="auto">
          <a:xfrm>
            <a:off x="2638425" y="5337175"/>
            <a:ext cx="2305050" cy="1150938"/>
          </a:xfrm>
          <a:prstGeom prst="cloudCallout">
            <a:avLst>
              <a:gd name="adj1" fmla="val -75199"/>
              <a:gd name="adj2" fmla="val -4812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14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1592" name="AutoShape 24"/>
          <p:cNvSpPr>
            <a:spLocks noChangeArrowheads="1"/>
          </p:cNvSpPr>
          <p:nvPr/>
        </p:nvSpPr>
        <p:spPr bwMode="auto">
          <a:xfrm>
            <a:off x="3995738" y="4581525"/>
            <a:ext cx="3024188" cy="1582738"/>
          </a:xfrm>
          <a:prstGeom prst="cloudCallout">
            <a:avLst>
              <a:gd name="adj1" fmla="val -100287"/>
              <a:gd name="adj2" fmla="val -38769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ACTION[1,#]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内容是什么？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六、</a:t>
            </a:r>
            <a:r>
              <a:rPr lang="en-US" altLang="zh-CN"/>
              <a:t>LR</a:t>
            </a:r>
            <a:r>
              <a:rPr lang="zh-CN" altLang="en-US" dirty="0"/>
              <a:t>文法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如果某一文法能够构造一张</a:t>
            </a:r>
            <a:r>
              <a:rPr lang="en-US" altLang="zh-CN"/>
              <a:t>LR</a:t>
            </a:r>
            <a:r>
              <a:rPr lang="zh-CN" altLang="en-US" dirty="0"/>
              <a:t>分析表，使得表中每一元素至多只有一种明确动作，则该文法称之为</a:t>
            </a:r>
            <a:r>
              <a:rPr lang="en-US" altLang="zh-CN"/>
              <a:t>LR</a:t>
            </a:r>
            <a:r>
              <a:rPr lang="zh-CN" altLang="en-US" dirty="0"/>
              <a:t>文法</a:t>
            </a:r>
            <a:endParaRPr lang="zh-CN" altLang="en-US" dirty="0"/>
          </a:p>
          <a:p>
            <a:pPr eaLnBrk="1" hangingPunct="1"/>
            <a:r>
              <a:rPr lang="zh-CN" altLang="en-US" dirty="0"/>
              <a:t>七、与</a:t>
            </a:r>
            <a:r>
              <a:rPr lang="en-US" altLang="zh-CN"/>
              <a:t>LL(1)</a:t>
            </a:r>
            <a:r>
              <a:rPr lang="zh-CN" altLang="en-US" dirty="0"/>
              <a:t>文法的明显区别是什么？</a:t>
            </a:r>
            <a:endParaRPr lang="zh-CN" altLang="en-US" dirty="0"/>
          </a:p>
          <a:p>
            <a:pPr lvl="1" eaLnBrk="1" hangingPunct="1"/>
            <a:r>
              <a:rPr lang="en-US" altLang="zh-CN"/>
              <a:t>LL(1)</a:t>
            </a:r>
            <a:r>
              <a:rPr lang="zh-CN" altLang="en-US" dirty="0"/>
              <a:t>要求每个非终结符产生式所有候选式的</a:t>
            </a:r>
            <a:r>
              <a:rPr lang="en-US" altLang="zh-CN"/>
              <a:t>FIRST</a:t>
            </a:r>
            <a:r>
              <a:rPr lang="zh-CN" altLang="en-US" dirty="0"/>
              <a:t>集合不相交</a:t>
            </a:r>
            <a:endParaRPr lang="zh-CN" altLang="en-US" dirty="0"/>
          </a:p>
          <a:p>
            <a:pPr lvl="1" eaLnBrk="1" hangingPunct="1"/>
            <a:r>
              <a:rPr lang="en-US" altLang="zh-CN"/>
              <a:t>LR</a:t>
            </a:r>
            <a:r>
              <a:rPr lang="zh-CN" altLang="en-US" dirty="0"/>
              <a:t>文法没有上述要求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7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10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10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10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10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10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470020" name="Text Box 4"/>
          <p:cNvSpPr txBox="1"/>
          <p:nvPr/>
        </p:nvSpPr>
        <p:spPr>
          <a:xfrm>
            <a:off x="1476375" y="3357563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LR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分析法的核心是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...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  <p:sp>
        <p:nvSpPr>
          <p:cNvPr id="37893" name="AutoShape 5"/>
          <p:cNvSpPr/>
          <p:nvPr/>
        </p:nvSpPr>
        <p:spPr>
          <a:xfrm>
            <a:off x="8316913" y="5661025"/>
            <a:ext cx="503237" cy="792163"/>
          </a:xfrm>
          <a:prstGeom prst="actionButtonHome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807075" y="1557338"/>
            <a:ext cx="3024188" cy="1150938"/>
          </a:xfrm>
          <a:prstGeom prst="cloudCallout">
            <a:avLst>
              <a:gd name="adj1" fmla="val -22080"/>
              <a:gd name="adj2" fmla="val 135477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LR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分析表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5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5C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/>
      <p:bldP spid="470020" grpId="1"/>
      <p:bldP spid="470020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一、说明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只根据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历史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信息识别呈现于栈顶的句柄，而不考虑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展望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信息的状态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通过有限自动机识别句柄，每次识别句柄中的一个符号</a:t>
            </a:r>
            <a:endParaRPr lang="zh-CN" altLang="en-US" dirty="0"/>
          </a:p>
          <a:p>
            <a:pPr lvl="1" eaLnBrk="1" hangingPunct="1"/>
            <a:r>
              <a:rPr lang="en-US" altLang="zh-CN"/>
              <a:t>LR(0)</a:t>
            </a:r>
            <a:r>
              <a:rPr lang="zh-CN" altLang="en-US" dirty="0"/>
              <a:t>分析表构造的思想和方法是构造其它</a:t>
            </a:r>
            <a:r>
              <a:rPr lang="en-US" altLang="zh-CN"/>
              <a:t>LR</a:t>
            </a:r>
            <a:r>
              <a:rPr lang="zh-CN" altLang="en-US" dirty="0"/>
              <a:t>分析表的基础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二、几个重要概念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规范句型的活前缀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在规范归约的句型中，不含有句柄以后任何符号的前缀称为活前缀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以右图句型</a:t>
            </a:r>
            <a:r>
              <a:rPr lang="en-US" altLang="zh-CN"/>
              <a:t>E+T*</a:t>
            </a:r>
            <a:r>
              <a:rPr lang="en-US" altLang="zh-CN" err="1"/>
              <a:t>F+i</a:t>
            </a:r>
            <a:r>
              <a:rPr lang="zh-CN" altLang="en-US" dirty="0"/>
              <a:t>为例予以讲解</a:t>
            </a:r>
            <a:endParaRPr lang="zh-CN" altLang="en-US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dirty="0"/>
              <a:t>一般前缀有哪些？</a:t>
            </a:r>
            <a:endParaRPr lang="zh-CN" altLang="en-US" dirty="0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E+T*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E+T*F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E+T*F+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E+T*</a:t>
            </a:r>
            <a:r>
              <a:rPr lang="en-US" altLang="zh-CN" err="1"/>
              <a:t>F+i</a:t>
            </a:r>
            <a:endParaRPr lang="en-US" altLang="zh-CN"/>
          </a:p>
        </p:txBody>
      </p:sp>
      <p:grpSp>
        <p:nvGrpSpPr>
          <p:cNvPr id="472087" name="Group 23"/>
          <p:cNvGrpSpPr/>
          <p:nvPr/>
        </p:nvGrpSpPr>
        <p:grpSpPr>
          <a:xfrm>
            <a:off x="5148263" y="3068638"/>
            <a:ext cx="3455987" cy="3182937"/>
            <a:chOff x="1791" y="1888"/>
            <a:chExt cx="2177" cy="2005"/>
          </a:xfrm>
        </p:grpSpPr>
        <p:sp>
          <p:nvSpPr>
            <p:cNvPr id="39942" name="Text Box 24"/>
            <p:cNvSpPr txBox="1"/>
            <p:nvPr/>
          </p:nvSpPr>
          <p:spPr>
            <a:xfrm>
              <a:off x="2717" y="1888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Text Box 25"/>
            <p:cNvSpPr txBox="1"/>
            <p:nvPr/>
          </p:nvSpPr>
          <p:spPr>
            <a:xfrm>
              <a:off x="2244" y="2401"/>
              <a:ext cx="14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E    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      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4" name="Text Box 26"/>
            <p:cNvSpPr txBox="1"/>
            <p:nvPr/>
          </p:nvSpPr>
          <p:spPr>
            <a:xfrm>
              <a:off x="1839" y="2995"/>
              <a:ext cx="21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E     +     T            F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Text Box 27"/>
            <p:cNvSpPr txBox="1"/>
            <p:nvPr/>
          </p:nvSpPr>
          <p:spPr>
            <a:xfrm>
              <a:off x="1791" y="3566"/>
              <a:ext cx="20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T    *     F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Text Box 28"/>
            <p:cNvSpPr txBox="1"/>
            <p:nvPr/>
          </p:nvSpPr>
          <p:spPr>
            <a:xfrm>
              <a:off x="3471" y="3526"/>
              <a:ext cx="2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i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Line 29"/>
            <p:cNvSpPr/>
            <p:nvPr/>
          </p:nvSpPr>
          <p:spPr>
            <a:xfrm flipH="1">
              <a:off x="2426" y="2179"/>
              <a:ext cx="296" cy="2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8" name="Line 30"/>
            <p:cNvSpPr/>
            <p:nvPr/>
          </p:nvSpPr>
          <p:spPr>
            <a:xfrm flipH="1">
              <a:off x="2834" y="2160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9" name="Line 31"/>
            <p:cNvSpPr/>
            <p:nvPr/>
          </p:nvSpPr>
          <p:spPr>
            <a:xfrm>
              <a:off x="2970" y="2205"/>
              <a:ext cx="328" cy="2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0" name="Line 32"/>
            <p:cNvSpPr/>
            <p:nvPr/>
          </p:nvSpPr>
          <p:spPr>
            <a:xfrm flipH="1">
              <a:off x="1990" y="2704"/>
              <a:ext cx="300" cy="3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1" name="Line 33"/>
            <p:cNvSpPr/>
            <p:nvPr/>
          </p:nvSpPr>
          <p:spPr>
            <a:xfrm>
              <a:off x="2380" y="2707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2" name="Line 34"/>
            <p:cNvSpPr/>
            <p:nvPr/>
          </p:nvSpPr>
          <p:spPr>
            <a:xfrm>
              <a:off x="2471" y="2704"/>
              <a:ext cx="272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3" name="Line 35"/>
            <p:cNvSpPr/>
            <p:nvPr/>
          </p:nvSpPr>
          <p:spPr>
            <a:xfrm>
              <a:off x="3381" y="2704"/>
              <a:ext cx="224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4" name="Line 36"/>
            <p:cNvSpPr/>
            <p:nvPr/>
          </p:nvSpPr>
          <p:spPr>
            <a:xfrm>
              <a:off x="2834" y="3294"/>
              <a:ext cx="7" cy="3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5" name="Line 37"/>
            <p:cNvSpPr/>
            <p:nvPr/>
          </p:nvSpPr>
          <p:spPr>
            <a:xfrm flipH="1">
              <a:off x="2559" y="3277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6" name="Line 38"/>
            <p:cNvSpPr/>
            <p:nvPr/>
          </p:nvSpPr>
          <p:spPr>
            <a:xfrm>
              <a:off x="2895" y="3277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7" name="Line 39"/>
            <p:cNvSpPr/>
            <p:nvPr/>
          </p:nvSpPr>
          <p:spPr>
            <a:xfrm>
              <a:off x="3605" y="3294"/>
              <a:ext cx="10" cy="2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6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6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6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6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6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8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9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0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0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0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0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0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二、几个重要概念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规范句型的活前缀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在规范归约的句型中，不含有句柄以后任何符号的前缀称为活前缀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以右图句型</a:t>
            </a:r>
            <a:r>
              <a:rPr lang="en-US" altLang="zh-CN"/>
              <a:t>E+T*</a:t>
            </a:r>
            <a:r>
              <a:rPr lang="en-US" altLang="zh-CN" err="1"/>
              <a:t>F+i</a:t>
            </a:r>
            <a:r>
              <a:rPr lang="zh-CN" altLang="en-US" dirty="0"/>
              <a:t>为例予以讲解</a:t>
            </a:r>
            <a:endParaRPr lang="zh-CN" altLang="en-US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dirty="0"/>
              <a:t>活前缀有哪些？</a:t>
            </a:r>
            <a:endParaRPr lang="zh-CN" altLang="en-US" dirty="0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E+T*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E+T*F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E+T*F+</a:t>
            </a:r>
            <a:endParaRPr lang="en-US" altLang="zh-CN"/>
          </a:p>
          <a:p>
            <a:pPr lvl="4" eaLnBrk="1" hangingPunct="1">
              <a:lnSpc>
                <a:spcPct val="90000"/>
              </a:lnSpc>
            </a:pPr>
            <a:r>
              <a:rPr lang="en-US" altLang="zh-CN"/>
              <a:t>E+T*</a:t>
            </a:r>
            <a:r>
              <a:rPr lang="en-US" altLang="zh-CN" err="1"/>
              <a:t>F+i</a:t>
            </a:r>
            <a:endParaRPr lang="en-US" altLang="zh-CN"/>
          </a:p>
        </p:txBody>
      </p:sp>
      <p:grpSp>
        <p:nvGrpSpPr>
          <p:cNvPr id="40965" name="Group 4"/>
          <p:cNvGrpSpPr/>
          <p:nvPr/>
        </p:nvGrpSpPr>
        <p:grpSpPr>
          <a:xfrm>
            <a:off x="5148263" y="3068638"/>
            <a:ext cx="3455987" cy="3182937"/>
            <a:chOff x="1791" y="1888"/>
            <a:chExt cx="2177" cy="2005"/>
          </a:xfrm>
        </p:grpSpPr>
        <p:sp>
          <p:nvSpPr>
            <p:cNvPr id="40966" name="Text Box 5"/>
            <p:cNvSpPr txBox="1"/>
            <p:nvPr/>
          </p:nvSpPr>
          <p:spPr>
            <a:xfrm>
              <a:off x="2717" y="1888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Text Box 6"/>
            <p:cNvSpPr txBox="1"/>
            <p:nvPr/>
          </p:nvSpPr>
          <p:spPr>
            <a:xfrm>
              <a:off x="2244" y="2401"/>
              <a:ext cx="14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E    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      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Text Box 7"/>
            <p:cNvSpPr txBox="1"/>
            <p:nvPr/>
          </p:nvSpPr>
          <p:spPr>
            <a:xfrm>
              <a:off x="1839" y="2995"/>
              <a:ext cx="21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E     +     T            F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Text Box 8"/>
            <p:cNvSpPr txBox="1"/>
            <p:nvPr/>
          </p:nvSpPr>
          <p:spPr>
            <a:xfrm>
              <a:off x="1791" y="3566"/>
              <a:ext cx="20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T    *     F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Text Box 9"/>
            <p:cNvSpPr txBox="1"/>
            <p:nvPr/>
          </p:nvSpPr>
          <p:spPr>
            <a:xfrm>
              <a:off x="3471" y="3526"/>
              <a:ext cx="2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i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Line 10"/>
            <p:cNvSpPr/>
            <p:nvPr/>
          </p:nvSpPr>
          <p:spPr>
            <a:xfrm flipH="1">
              <a:off x="2426" y="2179"/>
              <a:ext cx="296" cy="2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2" name="Line 11"/>
            <p:cNvSpPr/>
            <p:nvPr/>
          </p:nvSpPr>
          <p:spPr>
            <a:xfrm flipH="1">
              <a:off x="2834" y="2160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3" name="Line 12"/>
            <p:cNvSpPr/>
            <p:nvPr/>
          </p:nvSpPr>
          <p:spPr>
            <a:xfrm>
              <a:off x="2970" y="2205"/>
              <a:ext cx="328" cy="2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4" name="Line 13"/>
            <p:cNvSpPr/>
            <p:nvPr/>
          </p:nvSpPr>
          <p:spPr>
            <a:xfrm flipH="1">
              <a:off x="1990" y="2704"/>
              <a:ext cx="300" cy="3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5" name="Line 14"/>
            <p:cNvSpPr/>
            <p:nvPr/>
          </p:nvSpPr>
          <p:spPr>
            <a:xfrm>
              <a:off x="2380" y="2707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6" name="Line 15"/>
            <p:cNvSpPr/>
            <p:nvPr/>
          </p:nvSpPr>
          <p:spPr>
            <a:xfrm>
              <a:off x="2471" y="2704"/>
              <a:ext cx="272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7" name="Line 16"/>
            <p:cNvSpPr/>
            <p:nvPr/>
          </p:nvSpPr>
          <p:spPr>
            <a:xfrm>
              <a:off x="3381" y="2704"/>
              <a:ext cx="224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8" name="Line 17"/>
            <p:cNvSpPr/>
            <p:nvPr/>
          </p:nvSpPr>
          <p:spPr>
            <a:xfrm>
              <a:off x="2834" y="3294"/>
              <a:ext cx="7" cy="3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9" name="Line 18"/>
            <p:cNvSpPr/>
            <p:nvPr/>
          </p:nvSpPr>
          <p:spPr>
            <a:xfrm flipH="1">
              <a:off x="2559" y="3277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0" name="Line 19"/>
            <p:cNvSpPr/>
            <p:nvPr/>
          </p:nvSpPr>
          <p:spPr>
            <a:xfrm>
              <a:off x="2895" y="3277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1" name="Line 20"/>
            <p:cNvSpPr/>
            <p:nvPr/>
          </p:nvSpPr>
          <p:spPr>
            <a:xfrm>
              <a:off x="3605" y="3294"/>
              <a:ext cx="10" cy="2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4662" name="AutoShape 22"/>
          <p:cNvSpPr>
            <a:spLocks noChangeArrowheads="1"/>
          </p:cNvSpPr>
          <p:nvPr/>
        </p:nvSpPr>
        <p:spPr bwMode="auto">
          <a:xfrm>
            <a:off x="3851275" y="3573463"/>
            <a:ext cx="1655763" cy="1079500"/>
          </a:xfrm>
          <a:prstGeom prst="cloudCallout">
            <a:avLst>
              <a:gd name="adj1" fmla="val -97007"/>
              <a:gd name="adj2" fmla="val 16902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非归态活前缀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  <p:sp>
        <p:nvSpPr>
          <p:cNvPr id="624663" name="AutoShape 23"/>
          <p:cNvSpPr>
            <a:spLocks noChangeArrowheads="1"/>
          </p:cNvSpPr>
          <p:nvPr/>
        </p:nvSpPr>
        <p:spPr bwMode="auto">
          <a:xfrm>
            <a:off x="4140200" y="5303838"/>
            <a:ext cx="1655763" cy="1079500"/>
          </a:xfrm>
          <a:prstGeom prst="cloudCallout">
            <a:avLst>
              <a:gd name="adj1" fmla="val -93064"/>
              <a:gd name="adj2" fmla="val -41742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归态活前缀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7893">
                                            <p:txEl>
                                              <p:charRg st="7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7893">
                                            <p:txEl>
                                              <p:charRg st="7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7893">
                                            <p:txEl>
                                              <p:charRg st="8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7893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7893">
                                            <p:txEl>
                                              <p:charRg st="8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三、如何识别活前缀？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初步思想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为每个产生式构造一个识别活前缀的自动机，自动机的状态反映了当前活前缀在多大程度上已经进栈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每个状态我们称之为</a:t>
            </a:r>
            <a:r>
              <a:rPr lang="zh-CN" altLang="en-US" dirty="0">
                <a:latin typeface="华文楷体" pitchFamily="2" charset="-122"/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项目</a:t>
            </a:r>
            <a:r>
              <a:rPr lang="zh-CN" altLang="en-US" dirty="0">
                <a:latin typeface="华文楷体" pitchFamily="2" charset="-122"/>
              </a:rPr>
              <a:t>”</a:t>
            </a:r>
            <a:r>
              <a:rPr lang="zh-CN" altLang="en-US" dirty="0"/>
              <a:t>，简称</a:t>
            </a:r>
            <a:r>
              <a:rPr lang="zh-CN" altLang="en-US" dirty="0">
                <a:latin typeface="华文楷体" pitchFamily="2" charset="-122"/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项</a:t>
            </a:r>
            <a:r>
              <a:rPr lang="zh-CN" altLang="en-US" dirty="0">
                <a:latin typeface="华文楷体" pitchFamily="2" charset="-122"/>
              </a:rPr>
              <a:t>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1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四、构造</a:t>
            </a:r>
            <a:r>
              <a:rPr lang="en-US" altLang="zh-CN"/>
              <a:t>LR(0)</a:t>
            </a:r>
            <a:r>
              <a:rPr lang="zh-CN" altLang="en-US" dirty="0"/>
              <a:t>分析表的方法</a:t>
            </a:r>
            <a:endParaRPr lang="zh-CN" altLang="en-US" dirty="0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、生成文法的</a:t>
            </a:r>
            <a:r>
              <a:rPr lang="en-US" altLang="zh-CN"/>
              <a:t>LR(0)</a:t>
            </a:r>
            <a:r>
              <a:rPr lang="zh-CN" altLang="en-US" dirty="0"/>
              <a:t>项目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在文法的每个产生式右部添加一个圆点，就成为</a:t>
            </a:r>
            <a:r>
              <a:rPr lang="en-US" altLang="zh-CN"/>
              <a:t>G</a:t>
            </a:r>
            <a:r>
              <a:rPr lang="zh-CN" altLang="en-US" dirty="0"/>
              <a:t>的一个</a:t>
            </a:r>
            <a:r>
              <a:rPr lang="en-US" altLang="zh-CN"/>
              <a:t>LR(0)</a:t>
            </a:r>
            <a:r>
              <a:rPr lang="zh-CN" altLang="en-US" dirty="0"/>
              <a:t>项目，添加的位置不同，构成的项目也不同</a:t>
            </a:r>
            <a:endParaRPr lang="zh-CN" altLang="en-US" dirty="0"/>
          </a:p>
          <a:p>
            <a:pPr lvl="3" eaLnBrk="1" hangingPunct="1"/>
            <a:r>
              <a:rPr lang="zh-CN" altLang="zh-CN" dirty="0"/>
              <a:t>产生式A</a:t>
            </a:r>
            <a:r>
              <a:rPr lang="en-US" altLang="zh-CN"/>
              <a:t> </a:t>
            </a:r>
            <a:r>
              <a:rPr lang="zh-CN" altLang="zh-CN" dirty="0">
                <a:sym typeface="Symbol" panose="05050102010706020507" pitchFamily="18" charset="2"/>
              </a:rPr>
              <a:t>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zh-CN" dirty="0"/>
              <a:t>XYZ对应四个项目</a:t>
            </a:r>
            <a:endParaRPr lang="zh-CN" altLang="en-US" dirty="0"/>
          </a:p>
          <a:p>
            <a:pPr lvl="4" eaLnBrk="1" hangingPunct="1"/>
            <a:r>
              <a:rPr lang="zh-CN" altLang="zh-CN" dirty="0"/>
              <a:t>A </a:t>
            </a:r>
            <a:r>
              <a:rPr lang="zh-CN" altLang="zh-CN" dirty="0">
                <a:sym typeface="Symbol" panose="05050102010706020507" pitchFamily="18" charset="2"/>
              </a:rPr>
              <a:t></a:t>
            </a:r>
            <a:r>
              <a:rPr lang="zh-CN" altLang="zh-CN" dirty="0"/>
              <a:t> •XYZ</a:t>
            </a:r>
            <a:endParaRPr lang="en-US" altLang="zh-CN"/>
          </a:p>
          <a:p>
            <a:pPr lvl="4" eaLnBrk="1" hangingPunct="1"/>
            <a:r>
              <a:rPr lang="zh-CN" altLang="zh-CN" dirty="0"/>
              <a:t>A </a:t>
            </a:r>
            <a:r>
              <a:rPr lang="zh-CN" altLang="zh-CN" dirty="0">
                <a:sym typeface="Symbol" panose="05050102010706020507" pitchFamily="18" charset="2"/>
              </a:rPr>
              <a:t></a:t>
            </a:r>
            <a:r>
              <a:rPr lang="zh-CN" altLang="zh-CN" dirty="0"/>
              <a:t> X•YZ</a:t>
            </a:r>
            <a:endParaRPr lang="en-US" altLang="zh-CN"/>
          </a:p>
          <a:p>
            <a:pPr lvl="4" eaLnBrk="1" hangingPunct="1"/>
            <a:r>
              <a:rPr lang="zh-CN" altLang="zh-CN" dirty="0"/>
              <a:t>A </a:t>
            </a:r>
            <a:r>
              <a:rPr lang="zh-CN" altLang="zh-CN" dirty="0">
                <a:sym typeface="Symbol" panose="05050102010706020507" pitchFamily="18" charset="2"/>
              </a:rPr>
              <a:t></a:t>
            </a:r>
            <a:r>
              <a:rPr lang="zh-CN" altLang="zh-CN" dirty="0"/>
              <a:t> XY•Z</a:t>
            </a:r>
            <a:endParaRPr lang="en-US" altLang="zh-CN"/>
          </a:p>
          <a:p>
            <a:pPr lvl="4" eaLnBrk="1" hangingPunct="1"/>
            <a:r>
              <a:rPr lang="zh-CN" altLang="zh-CN" dirty="0"/>
              <a:t>A </a:t>
            </a:r>
            <a:r>
              <a:rPr lang="zh-CN" altLang="zh-CN" dirty="0">
                <a:sym typeface="Symbol" panose="05050102010706020507" pitchFamily="18" charset="2"/>
              </a:rPr>
              <a:t></a:t>
            </a:r>
            <a:r>
              <a:rPr lang="zh-CN" altLang="zh-CN" dirty="0"/>
              <a:t> XYZ •</a:t>
            </a:r>
            <a:endParaRPr lang="en-US" altLang="zh-CN"/>
          </a:p>
        </p:txBody>
      </p:sp>
      <p:sp>
        <p:nvSpPr>
          <p:cNvPr id="474116" name="AutoShape 4"/>
          <p:cNvSpPr>
            <a:spLocks noChangeArrowheads="1"/>
          </p:cNvSpPr>
          <p:nvPr/>
        </p:nvSpPr>
        <p:spPr bwMode="auto">
          <a:xfrm>
            <a:off x="5795963" y="4149725"/>
            <a:ext cx="2447925" cy="1439863"/>
          </a:xfrm>
          <a:prstGeom prst="cloudCallout">
            <a:avLst>
              <a:gd name="adj1" fmla="val -120432"/>
              <a:gd name="adj2" fmla="val 3322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谁是归约项？归态活前缀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3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charRg st="3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1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9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1">
                                            <p:txEl>
                                              <p:charRg st="9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10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41">
                                            <p:txEl>
                                              <p:charRg st="10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11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941">
                                            <p:txEl>
                                              <p:charRg st="116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12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941">
                                            <p:txEl>
                                              <p:charRg st="125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四、构造</a:t>
            </a:r>
            <a:r>
              <a:rPr lang="en-US" altLang="zh-CN"/>
              <a:t>LR(0)</a:t>
            </a:r>
            <a:r>
              <a:rPr lang="zh-CN" altLang="en-US" dirty="0"/>
              <a:t>分析表的方法</a:t>
            </a:r>
            <a:endParaRPr lang="zh-CN" altLang="en-US" dirty="0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、生成文法的</a:t>
            </a:r>
            <a:r>
              <a:rPr lang="en-US" altLang="zh-CN"/>
              <a:t>LR(0)</a:t>
            </a:r>
            <a:r>
              <a:rPr lang="zh-CN" altLang="en-US" dirty="0"/>
              <a:t>项目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注脚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可以把圆点理解为栈内外的分界线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如果产生式右部符号串的长度为</a:t>
            </a:r>
            <a:r>
              <a:rPr lang="en-US" altLang="zh-CN"/>
              <a:t>n</a:t>
            </a:r>
            <a:r>
              <a:rPr lang="zh-CN" altLang="en-US" dirty="0"/>
              <a:t>，则该产生式可以分解为多少个项目？</a:t>
            </a:r>
            <a:endParaRPr lang="zh-CN" altLang="en-US" dirty="0"/>
          </a:p>
          <a:p>
            <a:pPr lvl="3" eaLnBrk="1" hangingPunct="1"/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</a:t>
            </a:r>
            <a:r>
              <a:rPr lang="zh-CN" altLang="en-US" dirty="0">
                <a:sym typeface="Symbol" panose="05050102010706020507" pitchFamily="18" charset="2"/>
              </a:rPr>
              <a:t>的项目是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zh-CN" altLang="zh-CN" dirty="0"/>
              <a:t> •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dirty="0">
                <a:sym typeface="Symbol" panose="05050102010706020507" pitchFamily="18" charset="2"/>
              </a:rPr>
              <a:t>我们约定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zh-CN" altLang="en-US" dirty="0">
                <a:sym typeface="Symbol" panose="05050102010706020507" pitchFamily="18" charset="2"/>
              </a:rPr>
              <a:t>对于所有的文法</a:t>
            </a:r>
            <a:r>
              <a:rPr lang="en-US" altLang="zh-CN">
                <a:sym typeface="Symbol" panose="05050102010706020507" pitchFamily="18" charset="2"/>
              </a:rPr>
              <a:t>G[S]</a:t>
            </a:r>
            <a:r>
              <a:rPr lang="zh-CN" altLang="en-US" dirty="0">
                <a:sym typeface="Symbol" panose="05050102010706020507" pitchFamily="18" charset="2"/>
              </a:rPr>
              <a:t>，首先进行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文法拓广</a:t>
            </a:r>
            <a:r>
              <a:rPr lang="zh-CN" altLang="en-US" dirty="0">
                <a:sym typeface="Symbol" panose="05050102010706020507" pitchFamily="18" charset="2"/>
              </a:rPr>
              <a:t>：添加一个新的开始符如</a:t>
            </a:r>
            <a:r>
              <a:rPr lang="en-US" altLang="zh-CN">
                <a:sym typeface="Symbol" panose="05050102010706020507" pitchFamily="18" charset="2"/>
              </a:rPr>
              <a:t>S’,</a:t>
            </a:r>
            <a:r>
              <a:rPr lang="zh-CN" altLang="en-US" dirty="0">
                <a:sym typeface="Symbol" panose="05050102010706020507" pitchFamily="18" charset="2"/>
              </a:rPr>
              <a:t>且添加新的产生式</a:t>
            </a:r>
            <a:r>
              <a:rPr lang="en-US" altLang="zh-CN">
                <a:sym typeface="Symbol" panose="05050102010706020507" pitchFamily="18" charset="2"/>
              </a:rPr>
              <a:t>S’S</a:t>
            </a:r>
            <a:r>
              <a:rPr lang="zh-CN" altLang="en-US" dirty="0">
                <a:sym typeface="Symbol" panose="05050102010706020507" pitchFamily="18" charset="2"/>
              </a:rPr>
              <a:t>，则对应的两个项目可以如何理解？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475140" name="AutoShape 4"/>
          <p:cNvSpPr>
            <a:spLocks noChangeArrowheads="1"/>
          </p:cNvSpPr>
          <p:nvPr/>
        </p:nvSpPr>
        <p:spPr bwMode="auto">
          <a:xfrm>
            <a:off x="4067175" y="4508500"/>
            <a:ext cx="3817938" cy="1728788"/>
          </a:xfrm>
          <a:prstGeom prst="cloudCallout">
            <a:avLst>
              <a:gd name="adj1" fmla="val -34324"/>
              <a:gd name="adj2" fmla="val -77565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练习：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E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aA|bB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  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cA|d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B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cB|d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3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charRg st="34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5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charRg st="5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8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65">
                                            <p:txEl>
                                              <p:charRg st="8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10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65">
                                            <p:txEl>
                                              <p:charRg st="100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四、构造</a:t>
            </a:r>
            <a:r>
              <a:rPr lang="en-US" altLang="zh-CN"/>
              <a:t>LR(0)</a:t>
            </a:r>
            <a:r>
              <a:rPr lang="zh-CN" altLang="en-US" dirty="0"/>
              <a:t>分析表的方法</a:t>
            </a:r>
            <a:endParaRPr lang="zh-CN" altLang="en-US" dirty="0"/>
          </a:p>
          <a:p>
            <a:pPr lvl="1" eaLnBrk="1" hangingPunct="1"/>
            <a:r>
              <a:rPr lang="en-US" altLang="zh-CN"/>
              <a:t>2</a:t>
            </a:r>
            <a:r>
              <a:rPr lang="zh-CN" altLang="en-US" dirty="0"/>
              <a:t>、由项目构成识别文法活前缀的</a:t>
            </a:r>
            <a:r>
              <a:rPr lang="en-US" altLang="zh-CN"/>
              <a:t>NFA</a:t>
            </a:r>
            <a:endParaRPr lang="en-US" altLang="zh-CN"/>
          </a:p>
          <a:p>
            <a:pPr lvl="2" eaLnBrk="1" hangingPunct="1"/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）	项目</a:t>
            </a:r>
            <a:r>
              <a:rPr lang="en-US" altLang="zh-CN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>
                <a:sym typeface="Symbol" panose="05050102010706020507" pitchFamily="18" charset="2"/>
              </a:rPr>
              <a:t>X X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latin typeface="华文楷体" pitchFamily="2" charset="-122"/>
                <a:sym typeface="Symbol" panose="05050102010706020507" pitchFamily="18" charset="2"/>
              </a:rPr>
              <a:t>…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i-1</a:t>
            </a:r>
            <a:r>
              <a:rPr lang="en-US" altLang="zh-CN">
                <a:latin typeface="华文楷体" pitchFamily="2" charset="-122"/>
              </a:rPr>
              <a:t>•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en-US" altLang="zh-CN">
                <a:latin typeface="华文楷体" pitchFamily="2" charset="-122"/>
              </a:rPr>
              <a:t>…</a:t>
            </a:r>
            <a:r>
              <a:rPr lang="en-US" altLang="zh-CN" err="1"/>
              <a:t>X</a:t>
            </a:r>
            <a:r>
              <a:rPr lang="en-US" altLang="zh-CN" baseline="-25000" err="1"/>
              <a:t>n</a:t>
            </a:r>
            <a:endParaRPr lang="en-US" altLang="zh-CN" baseline="-25000"/>
          </a:p>
          <a:p>
            <a:pPr lvl="2" eaLnBrk="1" hangingPunct="1">
              <a:buNone/>
            </a:pPr>
            <a:r>
              <a:rPr lang="en-US" altLang="zh-CN"/>
              <a:t>		</a:t>
            </a:r>
            <a:r>
              <a:rPr lang="zh-CN" altLang="en-US" dirty="0"/>
              <a:t>项目</a:t>
            </a:r>
            <a:r>
              <a:rPr lang="en-US" altLang="zh-CN"/>
              <a:t>j</a:t>
            </a:r>
            <a:r>
              <a:rPr lang="zh-CN" altLang="en-US" dirty="0"/>
              <a:t>：</a:t>
            </a:r>
            <a:r>
              <a:rPr lang="en-US" altLang="zh-CN">
                <a:sym typeface="Symbol" panose="05050102010706020507" pitchFamily="18" charset="2"/>
              </a:rPr>
              <a:t>XX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latin typeface="华文楷体" pitchFamily="2" charset="-122"/>
                <a:sym typeface="Symbol" panose="05050102010706020507" pitchFamily="18" charset="2"/>
              </a:rPr>
              <a:t>…</a:t>
            </a:r>
            <a:r>
              <a:rPr lang="en-US" altLang="zh-CN" err="1"/>
              <a:t>X</a:t>
            </a:r>
            <a:r>
              <a:rPr lang="en-US" altLang="zh-CN" baseline="-25000" err="1"/>
              <a:t>i</a:t>
            </a:r>
            <a:r>
              <a:rPr lang="en-US" altLang="zh-CN" err="1">
                <a:latin typeface="华文楷体" pitchFamily="2" charset="-122"/>
              </a:rPr>
              <a:t>•</a:t>
            </a:r>
            <a:r>
              <a:rPr lang="en-US" altLang="zh-CN" err="1">
                <a:sym typeface="Symbol" panose="05050102010706020507" pitchFamily="18" charset="2"/>
              </a:rPr>
              <a:t>X</a:t>
            </a:r>
            <a:r>
              <a:rPr lang="en-US" altLang="zh-CN" baseline="-25000" err="1">
                <a:sym typeface="Symbol" panose="05050102010706020507" pitchFamily="18" charset="2"/>
              </a:rPr>
              <a:t>i</a:t>
            </a:r>
            <a:r>
              <a:rPr lang="zh-CN" altLang="en-US" baseline="-25000" dirty="0">
                <a:sym typeface="Symbol" panose="05050102010706020507" pitchFamily="18" charset="2"/>
              </a:rPr>
              <a:t>＋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/>
              <a:t> </a:t>
            </a:r>
            <a:r>
              <a:rPr lang="en-US" altLang="zh-CN">
                <a:latin typeface="华文楷体" pitchFamily="2" charset="-122"/>
              </a:rPr>
              <a:t>…</a:t>
            </a:r>
            <a:r>
              <a:rPr lang="en-US" altLang="zh-CN" err="1"/>
              <a:t>X</a:t>
            </a:r>
            <a:r>
              <a:rPr lang="en-US" altLang="zh-CN" baseline="-25000" err="1"/>
              <a:t>n</a:t>
            </a:r>
            <a:endParaRPr lang="en-US" altLang="zh-CN" baseline="-25000"/>
          </a:p>
          <a:p>
            <a:pPr lvl="2" eaLnBrk="1" hangingPunct="1">
              <a:buNone/>
            </a:pPr>
            <a:r>
              <a:rPr lang="en-US" altLang="zh-CN" baseline="-25000"/>
              <a:t>		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zh-CN" altLang="en-US" dirty="0"/>
              <a:t>分终结符与非终结符</a:t>
            </a:r>
            <a:endParaRPr lang="en-US" altLang="zh-CN"/>
          </a:p>
          <a:p>
            <a:pPr lvl="2" eaLnBrk="1" hangingPunct="1"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 lvl="2" eaLnBrk="1" hangingPunct="1"/>
            <a:endParaRPr lang="en-US" altLang="zh-CN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	对非终结符还需考虑，</a:t>
            </a:r>
            <a:r>
              <a:rPr lang="zh-CN" altLang="en-US" dirty="0"/>
              <a:t>若项目</a:t>
            </a:r>
            <a:r>
              <a:rPr lang="en-US" altLang="zh-CN"/>
              <a:t>i</a:t>
            </a:r>
            <a:r>
              <a:rPr lang="zh-CN" altLang="en-US" dirty="0"/>
              <a:t>为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</a:t>
            </a:r>
            <a:r>
              <a:rPr lang="en-US" altLang="zh-CN">
                <a:latin typeface="华文楷体" pitchFamily="2" charset="-122"/>
              </a:rPr>
              <a:t>•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</a:t>
            </a:r>
            <a:r>
              <a:rPr lang="zh-CN" altLang="en-US" dirty="0"/>
              <a:t>，其中</a:t>
            </a:r>
            <a:r>
              <a:rPr lang="en-US" altLang="zh-CN"/>
              <a:t>A</a:t>
            </a:r>
            <a:r>
              <a:rPr lang="zh-CN" altLang="en-US" dirty="0"/>
              <a:t>是非终结符，则从</a:t>
            </a:r>
            <a:r>
              <a:rPr lang="en-US" altLang="zh-CN"/>
              <a:t>i</a:t>
            </a:r>
            <a:r>
              <a:rPr lang="zh-CN" altLang="en-US" dirty="0"/>
              <a:t>项目画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弧射向所有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>
                <a:latin typeface="华文楷体" pitchFamily="2" charset="-122"/>
              </a:rPr>
              <a:t>•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</a:t>
            </a:r>
            <a:r>
              <a:rPr lang="zh-CN" altLang="en-US" dirty="0"/>
              <a:t>的项目，</a:t>
            </a:r>
            <a:r>
              <a:rPr lang="zh-CN" altLang="en-US" dirty="0">
                <a:sym typeface="Symbol" panose="05050102010706020507" pitchFamily="18" charset="2"/>
              </a:rPr>
              <a:t>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en-US" altLang="zh-CN" baseline="30000">
                <a:sym typeface="Symbol" panose="05050102010706020507" pitchFamily="18" charset="2"/>
              </a:rPr>
              <a:t>*</a:t>
            </a:r>
            <a:endParaRPr lang="en-US" altLang="zh-CN" baseline="30000">
              <a:sym typeface="Symbol" panose="05050102010706020507" pitchFamily="18" charset="2"/>
            </a:endParaRPr>
          </a:p>
        </p:txBody>
      </p:sp>
      <p:sp>
        <p:nvSpPr>
          <p:cNvPr id="477188" name="AutoShape 4"/>
          <p:cNvSpPr/>
          <p:nvPr/>
        </p:nvSpPr>
        <p:spPr>
          <a:xfrm>
            <a:off x="6084888" y="2565400"/>
            <a:ext cx="2159000" cy="358775"/>
          </a:xfrm>
          <a:prstGeom prst="rightArrow">
            <a:avLst>
              <a:gd name="adj1" fmla="val 50000"/>
              <a:gd name="adj2" fmla="val 150386"/>
            </a:avLst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477189" name="Rectangle 5"/>
          <p:cNvSpPr/>
          <p:nvPr/>
        </p:nvSpPr>
        <p:spPr>
          <a:xfrm>
            <a:off x="6877050" y="2205038"/>
            <a:ext cx="4619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7190" name="Rectangle 6"/>
          <p:cNvSpPr/>
          <p:nvPr/>
        </p:nvSpPr>
        <p:spPr>
          <a:xfrm>
            <a:off x="2195513" y="5483225"/>
            <a:ext cx="1141412" cy="4667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Ea•A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7191" name="Rectangle 7"/>
          <p:cNvSpPr/>
          <p:nvPr/>
        </p:nvSpPr>
        <p:spPr>
          <a:xfrm>
            <a:off x="4643438" y="5410200"/>
            <a:ext cx="1176337" cy="4619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A•cA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7192" name="Line 8"/>
          <p:cNvSpPr/>
          <p:nvPr/>
        </p:nvSpPr>
        <p:spPr>
          <a:xfrm>
            <a:off x="3348038" y="5661025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7193" name="Rectangle 9"/>
          <p:cNvSpPr/>
          <p:nvPr/>
        </p:nvSpPr>
        <p:spPr>
          <a:xfrm>
            <a:off x="3829050" y="5259388"/>
            <a:ext cx="317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en-US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Line 5"/>
          <p:cNvSpPr/>
          <p:nvPr/>
        </p:nvSpPr>
        <p:spPr>
          <a:xfrm>
            <a:off x="3949700" y="4221163"/>
            <a:ext cx="8382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" name="Oval 6"/>
          <p:cNvSpPr/>
          <p:nvPr/>
        </p:nvSpPr>
        <p:spPr>
          <a:xfrm>
            <a:off x="3241675" y="3827463"/>
            <a:ext cx="609600" cy="609600"/>
          </a:xfrm>
          <a:prstGeom prst="ellipse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800">
                <a:latin typeface="Times New Roman" panose="02020603050405020304" pitchFamily="18" charset="0"/>
                <a:ea typeface="黑体" pitchFamily="2" charset="-122"/>
              </a:rPr>
              <a:t>i</a:t>
            </a:r>
            <a:endParaRPr lang="en-US" altLang="zh-CN" sz="280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5" name="Oval 6"/>
          <p:cNvSpPr/>
          <p:nvPr/>
        </p:nvSpPr>
        <p:spPr>
          <a:xfrm>
            <a:off x="4899025" y="3827463"/>
            <a:ext cx="609600" cy="609600"/>
          </a:xfrm>
          <a:prstGeom prst="ellipse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800">
                <a:latin typeface="Times New Roman" panose="02020603050405020304" pitchFamily="18" charset="0"/>
                <a:ea typeface="黑体" pitchFamily="2" charset="-122"/>
              </a:rPr>
              <a:t>j</a:t>
            </a:r>
            <a:endParaRPr lang="en-US" altLang="zh-CN" sz="280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138613" y="3789363"/>
            <a:ext cx="461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8"/>
          <p:cNvSpPr/>
          <p:nvPr/>
        </p:nvSpPr>
        <p:spPr>
          <a:xfrm>
            <a:off x="3348038" y="5773738"/>
            <a:ext cx="1223962" cy="40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" name="Rectangle 9"/>
          <p:cNvSpPr/>
          <p:nvPr/>
        </p:nvSpPr>
        <p:spPr>
          <a:xfrm>
            <a:off x="3949700" y="5640388"/>
            <a:ext cx="317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en-US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4643438" y="5949950"/>
            <a:ext cx="1152525" cy="4603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A•d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516563" y="2798763"/>
            <a:ext cx="3817938" cy="1728788"/>
          </a:xfrm>
          <a:prstGeom prst="cloudCallout">
            <a:avLst>
              <a:gd name="adj1" fmla="val -37548"/>
              <a:gd name="adj2" fmla="val 124339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练习：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E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aA|bB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  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cA|d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B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+mn-cs"/>
              </a:rPr>
              <a:t>cB|d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1" name="AutoShape 172"/>
          <p:cNvSpPr>
            <a:spLocks noChangeArrowheads="1"/>
          </p:cNvSpPr>
          <p:nvPr/>
        </p:nvSpPr>
        <p:spPr bwMode="auto">
          <a:xfrm>
            <a:off x="-252412" y="3252788"/>
            <a:ext cx="2305050" cy="1149350"/>
          </a:xfrm>
          <a:prstGeom prst="cloudCallout">
            <a:avLst>
              <a:gd name="adj1" fmla="val 89582"/>
              <a:gd name="adj2" fmla="val 12994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5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5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5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5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5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9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9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9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9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9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477189" grpId="0"/>
      <p:bldP spid="477190" grpId="0" animBg="1"/>
      <p:bldP spid="477191" grpId="0" animBg="1"/>
      <p:bldP spid="477193" grpId="0"/>
      <p:bldP spid="14" grpId="0" animBg="1"/>
      <p:bldP spid="15" grpId="0" animBg="1"/>
      <p:bldP spid="16" grpId="0"/>
      <p:bldP spid="18" grpId="0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6.1 </a:t>
            </a: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概述</a:t>
            </a:r>
            <a:endParaRPr lang="zh-CN" altLang="en-US" dirty="0"/>
          </a:p>
          <a:p>
            <a:pPr lvl="1" eaLnBrk="1" hangingPunct="1"/>
            <a:r>
              <a:rPr lang="en-US" altLang="zh-CN"/>
              <a:t>1965</a:t>
            </a:r>
            <a:r>
              <a:rPr lang="zh-CN" altLang="en-US" dirty="0"/>
              <a:t>年</a:t>
            </a:r>
            <a:r>
              <a:rPr lang="en-US" altLang="zh-CN" err="1"/>
              <a:t>D.Knuth</a:t>
            </a:r>
            <a:r>
              <a:rPr lang="zh-CN" altLang="en-US" dirty="0"/>
              <a:t>提出了分析效率很高的</a:t>
            </a:r>
            <a:r>
              <a:rPr lang="en-US" altLang="zh-CN" err="1"/>
              <a:t>LR(k</a:t>
            </a:r>
            <a:r>
              <a:rPr lang="en-US" altLang="zh-CN"/>
              <a:t>)</a:t>
            </a:r>
            <a:r>
              <a:rPr lang="zh-CN" altLang="en-US" dirty="0"/>
              <a:t>分析技术</a:t>
            </a:r>
            <a:endParaRPr lang="zh-CN" altLang="en-US" dirty="0"/>
          </a:p>
          <a:p>
            <a:pPr lvl="1" eaLnBrk="1" hangingPunct="1"/>
            <a:r>
              <a:rPr lang="en-US" altLang="zh-CN"/>
              <a:t>LR(0)</a:t>
            </a:r>
            <a:r>
              <a:rPr lang="zh-CN" altLang="en-US" dirty="0"/>
              <a:t>无需预测输入符号，实现最简单，局限性最大，基本上无法实用，但是它是</a:t>
            </a:r>
            <a:r>
              <a:rPr lang="en-US" altLang="zh-CN"/>
              <a:t>LR</a:t>
            </a:r>
            <a:r>
              <a:rPr lang="zh-CN" altLang="en-US" dirty="0"/>
              <a:t>分析的基础</a:t>
            </a:r>
            <a:endParaRPr lang="zh-CN" altLang="en-US" dirty="0"/>
          </a:p>
          <a:p>
            <a:pPr lvl="1" eaLnBrk="1" hangingPunct="1"/>
            <a:r>
              <a:rPr lang="en-US" altLang="zh-CN"/>
              <a:t>SLR</a:t>
            </a:r>
            <a:r>
              <a:rPr lang="zh-CN" altLang="en-US" dirty="0"/>
              <a:t>是一种比较容易实现而且具有使用价值的方法，但是却不能分析一些常见程序语言的结构</a:t>
            </a:r>
            <a:endParaRPr lang="zh-CN" altLang="en-US" dirty="0"/>
          </a:p>
          <a:p>
            <a:pPr lvl="1" eaLnBrk="1" hangingPunct="1"/>
            <a:r>
              <a:rPr lang="en-US" altLang="zh-CN"/>
              <a:t>LR(1)</a:t>
            </a:r>
            <a:r>
              <a:rPr lang="zh-CN" altLang="en-US" dirty="0"/>
              <a:t>能够适用于很大一类文法，分析能力最强，构造方法因而也最复杂</a:t>
            </a:r>
            <a:endParaRPr lang="zh-CN" altLang="en-US" dirty="0"/>
          </a:p>
          <a:p>
            <a:pPr lvl="1" eaLnBrk="1" hangingPunct="1"/>
            <a:r>
              <a:rPr lang="en-US" altLang="zh-CN"/>
              <a:t>LALR</a:t>
            </a:r>
            <a:r>
              <a:rPr lang="zh-CN" altLang="en-US" dirty="0"/>
              <a:t>分析表是对</a:t>
            </a:r>
            <a:r>
              <a:rPr lang="en-US" altLang="zh-CN"/>
              <a:t>LR(1)</a:t>
            </a:r>
            <a:r>
              <a:rPr lang="zh-CN" altLang="en-US" dirty="0"/>
              <a:t>的一种改进，综合性能介于</a:t>
            </a:r>
            <a:r>
              <a:rPr lang="en-US" altLang="zh-CN"/>
              <a:t>SLR</a:t>
            </a:r>
            <a:r>
              <a:rPr lang="zh-CN" altLang="en-US" dirty="0"/>
              <a:t>与</a:t>
            </a:r>
            <a:r>
              <a:rPr lang="en-US" altLang="zh-CN"/>
              <a:t>LR(1)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8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8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8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8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8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5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5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5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5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5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例</a:t>
            </a:r>
            <a:r>
              <a:rPr lang="en-US" altLang="zh-CN"/>
              <a:t>2  </a:t>
            </a:r>
            <a:r>
              <a:rPr lang="zh-CN" altLang="en-US" dirty="0"/>
              <a:t>有如下文法</a:t>
            </a:r>
            <a:r>
              <a:rPr lang="en-US" altLang="zh-CN"/>
              <a:t>G[E]</a:t>
            </a:r>
            <a:r>
              <a:rPr lang="zh-CN" altLang="en-US" dirty="0"/>
              <a:t>，构造相应识别活前缀的</a:t>
            </a:r>
            <a:r>
              <a:rPr lang="en-US" altLang="zh-CN"/>
              <a:t>NFA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 err="1"/>
              <a:t>E</a:t>
            </a:r>
            <a:r>
              <a:rPr lang="en-US" altLang="zh-CN" err="1">
                <a:sym typeface="Symbol" panose="05050102010706020507" pitchFamily="18" charset="2"/>
              </a:rPr>
              <a:t></a:t>
            </a:r>
            <a:r>
              <a:rPr lang="en-US" altLang="zh-CN" err="1"/>
              <a:t>aA|bB</a:t>
            </a:r>
            <a:r>
              <a:rPr lang="en-US" altLang="zh-CN"/>
              <a:t>     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</a:t>
            </a:r>
            <a:r>
              <a:rPr lang="en-US" altLang="zh-CN" err="1"/>
              <a:t>cA|d</a:t>
            </a:r>
            <a:r>
              <a:rPr lang="en-US" altLang="zh-CN"/>
              <a:t>       </a:t>
            </a:r>
            <a:r>
              <a:rPr lang="en-US" altLang="zh-CN" err="1"/>
              <a:t>B</a:t>
            </a:r>
            <a:r>
              <a:rPr lang="en-US" altLang="zh-CN" err="1">
                <a:sym typeface="Symbol" panose="05050102010706020507" pitchFamily="18" charset="2"/>
              </a:rPr>
              <a:t></a:t>
            </a:r>
            <a:r>
              <a:rPr lang="en-US" altLang="zh-CN" err="1"/>
              <a:t>cB|d</a:t>
            </a:r>
            <a:endParaRPr lang="en-US" altLang="zh-CN"/>
          </a:p>
          <a:p>
            <a:pPr lvl="1" eaLnBrk="1" hangingPunct="1"/>
            <a:r>
              <a:rPr lang="zh-CN" altLang="en-US" dirty="0"/>
              <a:t>解：</a:t>
            </a:r>
            <a:endParaRPr lang="zh-CN" altLang="en-US" dirty="0"/>
          </a:p>
          <a:p>
            <a:pPr lvl="2" eaLnBrk="1" hangingPunct="1"/>
            <a:r>
              <a:rPr lang="en-US" altLang="zh-CN"/>
              <a:t>1</a:t>
            </a:r>
            <a:r>
              <a:rPr lang="zh-CN" altLang="en-US" dirty="0"/>
              <a:t>）拓广文法：添加</a:t>
            </a:r>
            <a:r>
              <a:rPr lang="en-US" altLang="zh-CN"/>
              <a:t>S</a:t>
            </a:r>
            <a:r>
              <a:rPr lang="en-US" altLang="zh-CN">
                <a:latin typeface="华文楷体" pitchFamily="2" charset="-122"/>
              </a:rPr>
              <a:t>’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E</a:t>
            </a:r>
            <a:endParaRPr lang="en-US" altLang="zh-CN"/>
          </a:p>
          <a:p>
            <a:pPr lvl="2" eaLnBrk="1" hangingPunct="1"/>
            <a:r>
              <a:rPr lang="en-US" altLang="zh-CN"/>
              <a:t>2</a:t>
            </a:r>
            <a:r>
              <a:rPr lang="zh-CN" altLang="en-US" dirty="0"/>
              <a:t>）求该文法的所有项目：</a:t>
            </a:r>
            <a:endParaRPr lang="zh-CN" altLang="en-US" dirty="0"/>
          </a:p>
        </p:txBody>
      </p:sp>
      <p:sp>
        <p:nvSpPr>
          <p:cNvPr id="46085" name="AutoShape 5">
            <a:hlinkClick r:id="" action="ppaction://hlinkshowjump?jump=lastslideviewed"/>
          </p:cNvPr>
          <p:cNvSpPr/>
          <p:nvPr/>
        </p:nvSpPr>
        <p:spPr>
          <a:xfrm>
            <a:off x="8496300" y="3573463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2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2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2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2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2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6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charRg st="6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6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6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6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6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6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7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7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7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7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7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47108" name="Rectangle 4"/>
          <p:cNvSpPr/>
          <p:nvPr/>
        </p:nvSpPr>
        <p:spPr>
          <a:xfrm>
            <a:off x="684213" y="2492375"/>
            <a:ext cx="7704137" cy="228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Arial Black" panose="020B0A04020102020204" pitchFamily="34" charset="0"/>
                <a:ea typeface="华文琥珀" pitchFamily="2" charset="-122"/>
              </a:rPr>
              <a:t>1. S`</a:t>
            </a:r>
            <a:r>
              <a:rPr lang="en-US" altLang="zh-CN">
                <a:solidFill>
                  <a:srgbClr val="0000FF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•E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</a:t>
            </a:r>
            <a:r>
              <a:rPr lang="en-US" altLang="zh-CN">
                <a:solidFill>
                  <a:srgbClr val="0000FF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2. </a:t>
            </a:r>
            <a:r>
              <a:rPr lang="en-US" altLang="zh-CN">
                <a:solidFill>
                  <a:srgbClr val="0000FF"/>
                </a:solidFill>
                <a:latin typeface="Arial Black" panose="020B0A04020102020204" pitchFamily="34" charset="0"/>
                <a:ea typeface="华文琥珀" pitchFamily="2" charset="-122"/>
              </a:rPr>
              <a:t>S`</a:t>
            </a:r>
            <a:r>
              <a:rPr lang="en-US" altLang="zh-CN">
                <a:solidFill>
                  <a:srgbClr val="0000FF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E•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3.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E•aA</a:t>
            </a:r>
            <a:endParaRPr lang="en-US" altLang="zh-CN">
              <a:latin typeface="Arial Black" panose="020B0A04020102020204" pitchFamily="34" charset="0"/>
              <a:ea typeface="华文琥珀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4.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Ea•A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5. </a:t>
            </a:r>
            <a:r>
              <a:rPr lang="en-US" altLang="zh-CN" err="1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EaA</a:t>
            </a: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•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6.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A•cA</a:t>
            </a:r>
            <a:endParaRPr lang="en-US" altLang="zh-CN">
              <a:latin typeface="Arial Black" panose="020B0A04020102020204" pitchFamily="34" charset="0"/>
              <a:ea typeface="华文琥珀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7.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Ac•A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8. </a:t>
            </a:r>
            <a:r>
              <a:rPr lang="en-US" altLang="zh-CN" err="1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AcA</a:t>
            </a: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•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9.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A•d</a:t>
            </a:r>
            <a:endParaRPr lang="en-US" altLang="zh-CN">
              <a:latin typeface="Arial Black" panose="020B0A04020102020204" pitchFamily="34" charset="0"/>
              <a:ea typeface="华文琥珀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10. </a:t>
            </a:r>
            <a:r>
              <a:rPr lang="en-US" altLang="zh-CN" err="1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Ad</a:t>
            </a: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•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11.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E•bB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       	12.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Eb•B</a:t>
            </a:r>
            <a:endParaRPr lang="en-US" altLang="zh-CN">
              <a:latin typeface="Arial Black" panose="020B0A04020102020204" pitchFamily="34" charset="0"/>
              <a:ea typeface="华文琥珀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13. </a:t>
            </a: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E </a:t>
            </a:r>
            <a:r>
              <a:rPr lang="en-US" altLang="zh-CN" err="1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bB</a:t>
            </a: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•	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14.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B•cB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15.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Bc•B</a:t>
            </a:r>
            <a:endParaRPr lang="en-US" altLang="zh-CN">
              <a:latin typeface="Arial Black" panose="020B0A04020102020204" pitchFamily="34" charset="0"/>
              <a:ea typeface="华文琥珀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16. </a:t>
            </a:r>
            <a:r>
              <a:rPr lang="en-US" altLang="zh-CN" err="1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BcB</a:t>
            </a: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•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17. </a:t>
            </a:r>
            <a:r>
              <a:rPr lang="en-US" altLang="zh-CN" err="1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B•d</a:t>
            </a:r>
            <a:r>
              <a:rPr lang="en-US" altLang="zh-CN"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		18. </a:t>
            </a:r>
            <a:r>
              <a:rPr lang="en-US" altLang="zh-CN" err="1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Bd</a:t>
            </a: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  <a:ea typeface="华文琥珀" pitchFamily="2" charset="-122"/>
                <a:sym typeface="Symbol" panose="05050102010706020507" pitchFamily="18" charset="2"/>
              </a:rPr>
              <a:t>•</a:t>
            </a:r>
            <a:endParaRPr lang="en-US" altLang="zh-CN">
              <a:solidFill>
                <a:srgbClr val="FF0000"/>
              </a:solidFill>
              <a:latin typeface="Arial Black" panose="020B0A04020102020204" pitchFamily="34" charset="0"/>
              <a:ea typeface="华文琥珀" pitchFamily="2" charset="-122"/>
              <a:sym typeface="Symbol" panose="05050102010706020507" pitchFamily="18" charset="2"/>
            </a:endParaRPr>
          </a:p>
        </p:txBody>
      </p:sp>
      <p:sp>
        <p:nvSpPr>
          <p:cNvPr id="47109" name="AutoShape 6">
            <a:hlinkClick r:id="" action="ppaction://hlinkshowjump?jump=lastslideviewed"/>
          </p:cNvPr>
          <p:cNvSpPr/>
          <p:nvPr/>
        </p:nvSpPr>
        <p:spPr>
          <a:xfrm>
            <a:off x="8496300" y="3573463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2" eaLnBrk="1" hangingPunct="1"/>
            <a:r>
              <a:rPr lang="en-US" altLang="zh-CN"/>
              <a:t>3</a:t>
            </a:r>
            <a:r>
              <a:rPr lang="zh-CN" altLang="en-US" dirty="0"/>
              <a:t>）构造</a:t>
            </a:r>
            <a:r>
              <a:rPr lang="en-US" altLang="zh-CN"/>
              <a:t>NFA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8133" name="Oval 4"/>
          <p:cNvSpPr/>
          <p:nvPr/>
        </p:nvSpPr>
        <p:spPr>
          <a:xfrm>
            <a:off x="1258888" y="3898900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4" name="Oval 5"/>
          <p:cNvSpPr/>
          <p:nvPr/>
        </p:nvSpPr>
        <p:spPr>
          <a:xfrm>
            <a:off x="2362200" y="30908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5" name="Oval 6"/>
          <p:cNvSpPr/>
          <p:nvPr/>
        </p:nvSpPr>
        <p:spPr>
          <a:xfrm>
            <a:off x="2286000" y="48434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6" name="Oval 7"/>
          <p:cNvSpPr/>
          <p:nvPr/>
        </p:nvSpPr>
        <p:spPr>
          <a:xfrm>
            <a:off x="3581400" y="48434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7" name="Oval 8"/>
          <p:cNvSpPr/>
          <p:nvPr/>
        </p:nvSpPr>
        <p:spPr>
          <a:xfrm>
            <a:off x="3581400" y="59102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8" name="Oval 9"/>
          <p:cNvSpPr/>
          <p:nvPr/>
        </p:nvSpPr>
        <p:spPr>
          <a:xfrm>
            <a:off x="4800600" y="59102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9" name="Oval 10"/>
          <p:cNvSpPr/>
          <p:nvPr/>
        </p:nvSpPr>
        <p:spPr>
          <a:xfrm>
            <a:off x="5867400" y="50720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0" name="Oval 11"/>
          <p:cNvSpPr/>
          <p:nvPr/>
        </p:nvSpPr>
        <p:spPr>
          <a:xfrm>
            <a:off x="3581400" y="30908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1" name="Oval 12"/>
          <p:cNvSpPr/>
          <p:nvPr/>
        </p:nvSpPr>
        <p:spPr>
          <a:xfrm>
            <a:off x="3581400" y="19478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2" name="Oval 13"/>
          <p:cNvSpPr/>
          <p:nvPr/>
        </p:nvSpPr>
        <p:spPr>
          <a:xfrm>
            <a:off x="5791200" y="27098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3" name="Oval 14"/>
          <p:cNvSpPr/>
          <p:nvPr/>
        </p:nvSpPr>
        <p:spPr>
          <a:xfrm>
            <a:off x="4876800" y="1871663"/>
            <a:ext cx="609600" cy="6096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4" name="Line 15"/>
          <p:cNvSpPr/>
          <p:nvPr/>
        </p:nvSpPr>
        <p:spPr>
          <a:xfrm>
            <a:off x="755650" y="422116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45" name="Line 16"/>
          <p:cNvSpPr/>
          <p:nvPr/>
        </p:nvSpPr>
        <p:spPr>
          <a:xfrm>
            <a:off x="2895600" y="514826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46" name="Line 17"/>
          <p:cNvSpPr/>
          <p:nvPr/>
        </p:nvSpPr>
        <p:spPr>
          <a:xfrm>
            <a:off x="3886200" y="545306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47" name="Line 18"/>
          <p:cNvSpPr/>
          <p:nvPr/>
        </p:nvSpPr>
        <p:spPr>
          <a:xfrm>
            <a:off x="4191000" y="621506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48" name="Line 19"/>
          <p:cNvSpPr/>
          <p:nvPr/>
        </p:nvSpPr>
        <p:spPr>
          <a:xfrm>
            <a:off x="2971800" y="339566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49" name="Line 20"/>
          <p:cNvSpPr/>
          <p:nvPr/>
        </p:nvSpPr>
        <p:spPr>
          <a:xfrm flipV="1">
            <a:off x="3886200" y="25574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50" name="Line 21"/>
          <p:cNvSpPr/>
          <p:nvPr/>
        </p:nvSpPr>
        <p:spPr>
          <a:xfrm>
            <a:off x="4191000" y="217646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51" name="Line 22"/>
          <p:cNvSpPr/>
          <p:nvPr/>
        </p:nvSpPr>
        <p:spPr>
          <a:xfrm>
            <a:off x="1752600" y="4462463"/>
            <a:ext cx="587375" cy="479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52" name="Line 23"/>
          <p:cNvSpPr/>
          <p:nvPr/>
        </p:nvSpPr>
        <p:spPr>
          <a:xfrm flipV="1">
            <a:off x="1752600" y="3471863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53" name="AutoShape 24"/>
          <p:cNvSpPr/>
          <p:nvPr/>
        </p:nvSpPr>
        <p:spPr>
          <a:xfrm>
            <a:off x="2514600" y="3852863"/>
            <a:ext cx="762000" cy="7620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23" y="10800"/>
                </a:moveTo>
                <a:cubicBezTo>
                  <a:pt x="1923" y="15703"/>
                  <a:pt x="5897" y="19677"/>
                  <a:pt x="10800" y="19677"/>
                </a:cubicBezTo>
                <a:cubicBezTo>
                  <a:pt x="15703" y="19677"/>
                  <a:pt x="19677" y="15703"/>
                  <a:pt x="19677" y="10800"/>
                </a:cubicBezTo>
                <a:cubicBezTo>
                  <a:pt x="19677" y="5897"/>
                  <a:pt x="15703" y="1923"/>
                  <a:pt x="10800" y="1923"/>
                </a:cubicBezTo>
                <a:cubicBezTo>
                  <a:pt x="5897" y="1923"/>
                  <a:pt x="1923" y="5897"/>
                  <a:pt x="1923" y="10800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4" name="AutoShape 26"/>
          <p:cNvSpPr/>
          <p:nvPr/>
        </p:nvSpPr>
        <p:spPr>
          <a:xfrm>
            <a:off x="4800600" y="3014663"/>
            <a:ext cx="762000" cy="7620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23" y="10800"/>
                </a:moveTo>
                <a:cubicBezTo>
                  <a:pt x="1923" y="15703"/>
                  <a:pt x="5897" y="19677"/>
                  <a:pt x="10800" y="19677"/>
                </a:cubicBezTo>
                <a:cubicBezTo>
                  <a:pt x="15703" y="19677"/>
                  <a:pt x="19677" y="15703"/>
                  <a:pt x="19677" y="10800"/>
                </a:cubicBezTo>
                <a:cubicBezTo>
                  <a:pt x="19677" y="5897"/>
                  <a:pt x="15703" y="1923"/>
                  <a:pt x="10800" y="1923"/>
                </a:cubicBezTo>
                <a:cubicBezTo>
                  <a:pt x="5897" y="1923"/>
                  <a:pt x="1923" y="5897"/>
                  <a:pt x="1923" y="10800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5" name="AutoShape 28"/>
          <p:cNvSpPr/>
          <p:nvPr/>
        </p:nvSpPr>
        <p:spPr>
          <a:xfrm>
            <a:off x="4800600" y="4691063"/>
            <a:ext cx="762000" cy="7620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23" y="10800"/>
                </a:moveTo>
                <a:cubicBezTo>
                  <a:pt x="1923" y="15703"/>
                  <a:pt x="5897" y="19677"/>
                  <a:pt x="10800" y="19677"/>
                </a:cubicBezTo>
                <a:cubicBezTo>
                  <a:pt x="15703" y="19677"/>
                  <a:pt x="19677" y="15703"/>
                  <a:pt x="19677" y="10800"/>
                </a:cubicBezTo>
                <a:cubicBezTo>
                  <a:pt x="19677" y="5897"/>
                  <a:pt x="15703" y="1923"/>
                  <a:pt x="10800" y="1923"/>
                </a:cubicBezTo>
                <a:cubicBezTo>
                  <a:pt x="5897" y="1923"/>
                  <a:pt x="1923" y="5897"/>
                  <a:pt x="1923" y="10800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6" name="AutoShape 30"/>
          <p:cNvSpPr/>
          <p:nvPr/>
        </p:nvSpPr>
        <p:spPr>
          <a:xfrm>
            <a:off x="6172200" y="1795463"/>
            <a:ext cx="762000" cy="7620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23" y="10800"/>
                </a:moveTo>
                <a:cubicBezTo>
                  <a:pt x="1923" y="15703"/>
                  <a:pt x="5897" y="19677"/>
                  <a:pt x="10800" y="19677"/>
                </a:cubicBezTo>
                <a:cubicBezTo>
                  <a:pt x="15703" y="19677"/>
                  <a:pt x="19677" y="15703"/>
                  <a:pt x="19677" y="10800"/>
                </a:cubicBezTo>
                <a:cubicBezTo>
                  <a:pt x="19677" y="5897"/>
                  <a:pt x="15703" y="1923"/>
                  <a:pt x="10800" y="1923"/>
                </a:cubicBezTo>
                <a:cubicBezTo>
                  <a:pt x="5897" y="1923"/>
                  <a:pt x="1923" y="5897"/>
                  <a:pt x="1923" y="10800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7" name="AutoShape 32"/>
          <p:cNvSpPr/>
          <p:nvPr/>
        </p:nvSpPr>
        <p:spPr>
          <a:xfrm>
            <a:off x="7162800" y="2633663"/>
            <a:ext cx="762000" cy="7620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23" y="10800"/>
                </a:moveTo>
                <a:cubicBezTo>
                  <a:pt x="1923" y="15703"/>
                  <a:pt x="5897" y="19677"/>
                  <a:pt x="10800" y="19677"/>
                </a:cubicBezTo>
                <a:cubicBezTo>
                  <a:pt x="15703" y="19677"/>
                  <a:pt x="19677" y="15703"/>
                  <a:pt x="19677" y="10800"/>
                </a:cubicBezTo>
                <a:cubicBezTo>
                  <a:pt x="19677" y="5897"/>
                  <a:pt x="15703" y="1923"/>
                  <a:pt x="10800" y="1923"/>
                </a:cubicBezTo>
                <a:cubicBezTo>
                  <a:pt x="5897" y="1923"/>
                  <a:pt x="1923" y="5897"/>
                  <a:pt x="1923" y="10800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8" name="AutoShape 34"/>
          <p:cNvSpPr/>
          <p:nvPr/>
        </p:nvSpPr>
        <p:spPr>
          <a:xfrm>
            <a:off x="6172200" y="5834063"/>
            <a:ext cx="762000" cy="7620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23" y="10800"/>
                </a:moveTo>
                <a:cubicBezTo>
                  <a:pt x="1923" y="15703"/>
                  <a:pt x="5897" y="19677"/>
                  <a:pt x="10800" y="19677"/>
                </a:cubicBezTo>
                <a:cubicBezTo>
                  <a:pt x="15703" y="19677"/>
                  <a:pt x="19677" y="15703"/>
                  <a:pt x="19677" y="10800"/>
                </a:cubicBezTo>
                <a:cubicBezTo>
                  <a:pt x="19677" y="5897"/>
                  <a:pt x="15703" y="1923"/>
                  <a:pt x="10800" y="1923"/>
                </a:cubicBezTo>
                <a:cubicBezTo>
                  <a:pt x="5897" y="1923"/>
                  <a:pt x="1923" y="5897"/>
                  <a:pt x="1923" y="10800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9" name="AutoShape 36"/>
          <p:cNvSpPr/>
          <p:nvPr/>
        </p:nvSpPr>
        <p:spPr>
          <a:xfrm>
            <a:off x="7162800" y="4919663"/>
            <a:ext cx="762000" cy="7620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23" y="10800"/>
                </a:moveTo>
                <a:cubicBezTo>
                  <a:pt x="1923" y="15703"/>
                  <a:pt x="5897" y="19677"/>
                  <a:pt x="10800" y="19677"/>
                </a:cubicBezTo>
                <a:cubicBezTo>
                  <a:pt x="15703" y="19677"/>
                  <a:pt x="19677" y="15703"/>
                  <a:pt x="19677" y="10800"/>
                </a:cubicBezTo>
                <a:cubicBezTo>
                  <a:pt x="19677" y="5897"/>
                  <a:pt x="15703" y="1923"/>
                  <a:pt x="10800" y="1923"/>
                </a:cubicBezTo>
                <a:cubicBezTo>
                  <a:pt x="5897" y="1923"/>
                  <a:pt x="1923" y="5897"/>
                  <a:pt x="1923" y="10800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60" name="Line 38"/>
          <p:cNvSpPr/>
          <p:nvPr/>
        </p:nvSpPr>
        <p:spPr>
          <a:xfrm>
            <a:off x="1905000" y="422116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61" name="Line 39"/>
          <p:cNvSpPr/>
          <p:nvPr/>
        </p:nvSpPr>
        <p:spPr>
          <a:xfrm>
            <a:off x="4191000" y="339566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62" name="Line 40"/>
          <p:cNvSpPr/>
          <p:nvPr/>
        </p:nvSpPr>
        <p:spPr>
          <a:xfrm>
            <a:off x="5486400" y="217646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63" name="Line 41"/>
          <p:cNvSpPr/>
          <p:nvPr/>
        </p:nvSpPr>
        <p:spPr>
          <a:xfrm>
            <a:off x="6400800" y="301466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64" name="Line 42"/>
          <p:cNvSpPr/>
          <p:nvPr/>
        </p:nvSpPr>
        <p:spPr>
          <a:xfrm>
            <a:off x="4191000" y="514826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65" name="Line 43"/>
          <p:cNvSpPr/>
          <p:nvPr/>
        </p:nvSpPr>
        <p:spPr>
          <a:xfrm>
            <a:off x="5410200" y="621506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66" name="Line 44"/>
          <p:cNvSpPr/>
          <p:nvPr/>
        </p:nvSpPr>
        <p:spPr>
          <a:xfrm>
            <a:off x="6477000" y="530066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67" name="Line 45"/>
          <p:cNvSpPr/>
          <p:nvPr/>
        </p:nvSpPr>
        <p:spPr>
          <a:xfrm flipH="1">
            <a:off x="4191000" y="636746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68" name="Line 46"/>
          <p:cNvSpPr/>
          <p:nvPr/>
        </p:nvSpPr>
        <p:spPr>
          <a:xfrm flipH="1">
            <a:off x="4191000" y="202406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69" name="Line 47"/>
          <p:cNvSpPr/>
          <p:nvPr/>
        </p:nvSpPr>
        <p:spPr>
          <a:xfrm>
            <a:off x="5410200" y="2328863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70" name="Line 48"/>
          <p:cNvSpPr/>
          <p:nvPr/>
        </p:nvSpPr>
        <p:spPr>
          <a:xfrm flipV="1">
            <a:off x="5334000" y="5529263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71" name="Line 49"/>
          <p:cNvSpPr/>
          <p:nvPr/>
        </p:nvSpPr>
        <p:spPr>
          <a:xfrm flipV="1">
            <a:off x="4114800" y="2786063"/>
            <a:ext cx="1752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72" name="Line 50"/>
          <p:cNvSpPr/>
          <p:nvPr/>
        </p:nvSpPr>
        <p:spPr>
          <a:xfrm>
            <a:off x="4114800" y="5376863"/>
            <a:ext cx="1752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73" name="Text Box 51"/>
          <p:cNvSpPr txBox="1"/>
          <p:nvPr/>
        </p:nvSpPr>
        <p:spPr>
          <a:xfrm>
            <a:off x="2987675" y="3270250"/>
            <a:ext cx="17541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a            A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74" name="Text Box 52"/>
          <p:cNvSpPr txBox="1"/>
          <p:nvPr/>
        </p:nvSpPr>
        <p:spPr>
          <a:xfrm>
            <a:off x="4284663" y="2060575"/>
            <a:ext cx="17541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c            A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75" name="Text Box 53"/>
          <p:cNvSpPr txBox="1"/>
          <p:nvPr/>
        </p:nvSpPr>
        <p:spPr>
          <a:xfrm>
            <a:off x="6477000" y="2547938"/>
            <a:ext cx="450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76" name="Text Box 54"/>
          <p:cNvSpPr txBox="1"/>
          <p:nvPr/>
        </p:nvSpPr>
        <p:spPr>
          <a:xfrm>
            <a:off x="2987675" y="4710113"/>
            <a:ext cx="17541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b            B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77" name="Text Box 55"/>
          <p:cNvSpPr txBox="1"/>
          <p:nvPr/>
        </p:nvSpPr>
        <p:spPr>
          <a:xfrm>
            <a:off x="6516688" y="4868863"/>
            <a:ext cx="450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78" name="Text Box 57"/>
          <p:cNvSpPr txBox="1"/>
          <p:nvPr/>
        </p:nvSpPr>
        <p:spPr>
          <a:xfrm>
            <a:off x="2057400" y="3725863"/>
            <a:ext cx="4016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79" name="Text Box 58"/>
          <p:cNvSpPr txBox="1"/>
          <p:nvPr/>
        </p:nvSpPr>
        <p:spPr>
          <a:xfrm>
            <a:off x="1736725" y="3327400"/>
            <a:ext cx="33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0" name="Text Box 59"/>
          <p:cNvSpPr txBox="1"/>
          <p:nvPr/>
        </p:nvSpPr>
        <p:spPr>
          <a:xfrm>
            <a:off x="1736725" y="4456113"/>
            <a:ext cx="33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1" name="Text Box 60"/>
          <p:cNvSpPr txBox="1"/>
          <p:nvPr/>
        </p:nvSpPr>
        <p:spPr>
          <a:xfrm>
            <a:off x="3629025" y="2551113"/>
            <a:ext cx="33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2" name="Text Box 61"/>
          <p:cNvSpPr txBox="1"/>
          <p:nvPr/>
        </p:nvSpPr>
        <p:spPr>
          <a:xfrm>
            <a:off x="3563938" y="5308600"/>
            <a:ext cx="33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3" name="Text Box 62"/>
          <p:cNvSpPr txBox="1"/>
          <p:nvPr/>
        </p:nvSpPr>
        <p:spPr>
          <a:xfrm>
            <a:off x="4695825" y="2551113"/>
            <a:ext cx="33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4" name="Text Box 63"/>
          <p:cNvSpPr txBox="1"/>
          <p:nvPr/>
        </p:nvSpPr>
        <p:spPr>
          <a:xfrm>
            <a:off x="4391025" y="1574800"/>
            <a:ext cx="33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5" name="Text Box 64"/>
          <p:cNvSpPr txBox="1"/>
          <p:nvPr/>
        </p:nvSpPr>
        <p:spPr>
          <a:xfrm>
            <a:off x="5334000" y="2246313"/>
            <a:ext cx="33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6" name="Text Box 65"/>
          <p:cNvSpPr txBox="1"/>
          <p:nvPr/>
        </p:nvSpPr>
        <p:spPr>
          <a:xfrm>
            <a:off x="4314825" y="6223000"/>
            <a:ext cx="33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7" name="Text Box 66"/>
          <p:cNvSpPr txBox="1"/>
          <p:nvPr/>
        </p:nvSpPr>
        <p:spPr>
          <a:xfrm>
            <a:off x="4716463" y="5286375"/>
            <a:ext cx="33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8" name="Text Box 67"/>
          <p:cNvSpPr txBox="1"/>
          <p:nvPr/>
        </p:nvSpPr>
        <p:spPr>
          <a:xfrm>
            <a:off x="5305425" y="5384800"/>
            <a:ext cx="33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89" name="AutoShape 68">
            <a:hlinkClick r:id="rId1" action="ppaction://hlinksldjump"/>
          </p:cNvPr>
          <p:cNvSpPr/>
          <p:nvPr/>
        </p:nvSpPr>
        <p:spPr>
          <a:xfrm>
            <a:off x="8532813" y="3573463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48190" name="Rectangle 70"/>
          <p:cNvSpPr/>
          <p:nvPr/>
        </p:nvSpPr>
        <p:spPr>
          <a:xfrm>
            <a:off x="5580063" y="580548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91" name="Rectangle 71"/>
          <p:cNvSpPr/>
          <p:nvPr/>
        </p:nvSpPr>
        <p:spPr>
          <a:xfrm>
            <a:off x="4356100" y="5805488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52" name="AutoShape 72"/>
          <p:cNvSpPr>
            <a:spLocks noChangeArrowheads="1"/>
          </p:cNvSpPr>
          <p:nvPr/>
        </p:nvSpPr>
        <p:spPr bwMode="auto">
          <a:xfrm>
            <a:off x="6781800" y="549275"/>
            <a:ext cx="2089150" cy="863600"/>
          </a:xfrm>
          <a:prstGeom prst="cloudCallout">
            <a:avLst>
              <a:gd name="adj1" fmla="val -25153"/>
              <a:gd name="adj2" fmla="val 102204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  <a:sym typeface="Symbol" panose="05050102010706020507" pitchFamily="18" charset="2"/>
              </a:rPr>
              <a:t>例题待续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8193" name="AutoShape 73">
            <a:hlinkClick r:id="" action="ppaction://hlinkshowjump?jump=lastslideviewed"/>
          </p:cNvPr>
          <p:cNvSpPr/>
          <p:nvPr/>
        </p:nvSpPr>
        <p:spPr>
          <a:xfrm>
            <a:off x="8459788" y="4941888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四、构造</a:t>
            </a:r>
            <a:r>
              <a:rPr lang="en-US" altLang="zh-CN"/>
              <a:t>LR(0)</a:t>
            </a:r>
            <a:r>
              <a:rPr lang="zh-CN" altLang="en-US" dirty="0"/>
              <a:t>分析表的方法</a:t>
            </a:r>
            <a:endParaRPr lang="zh-CN" altLang="en-US" dirty="0"/>
          </a:p>
          <a:p>
            <a:pPr lvl="1" eaLnBrk="1" hangingPunct="1"/>
            <a:r>
              <a:rPr lang="en-US" altLang="zh-CN"/>
              <a:t>3</a:t>
            </a:r>
            <a:r>
              <a:rPr lang="zh-CN" altLang="en-US" dirty="0"/>
              <a:t>、将所得的</a:t>
            </a:r>
            <a:r>
              <a:rPr lang="en-US" altLang="zh-CN"/>
              <a:t>NFA</a:t>
            </a:r>
            <a:r>
              <a:rPr lang="zh-CN" altLang="en-US" dirty="0"/>
              <a:t>确定化为</a:t>
            </a:r>
            <a:r>
              <a:rPr lang="en-US" altLang="zh-CN"/>
              <a:t>DFA</a:t>
            </a:r>
            <a:endParaRPr lang="en-US" altLang="zh-CN"/>
          </a:p>
        </p:txBody>
      </p:sp>
      <p:sp>
        <p:nvSpPr>
          <p:cNvPr id="478212" name="Text Box 4"/>
          <p:cNvSpPr txBox="1"/>
          <p:nvPr/>
        </p:nvSpPr>
        <p:spPr>
          <a:xfrm>
            <a:off x="1476375" y="3357563"/>
            <a:ext cx="6048375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运用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Chapter 3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中的子集法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,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将例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所得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NFA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确定化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...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5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5C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/>
      <p:bldP spid="478212" grpId="1"/>
      <p:bldP spid="478212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50180" name="Text Box 54"/>
          <p:cNvSpPr txBox="1"/>
          <p:nvPr/>
        </p:nvSpPr>
        <p:spPr>
          <a:xfrm>
            <a:off x="539750" y="3429000"/>
            <a:ext cx="1231900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S`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•E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E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E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1" name="Text Box 55"/>
          <p:cNvSpPr txBox="1"/>
          <p:nvPr/>
        </p:nvSpPr>
        <p:spPr>
          <a:xfrm>
            <a:off x="4643438" y="4870450"/>
            <a:ext cx="1296987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c•B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B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B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2" name="Text Box 56"/>
          <p:cNvSpPr txBox="1"/>
          <p:nvPr/>
        </p:nvSpPr>
        <p:spPr>
          <a:xfrm>
            <a:off x="2555875" y="4149725"/>
            <a:ext cx="1295400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b•B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B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B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3" name="Text Box 57"/>
          <p:cNvSpPr txBox="1"/>
          <p:nvPr/>
        </p:nvSpPr>
        <p:spPr>
          <a:xfrm>
            <a:off x="2555875" y="2638425"/>
            <a:ext cx="1295400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a•A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A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A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4" name="Text Box 58"/>
          <p:cNvSpPr txBox="1"/>
          <p:nvPr/>
        </p:nvSpPr>
        <p:spPr>
          <a:xfrm>
            <a:off x="2555875" y="3646488"/>
            <a:ext cx="1289050" cy="3857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S`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E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5" name="Text Box 59"/>
          <p:cNvSpPr txBox="1"/>
          <p:nvPr/>
        </p:nvSpPr>
        <p:spPr>
          <a:xfrm>
            <a:off x="4643438" y="1917700"/>
            <a:ext cx="1263650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c•A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A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A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6" name="Text Box 60"/>
          <p:cNvSpPr txBox="1"/>
          <p:nvPr/>
        </p:nvSpPr>
        <p:spPr>
          <a:xfrm>
            <a:off x="7308850" y="2062163"/>
            <a:ext cx="1439863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 A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7" name="Text Box 61"/>
          <p:cNvSpPr txBox="1"/>
          <p:nvPr/>
        </p:nvSpPr>
        <p:spPr>
          <a:xfrm>
            <a:off x="7339013" y="2709863"/>
            <a:ext cx="1409700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 d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8" name="Text Box 62"/>
          <p:cNvSpPr txBox="1"/>
          <p:nvPr/>
        </p:nvSpPr>
        <p:spPr>
          <a:xfrm>
            <a:off x="5324475" y="3213100"/>
            <a:ext cx="1308100" cy="3857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aA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9" name="Text Box 63"/>
          <p:cNvSpPr txBox="1"/>
          <p:nvPr/>
        </p:nvSpPr>
        <p:spPr>
          <a:xfrm>
            <a:off x="5324475" y="4052888"/>
            <a:ext cx="1296988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bB•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90" name="Text Box 64"/>
          <p:cNvSpPr txBox="1"/>
          <p:nvPr/>
        </p:nvSpPr>
        <p:spPr>
          <a:xfrm>
            <a:off x="7380288" y="4581525"/>
            <a:ext cx="1368425" cy="36988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B d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91" name="Text Box 65"/>
          <p:cNvSpPr txBox="1"/>
          <p:nvPr/>
        </p:nvSpPr>
        <p:spPr>
          <a:xfrm>
            <a:off x="7380288" y="5300663"/>
            <a:ext cx="1368425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cB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92" name="Line 66"/>
          <p:cNvSpPr/>
          <p:nvPr/>
        </p:nvSpPr>
        <p:spPr>
          <a:xfrm>
            <a:off x="1765300" y="3857625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193" name="Line 67"/>
          <p:cNvSpPr/>
          <p:nvPr/>
        </p:nvSpPr>
        <p:spPr>
          <a:xfrm>
            <a:off x="1116013" y="4365625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4" name="Line 68"/>
          <p:cNvSpPr/>
          <p:nvPr/>
        </p:nvSpPr>
        <p:spPr>
          <a:xfrm>
            <a:off x="1116013" y="4510088"/>
            <a:ext cx="1463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195" name="Line 69"/>
          <p:cNvSpPr/>
          <p:nvPr/>
        </p:nvSpPr>
        <p:spPr>
          <a:xfrm>
            <a:off x="1116013" y="32131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6" name="Line 70"/>
          <p:cNvSpPr/>
          <p:nvPr/>
        </p:nvSpPr>
        <p:spPr>
          <a:xfrm>
            <a:off x="1116013" y="3213100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197" name="Line 76"/>
          <p:cNvSpPr/>
          <p:nvPr/>
        </p:nvSpPr>
        <p:spPr>
          <a:xfrm>
            <a:off x="3881438" y="270986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198" name="Line 81"/>
          <p:cNvSpPr/>
          <p:nvPr/>
        </p:nvSpPr>
        <p:spPr>
          <a:xfrm>
            <a:off x="5868988" y="2278063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199" name="Line 82"/>
          <p:cNvSpPr/>
          <p:nvPr/>
        </p:nvSpPr>
        <p:spPr>
          <a:xfrm>
            <a:off x="5868988" y="2349500"/>
            <a:ext cx="1439862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00" name="Line 84"/>
          <p:cNvSpPr/>
          <p:nvPr/>
        </p:nvSpPr>
        <p:spPr>
          <a:xfrm>
            <a:off x="3873500" y="3429000"/>
            <a:ext cx="14906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01" name="Line 85"/>
          <p:cNvSpPr/>
          <p:nvPr/>
        </p:nvSpPr>
        <p:spPr>
          <a:xfrm flipV="1">
            <a:off x="3851275" y="4292600"/>
            <a:ext cx="144145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02" name="Line 86"/>
          <p:cNvSpPr/>
          <p:nvPr/>
        </p:nvSpPr>
        <p:spPr>
          <a:xfrm>
            <a:off x="3851275" y="4654550"/>
            <a:ext cx="35290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03" name="Line 87"/>
          <p:cNvSpPr/>
          <p:nvPr/>
        </p:nvSpPr>
        <p:spPr>
          <a:xfrm flipV="1">
            <a:off x="5940425" y="4797425"/>
            <a:ext cx="1368425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04" name="Line 88"/>
          <p:cNvSpPr/>
          <p:nvPr/>
        </p:nvSpPr>
        <p:spPr>
          <a:xfrm>
            <a:off x="5940425" y="5516563"/>
            <a:ext cx="143986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05" name="Text Box 89"/>
          <p:cNvSpPr txBox="1"/>
          <p:nvPr/>
        </p:nvSpPr>
        <p:spPr>
          <a:xfrm>
            <a:off x="1476375" y="4529138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06" name="Text Box 90"/>
          <p:cNvSpPr txBox="1"/>
          <p:nvPr/>
        </p:nvSpPr>
        <p:spPr>
          <a:xfrm>
            <a:off x="1979613" y="3502025"/>
            <a:ext cx="3810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07" name="Text Box 91"/>
          <p:cNvSpPr txBox="1"/>
          <p:nvPr/>
        </p:nvSpPr>
        <p:spPr>
          <a:xfrm>
            <a:off x="1565275" y="2919413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08" name="Text Box 94"/>
          <p:cNvSpPr txBox="1"/>
          <p:nvPr/>
        </p:nvSpPr>
        <p:spPr>
          <a:xfrm>
            <a:off x="3924300" y="2420938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09" name="Text Box 96"/>
          <p:cNvSpPr txBox="1"/>
          <p:nvPr/>
        </p:nvSpPr>
        <p:spPr>
          <a:xfrm>
            <a:off x="6372225" y="4725988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10" name="Text Box 97"/>
          <p:cNvSpPr txBox="1"/>
          <p:nvPr/>
        </p:nvSpPr>
        <p:spPr>
          <a:xfrm>
            <a:off x="6161088" y="4581525"/>
            <a:ext cx="3556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11" name="Text Box 98"/>
          <p:cNvSpPr txBox="1"/>
          <p:nvPr/>
        </p:nvSpPr>
        <p:spPr>
          <a:xfrm>
            <a:off x="6088063" y="2709863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12" name="Text Box 99"/>
          <p:cNvSpPr txBox="1"/>
          <p:nvPr/>
        </p:nvSpPr>
        <p:spPr>
          <a:xfrm>
            <a:off x="6227763" y="2493963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13" name="Text Box 100"/>
          <p:cNvSpPr txBox="1"/>
          <p:nvPr/>
        </p:nvSpPr>
        <p:spPr>
          <a:xfrm>
            <a:off x="4381500" y="3068638"/>
            <a:ext cx="4064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14" name="Text Box 101"/>
          <p:cNvSpPr txBox="1"/>
          <p:nvPr/>
        </p:nvSpPr>
        <p:spPr>
          <a:xfrm>
            <a:off x="4356100" y="4221163"/>
            <a:ext cx="3937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15" name="Text Box 102"/>
          <p:cNvSpPr txBox="1"/>
          <p:nvPr/>
        </p:nvSpPr>
        <p:spPr>
          <a:xfrm>
            <a:off x="6443663" y="5222875"/>
            <a:ext cx="3937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16" name="Line 103"/>
          <p:cNvSpPr/>
          <p:nvPr/>
        </p:nvSpPr>
        <p:spPr>
          <a:xfrm>
            <a:off x="3886200" y="2997200"/>
            <a:ext cx="3455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17" name="Text Box 104"/>
          <p:cNvSpPr txBox="1"/>
          <p:nvPr/>
        </p:nvSpPr>
        <p:spPr>
          <a:xfrm>
            <a:off x="6372225" y="1989138"/>
            <a:ext cx="4064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18" name="Line 105"/>
          <p:cNvSpPr/>
          <p:nvPr/>
        </p:nvSpPr>
        <p:spPr>
          <a:xfrm flipH="1">
            <a:off x="4284663" y="2493963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19" name="Line 106"/>
          <p:cNvSpPr/>
          <p:nvPr/>
        </p:nvSpPr>
        <p:spPr>
          <a:xfrm flipV="1">
            <a:off x="4284663" y="220503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20" name="Line 107"/>
          <p:cNvSpPr/>
          <p:nvPr/>
        </p:nvSpPr>
        <p:spPr>
          <a:xfrm>
            <a:off x="4284663" y="220503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21" name="Text Box 108"/>
          <p:cNvSpPr txBox="1"/>
          <p:nvPr/>
        </p:nvSpPr>
        <p:spPr>
          <a:xfrm>
            <a:off x="3995738" y="2133600"/>
            <a:ext cx="342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22" name="Line 109"/>
          <p:cNvSpPr/>
          <p:nvPr/>
        </p:nvSpPr>
        <p:spPr>
          <a:xfrm>
            <a:off x="3851275" y="501491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23" name="Text Box 110"/>
          <p:cNvSpPr txBox="1"/>
          <p:nvPr/>
        </p:nvSpPr>
        <p:spPr>
          <a:xfrm>
            <a:off x="3894138" y="4725988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24" name="Line 111"/>
          <p:cNvSpPr/>
          <p:nvPr/>
        </p:nvSpPr>
        <p:spPr>
          <a:xfrm flipH="1">
            <a:off x="4284663" y="558958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25" name="Line 112"/>
          <p:cNvSpPr/>
          <p:nvPr/>
        </p:nvSpPr>
        <p:spPr>
          <a:xfrm flipV="1">
            <a:off x="4284663" y="530066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26" name="Line 113"/>
          <p:cNvSpPr/>
          <p:nvPr/>
        </p:nvSpPr>
        <p:spPr>
          <a:xfrm>
            <a:off x="4284663" y="5300663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27" name="Text Box 114"/>
          <p:cNvSpPr txBox="1"/>
          <p:nvPr/>
        </p:nvSpPr>
        <p:spPr>
          <a:xfrm>
            <a:off x="3995738" y="5229225"/>
            <a:ext cx="342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四、构造</a:t>
            </a:r>
            <a:r>
              <a:rPr lang="en-US" altLang="zh-CN"/>
              <a:t>LR(0)</a:t>
            </a:r>
            <a:r>
              <a:rPr lang="zh-CN" altLang="en-US" dirty="0"/>
              <a:t>分析表的方法</a:t>
            </a:r>
            <a:endParaRPr lang="zh-CN" altLang="en-US" dirty="0"/>
          </a:p>
          <a:p>
            <a:pPr lvl="1" eaLnBrk="1" hangingPunct="1"/>
            <a:r>
              <a:rPr lang="en-US" altLang="zh-CN"/>
              <a:t>3</a:t>
            </a:r>
            <a:r>
              <a:rPr lang="zh-CN" altLang="en-US" dirty="0"/>
              <a:t>、将所得的</a:t>
            </a:r>
            <a:r>
              <a:rPr lang="en-US" altLang="zh-CN"/>
              <a:t>NFA</a:t>
            </a:r>
            <a:r>
              <a:rPr lang="zh-CN" altLang="en-US" dirty="0"/>
              <a:t>确定化为</a:t>
            </a:r>
            <a:r>
              <a:rPr lang="en-US" altLang="zh-CN"/>
              <a:t>DFA</a:t>
            </a:r>
            <a:endParaRPr lang="en-US" altLang="zh-CN"/>
          </a:p>
          <a:p>
            <a:pPr lvl="2" eaLnBrk="1" hangingPunct="1"/>
            <a:r>
              <a:rPr lang="zh-CN" altLang="en-US" dirty="0"/>
              <a:t>我们的进一步理解：</a:t>
            </a:r>
            <a:endParaRPr lang="zh-CN" altLang="en-US" dirty="0"/>
          </a:p>
          <a:p>
            <a:pPr lvl="3" eaLnBrk="1" hangingPunct="1"/>
            <a:r>
              <a:rPr lang="en-US" altLang="zh-CN"/>
              <a:t>1</a:t>
            </a:r>
            <a:r>
              <a:rPr lang="zh-CN" altLang="en-US" dirty="0"/>
              <a:t>）</a:t>
            </a:r>
            <a:r>
              <a:rPr lang="zh-CN" altLang="en-US" dirty="0">
                <a:sym typeface="Symbol" panose="05050102010706020507" pitchFamily="18" charset="2"/>
              </a:rPr>
              <a:t>所得</a:t>
            </a:r>
            <a:r>
              <a:rPr lang="en-US" altLang="zh-CN"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就是建立</a:t>
            </a:r>
            <a:r>
              <a:rPr lang="en-US" altLang="zh-CN">
                <a:sym typeface="Symbol" panose="05050102010706020507" pitchFamily="18" charset="2"/>
              </a:rPr>
              <a:t>LR</a:t>
            </a:r>
            <a:r>
              <a:rPr lang="zh-CN" altLang="en-US" dirty="0">
                <a:sym typeface="Symbol" panose="05050102010706020507" pitchFamily="18" charset="2"/>
              </a:rPr>
              <a:t>分析表的基础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的每个状态是一个项目集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）一个状态对应的项目集内，每个项目是“等价”的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 dirty="0">
                <a:sym typeface="Symbol" panose="05050102010706020507" pitchFamily="18" charset="2"/>
              </a:rPr>
              <a:t>）有一个唯一的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初态</a:t>
            </a:r>
            <a:r>
              <a:rPr lang="zh-CN" altLang="en-US" dirty="0">
                <a:sym typeface="Symbol" panose="05050102010706020507" pitchFamily="18" charset="2"/>
              </a:rPr>
              <a:t>和一个唯一的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接受态</a:t>
            </a:r>
            <a:r>
              <a:rPr lang="zh-CN" altLang="en-US" dirty="0">
                <a:sym typeface="Symbol" panose="05050102010706020507" pitchFamily="18" charset="2"/>
              </a:rPr>
              <a:t>，但有若干个归约态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终态）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5</a:t>
            </a:r>
            <a:r>
              <a:rPr lang="zh-CN" altLang="en-US" dirty="0">
                <a:sym typeface="Symbol" panose="05050102010706020507" pitchFamily="18" charset="2"/>
              </a:rPr>
              <a:t>）状态就是识别句柄的历史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6</a:t>
            </a:r>
            <a:r>
              <a:rPr lang="zh-CN" altLang="en-US" dirty="0">
                <a:sym typeface="Symbol" panose="05050102010706020507" pitchFamily="18" charset="2"/>
              </a:rPr>
              <a:t>）有了此</a:t>
            </a:r>
            <a:r>
              <a:rPr lang="en-US" altLang="zh-CN"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就可以方便地构造分析表，但是这种构造项目集规范族的手工方法很困难，下面介绍的是机器可以实现的直接方法</a:t>
            </a:r>
            <a:r>
              <a:rPr lang="en-US" altLang="zh-CN">
                <a:sym typeface="Symbol" panose="05050102010706020507" pitchFamily="18" charset="2"/>
              </a:rPr>
              <a:t>...</a:t>
            </a: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0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0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0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0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0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3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3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3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3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3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5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5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5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5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15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四、构造</a:t>
            </a:r>
            <a:r>
              <a:rPr lang="en-US" altLang="zh-CN"/>
              <a:t>LR(0)</a:t>
            </a:r>
            <a:r>
              <a:rPr lang="zh-CN" altLang="en-US" dirty="0"/>
              <a:t>分析表的方法</a:t>
            </a:r>
            <a:endParaRPr lang="zh-CN" altLang="en-US" dirty="0"/>
          </a:p>
          <a:p>
            <a:pPr lvl="1" eaLnBrk="1" hangingPunct="1"/>
            <a:r>
              <a:rPr lang="en-US" altLang="zh-CN"/>
              <a:t>4</a:t>
            </a:r>
            <a:r>
              <a:rPr lang="zh-CN" altLang="en-US" dirty="0"/>
              <a:t>、自动构造项目集规范族的算法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首先，如前所述，要拓广文法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其次，掌握一个新的概念：</a:t>
            </a:r>
            <a:endParaRPr lang="zh-CN" altLang="en-US" dirty="0"/>
          </a:p>
        </p:txBody>
      </p:sp>
      <p:sp>
        <p:nvSpPr>
          <p:cNvPr id="505860" name="Text Box 4"/>
          <p:cNvSpPr txBox="1"/>
          <p:nvPr/>
        </p:nvSpPr>
        <p:spPr>
          <a:xfrm>
            <a:off x="1187450" y="4076700"/>
            <a:ext cx="6048375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项目集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I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的闭包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CLOSURE(I)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3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3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3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3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3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5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5C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/>
      <p:bldP spid="505860" grpId="1"/>
      <p:bldP spid="505860" grpId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项目集</a:t>
            </a:r>
            <a:r>
              <a:rPr lang="en-US" altLang="zh-CN"/>
              <a:t>I</a:t>
            </a:r>
            <a:r>
              <a:rPr lang="zh-CN" altLang="en-US" dirty="0"/>
              <a:t>的闭包</a:t>
            </a:r>
            <a:endParaRPr lang="zh-CN" altLang="en-US" dirty="0"/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/>
              <a:t>a)  I</a:t>
            </a:r>
            <a:r>
              <a:rPr lang="zh-CN" altLang="en-US" dirty="0"/>
              <a:t>的任何项目都属于</a:t>
            </a:r>
            <a:r>
              <a:rPr lang="en-US" altLang="zh-CN"/>
              <a:t>CLOSURE(I)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b) </a:t>
            </a:r>
            <a:r>
              <a:rPr lang="zh-CN" altLang="en-US" dirty="0"/>
              <a:t>若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>
                <a:latin typeface="宋体" panose="02010600030101010101" pitchFamily="2" charset="-122"/>
              </a:rPr>
              <a:t>•</a:t>
            </a:r>
            <a:r>
              <a:rPr lang="en-US" altLang="zh-CN"/>
              <a:t>B</a:t>
            </a:r>
            <a:r>
              <a:rPr lang="zh-CN" altLang="en-US" dirty="0"/>
              <a:t>属于</a:t>
            </a:r>
            <a:r>
              <a:rPr lang="en-US" altLang="zh-CN"/>
              <a:t>CLOSURE(I),B</a:t>
            </a:r>
            <a:r>
              <a:rPr lang="zh-CN" altLang="en-US" dirty="0"/>
              <a:t>是非终结符，则对任何关于</a:t>
            </a:r>
            <a:r>
              <a:rPr lang="en-US" altLang="zh-CN"/>
              <a:t>B</a:t>
            </a:r>
            <a:r>
              <a:rPr lang="zh-CN" altLang="en-US" dirty="0"/>
              <a:t>的产生式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</a:t>
            </a:r>
            <a:r>
              <a:rPr lang="zh-CN" altLang="en-US" dirty="0"/>
              <a:t>，项目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>
                <a:latin typeface="宋体" panose="02010600030101010101" pitchFamily="2" charset="-122"/>
              </a:rPr>
              <a:t>•</a:t>
            </a:r>
            <a:r>
              <a:rPr lang="en-US" altLang="zh-CN">
                <a:sym typeface="Symbol" panose="05050102010706020507" pitchFamily="18" charset="2"/>
              </a:rPr>
              <a:t></a:t>
            </a:r>
            <a:r>
              <a:rPr lang="zh-CN" altLang="en-US" dirty="0"/>
              <a:t>也属于</a:t>
            </a:r>
            <a:r>
              <a:rPr lang="en-US" altLang="zh-CN"/>
              <a:t>CLOSURE(I)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c) </a:t>
            </a:r>
            <a:r>
              <a:rPr lang="zh-CN" altLang="en-US" dirty="0"/>
              <a:t>重复执行步骤</a:t>
            </a:r>
            <a:r>
              <a:rPr lang="en-US" altLang="zh-CN"/>
              <a:t>b)</a:t>
            </a:r>
            <a:r>
              <a:rPr lang="zh-CN" altLang="en-US" dirty="0"/>
              <a:t>直到</a:t>
            </a:r>
            <a:r>
              <a:rPr lang="en-US" altLang="zh-CN"/>
              <a:t>CLOSURE(I)</a:t>
            </a:r>
            <a:r>
              <a:rPr lang="zh-CN" altLang="en-US" dirty="0"/>
              <a:t>不再扩大为止</a:t>
            </a:r>
            <a:endParaRPr lang="zh-CN" altLang="en-US" dirty="0"/>
          </a:p>
        </p:txBody>
      </p:sp>
      <p:sp>
        <p:nvSpPr>
          <p:cNvPr id="506884" name="Text Box 4"/>
          <p:cNvSpPr txBox="1"/>
          <p:nvPr/>
        </p:nvSpPr>
        <p:spPr>
          <a:xfrm>
            <a:off x="1187450" y="4581525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如何理解？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2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2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2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2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2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项目集</a:t>
            </a:r>
            <a:r>
              <a:rPr lang="en-US" altLang="zh-CN"/>
              <a:t>I</a:t>
            </a:r>
            <a:r>
              <a:rPr lang="zh-CN" altLang="en-US" dirty="0"/>
              <a:t>的闭包</a:t>
            </a:r>
            <a:endParaRPr lang="zh-CN" altLang="en-US" dirty="0"/>
          </a:p>
        </p:txBody>
      </p:sp>
      <p:sp>
        <p:nvSpPr>
          <p:cNvPr id="507908" name="Rectangle 4"/>
          <p:cNvSpPr/>
          <p:nvPr/>
        </p:nvSpPr>
        <p:spPr>
          <a:xfrm>
            <a:off x="2700338" y="3157538"/>
            <a:ext cx="1727200" cy="19272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•Bb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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Db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Dd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De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7909" name="Text Box 5"/>
          <p:cNvSpPr txBox="1"/>
          <p:nvPr/>
        </p:nvSpPr>
        <p:spPr>
          <a:xfrm>
            <a:off x="5795963" y="2636838"/>
            <a:ext cx="2663825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假设还有项目：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aC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Db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Dd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De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7910" name="AutoShape 6"/>
          <p:cNvSpPr>
            <a:spLocks noChangeArrowheads="1"/>
          </p:cNvSpPr>
          <p:nvPr/>
        </p:nvSpPr>
        <p:spPr bwMode="auto">
          <a:xfrm>
            <a:off x="250825" y="1557338"/>
            <a:ext cx="4752975" cy="1152525"/>
          </a:xfrm>
          <a:prstGeom prst="cloudCallout">
            <a:avLst>
              <a:gd name="adj1" fmla="val 16065"/>
              <a:gd name="adj2" fmla="val 8719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  <a:sym typeface="Symbol" panose="05050102010706020507" pitchFamily="18" charset="2"/>
              </a:rPr>
              <a:t>CLOSURE({ABb})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charRg st="1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charRg st="23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四、构造</a:t>
            </a:r>
            <a:r>
              <a:rPr lang="en-US" altLang="zh-CN"/>
              <a:t>LR(0)</a:t>
            </a:r>
            <a:r>
              <a:rPr lang="zh-CN" altLang="en-US" dirty="0"/>
              <a:t>分析表的方法</a:t>
            </a:r>
            <a:endParaRPr lang="zh-CN" altLang="en-US" dirty="0"/>
          </a:p>
          <a:p>
            <a:pPr lvl="1" eaLnBrk="1" hangingPunct="1"/>
            <a:r>
              <a:rPr lang="en-US" altLang="zh-CN"/>
              <a:t>4</a:t>
            </a:r>
            <a:r>
              <a:rPr lang="zh-CN" altLang="en-US" dirty="0"/>
              <a:t>、自动构造项目集规范族的算法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另一个概念：</a:t>
            </a:r>
            <a:r>
              <a:rPr lang="en-US" altLang="zh-CN"/>
              <a:t>GO(I,X)    X</a:t>
            </a:r>
            <a:r>
              <a:rPr lang="en-US" altLang="zh-CN">
                <a:sym typeface="Symbol" panose="05050102010706020507" pitchFamily="18" charset="2"/>
              </a:rPr>
              <a:t>(V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V</a:t>
            </a:r>
            <a:r>
              <a:rPr lang="en-US" altLang="zh-CN" baseline="-25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 lvl="3" eaLnBrk="1" hangingPunct="1"/>
            <a:r>
              <a:rPr lang="zh-CN" altLang="en-US" dirty="0"/>
              <a:t>定义</a:t>
            </a:r>
            <a:r>
              <a:rPr lang="en-US" altLang="zh-CN"/>
              <a:t>GO(I,X)</a:t>
            </a:r>
            <a:r>
              <a:rPr lang="zh-CN" altLang="en-US" dirty="0"/>
              <a:t>为</a:t>
            </a:r>
            <a:r>
              <a:rPr lang="en-US" altLang="zh-CN"/>
              <a:t>CLOSURE(J),</a:t>
            </a:r>
            <a:r>
              <a:rPr lang="zh-CN" altLang="en-US" dirty="0"/>
              <a:t>其中 </a:t>
            </a:r>
            <a:r>
              <a:rPr lang="en-US" altLang="zh-CN"/>
              <a:t>J={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任何形如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</a:t>
            </a:r>
            <a:r>
              <a:rPr lang="en-US" altLang="zh-CN">
                <a:solidFill>
                  <a:srgbClr val="0000FF"/>
                </a:solidFill>
              </a:rPr>
              <a:t>X•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zh-CN" altLang="en-US" dirty="0">
                <a:solidFill>
                  <a:srgbClr val="0000FF"/>
                </a:solidFill>
              </a:rPr>
              <a:t>的项目</a:t>
            </a:r>
            <a:r>
              <a:rPr lang="en-US" altLang="zh-CN"/>
              <a:t>|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</a:t>
            </a:r>
            <a:r>
              <a:rPr lang="en-US" altLang="zh-CN">
                <a:solidFill>
                  <a:srgbClr val="FF0000"/>
                </a:solidFill>
              </a:rPr>
              <a:t>•X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I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629765" name="Rectangle 5"/>
          <p:cNvSpPr/>
          <p:nvPr/>
        </p:nvSpPr>
        <p:spPr>
          <a:xfrm>
            <a:off x="2124075" y="4292600"/>
            <a:ext cx="1727200" cy="11969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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•X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9766" name="Text Box 6"/>
          <p:cNvSpPr txBox="1"/>
          <p:nvPr/>
        </p:nvSpPr>
        <p:spPr>
          <a:xfrm>
            <a:off x="2916238" y="5661025"/>
            <a:ext cx="21590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4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9767" name="Rectangle 7"/>
          <p:cNvSpPr/>
          <p:nvPr/>
        </p:nvSpPr>
        <p:spPr>
          <a:xfrm>
            <a:off x="5580063" y="4292600"/>
            <a:ext cx="1727200" cy="11969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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X•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9768" name="Text Box 8"/>
          <p:cNvSpPr txBox="1"/>
          <p:nvPr/>
        </p:nvSpPr>
        <p:spPr>
          <a:xfrm>
            <a:off x="6372225" y="5661025"/>
            <a:ext cx="21590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4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9770" name="Line 10"/>
          <p:cNvSpPr/>
          <p:nvPr/>
        </p:nvSpPr>
        <p:spPr>
          <a:xfrm>
            <a:off x="3924300" y="4941888"/>
            <a:ext cx="1511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9771" name="Rectangle 11"/>
          <p:cNvSpPr/>
          <p:nvPr/>
        </p:nvSpPr>
        <p:spPr>
          <a:xfrm>
            <a:off x="4427538" y="450850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5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5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5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5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5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5" grpId="0" animBg="1"/>
      <p:bldP spid="629766" grpId="0"/>
      <p:bldP spid="629767" grpId="0" animBg="1"/>
      <p:bldP spid="629768" grpId="0"/>
      <p:bldP spid="6297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6.1 </a:t>
            </a: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优点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与算符优先分析法或其它的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移进</a:t>
            </a:r>
            <a:r>
              <a:rPr lang="en-US" altLang="zh-CN"/>
              <a:t>-</a:t>
            </a:r>
            <a:r>
              <a:rPr lang="zh-CN" altLang="en-US" dirty="0"/>
              <a:t>归约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技术相比，适应范围更加广泛，能力更强，而识别效率并不比它们差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亦好于不带回溯的自上而下分析技术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最大的优点是能准确发现出错的具体位置</a:t>
            </a:r>
            <a:endParaRPr lang="zh-CN" altLang="en-US" dirty="0"/>
          </a:p>
          <a:p>
            <a:pPr eaLnBrk="1" hangingPunct="1"/>
            <a:r>
              <a:rPr lang="zh-CN" altLang="en-US" dirty="0"/>
              <a:t>缺点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构造分析表的工作量大</a:t>
            </a:r>
            <a:endParaRPr lang="zh-CN" altLang="en-US" dirty="0"/>
          </a:p>
        </p:txBody>
      </p:sp>
      <p:sp>
        <p:nvSpPr>
          <p:cNvPr id="10245" name="AutoShape 4"/>
          <p:cNvSpPr/>
          <p:nvPr/>
        </p:nvSpPr>
        <p:spPr>
          <a:xfrm>
            <a:off x="8316913" y="5661025"/>
            <a:ext cx="503237" cy="792163"/>
          </a:xfrm>
          <a:prstGeom prst="actionButtonHome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5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5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5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5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5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9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9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9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9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9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5325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四、构造</a:t>
            </a:r>
            <a:r>
              <a:rPr lang="en-US" altLang="zh-CN"/>
              <a:t>LR(0)</a:t>
            </a:r>
            <a:r>
              <a:rPr lang="zh-CN" altLang="en-US" dirty="0"/>
              <a:t>分析表的方法</a:t>
            </a:r>
            <a:endParaRPr lang="zh-CN" altLang="en-US" dirty="0"/>
          </a:p>
          <a:p>
            <a:pPr lvl="1" eaLnBrk="1" hangingPunct="1"/>
            <a:r>
              <a:rPr lang="en-US" altLang="zh-CN"/>
              <a:t>4</a:t>
            </a:r>
            <a:r>
              <a:rPr lang="zh-CN" altLang="en-US" dirty="0"/>
              <a:t>、自动构造项目集规范族的算法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构造</a:t>
            </a:r>
            <a:r>
              <a:rPr lang="en-US" altLang="zh-CN"/>
              <a:t>LR(0)</a:t>
            </a:r>
            <a:r>
              <a:rPr lang="zh-CN" altLang="en-US" dirty="0"/>
              <a:t>项目集规范族的算法：</a:t>
            </a:r>
            <a:endParaRPr lang="zh-CN" altLang="en-US" dirty="0"/>
          </a:p>
          <a:p>
            <a:pPr lvl="3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PROC ITEMSETS-LR0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{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C:={CLOSURE(S`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•S)}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DO{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	FOR (</a:t>
            </a:r>
            <a:r>
              <a:rPr lang="zh-CN" altLang="en-US" dirty="0"/>
              <a:t>对</a:t>
            </a:r>
            <a:r>
              <a:rPr lang="en-US" altLang="zh-CN"/>
              <a:t>C</a:t>
            </a:r>
            <a:r>
              <a:rPr lang="zh-CN" altLang="en-US" dirty="0"/>
              <a:t>中每个项目集</a:t>
            </a:r>
            <a:r>
              <a:rPr lang="en-US" altLang="zh-CN"/>
              <a:t>I</a:t>
            </a:r>
            <a:r>
              <a:rPr lang="zh-CN" altLang="en-US" dirty="0"/>
              <a:t>和</a:t>
            </a:r>
            <a:r>
              <a:rPr lang="en-US" altLang="zh-CN"/>
              <a:t>G`</a:t>
            </a:r>
            <a:r>
              <a:rPr lang="zh-CN" altLang="en-US" dirty="0"/>
              <a:t>中每个文法符号</a:t>
            </a:r>
            <a:r>
              <a:rPr lang="en-US" altLang="zh-CN"/>
              <a:t>X)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		IF  (GO(I,X)</a:t>
            </a:r>
            <a:r>
              <a:rPr lang="zh-CN" altLang="en-US" dirty="0"/>
              <a:t>非空且不属于</a:t>
            </a:r>
            <a:r>
              <a:rPr lang="en-US" altLang="zh-CN"/>
              <a:t>C)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		{</a:t>
            </a:r>
            <a:r>
              <a:rPr lang="zh-CN" altLang="en-US" dirty="0"/>
              <a:t>把</a:t>
            </a:r>
            <a:r>
              <a:rPr lang="en-US" altLang="zh-CN"/>
              <a:t>GO(I,X)</a:t>
            </a:r>
            <a:r>
              <a:rPr lang="zh-CN" altLang="en-US" dirty="0"/>
              <a:t>加入</a:t>
            </a:r>
            <a:r>
              <a:rPr lang="en-US" altLang="zh-CN"/>
              <a:t>C</a:t>
            </a:r>
            <a:r>
              <a:rPr lang="zh-CN" altLang="en-US" dirty="0"/>
              <a:t>中</a:t>
            </a:r>
            <a:r>
              <a:rPr lang="en-US" altLang="zh-CN"/>
              <a:t>}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}WHILE  C</a:t>
            </a:r>
            <a:r>
              <a:rPr lang="zh-CN" altLang="en-US" dirty="0"/>
              <a:t>仍然在扩大</a:t>
            </a:r>
            <a:endParaRPr lang="zh-CN" altLang="en-US" dirty="0"/>
          </a:p>
          <a:p>
            <a:pPr lvl="3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5148263" y="2852738"/>
            <a:ext cx="2808288" cy="1152525"/>
          </a:xfrm>
          <a:prstGeom prst="cloudCallout">
            <a:avLst>
              <a:gd name="adj1" fmla="val -136884"/>
              <a:gd name="adj2" fmla="val 29199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  <a:sym typeface="Symbol" panose="05050102010706020507" pitchFamily="18" charset="2"/>
              </a:rPr>
              <a:t>是项目集的集合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6326" name="AutoShape 5">
            <a:hlinkClick r:id="" action="ppaction://hlinkshowjump?jump=lastslideviewed"/>
          </p:cNvPr>
          <p:cNvSpPr/>
          <p:nvPr/>
        </p:nvSpPr>
        <p:spPr>
          <a:xfrm>
            <a:off x="8243888" y="1844675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6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6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6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6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6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9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9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9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9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9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3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3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3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3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3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5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5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5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5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5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7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7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7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7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17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542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重解例</a:t>
            </a:r>
            <a:r>
              <a:rPr lang="en-US" altLang="zh-CN"/>
              <a:t>2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 dirty="0"/>
              <a:t>解：该题拓广后对应的所有项目是：</a:t>
            </a:r>
            <a:endParaRPr lang="zh-CN" altLang="en-US" dirty="0"/>
          </a:p>
          <a:p>
            <a:pPr lvl="2" eaLnBrk="1" hangingPunct="1">
              <a:buNone/>
            </a:pPr>
            <a:r>
              <a:rPr lang="zh-CN" altLang="en-US" dirty="0"/>
              <a:t>下页动画演示自动构造项目集规范族的过程</a:t>
            </a:r>
            <a:endParaRPr lang="zh-CN" altLang="en-US" dirty="0"/>
          </a:p>
        </p:txBody>
      </p:sp>
      <p:sp>
        <p:nvSpPr>
          <p:cNvPr id="57349" name="AutoShape 4">
            <a:hlinkClick r:id="rId1" action="ppaction://hlinksldjump"/>
          </p:cNvPr>
          <p:cNvSpPr/>
          <p:nvPr/>
        </p:nvSpPr>
        <p:spPr>
          <a:xfrm>
            <a:off x="2339975" y="155733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09957" name="AutoShape 5">
            <a:hlinkClick r:id="rId2" action="ppaction://hlinksldjump"/>
          </p:cNvPr>
          <p:cNvSpPr/>
          <p:nvPr/>
        </p:nvSpPr>
        <p:spPr>
          <a:xfrm>
            <a:off x="6300788" y="242093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30787" name="Text Box 3"/>
          <p:cNvSpPr txBox="1"/>
          <p:nvPr/>
        </p:nvSpPr>
        <p:spPr>
          <a:xfrm>
            <a:off x="539750" y="3417888"/>
            <a:ext cx="1223963" cy="93503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89" name="Text Box 5"/>
          <p:cNvSpPr txBox="1"/>
          <p:nvPr/>
        </p:nvSpPr>
        <p:spPr>
          <a:xfrm>
            <a:off x="2555875" y="4154488"/>
            <a:ext cx="1295400" cy="93503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0" name="Text Box 6"/>
          <p:cNvSpPr txBox="1"/>
          <p:nvPr/>
        </p:nvSpPr>
        <p:spPr>
          <a:xfrm>
            <a:off x="2555875" y="2638425"/>
            <a:ext cx="1295400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1" name="Text Box 7"/>
          <p:cNvSpPr txBox="1"/>
          <p:nvPr/>
        </p:nvSpPr>
        <p:spPr>
          <a:xfrm>
            <a:off x="2555875" y="3651250"/>
            <a:ext cx="1295400" cy="3857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2" name="Text Box 8"/>
          <p:cNvSpPr txBox="1"/>
          <p:nvPr/>
        </p:nvSpPr>
        <p:spPr>
          <a:xfrm>
            <a:off x="4643438" y="1922463"/>
            <a:ext cx="1223962" cy="93503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3" name="Text Box 9"/>
          <p:cNvSpPr txBox="1"/>
          <p:nvPr/>
        </p:nvSpPr>
        <p:spPr>
          <a:xfrm>
            <a:off x="7308850" y="2062163"/>
            <a:ext cx="1439863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 A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4" name="Text Box 10"/>
          <p:cNvSpPr txBox="1"/>
          <p:nvPr/>
        </p:nvSpPr>
        <p:spPr>
          <a:xfrm>
            <a:off x="7339013" y="2709863"/>
            <a:ext cx="1409700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 d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5" name="Text Box 11"/>
          <p:cNvSpPr txBox="1"/>
          <p:nvPr/>
        </p:nvSpPr>
        <p:spPr>
          <a:xfrm>
            <a:off x="5324475" y="3213100"/>
            <a:ext cx="1308100" cy="3857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aA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6" name="Text Box 12"/>
          <p:cNvSpPr txBox="1"/>
          <p:nvPr/>
        </p:nvSpPr>
        <p:spPr>
          <a:xfrm>
            <a:off x="5324475" y="4052888"/>
            <a:ext cx="1296988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bB•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7" name="Text Box 13"/>
          <p:cNvSpPr txBox="1"/>
          <p:nvPr/>
        </p:nvSpPr>
        <p:spPr>
          <a:xfrm>
            <a:off x="7380288" y="4508500"/>
            <a:ext cx="1368425" cy="36988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B d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8" name="Text Box 14"/>
          <p:cNvSpPr txBox="1"/>
          <p:nvPr/>
        </p:nvSpPr>
        <p:spPr>
          <a:xfrm>
            <a:off x="7380288" y="5300663"/>
            <a:ext cx="1368425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cB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799" name="Line 15"/>
          <p:cNvSpPr/>
          <p:nvPr/>
        </p:nvSpPr>
        <p:spPr>
          <a:xfrm>
            <a:off x="1765300" y="3857625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00" name="Line 16"/>
          <p:cNvSpPr/>
          <p:nvPr/>
        </p:nvSpPr>
        <p:spPr>
          <a:xfrm>
            <a:off x="1116013" y="4365625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0801" name="Line 17"/>
          <p:cNvSpPr/>
          <p:nvPr/>
        </p:nvSpPr>
        <p:spPr>
          <a:xfrm>
            <a:off x="1116013" y="4510088"/>
            <a:ext cx="1463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02" name="Line 18"/>
          <p:cNvSpPr/>
          <p:nvPr/>
        </p:nvSpPr>
        <p:spPr>
          <a:xfrm>
            <a:off x="1116013" y="32131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0803" name="Line 19"/>
          <p:cNvSpPr/>
          <p:nvPr/>
        </p:nvSpPr>
        <p:spPr>
          <a:xfrm>
            <a:off x="1116013" y="3213100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04" name="Line 20"/>
          <p:cNvSpPr/>
          <p:nvPr/>
        </p:nvSpPr>
        <p:spPr>
          <a:xfrm>
            <a:off x="3881438" y="270986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06" name="Line 22"/>
          <p:cNvSpPr/>
          <p:nvPr/>
        </p:nvSpPr>
        <p:spPr>
          <a:xfrm>
            <a:off x="5868988" y="2349500"/>
            <a:ext cx="1439862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07" name="Line 23"/>
          <p:cNvSpPr/>
          <p:nvPr/>
        </p:nvSpPr>
        <p:spPr>
          <a:xfrm>
            <a:off x="3873500" y="3429000"/>
            <a:ext cx="14906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10" name="Line 26"/>
          <p:cNvSpPr/>
          <p:nvPr/>
        </p:nvSpPr>
        <p:spPr>
          <a:xfrm flipV="1">
            <a:off x="5940425" y="4797425"/>
            <a:ext cx="1368425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11" name="Line 27"/>
          <p:cNvSpPr/>
          <p:nvPr/>
        </p:nvSpPr>
        <p:spPr>
          <a:xfrm>
            <a:off x="5940425" y="5516563"/>
            <a:ext cx="143986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12" name="Text Box 28"/>
          <p:cNvSpPr txBox="1"/>
          <p:nvPr/>
        </p:nvSpPr>
        <p:spPr>
          <a:xfrm>
            <a:off x="1476375" y="4529138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13" name="Text Box 29"/>
          <p:cNvSpPr txBox="1"/>
          <p:nvPr/>
        </p:nvSpPr>
        <p:spPr>
          <a:xfrm>
            <a:off x="1979613" y="3502025"/>
            <a:ext cx="3810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14" name="Text Box 30"/>
          <p:cNvSpPr txBox="1"/>
          <p:nvPr/>
        </p:nvSpPr>
        <p:spPr>
          <a:xfrm>
            <a:off x="1565275" y="2919413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15" name="Text Box 31"/>
          <p:cNvSpPr txBox="1"/>
          <p:nvPr/>
        </p:nvSpPr>
        <p:spPr>
          <a:xfrm>
            <a:off x="3924300" y="2420938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16" name="Text Box 32"/>
          <p:cNvSpPr txBox="1"/>
          <p:nvPr/>
        </p:nvSpPr>
        <p:spPr>
          <a:xfrm>
            <a:off x="6372225" y="4725988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18" name="Text Box 34"/>
          <p:cNvSpPr txBox="1"/>
          <p:nvPr/>
        </p:nvSpPr>
        <p:spPr>
          <a:xfrm>
            <a:off x="5940425" y="2708275"/>
            <a:ext cx="3556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19" name="Text Box 35"/>
          <p:cNvSpPr txBox="1"/>
          <p:nvPr/>
        </p:nvSpPr>
        <p:spPr>
          <a:xfrm>
            <a:off x="6227763" y="2493963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20" name="Text Box 36"/>
          <p:cNvSpPr txBox="1"/>
          <p:nvPr/>
        </p:nvSpPr>
        <p:spPr>
          <a:xfrm>
            <a:off x="4381500" y="3068638"/>
            <a:ext cx="4064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22" name="Text Box 38"/>
          <p:cNvSpPr txBox="1"/>
          <p:nvPr/>
        </p:nvSpPr>
        <p:spPr>
          <a:xfrm>
            <a:off x="6443663" y="5222875"/>
            <a:ext cx="3937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23" name="Line 39"/>
          <p:cNvSpPr/>
          <p:nvPr/>
        </p:nvSpPr>
        <p:spPr>
          <a:xfrm>
            <a:off x="3886200" y="2997200"/>
            <a:ext cx="3455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25" name="Line 41"/>
          <p:cNvSpPr/>
          <p:nvPr/>
        </p:nvSpPr>
        <p:spPr>
          <a:xfrm flipH="1">
            <a:off x="4284663" y="2493963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0826" name="Line 42"/>
          <p:cNvSpPr/>
          <p:nvPr/>
        </p:nvSpPr>
        <p:spPr>
          <a:xfrm flipV="1">
            <a:off x="4284663" y="220503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0827" name="Line 43"/>
          <p:cNvSpPr/>
          <p:nvPr/>
        </p:nvSpPr>
        <p:spPr>
          <a:xfrm>
            <a:off x="4284663" y="220503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28" name="Text Box 44"/>
          <p:cNvSpPr txBox="1"/>
          <p:nvPr/>
        </p:nvSpPr>
        <p:spPr>
          <a:xfrm>
            <a:off x="3941763" y="2125663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35" name="AutoShape 51">
            <a:hlinkClick r:id="rId1" action="ppaction://hlinksldjump"/>
          </p:cNvPr>
          <p:cNvSpPr/>
          <p:nvPr/>
        </p:nvSpPr>
        <p:spPr>
          <a:xfrm>
            <a:off x="8388350" y="3429000"/>
            <a:ext cx="433388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630839" name="Rectangle 55"/>
          <p:cNvSpPr/>
          <p:nvPr/>
        </p:nvSpPr>
        <p:spPr>
          <a:xfrm>
            <a:off x="611188" y="3429000"/>
            <a:ext cx="11557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S`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•E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41" name="Rectangle 57"/>
          <p:cNvSpPr/>
          <p:nvPr/>
        </p:nvSpPr>
        <p:spPr>
          <a:xfrm>
            <a:off x="811213" y="3709988"/>
            <a:ext cx="9525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43" name="Rectangle 59"/>
          <p:cNvSpPr/>
          <p:nvPr/>
        </p:nvSpPr>
        <p:spPr>
          <a:xfrm>
            <a:off x="827088" y="3998913"/>
            <a:ext cx="9525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44" name="Rectangle 60"/>
          <p:cNvSpPr/>
          <p:nvPr/>
        </p:nvSpPr>
        <p:spPr>
          <a:xfrm>
            <a:off x="2555875" y="3644900"/>
            <a:ext cx="12700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S`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E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46" name="Rectangle 62"/>
          <p:cNvSpPr/>
          <p:nvPr/>
        </p:nvSpPr>
        <p:spPr>
          <a:xfrm>
            <a:off x="2627313" y="2636838"/>
            <a:ext cx="11620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a•A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48" name="Rectangle 64"/>
          <p:cNvSpPr/>
          <p:nvPr/>
        </p:nvSpPr>
        <p:spPr>
          <a:xfrm>
            <a:off x="2801938" y="2924175"/>
            <a:ext cx="977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50" name="Rectangle 66"/>
          <p:cNvSpPr/>
          <p:nvPr/>
        </p:nvSpPr>
        <p:spPr>
          <a:xfrm>
            <a:off x="2771775" y="3213100"/>
            <a:ext cx="8255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52" name="Rectangle 68"/>
          <p:cNvSpPr/>
          <p:nvPr/>
        </p:nvSpPr>
        <p:spPr>
          <a:xfrm>
            <a:off x="2555875" y="4149725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b•B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54" name="Rectangle 70"/>
          <p:cNvSpPr/>
          <p:nvPr/>
        </p:nvSpPr>
        <p:spPr>
          <a:xfrm>
            <a:off x="2827338" y="4437063"/>
            <a:ext cx="9525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56" name="Rectangle 72"/>
          <p:cNvSpPr/>
          <p:nvPr/>
        </p:nvSpPr>
        <p:spPr>
          <a:xfrm>
            <a:off x="2916238" y="4724400"/>
            <a:ext cx="8128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58" name="Rectangle 74"/>
          <p:cNvSpPr/>
          <p:nvPr/>
        </p:nvSpPr>
        <p:spPr>
          <a:xfrm>
            <a:off x="4643438" y="1916113"/>
            <a:ext cx="11874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c•A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60" name="Rectangle 76"/>
          <p:cNvSpPr/>
          <p:nvPr/>
        </p:nvSpPr>
        <p:spPr>
          <a:xfrm>
            <a:off x="4859338" y="2205038"/>
            <a:ext cx="977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62" name="Rectangle 78"/>
          <p:cNvSpPr/>
          <p:nvPr/>
        </p:nvSpPr>
        <p:spPr>
          <a:xfrm>
            <a:off x="4970463" y="2492375"/>
            <a:ext cx="8255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65" name="Line 81"/>
          <p:cNvSpPr/>
          <p:nvPr/>
        </p:nvSpPr>
        <p:spPr>
          <a:xfrm>
            <a:off x="3851275" y="5013325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66" name="Text Box 82"/>
          <p:cNvSpPr txBox="1"/>
          <p:nvPr/>
        </p:nvSpPr>
        <p:spPr>
          <a:xfrm>
            <a:off x="3924300" y="4718050"/>
            <a:ext cx="342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67" name="Text Box 83"/>
          <p:cNvSpPr txBox="1"/>
          <p:nvPr/>
        </p:nvSpPr>
        <p:spPr>
          <a:xfrm>
            <a:off x="4643438" y="4802188"/>
            <a:ext cx="1223962" cy="93503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68" name="Rectangle 84"/>
          <p:cNvSpPr/>
          <p:nvPr/>
        </p:nvSpPr>
        <p:spPr>
          <a:xfrm>
            <a:off x="4643438" y="4795838"/>
            <a:ext cx="11620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c•B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69" name="Rectangle 85"/>
          <p:cNvSpPr/>
          <p:nvPr/>
        </p:nvSpPr>
        <p:spPr>
          <a:xfrm>
            <a:off x="4859338" y="5084763"/>
            <a:ext cx="9525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70" name="Rectangle 86"/>
          <p:cNvSpPr/>
          <p:nvPr/>
        </p:nvSpPr>
        <p:spPr>
          <a:xfrm>
            <a:off x="4970463" y="5372100"/>
            <a:ext cx="8128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0871" name="Text Box 87"/>
          <p:cNvSpPr txBox="1"/>
          <p:nvPr/>
        </p:nvSpPr>
        <p:spPr>
          <a:xfrm>
            <a:off x="5907088" y="4365625"/>
            <a:ext cx="3556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72" name="Line 88"/>
          <p:cNvSpPr/>
          <p:nvPr/>
        </p:nvSpPr>
        <p:spPr>
          <a:xfrm>
            <a:off x="3852863" y="4654550"/>
            <a:ext cx="34559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73" name="Line 89"/>
          <p:cNvSpPr/>
          <p:nvPr/>
        </p:nvSpPr>
        <p:spPr>
          <a:xfrm>
            <a:off x="3848100" y="4294188"/>
            <a:ext cx="14906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74" name="Text Box 90"/>
          <p:cNvSpPr txBox="1"/>
          <p:nvPr/>
        </p:nvSpPr>
        <p:spPr>
          <a:xfrm>
            <a:off x="4356100" y="3933825"/>
            <a:ext cx="3937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75" name="Line 91"/>
          <p:cNvSpPr/>
          <p:nvPr/>
        </p:nvSpPr>
        <p:spPr>
          <a:xfrm flipH="1">
            <a:off x="4284663" y="552608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0876" name="Line 92"/>
          <p:cNvSpPr/>
          <p:nvPr/>
        </p:nvSpPr>
        <p:spPr>
          <a:xfrm flipV="1">
            <a:off x="4284663" y="523716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0877" name="Line 93"/>
          <p:cNvSpPr/>
          <p:nvPr/>
        </p:nvSpPr>
        <p:spPr>
          <a:xfrm>
            <a:off x="4284663" y="5237163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78" name="Text Box 94"/>
          <p:cNvSpPr txBox="1"/>
          <p:nvPr/>
        </p:nvSpPr>
        <p:spPr>
          <a:xfrm>
            <a:off x="3995738" y="5157788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0879" name="Line 95"/>
          <p:cNvSpPr/>
          <p:nvPr/>
        </p:nvSpPr>
        <p:spPr>
          <a:xfrm>
            <a:off x="5867400" y="2276475"/>
            <a:ext cx="14906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880" name="Text Box 96"/>
          <p:cNvSpPr txBox="1"/>
          <p:nvPr/>
        </p:nvSpPr>
        <p:spPr>
          <a:xfrm>
            <a:off x="6375400" y="1916113"/>
            <a:ext cx="4064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AutoShape 172"/>
          <p:cNvSpPr>
            <a:spLocks noChangeArrowheads="1"/>
          </p:cNvSpPr>
          <p:nvPr/>
        </p:nvSpPr>
        <p:spPr bwMode="auto">
          <a:xfrm>
            <a:off x="1031875" y="5597525"/>
            <a:ext cx="2305050" cy="1150938"/>
          </a:xfrm>
          <a:prstGeom prst="cloudCallout">
            <a:avLst>
              <a:gd name="adj1" fmla="val 55252"/>
              <a:gd name="adj2" fmla="val -77149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8438" name="矩形 1"/>
          <p:cNvSpPr/>
          <p:nvPr/>
        </p:nvSpPr>
        <p:spPr>
          <a:xfrm>
            <a:off x="827088" y="1412875"/>
            <a:ext cx="1573212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S`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E 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E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aA|bB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     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A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cA|d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       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B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cB|d</a:t>
            </a:r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6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63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63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6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63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3" dur="500"/>
                                        <p:tgtEl>
                                          <p:spTgt spid="63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4" dur="500"/>
                                        <p:tgtEl>
                                          <p:spTgt spid="63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5" dur="500"/>
                                        <p:tgtEl>
                                          <p:spTgt spid="63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6" dur="500"/>
                                        <p:tgtEl>
                                          <p:spTgt spid="63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7" dur="500"/>
                                        <p:tgtEl>
                                          <p:spTgt spid="6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8" dur="500"/>
                                        <p:tgtEl>
                                          <p:spTgt spid="6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3" dur="500"/>
                                        <p:tgtEl>
                                          <p:spTgt spid="6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8" dur="500"/>
                                        <p:tgtEl>
                                          <p:spTgt spid="63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1" dur="500"/>
                                        <p:tgtEl>
                                          <p:spTgt spid="63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2" dur="500"/>
                                        <p:tgtEl>
                                          <p:spTgt spid="63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5" dur="500"/>
                                        <p:tgtEl>
                                          <p:spTgt spid="63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0" dur="500"/>
                                        <p:tgtEl>
                                          <p:spTgt spid="63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5" dur="500"/>
                                        <p:tgtEl>
                                          <p:spTgt spid="63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8" dur="500"/>
                                        <p:tgtEl>
                                          <p:spTgt spid="63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1" dur="500"/>
                                        <p:tgtEl>
                                          <p:spTgt spid="63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animBg="1" build="allAtOnce"/>
      <p:bldP spid="630789" grpId="0" animBg="1"/>
      <p:bldP spid="630790" grpId="0" animBg="1"/>
      <p:bldP spid="630791" grpId="0" animBg="1"/>
      <p:bldP spid="630792" grpId="0" animBg="1"/>
      <p:bldP spid="630793" grpId="0" animBg="1"/>
      <p:bldP spid="630794" grpId="0" animBg="1"/>
      <p:bldP spid="630795" grpId="0" animBg="1"/>
      <p:bldP spid="630796" grpId="0" animBg="1"/>
      <p:bldP spid="630797" grpId="0" animBg="1"/>
      <p:bldP spid="630798" grpId="0" animBg="1"/>
      <p:bldP spid="630812" grpId="0"/>
      <p:bldP spid="630813" grpId="0"/>
      <p:bldP spid="630814" grpId="0"/>
      <p:bldP spid="630815" grpId="0"/>
      <p:bldP spid="630816" grpId="0"/>
      <p:bldP spid="630818" grpId="0"/>
      <p:bldP spid="630819" grpId="0"/>
      <p:bldP spid="630820" grpId="0"/>
      <p:bldP spid="630822" grpId="0"/>
      <p:bldP spid="630828" grpId="0"/>
      <p:bldP spid="630835" grpId="0" animBg="1"/>
      <p:bldP spid="630839" grpId="0"/>
      <p:bldP spid="630841" grpId="0"/>
      <p:bldP spid="630843" grpId="0"/>
      <p:bldP spid="630846" grpId="0"/>
      <p:bldP spid="630848" grpId="0"/>
      <p:bldP spid="630850" grpId="0"/>
      <p:bldP spid="630852" grpId="0"/>
      <p:bldP spid="630854" grpId="0"/>
      <p:bldP spid="630856" grpId="0"/>
      <p:bldP spid="630858" grpId="0"/>
      <p:bldP spid="630860" grpId="0"/>
      <p:bldP spid="630862" grpId="0"/>
      <p:bldP spid="630866" grpId="0"/>
      <p:bldP spid="630867" grpId="0" animBg="1"/>
      <p:bldP spid="630868" grpId="0"/>
      <p:bldP spid="630869" grpId="0"/>
      <p:bldP spid="630870" grpId="0"/>
      <p:bldP spid="630871" grpId="0"/>
      <p:bldP spid="630874" grpId="0"/>
      <p:bldP spid="630878" grpId="0"/>
      <p:bldP spid="630880" grpId="0"/>
      <p:bldP spid="7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五、</a:t>
            </a:r>
            <a:r>
              <a:rPr lang="en-US" altLang="zh-CN"/>
              <a:t>LR(0)</a:t>
            </a:r>
            <a:r>
              <a:rPr lang="zh-CN" altLang="en-US" dirty="0"/>
              <a:t>分析表的构造算法</a:t>
            </a:r>
            <a:endParaRPr lang="zh-CN" altLang="en-US" dirty="0"/>
          </a:p>
          <a:p>
            <a:pPr lvl="1" eaLnBrk="1" hangingPunct="1"/>
            <a:endParaRPr lang="en-US" altLang="zh-CN"/>
          </a:p>
        </p:txBody>
      </p:sp>
      <p:sp>
        <p:nvSpPr>
          <p:cNvPr id="512004" name="Text Box 4"/>
          <p:cNvSpPr txBox="1"/>
          <p:nvPr/>
        </p:nvSpPr>
        <p:spPr>
          <a:xfrm>
            <a:off x="1187450" y="2924175"/>
            <a:ext cx="6624638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有了刚才的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DFA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与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GO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函数，分析表的构造十分简单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5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5C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/>
      <p:bldP spid="512004" grpId="1"/>
      <p:bldP spid="512004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573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五、</a:t>
            </a:r>
            <a:r>
              <a:rPr lang="en-US" altLang="zh-CN"/>
              <a:t>LR(0)</a:t>
            </a:r>
            <a:r>
              <a:rPr lang="zh-CN" altLang="en-US" dirty="0"/>
              <a:t>分析表的构造算法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前提：给状态编号与产生式编号（续前例）</a:t>
            </a:r>
            <a:endParaRPr lang="zh-CN" altLang="en-US" dirty="0"/>
          </a:p>
        </p:txBody>
      </p:sp>
      <p:sp>
        <p:nvSpPr>
          <p:cNvPr id="513028" name="Text Box 4"/>
          <p:cNvSpPr txBox="1"/>
          <p:nvPr/>
        </p:nvSpPr>
        <p:spPr>
          <a:xfrm>
            <a:off x="395288" y="4292600"/>
            <a:ext cx="1200150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S`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•E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E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E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29" name="Text Box 5"/>
          <p:cNvSpPr txBox="1"/>
          <p:nvPr/>
        </p:nvSpPr>
        <p:spPr>
          <a:xfrm>
            <a:off x="4498975" y="5734050"/>
            <a:ext cx="1296988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c•B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B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B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0" name="Text Box 6"/>
          <p:cNvSpPr txBox="1"/>
          <p:nvPr/>
        </p:nvSpPr>
        <p:spPr>
          <a:xfrm>
            <a:off x="2411413" y="5013325"/>
            <a:ext cx="1206500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b•B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B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B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1" name="Text Box 7"/>
          <p:cNvSpPr txBox="1"/>
          <p:nvPr/>
        </p:nvSpPr>
        <p:spPr>
          <a:xfrm>
            <a:off x="2411413" y="3502025"/>
            <a:ext cx="1295400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a•A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A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A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2" name="Text Box 8"/>
          <p:cNvSpPr txBox="1"/>
          <p:nvPr/>
        </p:nvSpPr>
        <p:spPr>
          <a:xfrm>
            <a:off x="2411413" y="4510088"/>
            <a:ext cx="1200150" cy="3857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S`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E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3" name="Text Box 9"/>
          <p:cNvSpPr txBox="1"/>
          <p:nvPr/>
        </p:nvSpPr>
        <p:spPr>
          <a:xfrm>
            <a:off x="4498975" y="2781300"/>
            <a:ext cx="1225550" cy="9350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c•A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A •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A •d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4" name="Text Box 10"/>
          <p:cNvSpPr txBox="1"/>
          <p:nvPr/>
        </p:nvSpPr>
        <p:spPr>
          <a:xfrm>
            <a:off x="7164388" y="2925763"/>
            <a:ext cx="1439862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:A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 A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5" name="Text Box 11"/>
          <p:cNvSpPr txBox="1"/>
          <p:nvPr/>
        </p:nvSpPr>
        <p:spPr>
          <a:xfrm>
            <a:off x="7235825" y="3573463"/>
            <a:ext cx="1409700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 d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6" name="Text Box 12"/>
          <p:cNvSpPr txBox="1"/>
          <p:nvPr/>
        </p:nvSpPr>
        <p:spPr>
          <a:xfrm>
            <a:off x="5180013" y="4076700"/>
            <a:ext cx="1308100" cy="3857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aA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7" name="Text Box 13"/>
          <p:cNvSpPr txBox="1"/>
          <p:nvPr/>
        </p:nvSpPr>
        <p:spPr>
          <a:xfrm>
            <a:off x="5180013" y="4916488"/>
            <a:ext cx="1296987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bB•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8" name="Text Box 14"/>
          <p:cNvSpPr txBox="1"/>
          <p:nvPr/>
        </p:nvSpPr>
        <p:spPr>
          <a:xfrm>
            <a:off x="7235825" y="5445125"/>
            <a:ext cx="1368425" cy="36988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B d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39" name="Text Box 15"/>
          <p:cNvSpPr txBox="1"/>
          <p:nvPr/>
        </p:nvSpPr>
        <p:spPr>
          <a:xfrm>
            <a:off x="7235825" y="6164263"/>
            <a:ext cx="1368425" cy="3698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cB •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3040" name="Line 16"/>
          <p:cNvSpPr/>
          <p:nvPr/>
        </p:nvSpPr>
        <p:spPr>
          <a:xfrm>
            <a:off x="1620838" y="4721225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41" name="Line 17"/>
          <p:cNvSpPr/>
          <p:nvPr/>
        </p:nvSpPr>
        <p:spPr>
          <a:xfrm>
            <a:off x="971550" y="5229225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042" name="Line 18"/>
          <p:cNvSpPr/>
          <p:nvPr/>
        </p:nvSpPr>
        <p:spPr>
          <a:xfrm>
            <a:off x="971550" y="5373688"/>
            <a:ext cx="1463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43" name="Line 19"/>
          <p:cNvSpPr/>
          <p:nvPr/>
        </p:nvSpPr>
        <p:spPr>
          <a:xfrm>
            <a:off x="971550" y="40767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044" name="Line 20"/>
          <p:cNvSpPr/>
          <p:nvPr/>
        </p:nvSpPr>
        <p:spPr>
          <a:xfrm>
            <a:off x="971550" y="4076700"/>
            <a:ext cx="1439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45" name="Line 21"/>
          <p:cNvSpPr/>
          <p:nvPr/>
        </p:nvSpPr>
        <p:spPr>
          <a:xfrm>
            <a:off x="3736975" y="357346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46" name="Line 22"/>
          <p:cNvSpPr/>
          <p:nvPr/>
        </p:nvSpPr>
        <p:spPr>
          <a:xfrm>
            <a:off x="5724525" y="3141663"/>
            <a:ext cx="1439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47" name="Line 23"/>
          <p:cNvSpPr/>
          <p:nvPr/>
        </p:nvSpPr>
        <p:spPr>
          <a:xfrm>
            <a:off x="5724525" y="3213100"/>
            <a:ext cx="1439863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48" name="Line 24"/>
          <p:cNvSpPr/>
          <p:nvPr/>
        </p:nvSpPr>
        <p:spPr>
          <a:xfrm>
            <a:off x="3729038" y="4292600"/>
            <a:ext cx="1490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49" name="Line 25"/>
          <p:cNvSpPr/>
          <p:nvPr/>
        </p:nvSpPr>
        <p:spPr>
          <a:xfrm flipV="1">
            <a:off x="3706813" y="5156200"/>
            <a:ext cx="144145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50" name="Line 26"/>
          <p:cNvSpPr/>
          <p:nvPr/>
        </p:nvSpPr>
        <p:spPr>
          <a:xfrm>
            <a:off x="3706813" y="5518150"/>
            <a:ext cx="3529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51" name="Line 27"/>
          <p:cNvSpPr/>
          <p:nvPr/>
        </p:nvSpPr>
        <p:spPr>
          <a:xfrm flipV="1">
            <a:off x="5795963" y="5661025"/>
            <a:ext cx="1368425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52" name="Line 28"/>
          <p:cNvSpPr/>
          <p:nvPr/>
        </p:nvSpPr>
        <p:spPr>
          <a:xfrm>
            <a:off x="5795963" y="6380163"/>
            <a:ext cx="1439862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53" name="Text Box 29"/>
          <p:cNvSpPr txBox="1"/>
          <p:nvPr/>
        </p:nvSpPr>
        <p:spPr>
          <a:xfrm>
            <a:off x="1331913" y="5392738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54" name="Text Box 30"/>
          <p:cNvSpPr txBox="1"/>
          <p:nvPr/>
        </p:nvSpPr>
        <p:spPr>
          <a:xfrm>
            <a:off x="1835150" y="4365625"/>
            <a:ext cx="3810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55" name="Text Box 31"/>
          <p:cNvSpPr txBox="1"/>
          <p:nvPr/>
        </p:nvSpPr>
        <p:spPr>
          <a:xfrm>
            <a:off x="1420813" y="3783013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56" name="Text Box 32"/>
          <p:cNvSpPr txBox="1"/>
          <p:nvPr/>
        </p:nvSpPr>
        <p:spPr>
          <a:xfrm>
            <a:off x="3779838" y="3284538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57" name="Text Box 33"/>
          <p:cNvSpPr txBox="1"/>
          <p:nvPr/>
        </p:nvSpPr>
        <p:spPr>
          <a:xfrm>
            <a:off x="6227763" y="5589588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58" name="Text Box 34"/>
          <p:cNvSpPr txBox="1"/>
          <p:nvPr/>
        </p:nvSpPr>
        <p:spPr>
          <a:xfrm>
            <a:off x="6016625" y="5445125"/>
            <a:ext cx="3556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59" name="Text Box 35"/>
          <p:cNvSpPr txBox="1"/>
          <p:nvPr/>
        </p:nvSpPr>
        <p:spPr>
          <a:xfrm>
            <a:off x="5943600" y="3573463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60" name="Text Box 36"/>
          <p:cNvSpPr txBox="1"/>
          <p:nvPr/>
        </p:nvSpPr>
        <p:spPr>
          <a:xfrm>
            <a:off x="6083300" y="3357563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61" name="Text Box 37"/>
          <p:cNvSpPr txBox="1"/>
          <p:nvPr/>
        </p:nvSpPr>
        <p:spPr>
          <a:xfrm>
            <a:off x="4237038" y="3932238"/>
            <a:ext cx="4064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62" name="Text Box 38"/>
          <p:cNvSpPr txBox="1"/>
          <p:nvPr/>
        </p:nvSpPr>
        <p:spPr>
          <a:xfrm>
            <a:off x="4211638" y="5084763"/>
            <a:ext cx="3937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63" name="Text Box 39"/>
          <p:cNvSpPr txBox="1"/>
          <p:nvPr/>
        </p:nvSpPr>
        <p:spPr>
          <a:xfrm>
            <a:off x="6299200" y="6086475"/>
            <a:ext cx="3937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64" name="Line 40"/>
          <p:cNvSpPr/>
          <p:nvPr/>
        </p:nvSpPr>
        <p:spPr>
          <a:xfrm>
            <a:off x="3741738" y="3860800"/>
            <a:ext cx="34559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65" name="Text Box 41"/>
          <p:cNvSpPr txBox="1"/>
          <p:nvPr/>
        </p:nvSpPr>
        <p:spPr>
          <a:xfrm>
            <a:off x="6227763" y="2852738"/>
            <a:ext cx="4064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66" name="Line 42"/>
          <p:cNvSpPr/>
          <p:nvPr/>
        </p:nvSpPr>
        <p:spPr>
          <a:xfrm flipH="1">
            <a:off x="4140200" y="3357563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067" name="Line 43"/>
          <p:cNvSpPr/>
          <p:nvPr/>
        </p:nvSpPr>
        <p:spPr>
          <a:xfrm flipV="1">
            <a:off x="4140200" y="306863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068" name="Line 44"/>
          <p:cNvSpPr/>
          <p:nvPr/>
        </p:nvSpPr>
        <p:spPr>
          <a:xfrm>
            <a:off x="4140200" y="306863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69" name="Text Box 45"/>
          <p:cNvSpPr txBox="1"/>
          <p:nvPr/>
        </p:nvSpPr>
        <p:spPr>
          <a:xfrm>
            <a:off x="3851275" y="2997200"/>
            <a:ext cx="342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70" name="Line 46"/>
          <p:cNvSpPr/>
          <p:nvPr/>
        </p:nvSpPr>
        <p:spPr>
          <a:xfrm>
            <a:off x="3706813" y="587851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71" name="Text Box 47"/>
          <p:cNvSpPr txBox="1"/>
          <p:nvPr/>
        </p:nvSpPr>
        <p:spPr>
          <a:xfrm>
            <a:off x="3749675" y="5589588"/>
            <a:ext cx="342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72" name="Line 48"/>
          <p:cNvSpPr/>
          <p:nvPr/>
        </p:nvSpPr>
        <p:spPr>
          <a:xfrm flipH="1">
            <a:off x="4140200" y="645318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073" name="Line 49"/>
          <p:cNvSpPr/>
          <p:nvPr/>
        </p:nvSpPr>
        <p:spPr>
          <a:xfrm flipV="1">
            <a:off x="4140200" y="616426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074" name="Line 50"/>
          <p:cNvSpPr/>
          <p:nvPr/>
        </p:nvSpPr>
        <p:spPr>
          <a:xfrm>
            <a:off x="4140200" y="6164263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75" name="Text Box 51"/>
          <p:cNvSpPr txBox="1"/>
          <p:nvPr/>
        </p:nvSpPr>
        <p:spPr>
          <a:xfrm>
            <a:off x="3851275" y="6092825"/>
            <a:ext cx="342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69" name="AutoShape 52">
            <a:hlinkClick r:id="" action="ppaction://hlinkshowjump?jump=lastslideviewed"/>
          </p:cNvPr>
          <p:cNvSpPr/>
          <p:nvPr/>
        </p:nvSpPr>
        <p:spPr>
          <a:xfrm>
            <a:off x="8388350" y="4292600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7400" name="Rectangle 52"/>
          <p:cNvSpPr/>
          <p:nvPr/>
        </p:nvSpPr>
        <p:spPr>
          <a:xfrm>
            <a:off x="0" y="2492375"/>
            <a:ext cx="3563938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S’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E 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bB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5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1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1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1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1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1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1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1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1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1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1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1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1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1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uild="p"/>
      <p:bldP spid="513028" grpId="0" animBg="1"/>
      <p:bldP spid="513029" grpId="0" animBg="1"/>
      <p:bldP spid="513030" grpId="0" animBg="1"/>
      <p:bldP spid="513031" grpId="0" animBg="1"/>
      <p:bldP spid="513032" grpId="0" animBg="1"/>
      <p:bldP spid="513033" grpId="0" animBg="1"/>
      <p:bldP spid="513034" grpId="0" animBg="1"/>
      <p:bldP spid="513035" grpId="0" animBg="1"/>
      <p:bldP spid="513036" grpId="0" animBg="1"/>
      <p:bldP spid="513037" grpId="0" animBg="1"/>
      <p:bldP spid="513038" grpId="0" animBg="1"/>
      <p:bldP spid="513039" grpId="0" animBg="1"/>
      <p:bldP spid="513053" grpId="0"/>
      <p:bldP spid="513054" grpId="0"/>
      <p:bldP spid="513055" grpId="0"/>
      <p:bldP spid="513056" grpId="0"/>
      <p:bldP spid="513057" grpId="0"/>
      <p:bldP spid="513058" grpId="0"/>
      <p:bldP spid="513059" grpId="0"/>
      <p:bldP spid="513060" grpId="0"/>
      <p:bldP spid="513061" grpId="0"/>
      <p:bldP spid="513062" grpId="0"/>
      <p:bldP spid="513063" grpId="0"/>
      <p:bldP spid="513065" grpId="0"/>
      <p:bldP spid="513069" grpId="0"/>
      <p:bldP spid="513071" grpId="0"/>
      <p:bldP spid="513075" grpId="0"/>
      <p:bldP spid="5740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1444" name="Rectangle 52"/>
          <p:cNvSpPr/>
          <p:nvPr/>
        </p:nvSpPr>
        <p:spPr>
          <a:xfrm>
            <a:off x="2987675" y="1989138"/>
            <a:ext cx="2303463" cy="3937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S’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E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bB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5" name="AutoShape 53">
            <a:hlinkClick r:id="rId1" action="ppaction://hlinksldjump"/>
          </p:cNvPr>
          <p:cNvSpPr/>
          <p:nvPr/>
        </p:nvSpPr>
        <p:spPr>
          <a:xfrm>
            <a:off x="900113" y="177323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593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五、</a:t>
            </a:r>
            <a:r>
              <a:rPr lang="en-US" altLang="zh-CN"/>
              <a:t>LR(0)</a:t>
            </a:r>
            <a:r>
              <a:rPr lang="zh-CN" altLang="en-US" dirty="0"/>
              <a:t>分析表的构造算法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算法</a:t>
            </a:r>
            <a:r>
              <a:rPr lang="en-US" altLang="zh-CN"/>
              <a:t>(</a:t>
            </a:r>
            <a:r>
              <a:rPr lang="zh-CN" altLang="en-US" dirty="0"/>
              <a:t>造</a:t>
            </a:r>
            <a:r>
              <a:rPr lang="en-US" altLang="zh-CN"/>
              <a:t>ACTION</a:t>
            </a:r>
            <a:r>
              <a:rPr lang="zh-CN" altLang="en-US" dirty="0"/>
              <a:t>表及</a:t>
            </a:r>
            <a:r>
              <a:rPr lang="en-US" altLang="zh-CN"/>
              <a:t>GOTO</a:t>
            </a:r>
            <a:r>
              <a:rPr lang="zh-CN" altLang="en-US" dirty="0"/>
              <a:t>表</a:t>
            </a:r>
            <a:r>
              <a:rPr lang="en-US" altLang="zh-CN"/>
              <a:t>)</a:t>
            </a:r>
            <a:endParaRPr lang="en-US" altLang="zh-CN"/>
          </a:p>
          <a:p>
            <a:pPr lvl="2" eaLnBrk="1" hangingPunct="1"/>
            <a:r>
              <a:rPr lang="en-US" altLang="zh-CN"/>
              <a:t>1</a:t>
            </a:r>
            <a:r>
              <a:rPr lang="zh-CN" altLang="en-US" dirty="0"/>
              <a:t>）项目</a:t>
            </a:r>
            <a:r>
              <a:rPr lang="en-US" altLang="zh-CN" err="1">
                <a:solidFill>
                  <a:srgbClr val="0000FF"/>
                </a:solidFill>
              </a:rPr>
              <a:t>A</a:t>
            </a:r>
            <a:r>
              <a:rPr lang="en-US" altLang="zh-CN" err="1">
                <a:solidFill>
                  <a:srgbClr val="0000FF"/>
                </a:solidFill>
                <a:sym typeface="Symbol" panose="05050102010706020507" pitchFamily="18" charset="2"/>
              </a:rPr>
              <a:t></a:t>
            </a:r>
            <a:r>
              <a:rPr lang="en-US" altLang="zh-CN" err="1">
                <a:solidFill>
                  <a:srgbClr val="0000FF"/>
                </a:solidFill>
                <a:latin typeface="华文楷体" pitchFamily="2" charset="-122"/>
              </a:rPr>
              <a:t>•</a:t>
            </a:r>
            <a:r>
              <a:rPr lang="en-US" altLang="zh-CN" err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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k</a:t>
            </a:r>
            <a:r>
              <a:rPr lang="zh-CN" altLang="en-US" dirty="0"/>
              <a:t>且</a:t>
            </a:r>
            <a:r>
              <a:rPr lang="en-US" altLang="zh-CN" err="1"/>
              <a:t>GO(k,a</a:t>
            </a:r>
            <a:r>
              <a:rPr lang="en-US" altLang="zh-CN"/>
              <a:t>)= </a:t>
            </a:r>
            <a:r>
              <a:rPr lang="en-US" altLang="zh-CN" err="1"/>
              <a:t>j,a</a:t>
            </a:r>
            <a:r>
              <a:rPr lang="zh-CN" altLang="en-US" dirty="0"/>
              <a:t>为终结符，则置</a:t>
            </a:r>
            <a:r>
              <a:rPr lang="en-US" altLang="zh-CN" err="1"/>
              <a:t>ACTION[k,a</a:t>
            </a:r>
            <a:r>
              <a:rPr lang="en-US" altLang="zh-CN"/>
              <a:t>]=</a:t>
            </a:r>
            <a:r>
              <a:rPr lang="en-US" altLang="zh-CN" err="1"/>
              <a:t>S</a:t>
            </a:r>
            <a:r>
              <a:rPr lang="en-US" altLang="zh-CN" baseline="-25000" err="1"/>
              <a:t>j</a:t>
            </a:r>
            <a:r>
              <a:rPr lang="en-US" altLang="zh-CN"/>
              <a:t>;   </a:t>
            </a:r>
            <a:r>
              <a:rPr lang="zh-CN" altLang="en-US" dirty="0"/>
              <a:t>即：移进</a:t>
            </a:r>
            <a:r>
              <a:rPr lang="en-US" altLang="zh-CN"/>
              <a:t>a</a:t>
            </a:r>
            <a:r>
              <a:rPr lang="zh-CN" altLang="en-US" dirty="0"/>
              <a:t>，并转向</a:t>
            </a:r>
            <a:r>
              <a:rPr lang="en-US" altLang="zh-CN"/>
              <a:t>j</a:t>
            </a:r>
            <a:r>
              <a:rPr lang="zh-CN" altLang="en-US" dirty="0"/>
              <a:t>状态</a:t>
            </a:r>
            <a:endParaRPr lang="zh-CN" altLang="en-US" dirty="0"/>
          </a:p>
          <a:p>
            <a:pPr lvl="2" eaLnBrk="1" hangingPunct="1"/>
            <a:r>
              <a:rPr lang="en-US" altLang="zh-CN"/>
              <a:t>2</a:t>
            </a:r>
            <a:r>
              <a:rPr lang="zh-CN" altLang="en-US" dirty="0"/>
              <a:t>）项目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</a:t>
            </a:r>
            <a:r>
              <a:rPr lang="en-US" altLang="zh-CN">
                <a:solidFill>
                  <a:srgbClr val="0000FF"/>
                </a:solidFill>
                <a:latin typeface="华文楷体" pitchFamily="2" charset="-122"/>
              </a:rPr>
              <a:t>•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k</a:t>
            </a:r>
            <a:r>
              <a:rPr lang="en-US" altLang="zh-CN"/>
              <a:t>,</a:t>
            </a:r>
            <a:r>
              <a:rPr lang="zh-CN" altLang="en-US" dirty="0"/>
              <a:t>则对任何终结符</a:t>
            </a:r>
            <a:r>
              <a:rPr lang="en-US" altLang="zh-CN"/>
              <a:t>a(</a:t>
            </a:r>
            <a:r>
              <a:rPr lang="zh-CN" altLang="en-US" dirty="0">
                <a:solidFill>
                  <a:srgbClr val="0000FF"/>
                </a:solidFill>
              </a:rPr>
              <a:t>包括语句结束符＃</a:t>
            </a:r>
            <a:r>
              <a:rPr lang="en-US" altLang="zh-CN"/>
              <a:t>),</a:t>
            </a:r>
            <a:r>
              <a:rPr lang="zh-CN" altLang="en-US" dirty="0"/>
              <a:t>置</a:t>
            </a:r>
            <a:r>
              <a:rPr lang="en-US" altLang="zh-CN" err="1"/>
              <a:t>ACTION[k,a</a:t>
            </a:r>
            <a:r>
              <a:rPr lang="en-US" altLang="zh-CN"/>
              <a:t>]=</a:t>
            </a:r>
            <a:r>
              <a:rPr lang="en-US" altLang="zh-CN" err="1"/>
              <a:t>r</a:t>
            </a:r>
            <a:r>
              <a:rPr lang="en-US" altLang="zh-CN" baseline="-25000" err="1"/>
              <a:t>j</a:t>
            </a:r>
            <a:r>
              <a:rPr lang="en-US" altLang="zh-CN"/>
              <a:t>;</a:t>
            </a:r>
            <a:r>
              <a:rPr lang="zh-CN" altLang="en-US" dirty="0"/>
              <a:t>即根据</a:t>
            </a:r>
            <a:r>
              <a:rPr lang="en-US" altLang="zh-CN"/>
              <a:t>j</a:t>
            </a:r>
            <a:r>
              <a:rPr lang="zh-CN" altLang="en-US" dirty="0"/>
              <a:t>号产生式进行归约，其中，</a:t>
            </a:r>
            <a:r>
              <a:rPr lang="en-US" altLang="zh-CN"/>
              <a:t>j</a:t>
            </a:r>
            <a:r>
              <a:rPr lang="zh-CN" altLang="en-US" dirty="0"/>
              <a:t>为产生式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</a:t>
            </a:r>
            <a:r>
              <a:rPr lang="en-US" altLang="zh-CN"/>
              <a:t> </a:t>
            </a:r>
            <a:r>
              <a:rPr lang="zh-CN" altLang="en-US" dirty="0"/>
              <a:t>的编号</a:t>
            </a:r>
            <a:endParaRPr lang="zh-CN" altLang="en-US" dirty="0"/>
          </a:p>
          <a:p>
            <a:pPr lvl="2" eaLnBrk="1" hangingPunct="1"/>
            <a:r>
              <a:rPr lang="en-US" altLang="zh-CN"/>
              <a:t>3</a:t>
            </a:r>
            <a:r>
              <a:rPr lang="zh-CN" altLang="en-US" dirty="0"/>
              <a:t>）项目</a:t>
            </a:r>
            <a:r>
              <a:rPr lang="en-US" altLang="zh-CN">
                <a:solidFill>
                  <a:srgbClr val="0000FF"/>
                </a:solidFill>
              </a:rPr>
              <a:t>S`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 E</a:t>
            </a:r>
            <a:r>
              <a:rPr lang="en-US" altLang="zh-CN">
                <a:solidFill>
                  <a:srgbClr val="0000FF"/>
                </a:solidFill>
                <a:latin typeface="华文楷体" pitchFamily="2" charset="-122"/>
                <a:sym typeface="Symbol" panose="05050102010706020507" pitchFamily="18" charset="2"/>
              </a:rPr>
              <a:t>•</a:t>
            </a:r>
            <a:r>
              <a:rPr lang="en-US" altLang="zh-CN">
                <a:sym typeface="Symbol" panose="05050102010706020507" pitchFamily="18" charset="2"/>
              </a:rPr>
              <a:t> k</a:t>
            </a:r>
            <a:r>
              <a:rPr lang="en-US" altLang="zh-CN"/>
              <a:t>,  </a:t>
            </a:r>
            <a:r>
              <a:rPr lang="zh-CN" altLang="en-US" dirty="0"/>
              <a:t>则置</a:t>
            </a:r>
            <a:r>
              <a:rPr lang="en-US" altLang="zh-CN" err="1"/>
              <a:t>ACTION[k</a:t>
            </a:r>
            <a:r>
              <a:rPr lang="en-US" altLang="zh-CN"/>
              <a:t>,</a:t>
            </a:r>
            <a:r>
              <a:rPr lang="zh-CN" altLang="en-US" dirty="0"/>
              <a:t>＃</a:t>
            </a:r>
            <a:r>
              <a:rPr lang="en-US" altLang="zh-CN"/>
              <a:t>]=acc</a:t>
            </a:r>
            <a:endParaRPr lang="en-US" altLang="zh-CN"/>
          </a:p>
          <a:p>
            <a:pPr lvl="2" eaLnBrk="1" hangingPunct="1"/>
            <a:r>
              <a:rPr lang="en-US" altLang="zh-CN"/>
              <a:t>4</a:t>
            </a:r>
            <a:r>
              <a:rPr lang="zh-CN" altLang="en-US" dirty="0"/>
              <a:t>）若</a:t>
            </a:r>
            <a:r>
              <a:rPr lang="en-US" altLang="zh-CN" err="1"/>
              <a:t>GO(</a:t>
            </a:r>
            <a:r>
              <a:rPr lang="en-US" altLang="zh-CN" err="1">
                <a:sym typeface="Symbol" panose="05050102010706020507" pitchFamily="18" charset="2"/>
              </a:rPr>
              <a:t>k</a:t>
            </a:r>
            <a:r>
              <a:rPr lang="en-US" altLang="zh-CN"/>
              <a:t> </a:t>
            </a:r>
            <a:r>
              <a:rPr lang="zh-CN" altLang="en-US" dirty="0"/>
              <a:t>，</a:t>
            </a:r>
            <a:r>
              <a:rPr lang="en-US" altLang="zh-CN"/>
              <a:t>A)= </a:t>
            </a:r>
            <a:r>
              <a:rPr lang="en-US" altLang="zh-CN" err="1">
                <a:sym typeface="Symbol" panose="05050102010706020507" pitchFamily="18" charset="2"/>
              </a:rPr>
              <a:t>j</a:t>
            </a:r>
            <a:r>
              <a:rPr lang="en-US" altLang="zh-CN" err="1"/>
              <a:t>,A</a:t>
            </a:r>
            <a:r>
              <a:rPr lang="zh-CN" altLang="en-US" dirty="0"/>
              <a:t>是非终结符，则置</a:t>
            </a:r>
            <a:r>
              <a:rPr lang="en-US" altLang="zh-CN" err="1"/>
              <a:t>GOTO[k,A</a:t>
            </a:r>
            <a:r>
              <a:rPr lang="en-US" altLang="zh-CN"/>
              <a:t>]=j</a:t>
            </a:r>
            <a:endParaRPr lang="en-US" altLang="zh-CN"/>
          </a:p>
          <a:p>
            <a:pPr lvl="2" eaLnBrk="1" hangingPunct="1"/>
            <a:r>
              <a:rPr lang="en-US" altLang="zh-CN"/>
              <a:t>5</a:t>
            </a:r>
            <a:r>
              <a:rPr lang="zh-CN" altLang="en-US" dirty="0"/>
              <a:t>）</a:t>
            </a:r>
            <a:r>
              <a:rPr lang="en-US" altLang="zh-CN" err="1"/>
              <a:t>otherwise,put</a:t>
            </a:r>
            <a:r>
              <a:rPr lang="en-US" altLang="zh-CN"/>
              <a:t> error</a:t>
            </a:r>
            <a:endParaRPr lang="en-US" altLang="zh-CN"/>
          </a:p>
        </p:txBody>
      </p:sp>
      <p:sp>
        <p:nvSpPr>
          <p:cNvPr id="62469" name="AutoShape 4">
            <a:hlinkClick r:id="" action="ppaction://hlinkshowjump?jump=lastslideviewed"/>
          </p:cNvPr>
          <p:cNvSpPr/>
          <p:nvPr/>
        </p:nvSpPr>
        <p:spPr>
          <a:xfrm>
            <a:off x="8388350" y="4292600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3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3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3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3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3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9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9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9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9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9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17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17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17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17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17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0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0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0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0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0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4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4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4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4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24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graphicFrame>
        <p:nvGraphicFramePr>
          <p:cNvPr id="60421" name="表格 60420"/>
          <p:cNvGraphicFramePr/>
          <p:nvPr/>
        </p:nvGraphicFramePr>
        <p:xfrm>
          <a:off x="900113" y="1628775"/>
          <a:ext cx="6908800" cy="4794250"/>
        </p:xfrm>
        <a:graphic>
          <a:graphicData uri="http://schemas.openxmlformats.org/drawingml/2006/table">
            <a:tbl>
              <a:tblPr/>
              <a:tblGrid>
                <a:gridCol w="985838"/>
                <a:gridCol w="742950"/>
                <a:gridCol w="792162"/>
                <a:gridCol w="719138"/>
                <a:gridCol w="792162"/>
                <a:gridCol w="766763"/>
                <a:gridCol w="674687"/>
                <a:gridCol w="719138"/>
                <a:gridCol w="715962"/>
              </a:tblGrid>
              <a:tr h="360363">
                <a:tc rowSpan="2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2000" b="1" dirty="0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1312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d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#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000" b="1"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000" b="1" baseline="-250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幼圆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000" b="1" dirty="0"/>
                    </a:p>
                  </a:txBody>
                  <a:tcPr marL="90000" marR="90000" marT="18001" marB="18001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334" name="Text Box 238"/>
          <p:cNvSpPr txBox="1"/>
          <p:nvPr/>
        </p:nvSpPr>
        <p:spPr>
          <a:xfrm>
            <a:off x="1908175" y="2303463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35" name="Text Box 239"/>
          <p:cNvSpPr txBox="1"/>
          <p:nvPr/>
        </p:nvSpPr>
        <p:spPr>
          <a:xfrm>
            <a:off x="2700338" y="231616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36" name="Text Box 240"/>
          <p:cNvSpPr txBox="1"/>
          <p:nvPr/>
        </p:nvSpPr>
        <p:spPr>
          <a:xfrm>
            <a:off x="5651500" y="23495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640" name="AutoShape 241">
            <a:hlinkClick r:id="rId1" action="ppaction://hlinksldjump"/>
          </p:cNvPr>
          <p:cNvSpPr/>
          <p:nvPr/>
        </p:nvSpPr>
        <p:spPr>
          <a:xfrm>
            <a:off x="8532813" y="26035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16338" name="Text Box 242"/>
          <p:cNvSpPr txBox="1"/>
          <p:nvPr/>
        </p:nvSpPr>
        <p:spPr>
          <a:xfrm>
            <a:off x="4932363" y="263683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39" name="Text Box 243"/>
          <p:cNvSpPr txBox="1"/>
          <p:nvPr/>
        </p:nvSpPr>
        <p:spPr>
          <a:xfrm>
            <a:off x="3419475" y="29718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40" name="Text Box 244"/>
          <p:cNvSpPr txBox="1"/>
          <p:nvPr/>
        </p:nvSpPr>
        <p:spPr>
          <a:xfrm>
            <a:off x="4211638" y="2971800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42" name="Text Box 246"/>
          <p:cNvSpPr txBox="1"/>
          <p:nvPr/>
        </p:nvSpPr>
        <p:spPr>
          <a:xfrm>
            <a:off x="3419475" y="331152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43" name="Text Box 247"/>
          <p:cNvSpPr txBox="1"/>
          <p:nvPr/>
        </p:nvSpPr>
        <p:spPr>
          <a:xfrm>
            <a:off x="4211638" y="33115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44" name="Text Box 248"/>
          <p:cNvSpPr txBox="1"/>
          <p:nvPr/>
        </p:nvSpPr>
        <p:spPr>
          <a:xfrm>
            <a:off x="6372225" y="29972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45" name="Text Box 249"/>
          <p:cNvSpPr txBox="1"/>
          <p:nvPr/>
        </p:nvSpPr>
        <p:spPr>
          <a:xfrm>
            <a:off x="7092950" y="3357563"/>
            <a:ext cx="576263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46" name="Text Box 250"/>
          <p:cNvSpPr txBox="1"/>
          <p:nvPr/>
        </p:nvSpPr>
        <p:spPr>
          <a:xfrm>
            <a:off x="3419475" y="3646488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47" name="Text Box 251"/>
          <p:cNvSpPr txBox="1"/>
          <p:nvPr/>
        </p:nvSpPr>
        <p:spPr>
          <a:xfrm>
            <a:off x="4211638" y="364648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48" name="Text Box 252"/>
          <p:cNvSpPr txBox="1"/>
          <p:nvPr/>
        </p:nvSpPr>
        <p:spPr>
          <a:xfrm>
            <a:off x="6372225" y="3671888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54" name="Text Box 258"/>
          <p:cNvSpPr txBox="1"/>
          <p:nvPr/>
        </p:nvSpPr>
        <p:spPr>
          <a:xfrm>
            <a:off x="1908175" y="42926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55" name="Text Box 259"/>
          <p:cNvSpPr txBox="1"/>
          <p:nvPr/>
        </p:nvSpPr>
        <p:spPr>
          <a:xfrm>
            <a:off x="2627313" y="4292600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56" name="Text Box 260"/>
          <p:cNvSpPr txBox="1"/>
          <p:nvPr/>
        </p:nvSpPr>
        <p:spPr>
          <a:xfrm>
            <a:off x="3419475" y="42926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57" name="Text Box 261"/>
          <p:cNvSpPr txBox="1"/>
          <p:nvPr/>
        </p:nvSpPr>
        <p:spPr>
          <a:xfrm>
            <a:off x="4140200" y="42926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58" name="Text Box 262"/>
          <p:cNvSpPr txBox="1"/>
          <p:nvPr/>
        </p:nvSpPr>
        <p:spPr>
          <a:xfrm>
            <a:off x="4932363" y="4292600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62" name="Text Box 266"/>
          <p:cNvSpPr txBox="1"/>
          <p:nvPr/>
        </p:nvSpPr>
        <p:spPr>
          <a:xfrm>
            <a:off x="1908175" y="501332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63" name="Text Box 267"/>
          <p:cNvSpPr txBox="1"/>
          <p:nvPr/>
        </p:nvSpPr>
        <p:spPr>
          <a:xfrm>
            <a:off x="2627313" y="50133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64" name="Text Box 268"/>
          <p:cNvSpPr txBox="1"/>
          <p:nvPr/>
        </p:nvSpPr>
        <p:spPr>
          <a:xfrm>
            <a:off x="3419475" y="501332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65" name="Text Box 269"/>
          <p:cNvSpPr txBox="1"/>
          <p:nvPr/>
        </p:nvSpPr>
        <p:spPr>
          <a:xfrm>
            <a:off x="4140200" y="501332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66" name="Text Box 270"/>
          <p:cNvSpPr txBox="1"/>
          <p:nvPr/>
        </p:nvSpPr>
        <p:spPr>
          <a:xfrm>
            <a:off x="4932363" y="50133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67" name="Text Box 271"/>
          <p:cNvSpPr txBox="1"/>
          <p:nvPr/>
        </p:nvSpPr>
        <p:spPr>
          <a:xfrm>
            <a:off x="1908175" y="5373688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68" name="Text Box 272"/>
          <p:cNvSpPr txBox="1"/>
          <p:nvPr/>
        </p:nvSpPr>
        <p:spPr>
          <a:xfrm>
            <a:off x="2627313" y="537368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69" name="Text Box 273"/>
          <p:cNvSpPr txBox="1"/>
          <p:nvPr/>
        </p:nvSpPr>
        <p:spPr>
          <a:xfrm>
            <a:off x="3419475" y="5373688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0" name="Text Box 274"/>
          <p:cNvSpPr txBox="1"/>
          <p:nvPr/>
        </p:nvSpPr>
        <p:spPr>
          <a:xfrm>
            <a:off x="4140200" y="5373688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1" name="Text Box 275"/>
          <p:cNvSpPr txBox="1"/>
          <p:nvPr/>
        </p:nvSpPr>
        <p:spPr>
          <a:xfrm>
            <a:off x="4932363" y="537368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2" name="Text Box 276"/>
          <p:cNvSpPr txBox="1"/>
          <p:nvPr/>
        </p:nvSpPr>
        <p:spPr>
          <a:xfrm>
            <a:off x="1908175" y="566102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3" name="Text Box 277"/>
          <p:cNvSpPr txBox="1"/>
          <p:nvPr/>
        </p:nvSpPr>
        <p:spPr>
          <a:xfrm>
            <a:off x="2627313" y="56610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4" name="Text Box 278"/>
          <p:cNvSpPr txBox="1"/>
          <p:nvPr/>
        </p:nvSpPr>
        <p:spPr>
          <a:xfrm>
            <a:off x="3419475" y="566102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5" name="Text Box 279"/>
          <p:cNvSpPr txBox="1"/>
          <p:nvPr/>
        </p:nvSpPr>
        <p:spPr>
          <a:xfrm>
            <a:off x="4140200" y="566102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6" name="Text Box 280"/>
          <p:cNvSpPr txBox="1"/>
          <p:nvPr/>
        </p:nvSpPr>
        <p:spPr>
          <a:xfrm>
            <a:off x="4932363" y="56610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7" name="Text Box 281"/>
          <p:cNvSpPr txBox="1"/>
          <p:nvPr/>
        </p:nvSpPr>
        <p:spPr>
          <a:xfrm>
            <a:off x="1908175" y="6021388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8" name="Text Box 282"/>
          <p:cNvSpPr txBox="1"/>
          <p:nvPr/>
        </p:nvSpPr>
        <p:spPr>
          <a:xfrm>
            <a:off x="2627313" y="602138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79" name="Text Box 283"/>
          <p:cNvSpPr txBox="1"/>
          <p:nvPr/>
        </p:nvSpPr>
        <p:spPr>
          <a:xfrm>
            <a:off x="3419475" y="6021388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80" name="Text Box 284"/>
          <p:cNvSpPr txBox="1"/>
          <p:nvPr/>
        </p:nvSpPr>
        <p:spPr>
          <a:xfrm>
            <a:off x="4140200" y="6021388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381" name="Text Box 285"/>
          <p:cNvSpPr txBox="1"/>
          <p:nvPr/>
        </p:nvSpPr>
        <p:spPr>
          <a:xfrm>
            <a:off x="4932363" y="602138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250"/>
          <p:cNvSpPr txBox="1"/>
          <p:nvPr/>
        </p:nvSpPr>
        <p:spPr>
          <a:xfrm>
            <a:off x="3419475" y="4005263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247"/>
          <p:cNvSpPr txBox="1"/>
          <p:nvPr/>
        </p:nvSpPr>
        <p:spPr>
          <a:xfrm>
            <a:off x="4211638" y="399891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258"/>
          <p:cNvSpPr txBox="1"/>
          <p:nvPr/>
        </p:nvSpPr>
        <p:spPr>
          <a:xfrm>
            <a:off x="1908175" y="4678363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258"/>
          <p:cNvSpPr txBox="1"/>
          <p:nvPr/>
        </p:nvSpPr>
        <p:spPr>
          <a:xfrm>
            <a:off x="4932363" y="467836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258"/>
          <p:cNvSpPr txBox="1"/>
          <p:nvPr/>
        </p:nvSpPr>
        <p:spPr>
          <a:xfrm>
            <a:off x="4144963" y="465296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 Box 258"/>
          <p:cNvSpPr txBox="1"/>
          <p:nvPr/>
        </p:nvSpPr>
        <p:spPr>
          <a:xfrm>
            <a:off x="3419475" y="4652963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Text Box 258"/>
          <p:cNvSpPr txBox="1"/>
          <p:nvPr/>
        </p:nvSpPr>
        <p:spPr>
          <a:xfrm>
            <a:off x="2627313" y="465296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AutoShape 172"/>
          <p:cNvSpPr>
            <a:spLocks noChangeArrowheads="1"/>
          </p:cNvSpPr>
          <p:nvPr/>
        </p:nvSpPr>
        <p:spPr bwMode="auto">
          <a:xfrm>
            <a:off x="6678613" y="5700713"/>
            <a:ext cx="2305050" cy="1150938"/>
          </a:xfrm>
          <a:prstGeom prst="cloudCallout">
            <a:avLst>
              <a:gd name="adj1" fmla="val -58035"/>
              <a:gd name="adj2" fmla="val -54995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P116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0" name="Text Box 249"/>
          <p:cNvSpPr txBox="1"/>
          <p:nvPr/>
        </p:nvSpPr>
        <p:spPr>
          <a:xfrm>
            <a:off x="7092950" y="4022725"/>
            <a:ext cx="5762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16" name="Rectangle 52"/>
          <p:cNvSpPr/>
          <p:nvPr/>
        </p:nvSpPr>
        <p:spPr>
          <a:xfrm>
            <a:off x="7812088" y="2492375"/>
            <a:ext cx="1547812" cy="2225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S’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E     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bB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334" grpId="0"/>
      <p:bldP spid="516335" grpId="0"/>
      <p:bldP spid="516336" grpId="0"/>
      <p:bldP spid="516338" grpId="0"/>
      <p:bldP spid="516339" grpId="0"/>
      <p:bldP spid="516340" grpId="0"/>
      <p:bldP spid="516342" grpId="0"/>
      <p:bldP spid="516343" grpId="0"/>
      <p:bldP spid="516344" grpId="0"/>
      <p:bldP spid="516345" grpId="0"/>
      <p:bldP spid="516346" grpId="0"/>
      <p:bldP spid="516347" grpId="0"/>
      <p:bldP spid="516348" grpId="0"/>
      <p:bldP spid="516354" grpId="0"/>
      <p:bldP spid="516355" grpId="0"/>
      <p:bldP spid="516356" grpId="0"/>
      <p:bldP spid="516357" grpId="0"/>
      <p:bldP spid="516358" grpId="0"/>
      <p:bldP spid="516362" grpId="0"/>
      <p:bldP spid="516363" grpId="0"/>
      <p:bldP spid="516364" grpId="0"/>
      <p:bldP spid="516365" grpId="0"/>
      <p:bldP spid="516366" grpId="0"/>
      <p:bldP spid="516367" grpId="0"/>
      <p:bldP spid="516368" grpId="0"/>
      <p:bldP spid="516369" grpId="0"/>
      <p:bldP spid="516370" grpId="0"/>
      <p:bldP spid="516371" grpId="0"/>
      <p:bldP spid="516372" grpId="0"/>
      <p:bldP spid="516373" grpId="0"/>
      <p:bldP spid="516374" grpId="0"/>
      <p:bldP spid="516375" grpId="0"/>
      <p:bldP spid="516376" grpId="0"/>
      <p:bldP spid="516377" grpId="0"/>
      <p:bldP spid="516378" grpId="0"/>
      <p:bldP spid="516379" grpId="0"/>
      <p:bldP spid="516380" grpId="0"/>
      <p:bldP spid="51638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52" grpId="0" animBg="1"/>
      <p:bldP spid="60" grpId="0"/>
      <p:bldP spid="606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14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六、</a:t>
            </a:r>
            <a:r>
              <a:rPr lang="en-US" altLang="zh-CN"/>
              <a:t>LR(0)</a:t>
            </a:r>
            <a:r>
              <a:rPr lang="zh-CN" altLang="en-US" dirty="0"/>
              <a:t>文法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若文法</a:t>
            </a:r>
            <a:r>
              <a:rPr lang="en-US" altLang="zh-CN"/>
              <a:t>G</a:t>
            </a:r>
            <a:r>
              <a:rPr lang="zh-CN" altLang="en-US" dirty="0"/>
              <a:t>按</a:t>
            </a:r>
            <a:r>
              <a:rPr lang="en-US" altLang="zh-CN"/>
              <a:t>LR(0)</a:t>
            </a:r>
            <a:r>
              <a:rPr lang="zh-CN" altLang="en-US" dirty="0"/>
              <a:t>分析表的构造算法构造出来的分析表不包含多重定义项，则该文法</a:t>
            </a:r>
            <a:r>
              <a:rPr lang="en-US" altLang="zh-CN"/>
              <a:t>G</a:t>
            </a:r>
            <a:r>
              <a:rPr lang="zh-CN" altLang="en-US" dirty="0"/>
              <a:t>是</a:t>
            </a:r>
            <a:r>
              <a:rPr lang="en-US" altLang="zh-CN"/>
              <a:t>LR(0)</a:t>
            </a:r>
            <a:r>
              <a:rPr lang="zh-CN" altLang="en-US" dirty="0"/>
              <a:t>文法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显然</a:t>
            </a:r>
            <a:endParaRPr lang="zh-CN" altLang="en-US" dirty="0"/>
          </a:p>
          <a:p>
            <a:pPr lvl="2" eaLnBrk="1" hangingPunct="1"/>
            <a:r>
              <a:rPr lang="en-US" altLang="zh-CN"/>
              <a:t>LR(0)</a:t>
            </a:r>
            <a:r>
              <a:rPr lang="zh-CN" altLang="en-US" dirty="0"/>
              <a:t>文法的每个项目集中不能包含有任何冲突项目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移进</a:t>
            </a:r>
            <a:r>
              <a:rPr lang="en-US" altLang="zh-CN"/>
              <a:t>-</a:t>
            </a:r>
            <a:r>
              <a:rPr lang="zh-CN" altLang="en-US" dirty="0"/>
              <a:t>归约冲突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归约</a:t>
            </a:r>
            <a:r>
              <a:rPr lang="en-US" altLang="zh-CN"/>
              <a:t>-</a:t>
            </a:r>
            <a:r>
              <a:rPr lang="zh-CN" altLang="en-US" dirty="0"/>
              <a:t>归约冲突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分析能力弱，甚至连表达式文法也不属于</a:t>
            </a:r>
            <a:r>
              <a:rPr lang="en-US" altLang="zh-CN"/>
              <a:t>LR(0)</a:t>
            </a:r>
            <a:r>
              <a:rPr lang="zh-CN" altLang="en-US" dirty="0"/>
              <a:t>文法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下推栈栈顶状态就是</a:t>
            </a:r>
            <a:r>
              <a:rPr lang="en-US" altLang="zh-CN"/>
              <a:t>DFA</a:t>
            </a:r>
            <a:r>
              <a:rPr lang="zh-CN" altLang="en-US" dirty="0"/>
              <a:t>的一个状态，这种下推自动机的分析过程实际上可看作是</a:t>
            </a:r>
            <a:r>
              <a:rPr lang="zh-CN" altLang="en-US" dirty="0">
                <a:solidFill>
                  <a:srgbClr val="0000FF"/>
                </a:solidFill>
              </a:rPr>
              <a:t>有限自动机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下推栈</a:t>
            </a:r>
            <a:r>
              <a:rPr lang="zh-CN" altLang="en-US" dirty="0"/>
              <a:t>结合的过程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5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5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5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5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5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9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9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9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9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9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0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3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3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3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3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13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六、</a:t>
            </a:r>
            <a:r>
              <a:rPr lang="en-US" altLang="zh-CN"/>
              <a:t>LR(0)</a:t>
            </a:r>
            <a:r>
              <a:rPr lang="zh-CN" altLang="en-US" dirty="0"/>
              <a:t>文法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若文法</a:t>
            </a:r>
            <a:r>
              <a:rPr lang="en-US" altLang="zh-CN"/>
              <a:t>G</a:t>
            </a:r>
            <a:r>
              <a:rPr lang="zh-CN" altLang="en-US" dirty="0"/>
              <a:t>按</a:t>
            </a:r>
            <a:r>
              <a:rPr lang="en-US" altLang="zh-CN"/>
              <a:t>LR(0)</a:t>
            </a:r>
            <a:r>
              <a:rPr lang="zh-CN" altLang="en-US" dirty="0"/>
              <a:t>分析表的构造算法构造出来的分析表不包含多重定义项，则该文法</a:t>
            </a:r>
            <a:r>
              <a:rPr lang="en-US" altLang="zh-CN"/>
              <a:t>G</a:t>
            </a:r>
            <a:r>
              <a:rPr lang="zh-CN" altLang="en-US" dirty="0"/>
              <a:t>是</a:t>
            </a:r>
            <a:r>
              <a:rPr lang="en-US" altLang="zh-CN"/>
              <a:t>LR(0)</a:t>
            </a:r>
            <a:r>
              <a:rPr lang="zh-CN" altLang="en-US" dirty="0"/>
              <a:t>文法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显然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由于</a:t>
            </a:r>
            <a:r>
              <a:rPr lang="en-US" altLang="zh-CN"/>
              <a:t>LR(0)</a:t>
            </a:r>
            <a:r>
              <a:rPr lang="zh-CN" altLang="zh-CN" dirty="0"/>
              <a:t>文法作</a:t>
            </a:r>
            <a:r>
              <a:rPr lang="zh-CN" altLang="en-US" dirty="0"/>
              <a:t>归约时只看历史情况，与当前读头下的符号无关，所以它的能力很弱，需要改进</a:t>
            </a:r>
            <a:endParaRPr lang="zh-CN" altLang="en-US" dirty="0"/>
          </a:p>
        </p:txBody>
      </p:sp>
      <p:sp>
        <p:nvSpPr>
          <p:cNvPr id="632836" name="Text Box 4"/>
          <p:cNvSpPr txBox="1"/>
          <p:nvPr/>
        </p:nvSpPr>
        <p:spPr>
          <a:xfrm>
            <a:off x="1331913" y="4365625"/>
            <a:ext cx="6624637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请各位结合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LR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分析表的造表过程去理解前述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LR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分析过程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5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5C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  <p:bldP spid="632836" grpId="1"/>
      <p:bldP spid="63283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一、</a:t>
            </a:r>
            <a:r>
              <a:rPr lang="en-US" altLang="zh-CN"/>
              <a:t>LR</a:t>
            </a:r>
            <a:r>
              <a:rPr lang="zh-CN" altLang="en-US" dirty="0"/>
              <a:t>分析器的体系结构：</a:t>
            </a:r>
            <a:endParaRPr lang="zh-CN" altLang="en-US" dirty="0"/>
          </a:p>
        </p:txBody>
      </p:sp>
      <p:sp>
        <p:nvSpPr>
          <p:cNvPr id="456708" name="Rectangle 4"/>
          <p:cNvSpPr/>
          <p:nvPr/>
        </p:nvSpPr>
        <p:spPr>
          <a:xfrm>
            <a:off x="3060700" y="3783013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456709" name="Text Box 5"/>
          <p:cNvSpPr txBox="1"/>
          <p:nvPr/>
        </p:nvSpPr>
        <p:spPr>
          <a:xfrm>
            <a:off x="3121025" y="3822700"/>
            <a:ext cx="23177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语法分析程序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语法表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6710" name="Rectangle 6"/>
          <p:cNvSpPr/>
          <p:nvPr/>
        </p:nvSpPr>
        <p:spPr>
          <a:xfrm>
            <a:off x="5813425" y="4240213"/>
            <a:ext cx="1866900" cy="48418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6711" name="Line 7"/>
          <p:cNvSpPr/>
          <p:nvPr/>
        </p:nvSpPr>
        <p:spPr>
          <a:xfrm flipV="1">
            <a:off x="3276600" y="3246438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6712" name="Line 8"/>
          <p:cNvSpPr/>
          <p:nvPr/>
        </p:nvSpPr>
        <p:spPr>
          <a:xfrm flipH="1">
            <a:off x="2184400" y="5373688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6713" name="Line 9"/>
          <p:cNvSpPr/>
          <p:nvPr/>
        </p:nvSpPr>
        <p:spPr>
          <a:xfrm>
            <a:off x="5584825" y="3935413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714" name="Line 10"/>
          <p:cNvSpPr/>
          <p:nvPr/>
        </p:nvSpPr>
        <p:spPr>
          <a:xfrm>
            <a:off x="6413500" y="3935413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6715" name="Text Box 11"/>
          <p:cNvSpPr txBox="1"/>
          <p:nvPr/>
        </p:nvSpPr>
        <p:spPr>
          <a:xfrm>
            <a:off x="3059113" y="2708275"/>
            <a:ext cx="2438400" cy="4762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     b    ...    #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6722" name="Group 18"/>
          <p:cNvGrpSpPr/>
          <p:nvPr/>
        </p:nvGrpSpPr>
        <p:grpSpPr>
          <a:xfrm>
            <a:off x="1765300" y="3141663"/>
            <a:ext cx="466725" cy="2374900"/>
            <a:chOff x="1112" y="1979"/>
            <a:chExt cx="294" cy="1496"/>
          </a:xfrm>
        </p:grpSpPr>
        <p:sp>
          <p:nvSpPr>
            <p:cNvPr id="11278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0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1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56720" name="Line 16"/>
          <p:cNvSpPr/>
          <p:nvPr/>
        </p:nvSpPr>
        <p:spPr>
          <a:xfrm>
            <a:off x="3070225" y="4286250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723" name="AutoShape 19"/>
          <p:cNvSpPr>
            <a:spLocks noChangeArrowheads="1"/>
          </p:cNvSpPr>
          <p:nvPr/>
        </p:nvSpPr>
        <p:spPr bwMode="auto">
          <a:xfrm>
            <a:off x="6084888" y="1916113"/>
            <a:ext cx="2735263" cy="1368425"/>
          </a:xfrm>
          <a:prstGeom prst="cloudCallout">
            <a:avLst>
              <a:gd name="adj1" fmla="val -55977"/>
              <a:gd name="adj2" fmla="val 5081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章的分析模型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 animBg="1"/>
      <p:bldP spid="456709" grpId="0"/>
      <p:bldP spid="456710" grpId="0" animBg="1"/>
      <p:bldP spid="4567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6.3 LR(0)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zh-CN" dirty="0"/>
          </a:p>
        </p:txBody>
      </p:sp>
      <p:sp>
        <p:nvSpPr>
          <p:cNvPr id="633860" name="AutoShape 4"/>
          <p:cNvSpPr>
            <a:spLocks noChangeArrowheads="1"/>
          </p:cNvSpPr>
          <p:nvPr/>
        </p:nvSpPr>
        <p:spPr bwMode="auto">
          <a:xfrm>
            <a:off x="2555875" y="2636838"/>
            <a:ext cx="4537075" cy="2376488"/>
          </a:xfrm>
          <a:prstGeom prst="cloudCallout">
            <a:avLst>
              <a:gd name="adj1" fmla="val -39190"/>
              <a:gd name="adj2" fmla="val -39310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练习构造下述文法的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LR(0)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项目集规范族：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  <a:sym typeface="Symbol" panose="05050102010706020507" pitchFamily="18" charset="2"/>
              </a:rPr>
              <a:t>AS|b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  <a:sym typeface="Symbol" panose="05050102010706020507" pitchFamily="18" charset="2"/>
              </a:rPr>
              <a:t>ASA|a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45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例</a:t>
            </a:r>
            <a:r>
              <a:rPr lang="en-US" altLang="zh-CN"/>
              <a:t>3</a:t>
            </a:r>
            <a:r>
              <a:rPr lang="zh-CN" altLang="en-US" dirty="0"/>
              <a:t>、讨论下述表达式文法是不是</a:t>
            </a:r>
            <a:r>
              <a:rPr lang="en-US" altLang="zh-CN"/>
              <a:t>LR(0)</a:t>
            </a:r>
            <a:r>
              <a:rPr lang="zh-CN" altLang="en-US" dirty="0"/>
              <a:t>文法：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1) E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E+T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2) E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T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3) T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T*F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4) T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F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5) F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(E)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6) </a:t>
            </a:r>
            <a:r>
              <a:rPr lang="en-US" altLang="zh-CN" err="1"/>
              <a:t>F</a:t>
            </a:r>
            <a:r>
              <a:rPr lang="en-US" altLang="zh-CN" err="1">
                <a:sym typeface="Symbol" panose="05050102010706020507" pitchFamily="18" charset="2"/>
              </a:rPr>
              <a:t></a:t>
            </a:r>
            <a:r>
              <a:rPr lang="en-US" altLang="zh-CN" err="1"/>
              <a:t>i</a:t>
            </a:r>
            <a:endParaRPr lang="en-US" altLang="zh-CN"/>
          </a:p>
          <a:p>
            <a:pPr lvl="1" eaLnBrk="1" hangingPunct="1"/>
            <a:r>
              <a:rPr lang="zh-CN" altLang="en-US" dirty="0"/>
              <a:t>解：首先，拓广文法，添加第</a:t>
            </a:r>
            <a:r>
              <a:rPr lang="en-US" altLang="zh-CN"/>
              <a:t>0</a:t>
            </a:r>
            <a:r>
              <a:rPr lang="zh-CN" altLang="en-US" dirty="0"/>
              <a:t>个产生式：</a:t>
            </a:r>
            <a:r>
              <a:rPr lang="en-US" altLang="zh-CN"/>
              <a:t>E</a:t>
            </a:r>
            <a:r>
              <a:rPr lang="en-US" altLang="zh-CN">
                <a:latin typeface="宋体" panose="02010600030101010101" pitchFamily="2" charset="-122"/>
              </a:rPr>
              <a:t>’</a:t>
            </a:r>
            <a:r>
              <a:rPr lang="en-US" altLang="zh-CN">
                <a:sym typeface="Symbol" panose="05050102010706020507" pitchFamily="18" charset="2"/>
              </a:rPr>
              <a:t>E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67589" name="AutoShape 5">
            <a:hlinkClick r:id="" action="ppaction://hlinkshowjump?jump=lastslideviewed"/>
          </p:cNvPr>
          <p:cNvSpPr/>
          <p:nvPr/>
        </p:nvSpPr>
        <p:spPr>
          <a:xfrm>
            <a:off x="4176713" y="2997200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8612" name="AutoShape 7"/>
          <p:cNvSpPr/>
          <p:nvPr/>
        </p:nvSpPr>
        <p:spPr>
          <a:xfrm>
            <a:off x="1333500" y="2636838"/>
            <a:ext cx="228600" cy="100012"/>
          </a:xfrm>
          <a:prstGeom prst="rightArrow">
            <a:avLst>
              <a:gd name="adj1" fmla="val 50000"/>
              <a:gd name="adj2" fmla="val 57121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68613" name="Text Box 19"/>
          <p:cNvSpPr txBox="1"/>
          <p:nvPr/>
        </p:nvSpPr>
        <p:spPr>
          <a:xfrm>
            <a:off x="1619250" y="1989138"/>
            <a:ext cx="1225550" cy="15128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E’ 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 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E+T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 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 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T*F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 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 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 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4" name="Text Box 22"/>
          <p:cNvSpPr txBox="1"/>
          <p:nvPr/>
        </p:nvSpPr>
        <p:spPr>
          <a:xfrm>
            <a:off x="3636963" y="2205038"/>
            <a:ext cx="1152525" cy="5032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E’→E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E →E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+T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5" name="Text Box 78"/>
          <p:cNvSpPr txBox="1"/>
          <p:nvPr/>
        </p:nvSpPr>
        <p:spPr>
          <a:xfrm>
            <a:off x="3133725" y="2133600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E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6" name="Line 80"/>
          <p:cNvSpPr/>
          <p:nvPr/>
        </p:nvSpPr>
        <p:spPr>
          <a:xfrm>
            <a:off x="2844800" y="2420938"/>
            <a:ext cx="7921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17" name="Text Box 82"/>
          <p:cNvSpPr txBox="1"/>
          <p:nvPr/>
        </p:nvSpPr>
        <p:spPr>
          <a:xfrm>
            <a:off x="5868988" y="1989138"/>
            <a:ext cx="1439862" cy="1079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E→E+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T→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T*F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T→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F→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</a:rPr>
              <a:t>F→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8" name="Text Box 83"/>
          <p:cNvSpPr txBox="1"/>
          <p:nvPr/>
        </p:nvSpPr>
        <p:spPr>
          <a:xfrm>
            <a:off x="1620838" y="3933825"/>
            <a:ext cx="1223962" cy="431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 →T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T →T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*F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9" name="Line 84"/>
          <p:cNvSpPr/>
          <p:nvPr/>
        </p:nvSpPr>
        <p:spPr>
          <a:xfrm>
            <a:off x="2197100" y="350202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20" name="Text Box 85"/>
          <p:cNvSpPr txBox="1"/>
          <p:nvPr/>
        </p:nvSpPr>
        <p:spPr>
          <a:xfrm>
            <a:off x="2268538" y="3573463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T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21" name="Text Box 86"/>
          <p:cNvSpPr txBox="1"/>
          <p:nvPr/>
        </p:nvSpPr>
        <p:spPr>
          <a:xfrm>
            <a:off x="3636963" y="2924175"/>
            <a:ext cx="1152525" cy="2889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 →F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22" name="Text Box 87"/>
          <p:cNvSpPr txBox="1"/>
          <p:nvPr/>
        </p:nvSpPr>
        <p:spPr>
          <a:xfrm>
            <a:off x="3133725" y="2781300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F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23" name="Line 88"/>
          <p:cNvSpPr/>
          <p:nvPr/>
        </p:nvSpPr>
        <p:spPr>
          <a:xfrm>
            <a:off x="2843213" y="3068638"/>
            <a:ext cx="792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24" name="Text Box 89"/>
          <p:cNvSpPr txBox="1"/>
          <p:nvPr/>
        </p:nvSpPr>
        <p:spPr>
          <a:xfrm>
            <a:off x="1620838" y="4797425"/>
            <a:ext cx="1223962" cy="215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F→ 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68625" name="AutoShape 90"/>
          <p:cNvCxnSpPr>
            <a:stCxn id="68613" idx="1"/>
            <a:endCxn id="68624" idx="1"/>
          </p:cNvCxnSpPr>
          <p:nvPr/>
        </p:nvCxnSpPr>
        <p:spPr>
          <a:xfrm rot="10800000" flipH="1" flipV="1">
            <a:off x="1619250" y="2746375"/>
            <a:ext cx="1588" cy="2159000"/>
          </a:xfrm>
          <a:prstGeom prst="curvedConnector3">
            <a:avLst>
              <a:gd name="adj1" fmla="val -1440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26" name="Text Box 91"/>
          <p:cNvSpPr txBox="1"/>
          <p:nvPr/>
        </p:nvSpPr>
        <p:spPr>
          <a:xfrm>
            <a:off x="1187450" y="3573463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i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27" name="Text Box 92"/>
          <p:cNvSpPr txBox="1"/>
          <p:nvPr/>
        </p:nvSpPr>
        <p:spPr>
          <a:xfrm>
            <a:off x="3636963" y="3644900"/>
            <a:ext cx="1152525" cy="15128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F→(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E→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E+T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E→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T→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T*F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T→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F→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</a:rPr>
              <a:t>F→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28" name="AutoShape 93"/>
          <p:cNvCxnSpPr>
            <a:stCxn id="68623" idx="0"/>
            <a:endCxn id="68627" idx="1"/>
          </p:cNvCxnSpPr>
          <p:nvPr/>
        </p:nvCxnSpPr>
        <p:spPr>
          <a:xfrm>
            <a:off x="2843213" y="3068638"/>
            <a:ext cx="793750" cy="1333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29" name="Text Box 94"/>
          <p:cNvSpPr txBox="1"/>
          <p:nvPr/>
        </p:nvSpPr>
        <p:spPr>
          <a:xfrm>
            <a:off x="3132138" y="3429000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(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30" name="Text Box 95"/>
          <p:cNvSpPr txBox="1"/>
          <p:nvPr/>
        </p:nvSpPr>
        <p:spPr>
          <a:xfrm>
            <a:off x="5221288" y="2133600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+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31" name="Line 96"/>
          <p:cNvSpPr/>
          <p:nvPr/>
        </p:nvSpPr>
        <p:spPr>
          <a:xfrm>
            <a:off x="4787900" y="2420938"/>
            <a:ext cx="10810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68632" name="AutoShape 97"/>
          <p:cNvCxnSpPr>
            <a:stCxn id="68617" idx="1"/>
            <a:endCxn id="68621" idx="0"/>
          </p:cNvCxnSpPr>
          <p:nvPr/>
        </p:nvCxnSpPr>
        <p:spPr>
          <a:xfrm flipH="1">
            <a:off x="4213225" y="2528888"/>
            <a:ext cx="1655763" cy="3952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33" name="Text Box 98"/>
          <p:cNvSpPr txBox="1"/>
          <p:nvPr/>
        </p:nvSpPr>
        <p:spPr>
          <a:xfrm>
            <a:off x="4933950" y="2565400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F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34" name="AutoShape 99"/>
          <p:cNvCxnSpPr>
            <a:stCxn id="68617" idx="3"/>
            <a:endCxn id="68624" idx="2"/>
          </p:cNvCxnSpPr>
          <p:nvPr/>
        </p:nvCxnSpPr>
        <p:spPr>
          <a:xfrm flipH="1">
            <a:off x="2233613" y="2528888"/>
            <a:ext cx="5075237" cy="2484437"/>
          </a:xfrm>
          <a:prstGeom prst="bentConnector4">
            <a:avLst>
              <a:gd name="adj1" fmla="val -6352"/>
              <a:gd name="adj2" fmla="val 153222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68635" name="Text Box 100"/>
          <p:cNvSpPr txBox="1"/>
          <p:nvPr/>
        </p:nvSpPr>
        <p:spPr>
          <a:xfrm>
            <a:off x="5149850" y="6381750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i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36" name="Text Box 101"/>
          <p:cNvSpPr txBox="1"/>
          <p:nvPr/>
        </p:nvSpPr>
        <p:spPr>
          <a:xfrm>
            <a:off x="5868988" y="3500438"/>
            <a:ext cx="1439862" cy="4333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F→(E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E→E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+T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37" name="AutoShape 104"/>
          <p:cNvCxnSpPr>
            <a:stCxn id="68617" idx="2"/>
            <a:endCxn id="68627" idx="0"/>
          </p:cNvCxnSpPr>
          <p:nvPr/>
        </p:nvCxnSpPr>
        <p:spPr>
          <a:xfrm flipH="1">
            <a:off x="4213225" y="3068638"/>
            <a:ext cx="2376488" cy="5762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38" name="Text Box 105"/>
          <p:cNvSpPr txBox="1"/>
          <p:nvPr/>
        </p:nvSpPr>
        <p:spPr>
          <a:xfrm>
            <a:off x="5221288" y="3141663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(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39" name="Text Box 106"/>
          <p:cNvSpPr txBox="1"/>
          <p:nvPr/>
        </p:nvSpPr>
        <p:spPr>
          <a:xfrm>
            <a:off x="5867400" y="4870450"/>
            <a:ext cx="1441450" cy="50323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E→E+T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T→T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*F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40" name="AutoShape 107"/>
          <p:cNvCxnSpPr>
            <a:stCxn id="68617" idx="0"/>
            <a:endCxn id="68639" idx="3"/>
          </p:cNvCxnSpPr>
          <p:nvPr/>
        </p:nvCxnSpPr>
        <p:spPr>
          <a:xfrm rot="5400000" flipV="1">
            <a:off x="5380038" y="3192463"/>
            <a:ext cx="3133725" cy="720725"/>
          </a:xfrm>
          <a:prstGeom prst="bentConnector4">
            <a:avLst>
              <a:gd name="adj1" fmla="val -7296"/>
              <a:gd name="adj2" fmla="val 131787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68641" name="Text Box 109"/>
          <p:cNvSpPr txBox="1"/>
          <p:nvPr/>
        </p:nvSpPr>
        <p:spPr>
          <a:xfrm>
            <a:off x="5867400" y="4365625"/>
            <a:ext cx="1441450" cy="28733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F→(E)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42" name="Line 110"/>
          <p:cNvSpPr/>
          <p:nvPr/>
        </p:nvSpPr>
        <p:spPr>
          <a:xfrm>
            <a:off x="6588125" y="393382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43" name="Text Box 111"/>
          <p:cNvSpPr txBox="1"/>
          <p:nvPr/>
        </p:nvSpPr>
        <p:spPr>
          <a:xfrm>
            <a:off x="6661150" y="4005263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44" name="Text Box 112"/>
          <p:cNvSpPr txBox="1"/>
          <p:nvPr/>
        </p:nvSpPr>
        <p:spPr>
          <a:xfrm>
            <a:off x="3635375" y="5588000"/>
            <a:ext cx="1152525" cy="6492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T→T*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F→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(E)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F →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i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45" name="Text Box 113"/>
          <p:cNvSpPr txBox="1"/>
          <p:nvPr/>
        </p:nvSpPr>
        <p:spPr>
          <a:xfrm>
            <a:off x="5867400" y="5805488"/>
            <a:ext cx="1441450" cy="2889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T→T*F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46" name="Rectangle 114"/>
          <p:cNvSpPr/>
          <p:nvPr/>
        </p:nvSpPr>
        <p:spPr>
          <a:xfrm>
            <a:off x="6948488" y="1484313"/>
            <a:ext cx="3302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1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T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47" name="Line 115"/>
          <p:cNvSpPr/>
          <p:nvPr/>
        </p:nvSpPr>
        <p:spPr>
          <a:xfrm flipV="1">
            <a:off x="6588125" y="306863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48" name="Text Box 116"/>
          <p:cNvSpPr txBox="1"/>
          <p:nvPr/>
        </p:nvSpPr>
        <p:spPr>
          <a:xfrm>
            <a:off x="6661150" y="3141663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+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49" name="AutoShape 117"/>
          <p:cNvCxnSpPr>
            <a:stCxn id="68639" idx="2"/>
            <a:endCxn id="68644" idx="0"/>
          </p:cNvCxnSpPr>
          <p:nvPr/>
        </p:nvCxnSpPr>
        <p:spPr>
          <a:xfrm rot="5400000">
            <a:off x="5292725" y="4292600"/>
            <a:ext cx="214313" cy="2376488"/>
          </a:xfrm>
          <a:prstGeom prst="bentConnector3">
            <a:avLst>
              <a:gd name="adj1" fmla="val 4963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68650" name="Text Box 118"/>
          <p:cNvSpPr txBox="1"/>
          <p:nvPr/>
        </p:nvSpPr>
        <p:spPr>
          <a:xfrm>
            <a:off x="5219700" y="5300663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*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51" name="Line 119"/>
          <p:cNvSpPr/>
          <p:nvPr/>
        </p:nvSpPr>
        <p:spPr>
          <a:xfrm>
            <a:off x="4787900" y="5949950"/>
            <a:ext cx="1079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52" name="Text Box 120"/>
          <p:cNvSpPr txBox="1"/>
          <p:nvPr/>
        </p:nvSpPr>
        <p:spPr>
          <a:xfrm>
            <a:off x="5148263" y="5734050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F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53" name="Line 121"/>
          <p:cNvSpPr/>
          <p:nvPr/>
        </p:nvSpPr>
        <p:spPr>
          <a:xfrm flipV="1">
            <a:off x="4067175" y="515778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54" name="Text Box 122"/>
          <p:cNvSpPr txBox="1"/>
          <p:nvPr/>
        </p:nvSpPr>
        <p:spPr>
          <a:xfrm>
            <a:off x="3851275" y="5229225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(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55" name="AutoShape 123"/>
          <p:cNvCxnSpPr>
            <a:stCxn id="68644" idx="1"/>
            <a:endCxn id="68624" idx="3"/>
          </p:cNvCxnSpPr>
          <p:nvPr/>
        </p:nvCxnSpPr>
        <p:spPr>
          <a:xfrm rot="10800000">
            <a:off x="2844800" y="4905375"/>
            <a:ext cx="790575" cy="1008063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68656" name="Text Box 124"/>
          <p:cNvSpPr txBox="1"/>
          <p:nvPr/>
        </p:nvSpPr>
        <p:spPr>
          <a:xfrm>
            <a:off x="3132138" y="5300663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i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57" name="AutoShape 125"/>
          <p:cNvCxnSpPr>
            <a:stCxn id="68618" idx="3"/>
            <a:endCxn id="68644" idx="2"/>
          </p:cNvCxnSpPr>
          <p:nvPr/>
        </p:nvCxnSpPr>
        <p:spPr>
          <a:xfrm>
            <a:off x="2844800" y="4149725"/>
            <a:ext cx="1366838" cy="2087563"/>
          </a:xfrm>
          <a:prstGeom prst="bentConnector4">
            <a:avLst>
              <a:gd name="adj1" fmla="val 40301"/>
              <a:gd name="adj2" fmla="val 110875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68658" name="Text Box 126"/>
          <p:cNvSpPr txBox="1"/>
          <p:nvPr/>
        </p:nvSpPr>
        <p:spPr>
          <a:xfrm>
            <a:off x="3419475" y="5157788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*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59" name="AutoShape 127"/>
          <p:cNvCxnSpPr>
            <a:stCxn id="68627" idx="3"/>
            <a:endCxn id="68636" idx="1"/>
          </p:cNvCxnSpPr>
          <p:nvPr/>
        </p:nvCxnSpPr>
        <p:spPr>
          <a:xfrm flipV="1">
            <a:off x="4789488" y="3717925"/>
            <a:ext cx="1079500" cy="684213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68660" name="Text Box 128"/>
          <p:cNvSpPr txBox="1"/>
          <p:nvPr/>
        </p:nvSpPr>
        <p:spPr>
          <a:xfrm>
            <a:off x="5076825" y="3860800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E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61" name="Line 130"/>
          <p:cNvSpPr/>
          <p:nvPr/>
        </p:nvSpPr>
        <p:spPr>
          <a:xfrm flipH="1">
            <a:off x="2843213" y="4005263"/>
            <a:ext cx="792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62" name="Text Box 131"/>
          <p:cNvSpPr txBox="1"/>
          <p:nvPr/>
        </p:nvSpPr>
        <p:spPr>
          <a:xfrm>
            <a:off x="2987675" y="3789363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T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63" name="Line 132"/>
          <p:cNvSpPr/>
          <p:nvPr/>
        </p:nvSpPr>
        <p:spPr>
          <a:xfrm flipV="1">
            <a:off x="4211638" y="3213100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64" name="Text Box 133"/>
          <p:cNvSpPr txBox="1"/>
          <p:nvPr/>
        </p:nvSpPr>
        <p:spPr>
          <a:xfrm>
            <a:off x="3995738" y="3284538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F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65" name="AutoShape 134"/>
          <p:cNvCxnSpPr>
            <a:stCxn id="68627" idx="3"/>
            <a:endCxn id="68627" idx="2"/>
          </p:cNvCxnSpPr>
          <p:nvPr/>
        </p:nvCxnSpPr>
        <p:spPr>
          <a:xfrm flipH="1">
            <a:off x="4213225" y="4402138"/>
            <a:ext cx="576263" cy="755650"/>
          </a:xfrm>
          <a:prstGeom prst="curvedConnector4">
            <a:avLst>
              <a:gd name="adj1" fmla="val -39671"/>
              <a:gd name="adj2" fmla="val 130042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66" name="Text Box 135"/>
          <p:cNvSpPr txBox="1"/>
          <p:nvPr/>
        </p:nvSpPr>
        <p:spPr>
          <a:xfrm>
            <a:off x="5003800" y="4868863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(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667" name="AutoShape 136"/>
          <p:cNvCxnSpPr>
            <a:stCxn id="68627" idx="3"/>
            <a:endCxn id="68624" idx="0"/>
          </p:cNvCxnSpPr>
          <p:nvPr/>
        </p:nvCxnSpPr>
        <p:spPr>
          <a:xfrm rot="-10800000" flipV="1">
            <a:off x="2233613" y="4508500"/>
            <a:ext cx="1365250" cy="288925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68668" name="Text Box 137"/>
          <p:cNvSpPr txBox="1"/>
          <p:nvPr/>
        </p:nvSpPr>
        <p:spPr>
          <a:xfrm>
            <a:off x="2987675" y="4292600"/>
            <a:ext cx="215900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i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8669" name="AutoShape 138">
            <a:hlinkClick r:id="" action="ppaction://hlinkshowjump?jump=lastslideviewed"/>
          </p:cNvPr>
          <p:cNvSpPr/>
          <p:nvPr/>
        </p:nvSpPr>
        <p:spPr>
          <a:xfrm>
            <a:off x="8388350" y="4005263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68670" name="AutoShape 139">
            <a:hlinkClick r:id="" action="ppaction://hlinkshowjump?jump=previousslide"/>
          </p:cNvPr>
          <p:cNvSpPr/>
          <p:nvPr/>
        </p:nvSpPr>
        <p:spPr>
          <a:xfrm>
            <a:off x="8316913" y="1773238"/>
            <a:ext cx="503237" cy="64770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68671" name="矩形 65600"/>
          <p:cNvSpPr/>
          <p:nvPr/>
        </p:nvSpPr>
        <p:spPr>
          <a:xfrm>
            <a:off x="-541337" y="4098925"/>
            <a:ext cx="2520950" cy="228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1) 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E+T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2) E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T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3) T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T*F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4) T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F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5) F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(E)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6) 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F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</a:rPr>
              <a:t>i</a:t>
            </a:r>
            <a:endParaRPr lang="en-US" altLang="zh-CN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日期占位符 3"/>
          <p:cNvSpPr txBox="1">
            <a:spLocks noGrp="1"/>
          </p:cNvSpPr>
          <p:nvPr/>
        </p:nvSpPr>
        <p:spPr>
          <a:xfrm>
            <a:off x="6842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6551613" y="6453188"/>
            <a:ext cx="1905000" cy="36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graphicFrame>
        <p:nvGraphicFramePr>
          <p:cNvPr id="69636" name="Table 69635"/>
          <p:cNvGraphicFramePr/>
          <p:nvPr/>
        </p:nvGraphicFramePr>
        <p:xfrm>
          <a:off x="827088" y="1628775"/>
          <a:ext cx="7632700" cy="4778375"/>
        </p:xfrm>
        <a:graphic>
          <a:graphicData uri="http://schemas.openxmlformats.org/drawingml/2006/table">
            <a:tbl>
              <a:tblPr/>
              <a:tblGrid>
                <a:gridCol w="985838"/>
                <a:gridCol w="644525"/>
                <a:gridCol w="644525"/>
                <a:gridCol w="644525"/>
                <a:gridCol w="644525"/>
                <a:gridCol w="747712"/>
                <a:gridCol w="1211263"/>
                <a:gridCol w="554037"/>
                <a:gridCol w="552450"/>
                <a:gridCol w="1003300"/>
              </a:tblGrid>
              <a:tr h="341313">
                <a:tc row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1312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/S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6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/S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6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zh-CN" sz="20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95" name="AutoShape 173">
            <a:hlinkClick r:id="rId2" action="ppaction://hlinksldjump"/>
          </p:cNvPr>
          <p:cNvSpPr/>
          <p:nvPr/>
        </p:nvSpPr>
        <p:spPr>
          <a:xfrm>
            <a:off x="8532813" y="3573463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 eaLnBrk="1" hangingPunct="1">
              <a:buNone/>
            </a:pPr>
            <a:r>
              <a:rPr lang="en-US" altLang="zh-CN"/>
              <a:t>	</a:t>
            </a:r>
            <a:r>
              <a:rPr lang="zh-CN" altLang="en-US" dirty="0"/>
              <a:t>状态</a:t>
            </a:r>
            <a:r>
              <a:rPr lang="en-US" altLang="zh-CN"/>
              <a:t>1</a:t>
            </a:r>
            <a:r>
              <a:rPr lang="zh-CN" altLang="en-US" dirty="0"/>
              <a:t>、</a:t>
            </a:r>
            <a:r>
              <a:rPr lang="en-US" altLang="zh-CN"/>
              <a:t>2</a:t>
            </a:r>
            <a:r>
              <a:rPr lang="zh-CN" altLang="en-US" dirty="0"/>
              <a:t>、</a:t>
            </a:r>
            <a:r>
              <a:rPr lang="en-US" altLang="zh-CN"/>
              <a:t>9</a:t>
            </a:r>
            <a:r>
              <a:rPr lang="zh-CN" altLang="en-US" dirty="0"/>
              <a:t>存在移进</a:t>
            </a:r>
            <a:r>
              <a:rPr lang="en-US" altLang="zh-CN"/>
              <a:t>-</a:t>
            </a:r>
            <a:r>
              <a:rPr lang="zh-CN" altLang="en-US" dirty="0"/>
              <a:t>归约冲突：</a:t>
            </a:r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所以不是</a:t>
            </a:r>
            <a:r>
              <a:rPr lang="en-US" altLang="zh-CN"/>
              <a:t>LR(0)</a:t>
            </a:r>
            <a:r>
              <a:rPr lang="zh-CN" altLang="en-US" dirty="0"/>
              <a:t>文法。＃</a:t>
            </a:r>
            <a:endParaRPr lang="zh-CN" altLang="en-US" dirty="0"/>
          </a:p>
        </p:txBody>
      </p:sp>
      <p:sp>
        <p:nvSpPr>
          <p:cNvPr id="522310" name="Text Box 70"/>
          <p:cNvSpPr txBox="1"/>
          <p:nvPr/>
        </p:nvSpPr>
        <p:spPr>
          <a:xfrm>
            <a:off x="1258888" y="2278063"/>
            <a:ext cx="1152525" cy="5032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E’→E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E →E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+T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1" name="Text Box 71"/>
          <p:cNvSpPr txBox="1"/>
          <p:nvPr/>
        </p:nvSpPr>
        <p:spPr>
          <a:xfrm>
            <a:off x="3492500" y="2205038"/>
            <a:ext cx="1223963" cy="5762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 →T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T →T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*F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2" name="Text Box 72"/>
          <p:cNvSpPr txBox="1"/>
          <p:nvPr/>
        </p:nvSpPr>
        <p:spPr>
          <a:xfrm>
            <a:off x="5724525" y="2205038"/>
            <a:ext cx="1441450" cy="5032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E→E+T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T→T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*F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3" name="Text Box 73"/>
          <p:cNvSpPr txBox="1"/>
          <p:nvPr/>
        </p:nvSpPr>
        <p:spPr>
          <a:xfrm>
            <a:off x="1331913" y="4221163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怎么办？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charRg st="2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0" grpId="0" animBg="1"/>
      <p:bldP spid="522311" grpId="0" animBg="1"/>
      <p:bldP spid="522312" grpId="0" animBg="1"/>
      <p:bldP spid="5223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75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一、面临的问题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项目集内动作上的冲突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移进</a:t>
            </a:r>
            <a:r>
              <a:rPr lang="en-US" altLang="zh-CN"/>
              <a:t>-</a:t>
            </a:r>
            <a:r>
              <a:rPr lang="zh-CN" altLang="en-US" dirty="0"/>
              <a:t>归约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归约</a:t>
            </a:r>
            <a:r>
              <a:rPr lang="en-US" altLang="zh-CN"/>
              <a:t>-</a:t>
            </a:r>
            <a:r>
              <a:rPr lang="zh-CN" altLang="en-US" dirty="0"/>
              <a:t>归约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一般情形：</a:t>
            </a:r>
            <a:endParaRPr lang="zh-CN" altLang="en-US" dirty="0"/>
          </a:p>
        </p:txBody>
      </p:sp>
      <p:sp>
        <p:nvSpPr>
          <p:cNvPr id="523268" name="Rectangle 4"/>
          <p:cNvSpPr/>
          <p:nvPr/>
        </p:nvSpPr>
        <p:spPr>
          <a:xfrm>
            <a:off x="3492500" y="4005263"/>
            <a:ext cx="2519363" cy="11969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lvl="1" indent="0" eaLnBrk="1" hangingPunct="1"/>
            <a:r>
              <a:rPr lang="en-US" altLang="zh-CN">
                <a:latin typeface="Arial Black" panose="020B0A04020102020204" pitchFamily="34" charset="0"/>
                <a:ea typeface="宋体" panose="02010600030101010101" pitchFamily="2" charset="-122"/>
              </a:rPr>
              <a:t>I: </a:t>
            </a:r>
            <a:r>
              <a:rPr lang="en-US" altLang="zh-CN" err="1"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</a:t>
            </a:r>
            <a:r>
              <a:rPr lang="en-US" altLang="zh-CN" err="1">
                <a:latin typeface="Arial Black" panose="020B0A04020102020204" pitchFamily="34" charset="0"/>
                <a:ea typeface="宋体" panose="02010600030101010101" pitchFamily="2" charset="-122"/>
              </a:rPr>
              <a:t>•b</a:t>
            </a:r>
            <a:r>
              <a:rPr lang="en-US" altLang="zh-CN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>
                <a:latin typeface="Arial Black" panose="020B0A04020102020204" pitchFamily="34" charset="0"/>
                <a:ea typeface="宋体" panose="02010600030101010101" pitchFamily="2" charset="-122"/>
              </a:rPr>
              <a:t>    A</a:t>
            </a:r>
            <a:r>
              <a:rPr lang="en-US" altLang="zh-CN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</a:t>
            </a:r>
            <a:r>
              <a:rPr lang="en-US" altLang="zh-CN">
                <a:latin typeface="Arial Black" panose="020B0A04020102020204" pitchFamily="34" charset="0"/>
                <a:ea typeface="宋体" panose="02010600030101010101" pitchFamily="2" charset="-122"/>
              </a:rPr>
              <a:t>•</a:t>
            </a:r>
            <a:endParaRPr lang="en-US" altLang="zh-CN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>
                <a:latin typeface="Arial Black" panose="020B0A04020102020204" pitchFamily="34" charset="0"/>
                <a:ea typeface="宋体" panose="02010600030101010101" pitchFamily="2" charset="-122"/>
              </a:rPr>
              <a:t>    B</a:t>
            </a:r>
            <a:r>
              <a:rPr lang="en-US" altLang="zh-CN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</a:t>
            </a:r>
            <a:r>
              <a:rPr lang="en-US" altLang="zh-CN">
                <a:latin typeface="Arial Black" panose="020B0A04020102020204" pitchFamily="34" charset="0"/>
                <a:ea typeface="宋体" panose="02010600030101010101" pitchFamily="2" charset="-122"/>
              </a:rPr>
              <a:t>•</a:t>
            </a:r>
            <a:endParaRPr lang="en-US" altLang="zh-CN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86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二、</a:t>
            </a:r>
            <a:r>
              <a:rPr lang="en-US" altLang="zh-CN"/>
              <a:t>SLR</a:t>
            </a:r>
            <a:r>
              <a:rPr lang="zh-CN" altLang="en-US" dirty="0"/>
              <a:t>解决思路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考虑读头所指符号</a:t>
            </a:r>
            <a:r>
              <a:rPr lang="en-US" altLang="zh-CN"/>
              <a:t>a</a:t>
            </a:r>
            <a:r>
              <a:rPr lang="zh-CN" altLang="en-US" dirty="0"/>
              <a:t>及上述项目集</a:t>
            </a:r>
            <a:r>
              <a:rPr lang="en-US" altLang="zh-CN"/>
              <a:t>I</a:t>
            </a:r>
            <a:r>
              <a:rPr lang="zh-CN" altLang="en-US" dirty="0"/>
              <a:t>中</a:t>
            </a:r>
            <a:r>
              <a:rPr lang="en-US" altLang="zh-CN"/>
              <a:t>A</a:t>
            </a:r>
            <a:r>
              <a:rPr lang="zh-CN" altLang="en-US" dirty="0"/>
              <a:t>、</a:t>
            </a:r>
            <a:r>
              <a:rPr lang="en-US" altLang="zh-CN"/>
              <a:t>B</a:t>
            </a:r>
            <a:r>
              <a:rPr lang="zh-CN" altLang="en-US" dirty="0"/>
              <a:t>的集合</a:t>
            </a:r>
            <a:r>
              <a:rPr lang="en-US" altLang="zh-CN" err="1"/>
              <a:t>Follow(A),Follow(B</a:t>
            </a:r>
            <a:r>
              <a:rPr lang="en-US" altLang="zh-CN"/>
              <a:t>)</a:t>
            </a:r>
            <a:endParaRPr lang="en-US" altLang="zh-CN"/>
          </a:p>
          <a:p>
            <a:pPr lvl="2" eaLnBrk="1" hangingPunct="1"/>
            <a:r>
              <a:rPr lang="zh-CN" altLang="en-US" dirty="0"/>
              <a:t>此处</a:t>
            </a:r>
            <a:r>
              <a:rPr lang="en-US" altLang="zh-CN"/>
              <a:t>a</a:t>
            </a:r>
            <a:r>
              <a:rPr lang="zh-CN" altLang="en-US" dirty="0"/>
              <a:t>就是要考虑的</a:t>
            </a:r>
            <a:r>
              <a:rPr lang="zh-CN" altLang="en-US" dirty="0">
                <a:solidFill>
                  <a:srgbClr val="0000FF"/>
                </a:solidFill>
              </a:rPr>
              <a:t>现实</a:t>
            </a:r>
            <a:endParaRPr lang="zh-CN" altLang="en-US" dirty="0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dirty="0"/>
              <a:t>消除冲突的前提：</a:t>
            </a:r>
            <a:endParaRPr lang="zh-CN" altLang="en-US" dirty="0"/>
          </a:p>
          <a:p>
            <a:pPr lvl="3" eaLnBrk="1" hangingPunct="1"/>
            <a:r>
              <a:rPr lang="en-US" altLang="zh-CN" err="1"/>
              <a:t>Follow(A)</a:t>
            </a:r>
            <a:r>
              <a:rPr lang="en-US" altLang="zh-CN" err="1">
                <a:sym typeface="Symbol" panose="05050102010706020507" pitchFamily="18" charset="2"/>
              </a:rPr>
              <a:t></a:t>
            </a:r>
            <a:r>
              <a:rPr lang="en-US" altLang="zh-CN" err="1"/>
              <a:t>Follow(B</a:t>
            </a:r>
            <a:r>
              <a:rPr lang="en-US" altLang="zh-CN"/>
              <a:t>)= </a:t>
            </a:r>
            <a:r>
              <a:rPr lang="en-US" altLang="zh-CN">
                <a:sym typeface="Symbol" panose="05050102010706020507" pitchFamily="18" charset="2"/>
              </a:rPr>
              <a:t>,</a:t>
            </a:r>
            <a:r>
              <a:rPr lang="en-US" altLang="zh-CN" err="1">
                <a:solidFill>
                  <a:srgbClr val="0000FF"/>
                </a:solidFill>
                <a:sym typeface="Symbol" panose="05050102010706020507" pitchFamily="18" charset="2"/>
              </a:rPr>
              <a:t>bFollow(A),bFollow(B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dirty="0">
                <a:sym typeface="Symbol" panose="05050102010706020507" pitchFamily="18" charset="2"/>
              </a:rPr>
              <a:t>消除冲突的几种情形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a==b</a:t>
            </a:r>
            <a:endParaRPr lang="en-US" altLang="zh-CN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 err="1">
                <a:sym typeface="Symbol" panose="05050102010706020507" pitchFamily="18" charset="2"/>
              </a:rPr>
              <a:t>a</a:t>
            </a:r>
            <a:r>
              <a:rPr lang="en-US" altLang="zh-CN" err="1"/>
              <a:t>Follow(A</a:t>
            </a:r>
            <a:r>
              <a:rPr lang="en-US" altLang="zh-CN"/>
              <a:t>)</a:t>
            </a:r>
            <a:endParaRPr lang="en-US" altLang="zh-CN"/>
          </a:p>
          <a:p>
            <a:pPr lvl="3" eaLnBrk="1" hangingPunct="1"/>
            <a:r>
              <a:rPr lang="en-US" altLang="zh-CN" err="1">
                <a:sym typeface="Symbol" panose="05050102010706020507" pitchFamily="18" charset="2"/>
              </a:rPr>
              <a:t>a</a:t>
            </a:r>
            <a:r>
              <a:rPr lang="en-US" altLang="zh-CN" err="1"/>
              <a:t>Follow(B</a:t>
            </a:r>
            <a:r>
              <a:rPr lang="en-US" altLang="zh-CN"/>
              <a:t>)</a:t>
            </a:r>
            <a:endParaRPr lang="en-US" altLang="zh-CN"/>
          </a:p>
          <a:p>
            <a:pPr lvl="3" eaLnBrk="1" hangingPunct="1"/>
            <a:r>
              <a:rPr lang="en-US" altLang="zh-CN"/>
              <a:t>else ERROR</a:t>
            </a:r>
            <a:endParaRPr lang="en-US" altLang="zh-CN"/>
          </a:p>
        </p:txBody>
      </p:sp>
      <p:sp>
        <p:nvSpPr>
          <p:cNvPr id="524293" name="AutoShape 5"/>
          <p:cNvSpPr>
            <a:spLocks noChangeArrowheads="1"/>
          </p:cNvSpPr>
          <p:nvPr/>
        </p:nvSpPr>
        <p:spPr bwMode="auto">
          <a:xfrm>
            <a:off x="5867400" y="4292600"/>
            <a:ext cx="2592388" cy="1728788"/>
          </a:xfrm>
          <a:prstGeom prst="cloudCallout">
            <a:avLst>
              <a:gd name="adj1" fmla="val -38426"/>
              <a:gd name="adj2" fmla="val -60468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回避了移进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归约冲突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7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7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7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7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7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4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4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4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4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4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6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6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6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6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16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696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</a:t>
            </a:r>
            <a:r>
              <a:rPr lang="en-US" altLang="zh-CN"/>
              <a:t>SLR</a:t>
            </a:r>
            <a:r>
              <a:rPr lang="zh-CN" altLang="en-US" dirty="0"/>
              <a:t>分析表构造算法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回顾</a:t>
            </a:r>
            <a:r>
              <a:rPr lang="en-US" altLang="zh-CN">
                <a:hlinkClick r:id="rId1" action="ppaction://hlinksldjump"/>
              </a:rPr>
              <a:t>LR(0)</a:t>
            </a:r>
            <a:r>
              <a:rPr lang="zh-CN" altLang="en-US" dirty="0">
                <a:hlinkClick r:id="rId1" action="ppaction://hlinksldjump"/>
              </a:rPr>
              <a:t>分析表</a:t>
            </a:r>
            <a:r>
              <a:rPr lang="zh-CN" altLang="en-US" dirty="0"/>
              <a:t>的构造算法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编号要求与</a:t>
            </a:r>
            <a:r>
              <a:rPr lang="en-US" altLang="zh-CN"/>
              <a:t>LR(0)</a:t>
            </a:r>
            <a:r>
              <a:rPr lang="zh-CN" altLang="en-US" dirty="0"/>
              <a:t>分析表构造过程完全一致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与前者算法不同之处仅在第</a:t>
            </a:r>
            <a:r>
              <a:rPr lang="en-US" altLang="zh-CN"/>
              <a:t>2</a:t>
            </a:r>
            <a:r>
              <a:rPr lang="zh-CN" altLang="en-US" dirty="0"/>
              <a:t>）步</a:t>
            </a:r>
            <a:endParaRPr lang="zh-CN" altLang="en-US" dirty="0"/>
          </a:p>
        </p:txBody>
      </p:sp>
      <p:sp>
        <p:nvSpPr>
          <p:cNvPr id="525317" name="Rectangle 5"/>
          <p:cNvSpPr/>
          <p:nvPr/>
        </p:nvSpPr>
        <p:spPr>
          <a:xfrm>
            <a:off x="1258888" y="3500438"/>
            <a:ext cx="6911975" cy="2076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>
            <a:spAutoFit/>
          </a:bodyPr>
          <a:p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...</a:t>
            </a:r>
            <a:endParaRPr lang="en-US" altLang="zh-CN" sz="26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6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）项目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anose="05050102010706020507" pitchFamily="18" charset="2"/>
              </a:rPr>
              <a:t>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•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anose="05050102010706020507" pitchFamily="18" charset="2"/>
              </a:rPr>
              <a:t>k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6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则对任何终结符</a:t>
            </a:r>
            <a:r>
              <a:rPr lang="en-US" altLang="zh-CN" sz="260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60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anose="05050102010706020507" pitchFamily="18" charset="2"/>
              </a:rPr>
              <a:t>Follow(A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anose="05050102010706020507" pitchFamily="18" charset="2"/>
              </a:rPr>
              <a:t>)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6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置</a:t>
            </a:r>
            <a:r>
              <a:rPr lang="en-US" altLang="zh-CN" sz="260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ACTION[k,a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]=</a:t>
            </a:r>
            <a:r>
              <a:rPr lang="en-US" altLang="zh-CN" sz="260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600" baseline="-2500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zh-CN" altLang="en-US" sz="26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即根据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26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号产生式进行归约，其中，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26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为产生式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anose="05050102010706020507" pitchFamily="18" charset="2"/>
              </a:rPr>
              <a:t>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6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的编号</a:t>
            </a:r>
            <a:endParaRPr lang="zh-CN" altLang="en-US" sz="26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...</a:t>
            </a:r>
            <a:endParaRPr lang="en-US" altLang="zh-CN" sz="26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2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2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2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2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2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706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四、注意</a:t>
            </a:r>
            <a:endParaRPr lang="zh-CN" altLang="en-US" dirty="0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、若文法</a:t>
            </a:r>
            <a:r>
              <a:rPr lang="en-US" altLang="zh-CN"/>
              <a:t>G</a:t>
            </a:r>
            <a:r>
              <a:rPr lang="zh-CN" altLang="en-US" dirty="0"/>
              <a:t>按上面算法构造出来的分析表不包含多重定义项，则该文法</a:t>
            </a:r>
            <a:r>
              <a:rPr lang="en-US" altLang="zh-CN"/>
              <a:t>G</a:t>
            </a:r>
            <a:r>
              <a:rPr lang="zh-CN" altLang="en-US" dirty="0"/>
              <a:t>是</a:t>
            </a:r>
            <a:r>
              <a:rPr lang="en-US" altLang="zh-CN">
                <a:solidFill>
                  <a:srgbClr val="0000FF"/>
                </a:solidFill>
              </a:rPr>
              <a:t>SLR</a:t>
            </a:r>
            <a:r>
              <a:rPr lang="zh-CN" altLang="en-US" dirty="0">
                <a:solidFill>
                  <a:srgbClr val="0000FF"/>
                </a:solidFill>
              </a:rPr>
              <a:t>文法</a:t>
            </a: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/>
              <a:t>2</a:t>
            </a:r>
            <a:r>
              <a:rPr lang="zh-CN" altLang="en-US" dirty="0"/>
              <a:t>、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 </a:t>
            </a:r>
            <a:r>
              <a:rPr lang="en-US" altLang="zh-CN">
                <a:latin typeface="宋体" panose="02010600030101010101" pitchFamily="2" charset="-122"/>
              </a:rPr>
              <a:t>•</a:t>
            </a:r>
            <a:r>
              <a:rPr lang="zh-CN" altLang="en-US" dirty="0"/>
              <a:t>和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>
                <a:latin typeface="宋体" panose="02010600030101010101" pitchFamily="2" charset="-122"/>
              </a:rPr>
              <a:t>•</a:t>
            </a:r>
            <a:r>
              <a:rPr lang="en-US" altLang="zh-CN">
                <a:sym typeface="Symbol" panose="05050102010706020507" pitchFamily="18" charset="2"/>
              </a:rPr>
              <a:t></a:t>
            </a:r>
            <a:r>
              <a:rPr lang="en-US" altLang="zh-CN"/>
              <a:t> </a:t>
            </a:r>
            <a:r>
              <a:rPr lang="zh-CN" altLang="en-US" dirty="0"/>
              <a:t>是同一个概念，统一成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>
                <a:latin typeface="宋体" panose="02010600030101010101" pitchFamily="2" charset="-122"/>
              </a:rPr>
              <a:t>•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/>
              <a:t>	</a:t>
            </a:r>
            <a:r>
              <a:rPr lang="zh-CN" altLang="en-US" dirty="0"/>
              <a:t>如文法</a:t>
            </a:r>
            <a:r>
              <a:rPr lang="en-US" altLang="zh-CN"/>
              <a:t>G</a:t>
            </a:r>
            <a:r>
              <a:rPr lang="zh-CN" altLang="en-US" dirty="0"/>
              <a:t>： </a:t>
            </a:r>
            <a:r>
              <a:rPr lang="en-US" altLang="zh-CN" err="1"/>
              <a:t>S</a:t>
            </a:r>
            <a:r>
              <a:rPr lang="en-US" altLang="zh-CN" err="1">
                <a:sym typeface="Symbol" panose="05050102010706020507" pitchFamily="18" charset="2"/>
              </a:rPr>
              <a:t>AaAb|BbBa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</a:t>
            </a:r>
            <a:r>
              <a:rPr lang="en-US" altLang="zh-CN"/>
              <a:t>, B</a:t>
            </a:r>
            <a:r>
              <a:rPr lang="en-US" altLang="zh-CN">
                <a:sym typeface="Symbol" panose="05050102010706020507" pitchFamily="18" charset="2"/>
              </a:rPr>
              <a:t></a:t>
            </a:r>
            <a:r>
              <a:rPr lang="en-US" altLang="zh-CN"/>
              <a:t> </a:t>
            </a:r>
            <a:r>
              <a:rPr lang="zh-CN" altLang="en-US" dirty="0"/>
              <a:t>的初态项目集是： </a:t>
            </a:r>
            <a:endParaRPr lang="zh-CN" altLang="en-US" dirty="0"/>
          </a:p>
        </p:txBody>
      </p:sp>
      <p:sp>
        <p:nvSpPr>
          <p:cNvPr id="526340" name="Text Box 4"/>
          <p:cNvSpPr txBox="1"/>
          <p:nvPr/>
        </p:nvSpPr>
        <p:spPr>
          <a:xfrm>
            <a:off x="3203575" y="3860800"/>
            <a:ext cx="2808288" cy="26574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S’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S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SAaAb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SBbBa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A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B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7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7168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四、注意</a:t>
            </a:r>
            <a:endParaRPr lang="zh-CN" altLang="en-US" dirty="0"/>
          </a:p>
          <a:p>
            <a:pPr lvl="1" eaLnBrk="1" hangingPunct="1"/>
            <a:r>
              <a:rPr lang="en-US" altLang="zh-CN"/>
              <a:t>3</a:t>
            </a:r>
            <a:r>
              <a:rPr lang="zh-CN" altLang="en-US" dirty="0"/>
              <a:t>、二义文法决不是</a:t>
            </a:r>
            <a:r>
              <a:rPr lang="en-US" altLang="zh-CN"/>
              <a:t>LR</a:t>
            </a:r>
            <a:r>
              <a:rPr lang="zh-CN" altLang="en-US" dirty="0"/>
              <a:t>文法</a:t>
            </a:r>
            <a:endParaRPr lang="zh-CN" altLang="en-US" dirty="0"/>
          </a:p>
          <a:p>
            <a:pPr lvl="1" eaLnBrk="1" hangingPunct="1"/>
            <a:r>
              <a:rPr lang="en-US" altLang="zh-CN"/>
              <a:t>4</a:t>
            </a:r>
            <a:r>
              <a:rPr lang="zh-CN" altLang="en-US" dirty="0"/>
              <a:t>、</a:t>
            </a:r>
            <a:r>
              <a:rPr lang="en-US" altLang="zh-CN"/>
              <a:t>SLR</a:t>
            </a:r>
            <a:r>
              <a:rPr lang="zh-CN" altLang="en-US" dirty="0"/>
              <a:t>借助于</a:t>
            </a:r>
            <a:r>
              <a:rPr lang="en-US" altLang="zh-CN"/>
              <a:t>Follow</a:t>
            </a:r>
            <a:r>
              <a:rPr lang="zh-CN" altLang="en-US" dirty="0"/>
              <a:t>集合解决的还只是</a:t>
            </a:r>
            <a:r>
              <a:rPr lang="zh-CN" altLang="en-US" dirty="0">
                <a:solidFill>
                  <a:srgbClr val="0000FF"/>
                </a:solidFill>
              </a:rPr>
              <a:t>归约</a:t>
            </a:r>
            <a:r>
              <a:rPr lang="en-US" altLang="zh-CN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归约</a:t>
            </a:r>
            <a:r>
              <a:rPr lang="zh-CN" altLang="en-US" dirty="0"/>
              <a:t>冲突的</a:t>
            </a:r>
            <a:r>
              <a:rPr lang="zh-CN" altLang="en-US" dirty="0">
                <a:solidFill>
                  <a:srgbClr val="FF0000"/>
                </a:solidFill>
              </a:rPr>
              <a:t>一部分</a:t>
            </a:r>
            <a:r>
              <a:rPr lang="zh-CN" altLang="en-US" dirty="0"/>
              <a:t>，还没有解决</a:t>
            </a:r>
            <a:r>
              <a:rPr lang="zh-CN" altLang="en-US" dirty="0">
                <a:solidFill>
                  <a:srgbClr val="0000FF"/>
                </a:solidFill>
              </a:rPr>
              <a:t>移进</a:t>
            </a:r>
            <a:r>
              <a:rPr lang="en-US" altLang="zh-CN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归约</a:t>
            </a:r>
            <a:r>
              <a:rPr lang="zh-CN" altLang="en-US" dirty="0"/>
              <a:t>冲突，见例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7365" name="Text Box 5"/>
          <p:cNvSpPr txBox="1"/>
          <p:nvPr/>
        </p:nvSpPr>
        <p:spPr>
          <a:xfrm>
            <a:off x="1403350" y="4292600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SLR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（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1685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1685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1685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1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1685">
                                            <p:txEl>
                                              <p:charRg st="1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1685">
                                            <p:txEl>
                                              <p:charRg st="1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1685">
                                            <p:txEl>
                                              <p:charRg st="1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一、</a:t>
            </a:r>
            <a:r>
              <a:rPr lang="en-US" altLang="zh-CN"/>
              <a:t>LR</a:t>
            </a:r>
            <a:r>
              <a:rPr lang="zh-CN" altLang="en-US" dirty="0"/>
              <a:t>分析器的体系结构：</a:t>
            </a:r>
            <a:endParaRPr lang="zh-CN" altLang="en-US" dirty="0"/>
          </a:p>
        </p:txBody>
      </p:sp>
      <p:sp>
        <p:nvSpPr>
          <p:cNvPr id="12293" name="Rectangle 4"/>
          <p:cNvSpPr/>
          <p:nvPr/>
        </p:nvSpPr>
        <p:spPr>
          <a:xfrm>
            <a:off x="3060700" y="3783013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3476625" y="3822700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5" name="Rectangle 6"/>
          <p:cNvSpPr/>
          <p:nvPr/>
        </p:nvSpPr>
        <p:spPr>
          <a:xfrm>
            <a:off x="5813425" y="4240213"/>
            <a:ext cx="1866900" cy="48418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6" name="Line 7"/>
          <p:cNvSpPr/>
          <p:nvPr/>
        </p:nvSpPr>
        <p:spPr>
          <a:xfrm flipV="1">
            <a:off x="3276600" y="3246438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97" name="Line 8"/>
          <p:cNvSpPr/>
          <p:nvPr/>
        </p:nvSpPr>
        <p:spPr>
          <a:xfrm flipH="1">
            <a:off x="2184400" y="5373688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98" name="Line 9"/>
          <p:cNvSpPr/>
          <p:nvPr/>
        </p:nvSpPr>
        <p:spPr>
          <a:xfrm>
            <a:off x="5584825" y="3935413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9" name="Line 10"/>
          <p:cNvSpPr/>
          <p:nvPr/>
        </p:nvSpPr>
        <p:spPr>
          <a:xfrm>
            <a:off x="6413500" y="3935413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00" name="Text Box 11"/>
          <p:cNvSpPr txBox="1"/>
          <p:nvPr/>
        </p:nvSpPr>
        <p:spPr>
          <a:xfrm>
            <a:off x="3059113" y="2708275"/>
            <a:ext cx="2438400" cy="538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      b    ... 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01" name="Group 12"/>
          <p:cNvGrpSpPr/>
          <p:nvPr/>
        </p:nvGrpSpPr>
        <p:grpSpPr>
          <a:xfrm>
            <a:off x="1765300" y="3141663"/>
            <a:ext cx="466725" cy="2374900"/>
            <a:chOff x="1112" y="1979"/>
            <a:chExt cx="294" cy="1496"/>
          </a:xfrm>
        </p:grpSpPr>
        <p:sp>
          <p:nvSpPr>
            <p:cNvPr id="12302" name="Text Box 13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Line 14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4" name="Line 15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Line 16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306" name="Line 17"/>
          <p:cNvSpPr/>
          <p:nvPr/>
        </p:nvSpPr>
        <p:spPr>
          <a:xfrm>
            <a:off x="3070225" y="4286250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307" name="Group 19"/>
          <p:cNvGrpSpPr/>
          <p:nvPr/>
        </p:nvGrpSpPr>
        <p:grpSpPr>
          <a:xfrm>
            <a:off x="1319213" y="3141663"/>
            <a:ext cx="466725" cy="2374900"/>
            <a:chOff x="1112" y="1979"/>
            <a:chExt cx="294" cy="1496"/>
          </a:xfrm>
        </p:grpSpPr>
        <p:sp>
          <p:nvSpPr>
            <p:cNvPr id="12308" name="Text Box 20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Line 21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0" name="Line 22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1" name="Line 23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02136" name="AutoShape 24"/>
          <p:cNvSpPr>
            <a:spLocks noChangeArrowheads="1"/>
          </p:cNvSpPr>
          <p:nvPr/>
        </p:nvSpPr>
        <p:spPr bwMode="auto">
          <a:xfrm>
            <a:off x="5292725" y="5157788"/>
            <a:ext cx="2735263" cy="1368425"/>
          </a:xfrm>
          <a:prstGeom prst="cloudCallout">
            <a:avLst>
              <a:gd name="adj1" fmla="val -58824"/>
              <a:gd name="adj2" fmla="val -117171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总控程序不变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续例</a:t>
            </a:r>
            <a:r>
              <a:rPr lang="en-US" altLang="zh-CN"/>
              <a:t>3</a:t>
            </a:r>
            <a:r>
              <a:rPr lang="zh-CN" altLang="en-US" dirty="0"/>
              <a:t>，构造</a:t>
            </a:r>
            <a:r>
              <a:rPr lang="en-US" altLang="zh-CN"/>
              <a:t>SLR</a:t>
            </a:r>
            <a:r>
              <a:rPr lang="zh-CN" altLang="en-US" dirty="0"/>
              <a:t>分析表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解：由前述</a:t>
            </a:r>
            <a:r>
              <a:rPr lang="zh-CN" altLang="en-US" dirty="0">
                <a:hlinkClick r:id="rId1" action="ppaction://hlinksldjump"/>
              </a:rPr>
              <a:t>项目集规范族</a:t>
            </a:r>
            <a:r>
              <a:rPr lang="zh-CN" altLang="en-US" dirty="0"/>
              <a:t>构造</a:t>
            </a:r>
            <a:r>
              <a:rPr lang="en-US" altLang="zh-CN"/>
              <a:t>SLR</a:t>
            </a:r>
            <a:r>
              <a:rPr lang="zh-CN" altLang="en-US" dirty="0"/>
              <a:t>分析表：</a:t>
            </a:r>
            <a:endParaRPr lang="zh-CN" altLang="en-US" dirty="0"/>
          </a:p>
          <a:p>
            <a:pPr lvl="2" eaLnBrk="1" hangingPunct="1">
              <a:buNone/>
            </a:pPr>
            <a:r>
              <a:rPr lang="en-US" altLang="zh-CN"/>
              <a:t>Follow</a:t>
            </a:r>
            <a:r>
              <a:rPr lang="zh-CN" altLang="en-US" dirty="0"/>
              <a:t>集合：</a:t>
            </a:r>
            <a:endParaRPr lang="zh-CN" altLang="en-US" dirty="0"/>
          </a:p>
          <a:p>
            <a:pPr lvl="2" eaLnBrk="1" hangingPunct="1">
              <a:buNone/>
            </a:pPr>
            <a:r>
              <a:rPr lang="en-US" altLang="zh-CN"/>
              <a:t>Follow</a:t>
            </a:r>
            <a:r>
              <a:rPr lang="zh-CN" altLang="en-US" dirty="0"/>
              <a:t>（</a:t>
            </a:r>
            <a:r>
              <a:rPr lang="en-US" altLang="zh-CN"/>
              <a:t>E</a:t>
            </a:r>
            <a:r>
              <a:rPr lang="en-US" altLang="zh-CN">
                <a:latin typeface="华文楷体" pitchFamily="2" charset="-122"/>
              </a:rPr>
              <a:t>’</a:t>
            </a:r>
            <a:r>
              <a:rPr lang="zh-CN" altLang="en-US" dirty="0"/>
              <a:t>）</a:t>
            </a:r>
            <a:r>
              <a:rPr lang="en-US" altLang="zh-CN"/>
              <a:t>={#}</a:t>
            </a:r>
            <a:endParaRPr lang="en-US" altLang="zh-CN"/>
          </a:p>
          <a:p>
            <a:pPr lvl="2" eaLnBrk="1" hangingPunct="1">
              <a:buNone/>
            </a:pPr>
            <a:r>
              <a:rPr lang="en-US" altLang="zh-CN" err="1"/>
              <a:t>Follow(E</a:t>
            </a:r>
            <a:r>
              <a:rPr lang="en-US" altLang="zh-CN"/>
              <a:t>)={+,),#}</a:t>
            </a:r>
            <a:endParaRPr lang="en-US" altLang="zh-CN"/>
          </a:p>
          <a:p>
            <a:pPr lvl="2" eaLnBrk="1" hangingPunct="1">
              <a:buNone/>
            </a:pPr>
            <a:r>
              <a:rPr lang="en-US" altLang="zh-CN" err="1"/>
              <a:t>Follow(T</a:t>
            </a:r>
            <a:r>
              <a:rPr lang="en-US" altLang="zh-CN"/>
              <a:t>)={+,*,),#}</a:t>
            </a:r>
            <a:endParaRPr lang="en-US" altLang="zh-CN"/>
          </a:p>
          <a:p>
            <a:pPr lvl="2" eaLnBrk="1" hangingPunct="1">
              <a:buNone/>
            </a:pPr>
            <a:r>
              <a:rPr lang="en-US" altLang="zh-CN" err="1"/>
              <a:t>Follow(F</a:t>
            </a:r>
            <a:r>
              <a:rPr lang="en-US" altLang="zh-CN"/>
              <a:t>)={+,*,),#}</a:t>
            </a:r>
            <a:endParaRPr lang="en-US" altLang="zh-CN"/>
          </a:p>
        </p:txBody>
      </p:sp>
      <p:sp>
        <p:nvSpPr>
          <p:cNvPr id="76805" name="AutoShape 164">
            <a:hlinkClick r:id="rId2" action="ppaction://hlinksldjump"/>
          </p:cNvPr>
          <p:cNvSpPr/>
          <p:nvPr/>
        </p:nvSpPr>
        <p:spPr>
          <a:xfrm>
            <a:off x="4211638" y="299720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graphicFrame>
        <p:nvGraphicFramePr>
          <p:cNvPr id="77828" name="Table 77827"/>
          <p:cNvGraphicFramePr/>
          <p:nvPr/>
        </p:nvGraphicFramePr>
        <p:xfrm>
          <a:off x="827088" y="1628775"/>
          <a:ext cx="7632700" cy="4773613"/>
        </p:xfrm>
        <a:graphic>
          <a:graphicData uri="http://schemas.openxmlformats.org/drawingml/2006/table">
            <a:tbl>
              <a:tblPr/>
              <a:tblGrid>
                <a:gridCol w="985838"/>
                <a:gridCol w="644525"/>
                <a:gridCol w="644525"/>
                <a:gridCol w="644525"/>
                <a:gridCol w="644525"/>
                <a:gridCol w="747712"/>
                <a:gridCol w="1211263"/>
                <a:gridCol w="554037"/>
                <a:gridCol w="552450"/>
                <a:gridCol w="1003300"/>
              </a:tblGrid>
              <a:tr h="341313">
                <a:tc row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12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86" marB="1798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892" name="AutoShape 172"/>
          <p:cNvSpPr/>
          <p:nvPr/>
        </p:nvSpPr>
        <p:spPr>
          <a:xfrm>
            <a:off x="7019925" y="5589588"/>
            <a:ext cx="2305050" cy="1150938"/>
          </a:xfrm>
          <a:prstGeom prst="cloudCallout">
            <a:avLst>
              <a:gd name="adj1" fmla="val -40977"/>
              <a:gd name="adj2" fmla="val -71102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 anchor="ctr" anchorCtr="1"/>
          <a:p>
            <a:pPr algn="ctr" fontAlgn="base"/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lang="en-US" altLang="zh-CN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P110</a:t>
            </a:r>
            <a:endParaRPr lang="en-US" altLang="zh-CN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华文琥珀" pitchFamily="2" charset="-122"/>
              <a:sym typeface="Symbol" panose="05050102010706020507" pitchFamily="18" charset="2"/>
            </a:endParaRPr>
          </a:p>
        </p:txBody>
      </p:sp>
      <p:sp>
        <p:nvSpPr>
          <p:cNvPr id="77988" name="AutoShape 173">
            <a:hlinkClick r:id="rId2" action="ppaction://hlinksldjump"/>
          </p:cNvPr>
          <p:cNvSpPr/>
          <p:nvPr/>
        </p:nvSpPr>
        <p:spPr>
          <a:xfrm>
            <a:off x="8532813" y="3573463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9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747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例</a:t>
            </a:r>
            <a:r>
              <a:rPr lang="en-US" altLang="zh-CN"/>
              <a:t>4</a:t>
            </a:r>
            <a:r>
              <a:rPr lang="zh-CN" altLang="en-US" dirty="0"/>
              <a:t>：讨论下述文法是否是</a:t>
            </a:r>
            <a:r>
              <a:rPr lang="en-US" altLang="zh-CN"/>
              <a:t>SLR</a:t>
            </a:r>
            <a:r>
              <a:rPr lang="zh-CN" altLang="en-US" dirty="0"/>
              <a:t>文法：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1) S</a:t>
            </a:r>
            <a:r>
              <a:rPr lang="en-US" altLang="zh-CN">
                <a:latin typeface="宋体" panose="02010600030101010101" pitchFamily="2" charset="-122"/>
              </a:rPr>
              <a:t>’</a:t>
            </a:r>
            <a:r>
              <a:rPr lang="en-US" altLang="zh-CN">
                <a:sym typeface="Symbol" panose="05050102010706020507" pitchFamily="18" charset="2"/>
              </a:rPr>
              <a:t>S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2) SL=R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3) SR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4) L*R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5) </a:t>
            </a:r>
            <a:r>
              <a:rPr lang="en-US" altLang="zh-CN" err="1">
                <a:sym typeface="Symbol" panose="05050102010706020507" pitchFamily="18" charset="2"/>
              </a:rPr>
              <a:t>Li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6) RL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解：该文法的项目集规范族见下页：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78853" name="AutoShape 4">
            <a:hlinkClick r:id="" action="ppaction://hlinkshowjump?jump=lastslideviewed"/>
          </p:cNvPr>
          <p:cNvSpPr/>
          <p:nvPr/>
        </p:nvSpPr>
        <p:spPr>
          <a:xfrm>
            <a:off x="7235825" y="1628775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charRg st="7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79876" name="Text Box 5"/>
          <p:cNvSpPr txBox="1"/>
          <p:nvPr/>
        </p:nvSpPr>
        <p:spPr>
          <a:xfrm>
            <a:off x="1763713" y="1917700"/>
            <a:ext cx="1439862" cy="15843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0: S’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•S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S •L=R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S •R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L •*R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L •i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R •L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77" name="Text Box 6"/>
          <p:cNvSpPr txBox="1"/>
          <p:nvPr/>
        </p:nvSpPr>
        <p:spPr>
          <a:xfrm>
            <a:off x="4283075" y="1917700"/>
            <a:ext cx="1223963" cy="431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3:S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R•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78" name="Line 7"/>
          <p:cNvSpPr/>
          <p:nvPr/>
        </p:nvSpPr>
        <p:spPr>
          <a:xfrm>
            <a:off x="3203575" y="2133600"/>
            <a:ext cx="1079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879" name="Rectangle 8"/>
          <p:cNvSpPr/>
          <p:nvPr/>
        </p:nvSpPr>
        <p:spPr>
          <a:xfrm>
            <a:off x="3563938" y="1846263"/>
            <a:ext cx="3429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80" name="Text Box 9"/>
          <p:cNvSpPr txBox="1"/>
          <p:nvPr/>
        </p:nvSpPr>
        <p:spPr>
          <a:xfrm>
            <a:off x="1763713" y="3933825"/>
            <a:ext cx="1439862" cy="3397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1: S’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S•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81" name="Line 10"/>
          <p:cNvSpPr/>
          <p:nvPr/>
        </p:nvSpPr>
        <p:spPr>
          <a:xfrm>
            <a:off x="2482850" y="350202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882" name="Rectangle 11"/>
          <p:cNvSpPr/>
          <p:nvPr/>
        </p:nvSpPr>
        <p:spPr>
          <a:xfrm>
            <a:off x="2482850" y="3525838"/>
            <a:ext cx="3302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83" name="Text Box 12"/>
          <p:cNvSpPr txBox="1"/>
          <p:nvPr/>
        </p:nvSpPr>
        <p:spPr>
          <a:xfrm>
            <a:off x="1763713" y="5375275"/>
            <a:ext cx="1439862" cy="647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2: 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L•=R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R L•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79884" name="AutoShape 13"/>
          <p:cNvCxnSpPr>
            <a:stCxn id="79876" idx="1"/>
            <a:endCxn id="79883" idx="1"/>
          </p:cNvCxnSpPr>
          <p:nvPr/>
        </p:nvCxnSpPr>
        <p:spPr>
          <a:xfrm rot="10800000" flipH="1" flipV="1">
            <a:off x="1763713" y="2709863"/>
            <a:ext cx="1587" cy="2989262"/>
          </a:xfrm>
          <a:prstGeom prst="bentConnector3">
            <a:avLst>
              <a:gd name="adj1" fmla="val -1440000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9885" name="Rectangle 14"/>
          <p:cNvSpPr/>
          <p:nvPr/>
        </p:nvSpPr>
        <p:spPr>
          <a:xfrm>
            <a:off x="1258888" y="3822700"/>
            <a:ext cx="3190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86" name="Text Box 15"/>
          <p:cNvSpPr txBox="1"/>
          <p:nvPr/>
        </p:nvSpPr>
        <p:spPr>
          <a:xfrm>
            <a:off x="4283075" y="2565400"/>
            <a:ext cx="1223963" cy="10810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4:L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*•R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R •L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L •*R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L •i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87" name="Line 16"/>
          <p:cNvSpPr/>
          <p:nvPr/>
        </p:nvSpPr>
        <p:spPr>
          <a:xfrm>
            <a:off x="3203575" y="2997200"/>
            <a:ext cx="1079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888" name="Rectangle 17"/>
          <p:cNvSpPr/>
          <p:nvPr/>
        </p:nvSpPr>
        <p:spPr>
          <a:xfrm>
            <a:off x="3635375" y="2733675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89" name="Text Box 18"/>
          <p:cNvSpPr txBox="1"/>
          <p:nvPr/>
        </p:nvSpPr>
        <p:spPr>
          <a:xfrm>
            <a:off x="4283075" y="4030663"/>
            <a:ext cx="1223963" cy="3349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5:L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i •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79890" name="AutoShape 19"/>
          <p:cNvCxnSpPr>
            <a:stCxn id="79876" idx="3"/>
            <a:endCxn id="79889" idx="1"/>
          </p:cNvCxnSpPr>
          <p:nvPr/>
        </p:nvCxnSpPr>
        <p:spPr>
          <a:xfrm>
            <a:off x="3203575" y="2709863"/>
            <a:ext cx="1079500" cy="1489075"/>
          </a:xfrm>
          <a:prstGeom prst="bentConnector3">
            <a:avLst>
              <a:gd name="adj1" fmla="val 18384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9891" name="Rectangle 20"/>
          <p:cNvSpPr/>
          <p:nvPr/>
        </p:nvSpPr>
        <p:spPr>
          <a:xfrm>
            <a:off x="3706813" y="3886200"/>
            <a:ext cx="25241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79892" name="AutoShape 21"/>
          <p:cNvCxnSpPr>
            <a:stCxn id="79886" idx="1"/>
            <a:endCxn id="79886" idx="2"/>
          </p:cNvCxnSpPr>
          <p:nvPr/>
        </p:nvCxnSpPr>
        <p:spPr>
          <a:xfrm rot="10800000" flipH="1" flipV="1">
            <a:off x="4283075" y="3106738"/>
            <a:ext cx="612775" cy="539750"/>
          </a:xfrm>
          <a:prstGeom prst="bentConnector4">
            <a:avLst>
              <a:gd name="adj1" fmla="val -37306"/>
              <a:gd name="adj2" fmla="val 14206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9893" name="Rectangle 22"/>
          <p:cNvSpPr/>
          <p:nvPr/>
        </p:nvSpPr>
        <p:spPr>
          <a:xfrm>
            <a:off x="3779838" y="3381375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94" name="Line 23"/>
          <p:cNvSpPr/>
          <p:nvPr/>
        </p:nvSpPr>
        <p:spPr>
          <a:xfrm>
            <a:off x="5148263" y="3646488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895" name="Rectangle 24"/>
          <p:cNvSpPr/>
          <p:nvPr/>
        </p:nvSpPr>
        <p:spPr>
          <a:xfrm>
            <a:off x="5148263" y="3646488"/>
            <a:ext cx="25241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96" name="Text Box 25"/>
          <p:cNvSpPr txBox="1"/>
          <p:nvPr/>
        </p:nvSpPr>
        <p:spPr>
          <a:xfrm>
            <a:off x="6299200" y="1917700"/>
            <a:ext cx="1296988" cy="431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7:L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*R•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79897" name="AutoShape 26"/>
          <p:cNvCxnSpPr>
            <a:stCxn id="79886" idx="3"/>
            <a:endCxn id="79896" idx="1"/>
          </p:cNvCxnSpPr>
          <p:nvPr/>
        </p:nvCxnSpPr>
        <p:spPr>
          <a:xfrm flipV="1">
            <a:off x="5507038" y="2133600"/>
            <a:ext cx="792162" cy="973138"/>
          </a:xfrm>
          <a:prstGeom prst="bentConnector3">
            <a:avLst>
              <a:gd name="adj1" fmla="val 49898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9898" name="Rectangle 27"/>
          <p:cNvSpPr/>
          <p:nvPr/>
        </p:nvSpPr>
        <p:spPr>
          <a:xfrm>
            <a:off x="5651500" y="2422525"/>
            <a:ext cx="3429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99" name="Text Box 28"/>
          <p:cNvSpPr txBox="1"/>
          <p:nvPr/>
        </p:nvSpPr>
        <p:spPr>
          <a:xfrm>
            <a:off x="6299200" y="2997200"/>
            <a:ext cx="1295400" cy="4333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8:R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L•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900" name="Line 29"/>
          <p:cNvSpPr/>
          <p:nvPr/>
        </p:nvSpPr>
        <p:spPr>
          <a:xfrm>
            <a:off x="5507038" y="3286125"/>
            <a:ext cx="792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901" name="Rectangle 30"/>
          <p:cNvSpPr/>
          <p:nvPr/>
        </p:nvSpPr>
        <p:spPr>
          <a:xfrm>
            <a:off x="5724525" y="3214688"/>
            <a:ext cx="319088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902" name="Text Box 31"/>
          <p:cNvSpPr txBox="1"/>
          <p:nvPr/>
        </p:nvSpPr>
        <p:spPr>
          <a:xfrm>
            <a:off x="4283075" y="4725988"/>
            <a:ext cx="1223963" cy="1296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6: 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L=•R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R •L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L •*R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L •i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79903" name="AutoShape 32"/>
          <p:cNvCxnSpPr>
            <a:stCxn id="79883" idx="3"/>
            <a:endCxn id="79902" idx="1"/>
          </p:cNvCxnSpPr>
          <p:nvPr/>
        </p:nvCxnSpPr>
        <p:spPr>
          <a:xfrm flipV="1">
            <a:off x="3203575" y="5375275"/>
            <a:ext cx="1079500" cy="323850"/>
          </a:xfrm>
          <a:prstGeom prst="bentConnector3">
            <a:avLst>
              <a:gd name="adj1" fmla="val 49852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9904" name="Rectangle 33"/>
          <p:cNvSpPr/>
          <p:nvPr/>
        </p:nvSpPr>
        <p:spPr>
          <a:xfrm>
            <a:off x="3348038" y="5373688"/>
            <a:ext cx="3190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905" name="Line 34"/>
          <p:cNvSpPr/>
          <p:nvPr/>
        </p:nvSpPr>
        <p:spPr>
          <a:xfrm flipV="1">
            <a:off x="4859338" y="4365625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906" name="Rectangle 35"/>
          <p:cNvSpPr/>
          <p:nvPr/>
        </p:nvSpPr>
        <p:spPr>
          <a:xfrm>
            <a:off x="4859338" y="4365625"/>
            <a:ext cx="25241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907" name="Text Box 36"/>
          <p:cNvSpPr txBox="1"/>
          <p:nvPr/>
        </p:nvSpPr>
        <p:spPr>
          <a:xfrm>
            <a:off x="6299200" y="5518150"/>
            <a:ext cx="1368425" cy="431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9:S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L=R•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908" name="Line 37"/>
          <p:cNvSpPr/>
          <p:nvPr/>
        </p:nvSpPr>
        <p:spPr>
          <a:xfrm>
            <a:off x="5507038" y="5734050"/>
            <a:ext cx="792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909" name="Rectangle 38"/>
          <p:cNvSpPr/>
          <p:nvPr/>
        </p:nvSpPr>
        <p:spPr>
          <a:xfrm>
            <a:off x="5724525" y="5446713"/>
            <a:ext cx="3429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79910" name="AutoShape 39"/>
          <p:cNvCxnSpPr>
            <a:stCxn id="79902" idx="3"/>
            <a:endCxn id="79899" idx="2"/>
          </p:cNvCxnSpPr>
          <p:nvPr/>
        </p:nvCxnSpPr>
        <p:spPr>
          <a:xfrm flipV="1">
            <a:off x="5507038" y="3430588"/>
            <a:ext cx="1439862" cy="1944687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9911" name="Rectangle 40"/>
          <p:cNvSpPr/>
          <p:nvPr/>
        </p:nvSpPr>
        <p:spPr>
          <a:xfrm>
            <a:off x="6875463" y="4149725"/>
            <a:ext cx="3190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79912" name="AutoShape 41"/>
          <p:cNvCxnSpPr>
            <a:stCxn id="79902" idx="2"/>
            <a:endCxn id="79886" idx="0"/>
          </p:cNvCxnSpPr>
          <p:nvPr/>
        </p:nvCxnSpPr>
        <p:spPr>
          <a:xfrm rot="5400000" flipH="1" flipV="1">
            <a:off x="3167063" y="4291013"/>
            <a:ext cx="3457575" cy="3175"/>
          </a:xfrm>
          <a:prstGeom prst="bentConnector5">
            <a:avLst>
              <a:gd name="adj1" fmla="val -6565"/>
              <a:gd name="adj2" fmla="val -79300000"/>
              <a:gd name="adj3" fmla="val 104269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9913" name="Rectangle 42"/>
          <p:cNvSpPr/>
          <p:nvPr/>
        </p:nvSpPr>
        <p:spPr>
          <a:xfrm>
            <a:off x="4059238" y="604520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sz="160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5820" name="矩形 75819"/>
          <p:cNvSpPr/>
          <p:nvPr/>
        </p:nvSpPr>
        <p:spPr>
          <a:xfrm>
            <a:off x="-468312" y="3068638"/>
            <a:ext cx="2519362" cy="228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1) S’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S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2) SL=R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3) SR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4) L*R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5) </a:t>
            </a:r>
            <a:r>
              <a:rPr lang="en-US" altLang="zh-CN" err="1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Li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 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6) RL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2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768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 eaLnBrk="1" hangingPunct="1">
              <a:buNone/>
            </a:pPr>
            <a:r>
              <a:rPr lang="en-US" altLang="zh-CN"/>
              <a:t>Follow</a:t>
            </a:r>
            <a:r>
              <a:rPr lang="zh-CN" altLang="en-US" dirty="0"/>
              <a:t>集合：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err="1"/>
              <a:t>Follow(R</a:t>
            </a:r>
            <a:r>
              <a:rPr lang="en-US" altLang="zh-CN"/>
              <a:t>)={#,=}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 err="1"/>
              <a:t>Follow(S</a:t>
            </a:r>
            <a:r>
              <a:rPr lang="en-US" altLang="zh-CN"/>
              <a:t>)={#}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 err="1"/>
              <a:t>Follow(S</a:t>
            </a:r>
            <a:r>
              <a:rPr lang="en-US" altLang="zh-CN">
                <a:latin typeface="宋体" panose="02010600030101010101" pitchFamily="2" charset="-122"/>
              </a:rPr>
              <a:t>’</a:t>
            </a:r>
            <a:r>
              <a:rPr lang="en-US" altLang="zh-CN"/>
              <a:t>)={#}</a:t>
            </a:r>
            <a:endParaRPr lang="en-US" altLang="zh-CN"/>
          </a:p>
          <a:p>
            <a:pPr lvl="1" eaLnBrk="1" hangingPunct="1">
              <a:buNone/>
            </a:pPr>
            <a:r>
              <a:rPr lang="en-US" altLang="zh-CN" err="1"/>
              <a:t>Follow(L</a:t>
            </a:r>
            <a:r>
              <a:rPr lang="en-US" altLang="zh-CN"/>
              <a:t>)={#,=}</a:t>
            </a:r>
            <a:endParaRPr lang="en-US" altLang="zh-CN"/>
          </a:p>
          <a:p>
            <a:pPr lvl="1" eaLnBrk="1" hangingPunct="1">
              <a:buNone/>
            </a:pPr>
            <a:r>
              <a:rPr lang="zh-CN" altLang="en-US" dirty="0"/>
              <a:t>构造</a:t>
            </a:r>
            <a:r>
              <a:rPr lang="en-US" altLang="zh-CN"/>
              <a:t>SLR</a:t>
            </a:r>
            <a:r>
              <a:rPr lang="zh-CN" altLang="en-US" dirty="0"/>
              <a:t>分析表见下页：</a:t>
            </a:r>
            <a:endParaRPr lang="zh-CN" altLang="en-US" dirty="0"/>
          </a:p>
        </p:txBody>
      </p:sp>
      <p:sp>
        <p:nvSpPr>
          <p:cNvPr id="80901" name="AutoShape 4">
            <a:hlinkClick r:id="rId1" action="ppaction://hlinksldjump"/>
          </p:cNvPr>
          <p:cNvSpPr/>
          <p:nvPr/>
        </p:nvSpPr>
        <p:spPr>
          <a:xfrm>
            <a:off x="7235825" y="155733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4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4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4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4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4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5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5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5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5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5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graphicFrame>
        <p:nvGraphicFramePr>
          <p:cNvPr id="81924" name="Table 81923"/>
          <p:cNvGraphicFramePr/>
          <p:nvPr/>
        </p:nvGraphicFramePr>
        <p:xfrm>
          <a:off x="827088" y="1989138"/>
          <a:ext cx="7705725" cy="4092575"/>
        </p:xfrm>
        <a:graphic>
          <a:graphicData uri="http://schemas.openxmlformats.org/drawingml/2006/table">
            <a:tbl>
              <a:tblPr/>
              <a:tblGrid>
                <a:gridCol w="985838"/>
                <a:gridCol w="958850"/>
                <a:gridCol w="1008062"/>
                <a:gridCol w="936625"/>
                <a:gridCol w="863600"/>
                <a:gridCol w="1008063"/>
                <a:gridCol w="1008062"/>
                <a:gridCol w="936625"/>
              </a:tblGrid>
              <a:tr h="341313">
                <a:tc row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12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acc</a:t>
                      </a:r>
                      <a:endParaRPr lang="en-US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lang="en-US" altLang="zh-CN" sz="2000" b="1" baseline="-250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r>
                        <a:rPr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/r</a:t>
                      </a:r>
                      <a:r>
                        <a:rPr lang="en-US" altLang="zh-CN" sz="2000" b="1" baseline="-250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2000" b="1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None/>
                      </a:pPr>
                      <a:endParaRPr lang="zh-CN" altLang="zh-CN" sz="2000" b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7996" marB="17996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172"/>
          <p:cNvSpPr>
            <a:spLocks noChangeArrowheads="1"/>
          </p:cNvSpPr>
          <p:nvPr/>
        </p:nvSpPr>
        <p:spPr bwMode="auto">
          <a:xfrm>
            <a:off x="6826250" y="5707063"/>
            <a:ext cx="2305050" cy="1150938"/>
          </a:xfrm>
          <a:prstGeom prst="cloudCallout">
            <a:avLst>
              <a:gd name="adj1" fmla="val -21417"/>
              <a:gd name="adj2" fmla="val -50412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P118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6.4 SLR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zh-CN" altLang="en-US" dirty="0"/>
              <a:t>因为存在重定义项，所以该文法不是</a:t>
            </a:r>
            <a:r>
              <a:rPr lang="en-US" altLang="zh-CN"/>
              <a:t>SLR</a:t>
            </a:r>
            <a:r>
              <a:rPr lang="zh-CN" altLang="en-US" dirty="0"/>
              <a:t>文法。＃</a:t>
            </a:r>
            <a:endParaRPr lang="zh-CN" altLang="en-US" dirty="0"/>
          </a:p>
        </p:txBody>
      </p:sp>
      <p:sp>
        <p:nvSpPr>
          <p:cNvPr id="535556" name="Text Box 4"/>
          <p:cNvSpPr txBox="1"/>
          <p:nvPr/>
        </p:nvSpPr>
        <p:spPr>
          <a:xfrm>
            <a:off x="1258888" y="3357563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分析原因，探索解决方案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  <p:sp>
        <p:nvSpPr>
          <p:cNvPr id="82950" name="AutoShape 5"/>
          <p:cNvSpPr/>
          <p:nvPr/>
        </p:nvSpPr>
        <p:spPr>
          <a:xfrm>
            <a:off x="8316913" y="5661025"/>
            <a:ext cx="503237" cy="792163"/>
          </a:xfrm>
          <a:prstGeom prst="actionButtonHome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798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一、</a:t>
            </a:r>
            <a:r>
              <a:rPr lang="en-US" altLang="zh-CN"/>
              <a:t>LR(1)</a:t>
            </a:r>
            <a:endParaRPr lang="en-US" altLang="zh-CN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、思路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如</a:t>
            </a:r>
            <a:endParaRPr lang="zh-CN" altLang="en-US" dirty="0"/>
          </a:p>
          <a:p>
            <a:pPr lvl="2" eaLnBrk="1" hangingPunct="1"/>
            <a:endParaRPr lang="zh-CN" altLang="en-US" dirty="0"/>
          </a:p>
          <a:p>
            <a:pPr lvl="2" eaLnBrk="1" hangingPunct="1"/>
            <a:r>
              <a:rPr lang="en-US" altLang="zh-CN"/>
              <a:t>SLR</a:t>
            </a:r>
            <a:r>
              <a:rPr lang="zh-CN" altLang="en-US" dirty="0"/>
              <a:t>的做法是：面临所有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Follow(R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，用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RL</a:t>
            </a:r>
            <a:r>
              <a:rPr lang="zh-CN" altLang="en-US" dirty="0">
                <a:sym typeface="Symbol" panose="05050102010706020507" pitchFamily="18" charset="2"/>
              </a:rPr>
              <a:t>进行归约，但是没有考虑到如果将</a:t>
            </a:r>
            <a:r>
              <a:rPr lang="en-US" altLang="zh-CN">
                <a:sym typeface="Symbol" panose="05050102010706020507" pitchFamily="18" charset="2"/>
              </a:rPr>
              <a:t>L</a:t>
            </a:r>
            <a:r>
              <a:rPr lang="zh-CN" altLang="en-US" dirty="0">
                <a:sym typeface="Symbol" panose="05050102010706020507" pitchFamily="18" charset="2"/>
              </a:rPr>
              <a:t>归约成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后紧跟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是不是有效的句型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dirty="0">
                <a:sym typeface="Symbol" panose="05050102010706020507" pitchFamily="18" charset="2"/>
              </a:rPr>
              <a:t>类比：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Follow(</a:t>
            </a:r>
            <a:r>
              <a:rPr lang="zh-CN" altLang="en-US" dirty="0">
                <a:sym typeface="Symbol" panose="05050102010706020507" pitchFamily="18" charset="2"/>
              </a:rPr>
              <a:t>吃</a:t>
            </a:r>
            <a:r>
              <a:rPr lang="en-US" altLang="zh-CN">
                <a:sym typeface="Symbol" panose="05050102010706020507" pitchFamily="18" charset="2"/>
              </a:rPr>
              <a:t>)={</a:t>
            </a:r>
            <a:r>
              <a:rPr lang="zh-CN" altLang="en-US" dirty="0">
                <a:sym typeface="Symbol" panose="05050102010706020507" pitchFamily="18" charset="2"/>
              </a:rPr>
              <a:t>牛奶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endParaRPr lang="en-US" altLang="zh-CN">
              <a:sym typeface="Symbol" panose="05050102010706020507" pitchFamily="18" charset="2"/>
            </a:endParaRPr>
          </a:p>
          <a:p>
            <a:pPr lvl="3" eaLnBrk="1" hangingPunct="1"/>
            <a:r>
              <a:rPr lang="zh-CN" altLang="en-US" dirty="0">
                <a:sym typeface="Symbol" panose="05050102010706020507" pitchFamily="18" charset="2"/>
              </a:rPr>
              <a:t>但是</a:t>
            </a:r>
            <a:endParaRPr lang="zh-CN" altLang="en-US" dirty="0">
              <a:sym typeface="Symbol" panose="05050102010706020507" pitchFamily="18" charset="2"/>
            </a:endParaRPr>
          </a:p>
          <a:p>
            <a:pPr lvl="4" eaLnBrk="1" hangingPunct="1"/>
            <a:r>
              <a:rPr lang="zh-CN" altLang="en-US" dirty="0">
                <a:sym typeface="Symbol" panose="05050102010706020507" pitchFamily="18" charset="2"/>
              </a:rPr>
              <a:t>当面临“牛奶”时，“吃吃桔子”却不行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537604" name="Text Box 4"/>
          <p:cNvSpPr txBox="1"/>
          <p:nvPr/>
        </p:nvSpPr>
        <p:spPr>
          <a:xfrm>
            <a:off x="2411413" y="2636838"/>
            <a:ext cx="1439862" cy="647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2: 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L•=R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R L•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9877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9877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9877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charRg st="1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79877">
                                            <p:txEl>
                                              <p:charRg st="1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79877">
                                            <p:txEl>
                                              <p:charRg st="1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79877">
                                            <p:txEl>
                                              <p:charRg st="1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charRg st="8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79877">
                                            <p:txEl>
                                              <p:charRg st="8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79877">
                                            <p:txEl>
                                              <p:charRg st="8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79877">
                                            <p:txEl>
                                              <p:charRg st="8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charRg st="8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79877">
                                            <p:txEl>
                                              <p:charRg st="8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79877">
                                            <p:txEl>
                                              <p:charRg st="8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79877">
                                            <p:txEl>
                                              <p:charRg st="8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charRg st="9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79877">
                                            <p:txEl>
                                              <p:charRg st="9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79877">
                                            <p:txEl>
                                              <p:charRg st="9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79877">
                                            <p:txEl>
                                              <p:charRg st="9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charRg st="10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79877">
                                            <p:txEl>
                                              <p:charRg st="10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79877">
                                            <p:txEl>
                                              <p:charRg st="10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79877">
                                            <p:txEl>
                                              <p:charRg st="10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09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一、</a:t>
            </a:r>
            <a:r>
              <a:rPr lang="en-US" altLang="zh-CN"/>
              <a:t>LR(1)</a:t>
            </a:r>
            <a:endParaRPr lang="en-US" altLang="zh-CN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、思路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对于例</a:t>
            </a:r>
            <a:r>
              <a:rPr lang="en-US" altLang="zh-CN"/>
              <a:t>4</a:t>
            </a:r>
            <a:r>
              <a:rPr lang="zh-CN" altLang="en-US" dirty="0"/>
              <a:t>而言：如果在状态栈顶处于                           且读头下是</a:t>
            </a:r>
            <a:r>
              <a:rPr lang="zh-CN" altLang="en-US" dirty="0">
                <a:latin typeface="华文楷体" pitchFamily="2" charset="-122"/>
              </a:rPr>
              <a:t>”</a:t>
            </a:r>
            <a:r>
              <a:rPr lang="en-US" altLang="zh-CN"/>
              <a:t>=</a:t>
            </a:r>
            <a:r>
              <a:rPr lang="en-US" altLang="zh-CN">
                <a:latin typeface="华文楷体" pitchFamily="2" charset="-122"/>
              </a:rPr>
              <a:t>”</a:t>
            </a:r>
            <a:r>
              <a:rPr lang="zh-CN" altLang="en-US" dirty="0"/>
              <a:t>时用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L</a:t>
            </a:r>
            <a:r>
              <a:rPr lang="zh-CN" altLang="en-US" dirty="0">
                <a:sym typeface="Symbol" panose="05050102010706020507" pitchFamily="18" charset="2"/>
              </a:rPr>
              <a:t>归约了，则：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zh-CN" altLang="en-US" dirty="0">
                <a:sym typeface="Symbol" panose="05050102010706020507" pitchFamily="18" charset="2"/>
              </a:rPr>
              <a:t>出现形式：</a:t>
            </a:r>
            <a:r>
              <a:rPr lang="en-US" altLang="zh-CN">
                <a:sym typeface="Symbol" panose="05050102010706020507" pitchFamily="18" charset="2"/>
              </a:rPr>
              <a:t>S’R=...</a:t>
            </a:r>
            <a:endParaRPr lang="en-US" altLang="zh-CN">
              <a:sym typeface="Symbol" panose="05050102010706020507" pitchFamily="18" charset="2"/>
            </a:endParaRPr>
          </a:p>
          <a:p>
            <a:pPr lvl="3" eaLnBrk="1" hangingPunct="1"/>
            <a:r>
              <a:rPr lang="zh-CN" altLang="en-US" dirty="0">
                <a:sym typeface="Symbol" panose="05050102010706020507" pitchFamily="18" charset="2"/>
              </a:rPr>
              <a:t>事实上不会出现</a:t>
            </a:r>
            <a:r>
              <a:rPr lang="en-US" altLang="zh-CN">
                <a:sym typeface="Symbol" panose="05050102010706020507" pitchFamily="18" charset="2"/>
              </a:rPr>
              <a:t>S’R=...</a:t>
            </a:r>
            <a:r>
              <a:rPr lang="zh-CN" altLang="en-US" dirty="0">
                <a:sym typeface="Symbol" panose="05050102010706020507" pitchFamily="18" charset="2"/>
              </a:rPr>
              <a:t>，因为由</a:t>
            </a:r>
            <a:r>
              <a:rPr lang="en-US" altLang="zh-CN">
                <a:sym typeface="Symbol" panose="05050102010706020507" pitchFamily="18" charset="2"/>
              </a:rPr>
              <a:t>S’</a:t>
            </a:r>
            <a:r>
              <a:rPr lang="zh-CN" altLang="en-US" dirty="0">
                <a:sym typeface="Symbol" panose="05050102010706020507" pitchFamily="18" charset="2"/>
              </a:rPr>
              <a:t>推导不出以“</a:t>
            </a:r>
            <a:r>
              <a:rPr lang="en-US" altLang="zh-CN">
                <a:sym typeface="Symbol" panose="05050102010706020507" pitchFamily="18" charset="2"/>
              </a:rPr>
              <a:t>R=”</a:t>
            </a:r>
            <a:r>
              <a:rPr lang="zh-CN" altLang="en-US" dirty="0">
                <a:sym typeface="Symbol" panose="05050102010706020507" pitchFamily="18" charset="2"/>
              </a:rPr>
              <a:t>开头的句型</a:t>
            </a:r>
            <a:endParaRPr lang="zh-CN" altLang="en-US" dirty="0">
              <a:sym typeface="Symbol" panose="05050102010706020507" pitchFamily="18" charset="2"/>
            </a:endParaRPr>
          </a:p>
          <a:p>
            <a:pPr lvl="3" eaLnBrk="1" hangingPunct="1"/>
            <a:r>
              <a:rPr lang="zh-CN" altLang="en-US" dirty="0">
                <a:sym typeface="Symbol" panose="05050102010706020507" pitchFamily="18" charset="2"/>
              </a:rPr>
              <a:t>所以前述分析表中</a:t>
            </a:r>
            <a:r>
              <a:rPr lang="en-US" altLang="zh-CN">
                <a:sym typeface="Symbol" panose="05050102010706020507" pitchFamily="18" charset="2"/>
              </a:rPr>
              <a:t>ACTION[2,=]=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sym typeface="Symbol" panose="05050102010706020507" pitchFamily="18" charset="2"/>
              </a:rPr>
              <a:t>6</a:t>
            </a:r>
            <a:r>
              <a:rPr lang="zh-CN" altLang="en-US" dirty="0">
                <a:sym typeface="Symbol" panose="05050102010706020507" pitchFamily="18" charset="2"/>
              </a:rPr>
              <a:t>是没有意义的</a:t>
            </a:r>
            <a:endParaRPr lang="zh-CN" altLang="en-US" dirty="0"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8628" name="Text Box 4"/>
          <p:cNvSpPr txBox="1"/>
          <p:nvPr/>
        </p:nvSpPr>
        <p:spPr>
          <a:xfrm>
            <a:off x="6300788" y="2276475"/>
            <a:ext cx="1439862" cy="647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2: 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L•=R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R L• 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1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0901">
                                            <p:txEl>
                                              <p:charRg st="1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0901">
                                            <p:txEl>
                                              <p:charRg st="1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0901">
                                            <p:txEl>
                                              <p:charRg st="1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80901">
                                            <p:txEl>
                                              <p:char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80901">
                                            <p:txEl>
                                              <p:char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80901">
                                            <p:txEl>
                                              <p:char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9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80901">
                                            <p:txEl>
                                              <p:charRg st="9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80901">
                                            <p:txEl>
                                              <p:charRg st="9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80901">
                                            <p:txEl>
                                              <p:charRg st="9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12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80901">
                                            <p:txEl>
                                              <p:charRg st="12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80901">
                                            <p:txEl>
                                              <p:charRg st="12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80901">
                                            <p:txEl>
                                              <p:charRg st="12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19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一、</a:t>
            </a:r>
            <a:r>
              <a:rPr lang="en-US" altLang="zh-CN"/>
              <a:t>LR(1)</a:t>
            </a:r>
            <a:endParaRPr lang="en-US" altLang="zh-CN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、思路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原因是并非所有的随符都出现在规范句型中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给每个</a:t>
            </a:r>
            <a:r>
              <a:rPr lang="en-US" altLang="zh-CN"/>
              <a:t>LR(0)</a:t>
            </a:r>
            <a:r>
              <a:rPr lang="zh-CN" altLang="en-US" dirty="0"/>
              <a:t>项目添加</a:t>
            </a:r>
            <a:r>
              <a:rPr lang="zh-CN" altLang="en-US" dirty="0">
                <a:solidFill>
                  <a:srgbClr val="0000FF"/>
                </a:solidFill>
              </a:rPr>
              <a:t>展望信息</a:t>
            </a:r>
            <a:r>
              <a:rPr lang="zh-CN" altLang="en-US" dirty="0"/>
              <a:t>，即：添加句柄之后可能跟的终结符，因为这些终结符确实是规范句型中跟在句柄之后的</a:t>
            </a:r>
            <a:endParaRPr lang="zh-CN" altLang="en-US" dirty="0"/>
          </a:p>
          <a:p>
            <a:pPr lvl="2" eaLnBrk="1" hangingPunct="1"/>
            <a:r>
              <a:rPr lang="zh-CN" altLang="en-US" dirty="0">
                <a:sym typeface="Symbol" panose="05050102010706020507" pitchFamily="18" charset="2"/>
              </a:rPr>
              <a:t>归约后得到的符号串应该是一个规范句型的前缀，即当分析栈内容为</a:t>
            </a:r>
            <a:r>
              <a:rPr lang="en-US" altLang="zh-CN">
                <a:sym typeface="Symbol" panose="05050102010706020507" pitchFamily="18" charset="2"/>
              </a:rPr>
              <a:t>#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输入符为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若将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zh-CN" altLang="en-US" dirty="0">
                <a:sym typeface="Symbol" panose="05050102010706020507" pitchFamily="18" charset="2"/>
              </a:rPr>
              <a:t>归约为</a:t>
            </a:r>
            <a:r>
              <a:rPr lang="en-US" altLang="zh-CN">
                <a:sym typeface="Symbol" panose="05050102010706020507" pitchFamily="18" charset="2"/>
              </a:rPr>
              <a:t>A,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>
                <a:sym typeface="Symbol" panose="05050102010706020507" pitchFamily="18" charset="2"/>
              </a:rPr>
              <a:t>#</a:t>
            </a:r>
            <a:r>
              <a:rPr lang="en-US" altLang="zh-CN" err="1">
                <a:sym typeface="Symbol" panose="05050102010706020507" pitchFamily="18" charset="2"/>
              </a:rPr>
              <a:t>A</a:t>
            </a:r>
            <a:r>
              <a:rPr lang="en-US" altLang="zh-CN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必须是某一规范句型的前缀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否则这个归约就是</a:t>
            </a:r>
            <a:r>
              <a:rPr lang="zh-CN" altLang="en-US" dirty="0">
                <a:solidFill>
                  <a:srgbClr val="0000FF"/>
                </a:solidFill>
                <a:ea typeface="华文琥珀" pitchFamily="2" charset="-122"/>
                <a:sym typeface="Symbol" panose="05050102010706020507" pitchFamily="18" charset="2"/>
              </a:rPr>
              <a:t>无效的</a:t>
            </a:r>
            <a:endParaRPr lang="zh-CN" altLang="en-US" dirty="0">
              <a:solidFill>
                <a:srgbClr val="0000FF"/>
              </a:solidFill>
              <a:ea typeface="华文琥珀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1925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1925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1925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charRg st="3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1925">
                                            <p:txEl>
                                              <p:charRg st="3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1925">
                                            <p:txEl>
                                              <p:charRg st="3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1925">
                                            <p:txEl>
                                              <p:charRg st="3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charRg st="8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1925">
                                            <p:txEl>
                                              <p:charRg st="8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1925">
                                            <p:txEl>
                                              <p:charRg st="8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1925">
                                            <p:txEl>
                                              <p:charRg st="8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二、</a:t>
            </a:r>
            <a:r>
              <a:rPr lang="en-US" altLang="zh-CN"/>
              <a:t>LR</a:t>
            </a:r>
            <a:r>
              <a:rPr lang="zh-CN" altLang="en-US" dirty="0"/>
              <a:t>分析法寻找可归约句柄的依据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历史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展望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现实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1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1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1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1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1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29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二、</a:t>
            </a:r>
            <a:r>
              <a:rPr lang="en-US" altLang="zh-CN"/>
              <a:t>LR(1)</a:t>
            </a:r>
            <a:r>
              <a:rPr lang="zh-CN" altLang="en-US" dirty="0"/>
              <a:t>项目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形如</a:t>
            </a:r>
            <a:r>
              <a:rPr lang="en-US" altLang="zh-CN"/>
              <a:t>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</a:t>
            </a:r>
            <a:r>
              <a:rPr lang="en-US" altLang="zh-CN" err="1">
                <a:latin typeface="宋体" panose="02010600030101010101" pitchFamily="2" charset="-122"/>
              </a:rPr>
              <a:t>•</a:t>
            </a:r>
            <a:r>
              <a:rPr lang="en-US" altLang="zh-CN" err="1">
                <a:sym typeface="Symbol" panose="05050102010706020507" pitchFamily="18" charset="2"/>
              </a:rPr>
              <a:t></a:t>
            </a:r>
            <a:r>
              <a:rPr lang="en-US" altLang="zh-CN" err="1"/>
              <a:t>,a</a:t>
            </a:r>
            <a:r>
              <a:rPr lang="en-US" altLang="zh-CN"/>
              <a:t>)</a:t>
            </a:r>
            <a:r>
              <a:rPr lang="zh-CN" altLang="en-US" dirty="0"/>
              <a:t>的二元式称为</a:t>
            </a:r>
            <a:r>
              <a:rPr lang="en-US" altLang="zh-CN"/>
              <a:t>LR(1)</a:t>
            </a:r>
            <a:r>
              <a:rPr lang="zh-CN" altLang="en-US" dirty="0"/>
              <a:t>项目。其中，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</a:t>
            </a:r>
            <a:r>
              <a:rPr lang="zh-CN" altLang="en-US" dirty="0"/>
              <a:t>是文法的一个产生式，</a:t>
            </a:r>
            <a:r>
              <a:rPr lang="en-US" altLang="zh-CN"/>
              <a:t>a</a:t>
            </a:r>
            <a:r>
              <a:rPr lang="zh-CN" altLang="en-US" dirty="0"/>
              <a:t>是终结符，称为</a:t>
            </a:r>
            <a:r>
              <a:rPr lang="zh-CN" altLang="en-US" dirty="0">
                <a:solidFill>
                  <a:srgbClr val="0000FF"/>
                </a:solidFill>
              </a:rPr>
              <a:t>搜索符</a:t>
            </a: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/>
              <a:t>理解：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预期栈顶形成句柄</a:t>
            </a:r>
            <a:r>
              <a:rPr lang="zh-CN" altLang="en-US" dirty="0">
                <a:sym typeface="Symbol" panose="05050102010706020507" pitchFamily="18" charset="2"/>
              </a:rPr>
              <a:t>后，在读头下读到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endParaRPr lang="en-US" altLang="zh-CN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>
                <a:sym typeface="Symbol" panose="05050102010706020507" pitchFamily="18" charset="2"/>
              </a:rPr>
              <a:t></a:t>
            </a:r>
            <a:r>
              <a:rPr lang="en-US" altLang="zh-CN">
                <a:latin typeface="华文楷体" pitchFamily="2" charset="-122"/>
              </a:rPr>
              <a:t>•</a:t>
            </a:r>
            <a:r>
              <a:rPr lang="en-US" altLang="zh-CN">
                <a:sym typeface="Symbol" panose="05050102010706020507" pitchFamily="18" charset="2"/>
              </a:rPr>
              <a:t></a:t>
            </a:r>
            <a:r>
              <a:rPr lang="zh-CN" altLang="en-US" dirty="0">
                <a:sym typeface="Symbol" panose="05050102010706020507" pitchFamily="18" charset="2"/>
              </a:rPr>
              <a:t>表示尚未进栈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>
                <a:sym typeface="Symbol" panose="05050102010706020507" pitchFamily="18" charset="2"/>
              </a:rPr>
              <a:t>LR(1)</a:t>
            </a:r>
            <a:r>
              <a:rPr lang="zh-CN" altLang="en-US" dirty="0">
                <a:sym typeface="Symbol" panose="05050102010706020507" pitchFamily="18" charset="2"/>
              </a:rPr>
              <a:t>项目是</a:t>
            </a:r>
            <a:r>
              <a:rPr lang="en-US" altLang="zh-CN">
                <a:sym typeface="Symbol" panose="05050102010706020507" pitchFamily="18" charset="2"/>
              </a:rPr>
              <a:t>LR(0)</a:t>
            </a:r>
            <a:r>
              <a:rPr lang="zh-CN" altLang="en-US" dirty="0">
                <a:sym typeface="Symbol" panose="05050102010706020507" pitchFamily="18" charset="2"/>
              </a:rPr>
              <a:t>项目的分裂，针对每个终结符会产生一个新的</a:t>
            </a:r>
            <a:r>
              <a:rPr lang="en-US" altLang="zh-CN">
                <a:sym typeface="Symbol" panose="05050102010706020507" pitchFamily="18" charset="2"/>
              </a:rPr>
              <a:t>LR(1</a:t>
            </a:r>
            <a:r>
              <a:rPr lang="zh-CN" altLang="en-US" dirty="0">
                <a:sym typeface="Symbol" panose="05050102010706020507" pitchFamily="18" charset="2"/>
              </a:rPr>
              <a:t>）项目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dirty="0">
                <a:sym typeface="Symbol" panose="05050102010706020507" pitchFamily="18" charset="2"/>
              </a:rPr>
              <a:t>延伸出</a:t>
            </a:r>
            <a:r>
              <a:rPr lang="en-US" altLang="zh-CN" err="1">
                <a:sym typeface="Symbol" panose="05050102010706020507" pitchFamily="18" charset="2"/>
              </a:rPr>
              <a:t>LR(k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项目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charRg st="1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2949">
                                            <p:txEl>
                                              <p:charRg st="1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2949">
                                            <p:txEl>
                                              <p:charRg st="1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2949">
                                            <p:txEl>
                                              <p:charRg st="1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charRg st="6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2949">
                                            <p:txEl>
                                              <p:charRg st="6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2949">
                                            <p:txEl>
                                              <p:charRg st="6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2949">
                                            <p:txEl>
                                              <p:charRg st="6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2949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2949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2949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2949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2949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2949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charRg st="10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2949">
                                            <p:txEl>
                                              <p:charRg st="10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2949">
                                            <p:txEl>
                                              <p:charRg st="10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2949">
                                            <p:txEl>
                                              <p:charRg st="10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charRg st="14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2949">
                                            <p:txEl>
                                              <p:charRg st="14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2949">
                                            <p:txEl>
                                              <p:charRg st="14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2949">
                                            <p:txEl>
                                              <p:charRg st="14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二、有效的</a:t>
            </a:r>
            <a:r>
              <a:rPr lang="en-US" altLang="zh-CN"/>
              <a:t>LR(1)</a:t>
            </a:r>
            <a:r>
              <a:rPr lang="zh-CN" altLang="en-US" dirty="0"/>
              <a:t>项目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若存在规范推导</a:t>
            </a:r>
            <a:r>
              <a:rPr lang="en-US" altLang="zh-CN"/>
              <a:t>S</a:t>
            </a:r>
            <a:r>
              <a:rPr lang="en-US" altLang="zh-CN">
                <a:latin typeface="宋体" panose="02010600030101010101" pitchFamily="2" charset="-122"/>
              </a:rPr>
              <a:t>’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latin typeface="Arial Black" panose="020B0A04020102020204" pitchFamily="34" charset="0"/>
                <a:sym typeface="Symbol" panose="05050102010706020507" pitchFamily="18" charset="2"/>
              </a:rPr>
              <a:t>*</a:t>
            </a:r>
            <a:r>
              <a:rPr lang="en-US" altLang="zh-CN">
                <a:sym typeface="Symbol" panose="05050102010706020507" pitchFamily="18" charset="2"/>
              </a:rPr>
              <a:t>A</a:t>
            </a:r>
            <a:r>
              <a:rPr lang="zh-CN" altLang="en-US" dirty="0">
                <a:sym typeface="Symbol" panose="05050102010706020507" pitchFamily="18" charset="2"/>
              </a:rPr>
              <a:t>，其中称规范句型的活前缀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记作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，且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</a:t>
            </a:r>
            <a:r>
              <a:rPr lang="en-US" altLang="zh-CN" err="1"/>
              <a:t>First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</a:t>
            </a:r>
            <a:r>
              <a:rPr lang="en-US" altLang="zh-CN"/>
              <a:t>)</a:t>
            </a:r>
            <a:r>
              <a:rPr lang="zh-CN" altLang="en-US" dirty="0"/>
              <a:t>，则</a:t>
            </a:r>
            <a:r>
              <a:rPr lang="en-US" altLang="zh-CN"/>
              <a:t>LR(1)</a:t>
            </a:r>
            <a:r>
              <a:rPr lang="zh-CN" altLang="en-US" dirty="0"/>
              <a:t>项目</a:t>
            </a:r>
            <a:r>
              <a:rPr lang="en-US" altLang="zh-CN"/>
              <a:t>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</a:t>
            </a:r>
            <a:r>
              <a:rPr lang="en-US" altLang="zh-CN" err="1">
                <a:latin typeface="宋体" panose="02010600030101010101" pitchFamily="2" charset="-122"/>
              </a:rPr>
              <a:t>•</a:t>
            </a:r>
            <a:r>
              <a:rPr lang="en-US" altLang="zh-CN" err="1">
                <a:sym typeface="Symbol" panose="05050102010706020507" pitchFamily="18" charset="2"/>
              </a:rPr>
              <a:t></a:t>
            </a:r>
            <a:r>
              <a:rPr lang="en-US" altLang="zh-CN" err="1"/>
              <a:t>,a</a:t>
            </a:r>
            <a:r>
              <a:rPr lang="en-US" altLang="zh-CN"/>
              <a:t>)</a:t>
            </a:r>
            <a:r>
              <a:rPr lang="zh-CN" altLang="en-US" dirty="0"/>
              <a:t>对于活前缀</a:t>
            </a:r>
            <a:r>
              <a:rPr lang="zh-CN" altLang="en-US" dirty="0">
                <a:sym typeface="Symbol" panose="05050102010706020507" pitchFamily="18" charset="2"/>
              </a:rPr>
              <a:t></a:t>
            </a:r>
            <a:r>
              <a:rPr lang="zh-CN" altLang="en-US" dirty="0"/>
              <a:t>是有效的</a:t>
            </a:r>
            <a:endParaRPr lang="zh-CN" altLang="en-US" dirty="0"/>
          </a:p>
        </p:txBody>
      </p:sp>
      <p:sp>
        <p:nvSpPr>
          <p:cNvPr id="540676" name="Rectangle 4"/>
          <p:cNvSpPr/>
          <p:nvPr/>
        </p:nvSpPr>
        <p:spPr>
          <a:xfrm>
            <a:off x="1763713" y="3860800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S’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*</a:t>
            </a:r>
            <a:endParaRPr lang="en-US" altLang="en-US" baseline="3000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0677" name="Rectangle 5"/>
          <p:cNvSpPr/>
          <p:nvPr/>
        </p:nvSpPr>
        <p:spPr>
          <a:xfrm>
            <a:off x="5292725" y="3860800"/>
            <a:ext cx="1873250" cy="4667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           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0678" name="Rectangle 6"/>
          <p:cNvSpPr/>
          <p:nvPr/>
        </p:nvSpPr>
        <p:spPr>
          <a:xfrm>
            <a:off x="2700338" y="3860800"/>
            <a:ext cx="1873250" cy="4667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   A    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0679" name="Rectangle 7"/>
          <p:cNvSpPr/>
          <p:nvPr/>
        </p:nvSpPr>
        <p:spPr>
          <a:xfrm>
            <a:off x="4716463" y="3860800"/>
            <a:ext cx="484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0680" name="Rectangle 8"/>
          <p:cNvSpPr/>
          <p:nvPr/>
        </p:nvSpPr>
        <p:spPr>
          <a:xfrm>
            <a:off x="5724525" y="3932238"/>
            <a:ext cx="792163" cy="360362"/>
          </a:xfrm>
          <a:prstGeom prst="rect">
            <a:avLst/>
          </a:prstGeom>
          <a:solidFill>
            <a:srgbClr val="FF00FF">
              <a:alpha val="25098"/>
            </a:srgb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cxnSp>
        <p:nvCxnSpPr>
          <p:cNvPr id="540682" name="AutoShape 10"/>
          <p:cNvCxnSpPr>
            <a:stCxn id="540683" idx="0"/>
            <a:endCxn id="540680" idx="0"/>
          </p:cNvCxnSpPr>
          <p:nvPr/>
        </p:nvCxnSpPr>
        <p:spPr>
          <a:xfrm rot="5400000" flipV="1">
            <a:off x="4711700" y="2524125"/>
            <a:ext cx="1588" cy="2809875"/>
          </a:xfrm>
          <a:prstGeom prst="curvedConnector3">
            <a:avLst>
              <a:gd name="adj1" fmla="val -4570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0683" name="Rectangle 11"/>
          <p:cNvSpPr/>
          <p:nvPr/>
        </p:nvSpPr>
        <p:spPr>
          <a:xfrm>
            <a:off x="3059113" y="3932238"/>
            <a:ext cx="503237" cy="360362"/>
          </a:xfrm>
          <a:prstGeom prst="rect">
            <a:avLst/>
          </a:prstGeom>
          <a:solidFill>
            <a:srgbClr val="FF00FF">
              <a:alpha val="25098"/>
            </a:srgb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40684" name="AutoShape 12"/>
          <p:cNvSpPr/>
          <p:nvPr/>
        </p:nvSpPr>
        <p:spPr>
          <a:xfrm rot="5400000">
            <a:off x="5613400" y="4183063"/>
            <a:ext cx="71438" cy="431800"/>
          </a:xfrm>
          <a:prstGeom prst="rightBrace">
            <a:avLst>
              <a:gd name="adj1" fmla="val 5031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40685" name="Rectangle 13"/>
          <p:cNvSpPr/>
          <p:nvPr/>
        </p:nvSpPr>
        <p:spPr>
          <a:xfrm>
            <a:off x="5475288" y="4292600"/>
            <a:ext cx="32067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</a:t>
            </a:r>
            <a:endParaRPr lang="en-US" altLang="zh-CN" sz="26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40686" name="AutoShape 14"/>
          <p:cNvSpPr/>
          <p:nvPr/>
        </p:nvSpPr>
        <p:spPr>
          <a:xfrm>
            <a:off x="6804025" y="4365625"/>
            <a:ext cx="144463" cy="431800"/>
          </a:xfrm>
          <a:prstGeom prst="downArrow">
            <a:avLst>
              <a:gd name="adj1" fmla="val 50000"/>
              <a:gd name="adj2" fmla="val 74697"/>
            </a:avLst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40687" name="Rectangle 15"/>
          <p:cNvSpPr/>
          <p:nvPr/>
        </p:nvSpPr>
        <p:spPr>
          <a:xfrm>
            <a:off x="6732588" y="4868863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a.......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40689" name="AutoShape 17"/>
          <p:cNvSpPr/>
          <p:nvPr/>
        </p:nvSpPr>
        <p:spPr>
          <a:xfrm rot="5400000">
            <a:off x="5902325" y="3967163"/>
            <a:ext cx="71438" cy="863600"/>
          </a:xfrm>
          <a:prstGeom prst="rightBrace">
            <a:avLst>
              <a:gd name="adj1" fmla="val 10062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40690" name="Rectangle 18"/>
          <p:cNvSpPr/>
          <p:nvPr/>
        </p:nvSpPr>
        <p:spPr>
          <a:xfrm>
            <a:off x="5795963" y="4292600"/>
            <a:ext cx="32067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</a:t>
            </a:r>
            <a:endParaRPr lang="en-US" altLang="zh-CN" sz="26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4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6" grpId="0"/>
      <p:bldP spid="540677" grpId="0" animBg="1"/>
      <p:bldP spid="540678" grpId="0" animBg="1"/>
      <p:bldP spid="540679" grpId="0"/>
      <p:bldP spid="540680" grpId="0" animBg="1"/>
      <p:bldP spid="540683" grpId="0" animBg="1"/>
      <p:bldP spid="540684" grpId="0" animBg="1"/>
      <p:bldP spid="540684" grpId="1" animBg="1"/>
      <p:bldP spid="540685" grpId="0"/>
      <p:bldP spid="540685" grpId="1"/>
      <p:bldP spid="540686" grpId="0" animBg="1"/>
      <p:bldP spid="540687" grpId="0"/>
      <p:bldP spid="540689" grpId="0" animBg="1"/>
      <p:bldP spid="54069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49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二、有效的</a:t>
            </a:r>
            <a:r>
              <a:rPr lang="en-US" altLang="zh-CN"/>
              <a:t>LR(1)</a:t>
            </a:r>
            <a:r>
              <a:rPr lang="zh-CN" altLang="en-US" dirty="0"/>
              <a:t>项目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注意：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如果</a:t>
            </a:r>
            <a:r>
              <a:rPr lang="en-US" altLang="zh-CN" err="1"/>
              <a:t>b</a:t>
            </a:r>
            <a:r>
              <a:rPr lang="en-US" altLang="zh-CN" err="1">
                <a:sym typeface="Symbol" panose="05050102010706020507" pitchFamily="18" charset="2"/>
              </a:rPr>
              <a:t>First</a:t>
            </a:r>
            <a:r>
              <a:rPr lang="en-US" altLang="zh-CN">
                <a:sym typeface="Symbol" panose="05050102010706020507" pitchFamily="18" charset="2"/>
              </a:rPr>
              <a:t>(),</a:t>
            </a:r>
            <a:r>
              <a:rPr lang="zh-CN" altLang="en-US" dirty="0">
                <a:sym typeface="Symbol" panose="05050102010706020507" pitchFamily="18" charset="2"/>
              </a:rPr>
              <a:t>即使</a:t>
            </a:r>
            <a:r>
              <a:rPr lang="en-US" altLang="zh-CN" err="1">
                <a:sym typeface="Symbol" panose="05050102010706020507" pitchFamily="18" charset="2"/>
              </a:rPr>
              <a:t>b</a:t>
            </a:r>
            <a:r>
              <a:rPr lang="en-US" altLang="zh-CN" err="1"/>
              <a:t>Follow(A</a:t>
            </a:r>
            <a:r>
              <a:rPr lang="en-US" altLang="zh-CN"/>
              <a:t>),</a:t>
            </a:r>
            <a:r>
              <a:rPr lang="zh-CN" altLang="en-US" dirty="0"/>
              <a:t>项目</a:t>
            </a:r>
            <a:r>
              <a:rPr lang="en-US" altLang="zh-CN"/>
              <a:t>( 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</a:t>
            </a:r>
            <a:r>
              <a:rPr lang="en-US" altLang="zh-CN" err="1">
                <a:latin typeface="华文楷体" pitchFamily="2" charset="-122"/>
              </a:rPr>
              <a:t>•</a:t>
            </a:r>
            <a:r>
              <a:rPr lang="en-US" altLang="zh-CN" err="1">
                <a:sym typeface="Symbol" panose="05050102010706020507" pitchFamily="18" charset="2"/>
              </a:rPr>
              <a:t></a:t>
            </a:r>
            <a:r>
              <a:rPr lang="en-US" altLang="zh-CN" err="1"/>
              <a:t>,b</a:t>
            </a:r>
            <a:r>
              <a:rPr lang="en-US" altLang="zh-CN"/>
              <a:t>)</a:t>
            </a:r>
            <a:r>
              <a:rPr lang="zh-CN" altLang="en-US" dirty="0"/>
              <a:t>也是无效的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分析法仅考虑</a:t>
            </a:r>
            <a:r>
              <a:rPr lang="zh-CN" altLang="en-US" dirty="0">
                <a:solidFill>
                  <a:srgbClr val="0000FF"/>
                </a:solidFill>
              </a:rPr>
              <a:t>有效的</a:t>
            </a:r>
            <a:r>
              <a:rPr lang="en-US" altLang="zh-CN"/>
              <a:t>LR(1)</a:t>
            </a:r>
            <a:r>
              <a:rPr lang="zh-CN" altLang="en-US" dirty="0"/>
              <a:t>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charRg st="1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4997">
                                            <p:txEl>
                                              <p:charRg st="1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4997">
                                            <p:txEl>
                                              <p:charRg st="1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4997">
                                            <p:txEl>
                                              <p:charRg st="1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charRg st="6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4997">
                                            <p:txEl>
                                              <p:charRg st="6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4997">
                                            <p:txEl>
                                              <p:charRg st="6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4997">
                                            <p:txEl>
                                              <p:charRg st="6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602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三、构造</a:t>
            </a:r>
            <a:r>
              <a:rPr lang="en-US" altLang="zh-CN"/>
              <a:t>LR(1)</a:t>
            </a:r>
            <a:r>
              <a:rPr lang="zh-CN" altLang="en-US" dirty="0"/>
              <a:t>项目集规范族的算法</a:t>
            </a:r>
            <a:endParaRPr lang="zh-CN" altLang="en-US" dirty="0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、</a:t>
            </a:r>
            <a:r>
              <a:rPr lang="en-US" altLang="zh-CN"/>
              <a:t>I</a:t>
            </a:r>
            <a:r>
              <a:rPr lang="zh-CN" altLang="en-US" dirty="0"/>
              <a:t>的项目集</a:t>
            </a:r>
            <a:r>
              <a:rPr lang="en-US" altLang="zh-CN"/>
              <a:t>CLOSURE(I)</a:t>
            </a:r>
            <a:endParaRPr lang="en-US" altLang="zh-CN"/>
          </a:p>
          <a:p>
            <a:pPr lvl="2" eaLnBrk="1" hangingPunct="1"/>
            <a:r>
              <a:rPr lang="en-US" altLang="zh-CN"/>
              <a:t>1</a:t>
            </a:r>
            <a:r>
              <a:rPr lang="zh-CN" altLang="en-US" dirty="0"/>
              <a:t>）</a:t>
            </a:r>
            <a:r>
              <a:rPr lang="en-US" altLang="zh-CN"/>
              <a:t>I</a:t>
            </a:r>
            <a:r>
              <a:rPr lang="zh-CN" altLang="en-US" dirty="0"/>
              <a:t>的任何项目都属于</a:t>
            </a:r>
            <a:r>
              <a:rPr lang="en-US" altLang="zh-CN"/>
              <a:t>CLOSURE(I)</a:t>
            </a:r>
            <a:endParaRPr lang="en-US" altLang="zh-CN"/>
          </a:p>
          <a:p>
            <a:pPr lvl="2" eaLnBrk="1" hangingPunct="1"/>
            <a:r>
              <a:rPr lang="en-US" altLang="zh-CN"/>
              <a:t>2</a:t>
            </a:r>
            <a:r>
              <a:rPr lang="zh-CN" altLang="en-US" dirty="0"/>
              <a:t>）若项目</a:t>
            </a:r>
            <a:r>
              <a:rPr lang="en-US" altLang="zh-CN"/>
              <a:t>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</a:t>
            </a:r>
            <a:r>
              <a:rPr lang="en-US" altLang="zh-CN" err="1">
                <a:latin typeface="华文楷体" pitchFamily="2" charset="-122"/>
              </a:rPr>
              <a:t>•</a:t>
            </a:r>
            <a:r>
              <a:rPr lang="en-US" altLang="zh-CN" err="1"/>
              <a:t>B</a:t>
            </a:r>
            <a:r>
              <a:rPr lang="en-US" altLang="zh-CN" err="1">
                <a:sym typeface="Symbol" panose="05050102010706020507" pitchFamily="18" charset="2"/>
              </a:rPr>
              <a:t></a:t>
            </a:r>
            <a:r>
              <a:rPr lang="en-US" altLang="zh-CN" err="1"/>
              <a:t>,a</a:t>
            </a:r>
            <a:r>
              <a:rPr lang="en-US" altLang="zh-CN"/>
              <a:t>)</a:t>
            </a:r>
            <a:r>
              <a:rPr lang="zh-CN" altLang="en-US" dirty="0"/>
              <a:t>属于</a:t>
            </a:r>
            <a:r>
              <a:rPr lang="en-US" altLang="zh-CN"/>
              <a:t>CLOSURE(I)</a:t>
            </a:r>
            <a:r>
              <a:rPr lang="zh-CN" altLang="en-US" dirty="0"/>
              <a:t>，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</a:t>
            </a:r>
            <a:r>
              <a:rPr lang="zh-CN" altLang="en-US" dirty="0">
                <a:sym typeface="Symbol" panose="05050102010706020507" pitchFamily="18" charset="2"/>
              </a:rPr>
              <a:t>是一个产生式，则对于</a:t>
            </a:r>
            <a:r>
              <a:rPr lang="en-US" altLang="zh-CN" err="1">
                <a:sym typeface="Symbol" panose="05050102010706020507" pitchFamily="18" charset="2"/>
              </a:rPr>
              <a:t>FIRST(</a:t>
            </a:r>
            <a:r>
              <a:rPr lang="en-US" altLang="zh-CN" err="1"/>
              <a:t>a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中的每个终结符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，如果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err="1"/>
              <a:t>B</a:t>
            </a:r>
            <a:r>
              <a:rPr lang="en-US" altLang="zh-CN" err="1">
                <a:sym typeface="Symbol" panose="05050102010706020507" pitchFamily="18" charset="2"/>
              </a:rPr>
              <a:t></a:t>
            </a:r>
            <a:r>
              <a:rPr lang="en-US" altLang="zh-CN" err="1">
                <a:latin typeface="华文楷体" pitchFamily="2" charset="-122"/>
              </a:rPr>
              <a:t>•</a:t>
            </a:r>
            <a:r>
              <a:rPr lang="en-US" altLang="zh-CN" err="1">
                <a:sym typeface="Symbol" panose="05050102010706020507" pitchFamily="18" charset="2"/>
              </a:rPr>
              <a:t></a:t>
            </a:r>
            <a:r>
              <a:rPr lang="en-US" altLang="zh-CN" err="1"/>
              <a:t>,b</a:t>
            </a:r>
            <a:r>
              <a:rPr lang="en-US" altLang="zh-CN"/>
              <a:t>)</a:t>
            </a:r>
            <a:r>
              <a:rPr lang="zh-CN" altLang="en-US" dirty="0"/>
              <a:t>原来不在</a:t>
            </a:r>
            <a:r>
              <a:rPr lang="en-US" altLang="zh-CN"/>
              <a:t>CLOSURE(I)</a:t>
            </a:r>
            <a:r>
              <a:rPr lang="zh-CN" altLang="en-US" dirty="0"/>
              <a:t>中，则把它加进去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因为</a:t>
            </a:r>
            <a:r>
              <a:rPr lang="en-US" altLang="zh-CN"/>
              <a:t>b</a:t>
            </a:r>
            <a:r>
              <a:rPr lang="zh-CN" altLang="en-US" dirty="0"/>
              <a:t>一定出现在</a:t>
            </a:r>
            <a:r>
              <a:rPr lang="en-US" altLang="zh-CN"/>
              <a:t>B</a:t>
            </a:r>
            <a:r>
              <a:rPr lang="zh-CN" altLang="en-US" dirty="0"/>
              <a:t>的后面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如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>
                <a:sym typeface="Symbol" panose="05050102010706020507" pitchFamily="18" charset="2"/>
              </a:rPr>
              <a:t>=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r>
              <a:rPr lang="en-US" altLang="zh-CN">
                <a:sym typeface="Symbol" panose="05050102010706020507" pitchFamily="18" charset="2"/>
              </a:rPr>
              <a:t>b=a</a:t>
            </a:r>
            <a:endParaRPr lang="en-US" altLang="en-US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/>
              <a:t>3</a:t>
            </a:r>
            <a:r>
              <a:rPr lang="zh-CN" altLang="en-US" dirty="0"/>
              <a:t>）重复直至</a:t>
            </a:r>
            <a:r>
              <a:rPr lang="en-US" altLang="zh-CN"/>
              <a:t>CLOSURE(I)</a:t>
            </a:r>
            <a:r>
              <a:rPr lang="zh-CN" altLang="en-US" dirty="0"/>
              <a:t>不再扩大</a:t>
            </a:r>
            <a:endParaRPr lang="zh-CN" altLang="en-US" dirty="0"/>
          </a:p>
        </p:txBody>
      </p:sp>
      <p:sp>
        <p:nvSpPr>
          <p:cNvPr id="542724" name="Text Box 4"/>
          <p:cNvSpPr txBox="1"/>
          <p:nvPr/>
        </p:nvSpPr>
        <p:spPr>
          <a:xfrm>
            <a:off x="1331913" y="5373688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(S’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  <a:sym typeface="Symbol" panose="05050102010706020507" pitchFamily="18" charset="2"/>
              </a:rPr>
              <a:t>S,</a:t>
            </a:r>
            <a:r>
              <a:rPr lang="en-US" altLang="zh-CN" sz="4000" u="sng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  <a:sym typeface="Symbol" panose="05050102010706020507" pitchFamily="18" charset="2"/>
              </a:rPr>
              <a:t>  ?  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)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6021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6021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6021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charRg st="3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6021">
                                            <p:txEl>
                                              <p:charRg st="3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6021">
                                            <p:txEl>
                                              <p:charRg st="3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6021">
                                            <p:txEl>
                                              <p:charRg st="3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charRg st="5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6021">
                                            <p:txEl>
                                              <p:charRg st="5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6021">
                                            <p:txEl>
                                              <p:charRg st="5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6021">
                                            <p:txEl>
                                              <p:charRg st="5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6021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6021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6021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charRg st="16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6021">
                                            <p:txEl>
                                              <p:charRg st="16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6021">
                                            <p:txEl>
                                              <p:charRg st="16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6021">
                                            <p:txEl>
                                              <p:charRg st="16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charRg st="17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6021">
                                            <p:txEl>
                                              <p:charRg st="17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6021">
                                            <p:txEl>
                                              <p:charRg st="17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6021">
                                            <p:txEl>
                                              <p:charRg st="17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70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三、构造</a:t>
            </a:r>
            <a:r>
              <a:rPr lang="en-US" altLang="zh-CN"/>
              <a:t>LR(1)</a:t>
            </a:r>
            <a:r>
              <a:rPr lang="zh-CN" altLang="en-US" dirty="0"/>
              <a:t>项目集规范族的算法</a:t>
            </a:r>
            <a:endParaRPr lang="zh-CN" altLang="en-US" dirty="0"/>
          </a:p>
          <a:p>
            <a:pPr lvl="1" eaLnBrk="1" hangingPunct="1"/>
            <a:r>
              <a:rPr lang="en-US" altLang="zh-CN"/>
              <a:t>2</a:t>
            </a:r>
            <a:r>
              <a:rPr lang="zh-CN" altLang="en-US" dirty="0"/>
              <a:t>、</a:t>
            </a:r>
            <a:r>
              <a:rPr lang="en-US" altLang="zh-CN"/>
              <a:t>GO</a:t>
            </a:r>
            <a:r>
              <a:rPr lang="zh-CN" altLang="en-US" dirty="0"/>
              <a:t>函数</a:t>
            </a:r>
            <a:endParaRPr lang="zh-CN" altLang="en-US" dirty="0"/>
          </a:p>
          <a:p>
            <a:pPr lvl="2" eaLnBrk="1" hangingPunct="1"/>
            <a:r>
              <a:rPr lang="en-US" altLang="zh-CN"/>
              <a:t>GO(I,X)=CLOSURE(J)</a:t>
            </a:r>
            <a:r>
              <a:rPr lang="zh-CN" altLang="en-US" dirty="0"/>
              <a:t>，其中：</a:t>
            </a:r>
            <a:r>
              <a:rPr lang="en-US" altLang="zh-CN"/>
              <a:t>J={</a:t>
            </a:r>
            <a:r>
              <a:rPr lang="zh-CN" altLang="en-US" dirty="0">
                <a:solidFill>
                  <a:srgbClr val="0000FF"/>
                </a:solidFill>
              </a:rPr>
              <a:t>任何形如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err="1">
                <a:solidFill>
                  <a:srgbClr val="0000FF"/>
                </a:solidFill>
              </a:rPr>
              <a:t>A</a:t>
            </a:r>
            <a:r>
              <a:rPr lang="en-US" altLang="zh-CN" err="1">
                <a:solidFill>
                  <a:srgbClr val="0000FF"/>
                </a:solidFill>
                <a:sym typeface="Symbol" panose="05050102010706020507" pitchFamily="18" charset="2"/>
              </a:rPr>
              <a:t></a:t>
            </a:r>
            <a:r>
              <a:rPr lang="en-US" altLang="zh-CN" err="1">
                <a:solidFill>
                  <a:srgbClr val="0000FF"/>
                </a:solidFill>
              </a:rPr>
              <a:t>X</a:t>
            </a:r>
            <a:r>
              <a:rPr lang="en-US" altLang="zh-CN" err="1">
                <a:solidFill>
                  <a:srgbClr val="0000FF"/>
                </a:solidFill>
                <a:latin typeface="华文楷体" pitchFamily="2" charset="-122"/>
              </a:rPr>
              <a:t>•</a:t>
            </a:r>
            <a:r>
              <a:rPr lang="en-US" altLang="zh-CN" err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altLang="zh-CN" err="1">
                <a:solidFill>
                  <a:srgbClr val="0000FF"/>
                </a:solidFill>
              </a:rPr>
              <a:t>,a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的项目</a:t>
            </a:r>
            <a:r>
              <a:rPr lang="en-US" altLang="zh-CN"/>
              <a:t>|(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</a:t>
            </a:r>
            <a:r>
              <a:rPr lang="en-US" altLang="zh-CN" err="1">
                <a:latin typeface="华文楷体" pitchFamily="2" charset="-122"/>
              </a:rPr>
              <a:t>•</a:t>
            </a:r>
            <a:r>
              <a:rPr lang="en-US" altLang="zh-CN" err="1"/>
              <a:t>X</a:t>
            </a:r>
            <a:r>
              <a:rPr lang="en-US" altLang="zh-CN" err="1">
                <a:sym typeface="Symbol" panose="05050102010706020507" pitchFamily="18" charset="2"/>
              </a:rPr>
              <a:t></a:t>
            </a:r>
            <a:r>
              <a:rPr lang="en-US" altLang="zh-CN" err="1"/>
              <a:t>,a)</a:t>
            </a:r>
            <a:r>
              <a:rPr lang="en-US" altLang="zh-CN" err="1">
                <a:sym typeface="Symbol" panose="05050102010706020507" pitchFamily="18" charset="2"/>
              </a:rPr>
              <a:t>I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endParaRPr lang="en-US" altLang="zh-CN">
              <a:sym typeface="Symbol" panose="05050102010706020507" pitchFamily="18" charset="2"/>
            </a:endParaRPr>
          </a:p>
        </p:txBody>
      </p:sp>
      <p:cxnSp>
        <p:nvCxnSpPr>
          <p:cNvPr id="92165" name="AutoShape 7"/>
          <p:cNvCxnSpPr>
            <a:stCxn id="87045" idx="0"/>
            <a:endCxn id="87045" idx="0"/>
          </p:cNvCxnSpPr>
          <p:nvPr/>
        </p:nvCxnSpPr>
        <p:spPr>
          <a:xfrm rot="5400000" flipV="1">
            <a:off x="4608513" y="1628775"/>
            <a:ext cx="1587" cy="1588"/>
          </a:xfrm>
          <a:prstGeom prst="curvedConnector3">
            <a:avLst>
              <a:gd name="adj1" fmla="val -1440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752" name="Text Box 8"/>
          <p:cNvSpPr txBox="1"/>
          <p:nvPr/>
        </p:nvSpPr>
        <p:spPr>
          <a:xfrm>
            <a:off x="1331913" y="3644900"/>
            <a:ext cx="6048375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前后搜索符不变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charRg st="2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7045">
                                            <p:txEl>
                                              <p:charRg st="2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7045">
                                            <p:txEl>
                                              <p:charRg st="2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7045">
                                            <p:txEl>
                                              <p:charRg st="2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80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课后练习：构造下述已拓广文法的初态</a:t>
            </a:r>
            <a:r>
              <a:rPr lang="en-US" altLang="zh-CN"/>
              <a:t>LR(1)</a:t>
            </a:r>
            <a:r>
              <a:rPr lang="zh-CN" altLang="en-US" dirty="0"/>
              <a:t>项目集：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S</a:t>
            </a:r>
            <a:r>
              <a:rPr lang="en-US" altLang="zh-CN">
                <a:latin typeface="宋体" panose="02010600030101010101" pitchFamily="2" charset="-122"/>
              </a:rPr>
              <a:t>’</a:t>
            </a:r>
            <a:r>
              <a:rPr lang="en-US" altLang="zh-CN">
                <a:sym typeface="Symbol" panose="05050102010706020507" pitchFamily="18" charset="2"/>
              </a:rPr>
              <a:t>S		</a:t>
            </a:r>
            <a:r>
              <a:rPr lang="en-US" altLang="zh-CN" err="1">
                <a:sym typeface="Symbol" panose="05050102010706020507" pitchFamily="18" charset="2"/>
              </a:rPr>
              <a:t>SAa</a:t>
            </a:r>
            <a:r>
              <a:rPr lang="en-US" altLang="zh-CN">
                <a:sym typeface="Symbol" panose="05050102010706020507" pitchFamily="18" charset="2"/>
              </a:rPr>
              <a:t>		</a:t>
            </a:r>
            <a:r>
              <a:rPr lang="en-US" altLang="zh-CN" err="1">
                <a:sym typeface="Symbol" panose="05050102010706020507" pitchFamily="18" charset="2"/>
              </a:rPr>
              <a:t>SdAb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</a:t>
            </a:r>
            <a:r>
              <a:rPr lang="en-US" altLang="zh-CN" err="1">
                <a:sym typeface="Symbol" panose="05050102010706020507" pitchFamily="18" charset="2"/>
              </a:rPr>
              <a:t>SBb</a:t>
            </a:r>
            <a:r>
              <a:rPr lang="en-US" altLang="zh-CN">
                <a:sym typeface="Symbol" panose="05050102010706020507" pitchFamily="18" charset="2"/>
              </a:rPr>
              <a:t>		</a:t>
            </a:r>
            <a:r>
              <a:rPr lang="en-US" altLang="zh-CN" err="1">
                <a:sym typeface="Symbol" panose="05050102010706020507" pitchFamily="18" charset="2"/>
              </a:rPr>
              <a:t>SdBa</a:t>
            </a:r>
            <a:r>
              <a:rPr lang="en-US" altLang="zh-CN">
                <a:sym typeface="Symbol" panose="05050102010706020507" pitchFamily="18" charset="2"/>
              </a:rPr>
              <a:t>	</a:t>
            </a:r>
            <a:r>
              <a:rPr lang="en-US" altLang="zh-CN" err="1">
                <a:sym typeface="Symbol" panose="05050102010706020507" pitchFamily="18" charset="2"/>
              </a:rPr>
              <a:t>Ac</a:t>
            </a:r>
            <a:r>
              <a:rPr lang="en-US" altLang="zh-CN">
                <a:sym typeface="Symbol" panose="05050102010706020507" pitchFamily="18" charset="2"/>
              </a:rPr>
              <a:t>		</a:t>
            </a:r>
            <a:r>
              <a:rPr lang="en-US" altLang="zh-CN" err="1">
                <a:sym typeface="Symbol" panose="05050102010706020507" pitchFamily="18" charset="2"/>
              </a:rPr>
              <a:t>Bc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解：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544773" name="Rectangle 5" descr="白色大理石"/>
          <p:cNvSpPr/>
          <p:nvPr/>
        </p:nvSpPr>
        <p:spPr>
          <a:xfrm>
            <a:off x="3348038" y="3141663"/>
            <a:ext cx="2376487" cy="2951162"/>
          </a:xfrm>
          <a:prstGeom prst="rect">
            <a:avLst/>
          </a:prstGeom>
          <a:blipFill rotWithShape="1">
            <a:blip r:embed="rId1">
              <a:alphaModFix amt="70000"/>
            </a:blip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544774" name="Rectangle 6"/>
          <p:cNvSpPr/>
          <p:nvPr/>
        </p:nvSpPr>
        <p:spPr>
          <a:xfrm>
            <a:off x="3841750" y="3068638"/>
            <a:ext cx="1522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S’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S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#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4775" name="Rectangle 7"/>
          <p:cNvSpPr/>
          <p:nvPr/>
        </p:nvSpPr>
        <p:spPr>
          <a:xfrm>
            <a:off x="3851275" y="3500438"/>
            <a:ext cx="160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S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Aa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#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4776" name="Rectangle 8"/>
          <p:cNvSpPr/>
          <p:nvPr/>
        </p:nvSpPr>
        <p:spPr>
          <a:xfrm>
            <a:off x="3851275" y="3933825"/>
            <a:ext cx="177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S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dAb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#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4777" name="Rectangle 9"/>
          <p:cNvSpPr/>
          <p:nvPr/>
        </p:nvSpPr>
        <p:spPr>
          <a:xfrm>
            <a:off x="3851275" y="4365625"/>
            <a:ext cx="160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S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Bb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#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4778" name="Rectangle 10"/>
          <p:cNvSpPr/>
          <p:nvPr/>
        </p:nvSpPr>
        <p:spPr>
          <a:xfrm>
            <a:off x="3851275" y="4797425"/>
            <a:ext cx="1741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S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dBa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#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4779" name="Rectangle 11"/>
          <p:cNvSpPr/>
          <p:nvPr/>
        </p:nvSpPr>
        <p:spPr>
          <a:xfrm>
            <a:off x="3851275" y="5229225"/>
            <a:ext cx="1419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A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c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a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4780" name="Rectangle 12"/>
          <p:cNvSpPr/>
          <p:nvPr/>
        </p:nvSpPr>
        <p:spPr>
          <a:xfrm>
            <a:off x="3851275" y="5589588"/>
            <a:ext cx="1419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B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c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b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544781" name="AutoShape 13"/>
          <p:cNvSpPr>
            <a:spLocks noChangeArrowheads="1"/>
          </p:cNvSpPr>
          <p:nvPr/>
        </p:nvSpPr>
        <p:spPr bwMode="auto">
          <a:xfrm>
            <a:off x="6227763" y="3573463"/>
            <a:ext cx="2447925" cy="935038"/>
          </a:xfrm>
          <a:prstGeom prst="wedgeRectCallout">
            <a:avLst>
              <a:gd name="adj1" fmla="val -133074"/>
              <a:gd name="adj2" fmla="val -169014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把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换成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呢？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8069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8069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8069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animBg="1"/>
      <p:bldP spid="544774" grpId="0"/>
      <p:bldP spid="544775" grpId="0"/>
      <p:bldP spid="544776" grpId="0"/>
      <p:bldP spid="544777" grpId="0"/>
      <p:bldP spid="544778" grpId="0"/>
      <p:bldP spid="544779" grpId="0"/>
      <p:bldP spid="544780" grpId="0"/>
      <p:bldP spid="54478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890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三、构造</a:t>
            </a:r>
            <a:r>
              <a:rPr lang="en-US" altLang="zh-CN"/>
              <a:t>LR(1)</a:t>
            </a:r>
            <a:r>
              <a:rPr lang="zh-CN" altLang="en-US" dirty="0"/>
              <a:t>项目集规范族的算法</a:t>
            </a:r>
            <a:endParaRPr lang="zh-CN" altLang="en-US" dirty="0"/>
          </a:p>
          <a:p>
            <a:pPr lvl="1" eaLnBrk="1" hangingPunct="1"/>
            <a:r>
              <a:rPr lang="en-US" altLang="zh-CN"/>
              <a:t>3</a:t>
            </a:r>
            <a:r>
              <a:rPr lang="zh-CN" altLang="en-US" dirty="0"/>
              <a:t>、构造</a:t>
            </a:r>
            <a:r>
              <a:rPr lang="en-US" altLang="zh-CN"/>
              <a:t>LR(1)</a:t>
            </a:r>
            <a:r>
              <a:rPr lang="zh-CN" altLang="en-US" dirty="0"/>
              <a:t>项目集族（簇）的算法（</a:t>
            </a:r>
            <a:r>
              <a:rPr lang="en-US" altLang="zh-CN">
                <a:hlinkClick r:id="rId1" action="ppaction://hlinksldjump"/>
              </a:rPr>
              <a:t>LR(0)</a:t>
            </a:r>
            <a:r>
              <a:rPr lang="zh-CN" altLang="en-US" dirty="0">
                <a:hlinkClick r:id="rId1" action="ppaction://hlinksldjump"/>
              </a:rPr>
              <a:t>相关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PROC ITEMSETS-LR1</a:t>
            </a:r>
            <a:endParaRPr lang="en-US" altLang="zh-CN"/>
          </a:p>
          <a:p>
            <a:pPr lvl="2" eaLnBrk="1" hangingPunct="1">
              <a:buNone/>
            </a:pPr>
            <a:r>
              <a:rPr lang="en-US" altLang="zh-CN"/>
              <a:t>	{</a:t>
            </a:r>
            <a:endParaRPr lang="en-US" altLang="zh-CN"/>
          </a:p>
          <a:p>
            <a:pPr lvl="2" eaLnBrk="1" hangingPunct="1">
              <a:buNone/>
            </a:pPr>
            <a:r>
              <a:rPr lang="en-US" altLang="zh-CN"/>
              <a:t>		C:={CLOSURE(S`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>
                <a:latin typeface="华文楷体" pitchFamily="2" charset="-122"/>
              </a:rPr>
              <a:t>•</a:t>
            </a:r>
            <a:r>
              <a:rPr lang="en-US" altLang="zh-CN"/>
              <a:t>S,#)}</a:t>
            </a:r>
            <a:endParaRPr lang="en-US" altLang="zh-CN"/>
          </a:p>
          <a:p>
            <a:pPr lvl="2" eaLnBrk="1" hangingPunct="1">
              <a:buNone/>
            </a:pPr>
            <a:r>
              <a:rPr lang="en-US" altLang="zh-CN"/>
              <a:t>		DO{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	FOR (C</a:t>
            </a:r>
            <a:r>
              <a:rPr lang="zh-CN" altLang="en-US" dirty="0"/>
              <a:t>中每个项目集</a:t>
            </a:r>
            <a:r>
              <a:rPr lang="en-US" altLang="zh-CN"/>
              <a:t>I</a:t>
            </a:r>
            <a:r>
              <a:rPr lang="zh-CN" altLang="en-US" dirty="0"/>
              <a:t>和</a:t>
            </a:r>
            <a:r>
              <a:rPr lang="en-US" altLang="zh-CN"/>
              <a:t>G`</a:t>
            </a:r>
            <a:r>
              <a:rPr lang="zh-CN" altLang="en-US" dirty="0"/>
              <a:t>中每个文法符号</a:t>
            </a:r>
            <a:r>
              <a:rPr lang="en-US" altLang="zh-CN"/>
              <a:t>X)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		IF  (GO(I,X)</a:t>
            </a:r>
            <a:r>
              <a:rPr lang="zh-CN" altLang="en-US" dirty="0"/>
              <a:t>非空且不属于</a:t>
            </a:r>
            <a:r>
              <a:rPr lang="en-US" altLang="zh-CN"/>
              <a:t>C)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		{</a:t>
            </a:r>
            <a:r>
              <a:rPr lang="zh-CN" altLang="en-US" dirty="0"/>
              <a:t>把</a:t>
            </a:r>
            <a:r>
              <a:rPr lang="en-US" altLang="zh-CN"/>
              <a:t>GO(I,X)</a:t>
            </a:r>
            <a:r>
              <a:rPr lang="zh-CN" altLang="en-US" dirty="0"/>
              <a:t>加入</a:t>
            </a:r>
            <a:r>
              <a:rPr lang="en-US" altLang="zh-CN"/>
              <a:t>C</a:t>
            </a:r>
            <a:r>
              <a:rPr lang="zh-CN" altLang="en-US" dirty="0"/>
              <a:t>中</a:t>
            </a:r>
            <a:r>
              <a:rPr lang="en-US" altLang="zh-CN"/>
              <a:t>}</a:t>
            </a:r>
            <a:endParaRPr lang="en-US" altLang="zh-CN"/>
          </a:p>
          <a:p>
            <a:pPr lvl="3" eaLnBrk="1" hangingPunct="1">
              <a:buNone/>
            </a:pPr>
            <a:r>
              <a:rPr lang="en-US" altLang="zh-CN"/>
              <a:t>		}WHILE  C</a:t>
            </a:r>
            <a:r>
              <a:rPr lang="zh-CN" altLang="en-US" dirty="0"/>
              <a:t>仍然在扩大</a:t>
            </a:r>
            <a:endParaRPr lang="zh-CN" altLang="en-US" dirty="0"/>
          </a:p>
          <a:p>
            <a:pPr lvl="3" eaLnBrk="1" hangingPunct="1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9093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9093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9093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6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9093">
                                            <p:txEl>
                                              <p:charRg st="6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9093">
                                            <p:txEl>
                                              <p:charRg st="6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9093">
                                            <p:txEl>
                                              <p:charRg st="6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19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89093">
                                            <p:txEl>
                                              <p:charRg st="19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89093">
                                            <p:txEl>
                                              <p:charRg st="19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89093">
                                            <p:txEl>
                                              <p:charRg st="19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89093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89093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89093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89093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89093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89093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"/>
                            </p:stCondLst>
                            <p:childTnLst>
                              <p:par>
                                <p:cTn id="3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17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89093">
                                            <p:txEl>
                                              <p:charRg st="17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89093">
                                            <p:txEl>
                                              <p:charRg st="17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89093">
                                            <p:txEl>
                                              <p:charRg st="17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89093">
                                            <p:txEl>
                                              <p:char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89093">
                                            <p:txEl>
                                              <p:char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89093">
                                            <p:txEl>
                                              <p:char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12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89093">
                                            <p:txEl>
                                              <p:charRg st="12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89093">
                                            <p:txEl>
                                              <p:charRg st="12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89093">
                                            <p:txEl>
                                              <p:charRg st="12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15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89093">
                                            <p:txEl>
                                              <p:charRg st="15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89093">
                                            <p:txEl>
                                              <p:charRg st="15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89093">
                                            <p:txEl>
                                              <p:charRg st="15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901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续例</a:t>
            </a:r>
            <a:r>
              <a:rPr lang="en-US" altLang="zh-CN"/>
              <a:t>4</a:t>
            </a:r>
            <a:r>
              <a:rPr lang="zh-CN" altLang="en-US" dirty="0"/>
              <a:t>：构造下述文法的</a:t>
            </a:r>
            <a:r>
              <a:rPr lang="en-US" altLang="zh-CN"/>
              <a:t>LR(1)</a:t>
            </a:r>
            <a:r>
              <a:rPr lang="zh-CN" altLang="en-US" dirty="0"/>
              <a:t>项目集族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1) S</a:t>
            </a:r>
            <a:r>
              <a:rPr lang="en-US" altLang="zh-CN">
                <a:latin typeface="宋体" panose="02010600030101010101" pitchFamily="2" charset="-122"/>
              </a:rPr>
              <a:t>’</a:t>
            </a:r>
            <a:r>
              <a:rPr lang="en-US" altLang="zh-CN">
                <a:sym typeface="Symbol" panose="05050102010706020507" pitchFamily="18" charset="2"/>
              </a:rPr>
              <a:t>S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2) SL=R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3) SR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4) L*R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5) </a:t>
            </a:r>
            <a:r>
              <a:rPr lang="en-US" altLang="zh-CN" err="1">
                <a:sym typeface="Symbol" panose="05050102010706020507" pitchFamily="18" charset="2"/>
              </a:rPr>
              <a:t>Li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6) RL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解：该文法的</a:t>
            </a:r>
            <a:r>
              <a:rPr lang="en-US" altLang="zh-CN">
                <a:sym typeface="Symbol" panose="05050102010706020507" pitchFamily="18" charset="2"/>
              </a:rPr>
              <a:t>LR(1)</a:t>
            </a:r>
            <a:r>
              <a:rPr lang="zh-CN" altLang="en-US" dirty="0">
                <a:sym typeface="Symbol" panose="05050102010706020507" pitchFamily="18" charset="2"/>
              </a:rPr>
              <a:t>项目集规范族见下页：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95237" name="AutoShape 5">
            <a:hlinkClick r:id="" action="ppaction://hlinkshowjump?jump=lastslideviewed"/>
          </p:cNvPr>
          <p:cNvSpPr/>
          <p:nvPr/>
        </p:nvSpPr>
        <p:spPr>
          <a:xfrm>
            <a:off x="4284663" y="5445125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charRg st="7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6259" name="Rectangle 5" descr="新闻纸"/>
          <p:cNvSpPr/>
          <p:nvPr/>
        </p:nvSpPr>
        <p:spPr>
          <a:xfrm>
            <a:off x="0" y="-26987"/>
            <a:ext cx="9144000" cy="6884987"/>
          </a:xfrm>
          <a:prstGeom prst="rect">
            <a:avLst/>
          </a:prstGeom>
          <a:blipFill rotWithShape="1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400" dirty="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48870" name="Text Box 6"/>
          <p:cNvSpPr txBox="1"/>
          <p:nvPr/>
        </p:nvSpPr>
        <p:spPr>
          <a:xfrm>
            <a:off x="468313" y="1628775"/>
            <a:ext cx="1585912" cy="23764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S’ →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S,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    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L=R,#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SR,   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L*R,=|#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RL,   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16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Li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=|#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8871" name="Text Box 7"/>
          <p:cNvSpPr txBox="1"/>
          <p:nvPr/>
        </p:nvSpPr>
        <p:spPr>
          <a:xfrm>
            <a:off x="2701925" y="1628775"/>
            <a:ext cx="1439863" cy="3603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S’ →S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874" name="Group 10"/>
          <p:cNvGrpSpPr/>
          <p:nvPr/>
        </p:nvGrpSpPr>
        <p:grpSpPr>
          <a:xfrm>
            <a:off x="2052638" y="1484313"/>
            <a:ext cx="649287" cy="457200"/>
            <a:chOff x="1156" y="436"/>
            <a:chExt cx="409" cy="288"/>
          </a:xfrm>
        </p:grpSpPr>
        <p:sp>
          <p:nvSpPr>
            <p:cNvPr id="96263" name="Line 8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64" name="Text Box 9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875" name="Text Box 11"/>
          <p:cNvSpPr txBox="1"/>
          <p:nvPr/>
        </p:nvSpPr>
        <p:spPr>
          <a:xfrm>
            <a:off x="2701925" y="2133600"/>
            <a:ext cx="1439863" cy="50323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=R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R→L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,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48876" name="Group 12"/>
          <p:cNvGrpSpPr/>
          <p:nvPr/>
        </p:nvGrpSpPr>
        <p:grpSpPr>
          <a:xfrm>
            <a:off x="2052638" y="1989138"/>
            <a:ext cx="649287" cy="457200"/>
            <a:chOff x="1156" y="436"/>
            <a:chExt cx="409" cy="288"/>
          </a:xfrm>
        </p:grpSpPr>
        <p:sp>
          <p:nvSpPr>
            <p:cNvPr id="96267" name="Line 13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68" name="Text Box 14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879" name="Text Box 15"/>
          <p:cNvSpPr txBox="1"/>
          <p:nvPr/>
        </p:nvSpPr>
        <p:spPr>
          <a:xfrm>
            <a:off x="2701925" y="2708275"/>
            <a:ext cx="1439863" cy="3603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 →R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880" name="Group 16"/>
          <p:cNvGrpSpPr/>
          <p:nvPr/>
        </p:nvGrpSpPr>
        <p:grpSpPr>
          <a:xfrm>
            <a:off x="2052638" y="2563813"/>
            <a:ext cx="649287" cy="457200"/>
            <a:chOff x="1156" y="436"/>
            <a:chExt cx="409" cy="288"/>
          </a:xfrm>
        </p:grpSpPr>
        <p:sp>
          <p:nvSpPr>
            <p:cNvPr id="96271" name="Line 17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72" name="Text Box 18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883" name="Text Box 19"/>
          <p:cNvSpPr txBox="1"/>
          <p:nvPr/>
        </p:nvSpPr>
        <p:spPr>
          <a:xfrm>
            <a:off x="2701925" y="3357563"/>
            <a:ext cx="1439863" cy="863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*R,=|#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RL,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*R,=|#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48884" name="Group 20"/>
          <p:cNvGrpSpPr/>
          <p:nvPr/>
        </p:nvGrpSpPr>
        <p:grpSpPr>
          <a:xfrm>
            <a:off x="2052638" y="3213100"/>
            <a:ext cx="649287" cy="457200"/>
            <a:chOff x="1156" y="436"/>
            <a:chExt cx="409" cy="288"/>
          </a:xfrm>
        </p:grpSpPr>
        <p:sp>
          <p:nvSpPr>
            <p:cNvPr id="96275" name="Line 21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76" name="Text Box 22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887" name="Text Box 23"/>
          <p:cNvSpPr txBox="1"/>
          <p:nvPr/>
        </p:nvSpPr>
        <p:spPr>
          <a:xfrm>
            <a:off x="506413" y="4508500"/>
            <a:ext cx="1439862" cy="3603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 →i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891" name="Group 27"/>
          <p:cNvGrpSpPr/>
          <p:nvPr/>
        </p:nvGrpSpPr>
        <p:grpSpPr>
          <a:xfrm>
            <a:off x="1260475" y="4005263"/>
            <a:ext cx="287338" cy="503237"/>
            <a:chOff x="884" y="2115"/>
            <a:chExt cx="181" cy="317"/>
          </a:xfrm>
        </p:grpSpPr>
        <p:sp>
          <p:nvSpPr>
            <p:cNvPr id="96279" name="Line 25"/>
            <p:cNvSpPr/>
            <p:nvPr/>
          </p:nvSpPr>
          <p:spPr>
            <a:xfrm>
              <a:off x="884" y="211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80" name="Text Box 26"/>
            <p:cNvSpPr txBox="1"/>
            <p:nvPr/>
          </p:nvSpPr>
          <p:spPr>
            <a:xfrm>
              <a:off x="884" y="2115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892" name="Text Box 28"/>
          <p:cNvSpPr txBox="1"/>
          <p:nvPr/>
        </p:nvSpPr>
        <p:spPr>
          <a:xfrm>
            <a:off x="4789488" y="2132013"/>
            <a:ext cx="1439862" cy="9366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S→L=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RL,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*R,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48893" name="Group 29"/>
          <p:cNvGrpSpPr/>
          <p:nvPr/>
        </p:nvGrpSpPr>
        <p:grpSpPr>
          <a:xfrm>
            <a:off x="4140200" y="1987550"/>
            <a:ext cx="649288" cy="457200"/>
            <a:chOff x="1156" y="436"/>
            <a:chExt cx="409" cy="288"/>
          </a:xfrm>
        </p:grpSpPr>
        <p:sp>
          <p:nvSpPr>
            <p:cNvPr id="96283" name="Line 30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84" name="Text Box 31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=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896" name="Text Box 32"/>
          <p:cNvSpPr txBox="1"/>
          <p:nvPr/>
        </p:nvSpPr>
        <p:spPr>
          <a:xfrm>
            <a:off x="2700338" y="4724400"/>
            <a:ext cx="1439862" cy="3603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L→*R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897" name="Group 33"/>
          <p:cNvGrpSpPr/>
          <p:nvPr/>
        </p:nvGrpSpPr>
        <p:grpSpPr>
          <a:xfrm>
            <a:off x="3454400" y="4221163"/>
            <a:ext cx="287338" cy="503237"/>
            <a:chOff x="884" y="2115"/>
            <a:chExt cx="181" cy="317"/>
          </a:xfrm>
        </p:grpSpPr>
        <p:sp>
          <p:nvSpPr>
            <p:cNvPr id="96287" name="Line 34"/>
            <p:cNvSpPr/>
            <p:nvPr/>
          </p:nvSpPr>
          <p:spPr>
            <a:xfrm>
              <a:off x="884" y="211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88" name="Text Box 35"/>
            <p:cNvSpPr txBox="1"/>
            <p:nvPr/>
          </p:nvSpPr>
          <p:spPr>
            <a:xfrm>
              <a:off x="884" y="2115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900" name="Text Box 36"/>
          <p:cNvSpPr txBox="1"/>
          <p:nvPr/>
        </p:nvSpPr>
        <p:spPr>
          <a:xfrm>
            <a:off x="4791075" y="3860800"/>
            <a:ext cx="1439863" cy="3603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R→L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=|#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901" name="Group 37"/>
          <p:cNvGrpSpPr/>
          <p:nvPr/>
        </p:nvGrpSpPr>
        <p:grpSpPr>
          <a:xfrm>
            <a:off x="4141788" y="3716338"/>
            <a:ext cx="649287" cy="457200"/>
            <a:chOff x="1156" y="436"/>
            <a:chExt cx="409" cy="288"/>
          </a:xfrm>
        </p:grpSpPr>
        <p:sp>
          <p:nvSpPr>
            <p:cNvPr id="96291" name="Line 38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92" name="Text Box 39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904" name="Text Box 40"/>
          <p:cNvSpPr txBox="1"/>
          <p:nvPr/>
        </p:nvSpPr>
        <p:spPr>
          <a:xfrm>
            <a:off x="6877050" y="2132013"/>
            <a:ext cx="1800225" cy="3603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S→L=R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905" name="Group 41"/>
          <p:cNvGrpSpPr/>
          <p:nvPr/>
        </p:nvGrpSpPr>
        <p:grpSpPr>
          <a:xfrm>
            <a:off x="6227763" y="1987550"/>
            <a:ext cx="649287" cy="457200"/>
            <a:chOff x="1156" y="436"/>
            <a:chExt cx="409" cy="288"/>
          </a:xfrm>
        </p:grpSpPr>
        <p:sp>
          <p:nvSpPr>
            <p:cNvPr id="96295" name="Line 42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96" name="Text Box 43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908" name="Text Box 44"/>
          <p:cNvSpPr txBox="1"/>
          <p:nvPr/>
        </p:nvSpPr>
        <p:spPr>
          <a:xfrm>
            <a:off x="4789488" y="3427413"/>
            <a:ext cx="1439862" cy="3603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 →i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913" name="Group 49"/>
          <p:cNvGrpSpPr/>
          <p:nvPr/>
        </p:nvGrpSpPr>
        <p:grpSpPr>
          <a:xfrm>
            <a:off x="5508625" y="2995613"/>
            <a:ext cx="360363" cy="457200"/>
            <a:chOff x="3560" y="1570"/>
            <a:chExt cx="227" cy="288"/>
          </a:xfrm>
        </p:grpSpPr>
        <p:sp>
          <p:nvSpPr>
            <p:cNvPr id="96299" name="Text Box 47"/>
            <p:cNvSpPr txBox="1"/>
            <p:nvPr/>
          </p:nvSpPr>
          <p:spPr>
            <a:xfrm>
              <a:off x="3606" y="1570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00" name="Line 48"/>
            <p:cNvSpPr/>
            <p:nvPr/>
          </p:nvSpPr>
          <p:spPr>
            <a:xfrm>
              <a:off x="3560" y="1616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48914" name="Text Box 50"/>
          <p:cNvSpPr txBox="1"/>
          <p:nvPr/>
        </p:nvSpPr>
        <p:spPr>
          <a:xfrm>
            <a:off x="6877050" y="2636838"/>
            <a:ext cx="1800225" cy="3603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R→L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915" name="Group 51"/>
          <p:cNvGrpSpPr/>
          <p:nvPr/>
        </p:nvGrpSpPr>
        <p:grpSpPr>
          <a:xfrm>
            <a:off x="6227763" y="2492375"/>
            <a:ext cx="649287" cy="457200"/>
            <a:chOff x="1156" y="436"/>
            <a:chExt cx="409" cy="288"/>
          </a:xfrm>
        </p:grpSpPr>
        <p:sp>
          <p:nvSpPr>
            <p:cNvPr id="96303" name="Line 52"/>
            <p:cNvSpPr/>
            <p:nvPr/>
          </p:nvSpPr>
          <p:spPr>
            <a:xfrm>
              <a:off x="1156" y="663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04" name="Text Box 53"/>
            <p:cNvSpPr txBox="1"/>
            <p:nvPr/>
          </p:nvSpPr>
          <p:spPr>
            <a:xfrm>
              <a:off x="1292" y="436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8919" name="Text Box 55"/>
          <p:cNvSpPr txBox="1"/>
          <p:nvPr/>
        </p:nvSpPr>
        <p:spPr>
          <a:xfrm>
            <a:off x="6877050" y="3500438"/>
            <a:ext cx="1800225" cy="9366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*R, 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RL,     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*R,   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err="1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i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     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48923" name="Group 59"/>
          <p:cNvGrpSpPr/>
          <p:nvPr/>
        </p:nvGrpSpPr>
        <p:grpSpPr>
          <a:xfrm>
            <a:off x="6229350" y="2563813"/>
            <a:ext cx="647700" cy="1368425"/>
            <a:chOff x="4014" y="1321"/>
            <a:chExt cx="408" cy="862"/>
          </a:xfrm>
        </p:grpSpPr>
        <p:cxnSp>
          <p:nvCxnSpPr>
            <p:cNvPr id="96307" name="AutoShape 56"/>
            <p:cNvCxnSpPr>
              <a:stCxn id="548892" idx="3"/>
              <a:endCxn id="548919" idx="1"/>
            </p:cNvCxnSpPr>
            <p:nvPr/>
          </p:nvCxnSpPr>
          <p:spPr>
            <a:xfrm>
              <a:off x="4014" y="1321"/>
              <a:ext cx="408" cy="862"/>
            </a:xfrm>
            <a:prstGeom prst="bentConnector3">
              <a:avLst>
                <a:gd name="adj1" fmla="val 49755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96308" name="Rectangle 58"/>
            <p:cNvSpPr/>
            <p:nvPr/>
          </p:nvSpPr>
          <p:spPr>
            <a:xfrm>
              <a:off x="4195" y="170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</a:rPr>
                <a:t>*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</p:grpSp>
      <p:grpSp>
        <p:nvGrpSpPr>
          <p:cNvPr id="548927" name="Group 63"/>
          <p:cNvGrpSpPr/>
          <p:nvPr/>
        </p:nvGrpSpPr>
        <p:grpSpPr>
          <a:xfrm>
            <a:off x="6229350" y="3051175"/>
            <a:ext cx="1547813" cy="557213"/>
            <a:chOff x="4014" y="1605"/>
            <a:chExt cx="975" cy="351"/>
          </a:xfrm>
        </p:grpSpPr>
        <p:cxnSp>
          <p:nvCxnSpPr>
            <p:cNvPr id="96310" name="AutoShape 60"/>
            <p:cNvCxnSpPr>
              <a:stCxn id="548919" idx="0"/>
              <a:endCxn id="548908" idx="3"/>
            </p:cNvCxnSpPr>
            <p:nvPr/>
          </p:nvCxnSpPr>
          <p:spPr>
            <a:xfrm rot="-5400000" flipH="1" flipV="1">
              <a:off x="4465" y="1432"/>
              <a:ext cx="68" cy="975"/>
            </a:xfrm>
            <a:prstGeom prst="bentConnector4">
              <a:avLst>
                <a:gd name="adj1" fmla="val -211764"/>
                <a:gd name="adj2" fmla="val 92611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96311" name="Rectangle 62"/>
            <p:cNvSpPr/>
            <p:nvPr/>
          </p:nvSpPr>
          <p:spPr>
            <a:xfrm>
              <a:off x="4451" y="1605"/>
              <a:ext cx="15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8931" name="Group 67"/>
          <p:cNvGrpSpPr/>
          <p:nvPr/>
        </p:nvGrpSpPr>
        <p:grpSpPr>
          <a:xfrm>
            <a:off x="1946275" y="3789363"/>
            <a:ext cx="755650" cy="900112"/>
            <a:chOff x="1316" y="2070"/>
            <a:chExt cx="476" cy="567"/>
          </a:xfrm>
        </p:grpSpPr>
        <p:cxnSp>
          <p:nvCxnSpPr>
            <p:cNvPr id="96313" name="AutoShape 64"/>
            <p:cNvCxnSpPr>
              <a:stCxn id="548883" idx="1"/>
              <a:endCxn id="548887" idx="3"/>
            </p:cNvCxnSpPr>
            <p:nvPr/>
          </p:nvCxnSpPr>
          <p:spPr>
            <a:xfrm rot="-10800000" flipV="1">
              <a:off x="1316" y="2070"/>
              <a:ext cx="476" cy="567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96314" name="Text Box 66"/>
            <p:cNvSpPr txBox="1"/>
            <p:nvPr/>
          </p:nvSpPr>
          <p:spPr>
            <a:xfrm>
              <a:off x="1519" y="2251"/>
              <a:ext cx="22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8934" name="Group 70"/>
          <p:cNvGrpSpPr/>
          <p:nvPr/>
        </p:nvGrpSpPr>
        <p:grpSpPr>
          <a:xfrm>
            <a:off x="3422650" y="3195638"/>
            <a:ext cx="1293813" cy="593725"/>
            <a:chOff x="2246" y="1696"/>
            <a:chExt cx="815" cy="374"/>
          </a:xfrm>
        </p:grpSpPr>
        <p:cxnSp>
          <p:nvCxnSpPr>
            <p:cNvPr id="96316" name="AutoShape 68"/>
            <p:cNvCxnSpPr>
              <a:stCxn id="548883" idx="0"/>
              <a:endCxn id="548883" idx="3"/>
            </p:cNvCxnSpPr>
            <p:nvPr/>
          </p:nvCxnSpPr>
          <p:spPr>
            <a:xfrm rot="5400000" flipV="1">
              <a:off x="2334" y="1705"/>
              <a:ext cx="272" cy="453"/>
            </a:xfrm>
            <a:prstGeom prst="bentConnector4">
              <a:avLst>
                <a:gd name="adj1" fmla="val -52940"/>
                <a:gd name="adj2" fmla="val 131569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96317" name="Text Box 69"/>
            <p:cNvSpPr txBox="1"/>
            <p:nvPr/>
          </p:nvSpPr>
          <p:spPr>
            <a:xfrm>
              <a:off x="2834" y="1696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</a:rPr>
                <a:t>*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</p:grpSp>
      <p:sp>
        <p:nvSpPr>
          <p:cNvPr id="548935" name="Text Box 71"/>
          <p:cNvSpPr txBox="1"/>
          <p:nvPr/>
        </p:nvSpPr>
        <p:spPr>
          <a:xfrm>
            <a:off x="6950075" y="4940300"/>
            <a:ext cx="1727200" cy="3603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L →*R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1400">
                <a:latin typeface="Arial Black" panose="020B0A04020102020204" pitchFamily="34" charset="0"/>
                <a:ea typeface="宋体" panose="02010600030101010101" pitchFamily="2" charset="-122"/>
              </a:rPr>
              <a:t>,  #</a:t>
            </a:r>
            <a:endParaRPr lang="en-US" altLang="zh-CN" sz="14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936" name="Group 72"/>
          <p:cNvGrpSpPr/>
          <p:nvPr/>
        </p:nvGrpSpPr>
        <p:grpSpPr>
          <a:xfrm>
            <a:off x="7813675" y="4437063"/>
            <a:ext cx="287338" cy="503237"/>
            <a:chOff x="884" y="2115"/>
            <a:chExt cx="181" cy="317"/>
          </a:xfrm>
        </p:grpSpPr>
        <p:sp>
          <p:nvSpPr>
            <p:cNvPr id="96320" name="Line 73"/>
            <p:cNvSpPr/>
            <p:nvPr/>
          </p:nvSpPr>
          <p:spPr>
            <a:xfrm>
              <a:off x="884" y="211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21" name="Text Box 74"/>
            <p:cNvSpPr txBox="1"/>
            <p:nvPr/>
          </p:nvSpPr>
          <p:spPr>
            <a:xfrm>
              <a:off x="884" y="2115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8942" name="Group 78"/>
          <p:cNvGrpSpPr/>
          <p:nvPr/>
        </p:nvGrpSpPr>
        <p:grpSpPr>
          <a:xfrm>
            <a:off x="7958138" y="3327400"/>
            <a:ext cx="1293812" cy="593725"/>
            <a:chOff x="2246" y="1696"/>
            <a:chExt cx="815" cy="374"/>
          </a:xfrm>
        </p:grpSpPr>
        <p:cxnSp>
          <p:nvCxnSpPr>
            <p:cNvPr id="96323" name="AutoShape 79"/>
            <p:cNvCxnSpPr>
              <a:stCxn id="548883" idx="0"/>
              <a:endCxn id="548883" idx="3"/>
            </p:cNvCxnSpPr>
            <p:nvPr/>
          </p:nvCxnSpPr>
          <p:spPr>
            <a:xfrm rot="5400000" flipV="1">
              <a:off x="2334" y="1705"/>
              <a:ext cx="272" cy="453"/>
            </a:xfrm>
            <a:prstGeom prst="bentConnector4">
              <a:avLst>
                <a:gd name="adj1" fmla="val -52940"/>
                <a:gd name="adj2" fmla="val 131569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96324" name="Text Box 80"/>
            <p:cNvSpPr txBox="1"/>
            <p:nvPr/>
          </p:nvSpPr>
          <p:spPr>
            <a:xfrm>
              <a:off x="2834" y="1696"/>
              <a:ext cx="22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8950" name="Group 86"/>
          <p:cNvGrpSpPr/>
          <p:nvPr/>
        </p:nvGrpSpPr>
        <p:grpSpPr>
          <a:xfrm>
            <a:off x="7596188" y="2997200"/>
            <a:ext cx="303212" cy="503238"/>
            <a:chOff x="4785" y="1888"/>
            <a:chExt cx="191" cy="317"/>
          </a:xfrm>
        </p:grpSpPr>
        <p:sp>
          <p:nvSpPr>
            <p:cNvPr id="96326" name="Line 81"/>
            <p:cNvSpPr/>
            <p:nvPr/>
          </p:nvSpPr>
          <p:spPr>
            <a:xfrm flipV="1">
              <a:off x="4961" y="1888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27" name="Rectangle 85"/>
            <p:cNvSpPr/>
            <p:nvPr/>
          </p:nvSpPr>
          <p:spPr>
            <a:xfrm>
              <a:off x="4785" y="1888"/>
              <a:ext cx="19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4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4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6328" name="AutoShape 87">
            <a:hlinkClick r:id="rId2" action="ppaction://hlinksldjump"/>
          </p:cNvPr>
          <p:cNvSpPr/>
          <p:nvPr/>
        </p:nvSpPr>
        <p:spPr>
          <a:xfrm>
            <a:off x="7812088" y="5734050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96329" name="AutoShape 88">
            <a:hlinkClick r:id="" action="ppaction://hlinkshowjump?jump=lastslideviewed"/>
          </p:cNvPr>
          <p:cNvSpPr/>
          <p:nvPr/>
        </p:nvSpPr>
        <p:spPr>
          <a:xfrm>
            <a:off x="8459788" y="404813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91212" name="矩形 91211"/>
          <p:cNvSpPr/>
          <p:nvPr/>
        </p:nvSpPr>
        <p:spPr>
          <a:xfrm>
            <a:off x="468313" y="158750"/>
            <a:ext cx="597535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</a:rPr>
              <a:t>1) S’</a:t>
            </a:r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S           2) SL=R             3) SR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  <a:p>
            <a:pPr lvl="1" indent="0" eaLnBrk="1" hangingPunct="1"/>
            <a:r>
              <a:rPr lang="en-US" altLang="zh-CN"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4) L*R         5) LI                   6) RL</a:t>
            </a:r>
            <a:endParaRPr lang="en-US" altLang="zh-CN"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4887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4887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4887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4887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4887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4887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48870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48870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48870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548870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548870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548870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48870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48870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48870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548870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548870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548870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887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887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8870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48870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8870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48870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5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3" dur="80"/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4" dur="80"/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80"/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0" dur="500"/>
                                        <p:tgtEl>
                                          <p:spTgt spid="5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5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7" dur="80"/>
                                        <p:tgtEl>
                                          <p:spTgt spid="548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8" dur="80"/>
                                        <p:tgtEl>
                                          <p:spTgt spid="548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80"/>
                                        <p:tgtEl>
                                          <p:spTgt spid="548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4" dur="500"/>
                                        <p:tgtEl>
                                          <p:spTgt spid="54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9" dur="80"/>
                                        <p:tgtEl>
                                          <p:spTgt spid="548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0" dur="80"/>
                                        <p:tgtEl>
                                          <p:spTgt spid="548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80"/>
                                        <p:tgtEl>
                                          <p:spTgt spid="548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5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548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548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548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8" dur="500"/>
                                        <p:tgtEl>
                                          <p:spTgt spid="5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3" dur="500"/>
                                        <p:tgtEl>
                                          <p:spTgt spid="54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54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3" dur="80"/>
                                        <p:tgtEl>
                                          <p:spTgt spid="548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4" dur="80"/>
                                        <p:tgtEl>
                                          <p:spTgt spid="548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80"/>
                                        <p:tgtEl>
                                          <p:spTgt spid="548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0" dur="500"/>
                                        <p:tgtEl>
                                          <p:spTgt spid="5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5" dur="80"/>
                                        <p:tgtEl>
                                          <p:spTgt spid="5489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6" dur="80"/>
                                        <p:tgtEl>
                                          <p:spTgt spid="548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80"/>
                                        <p:tgtEl>
                                          <p:spTgt spid="548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2" dur="500"/>
                                        <p:tgtEl>
                                          <p:spTgt spid="5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7" dur="80"/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8" dur="80"/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80"/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500"/>
                                        <p:tgtEl>
                                          <p:spTgt spid="5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9" dur="80"/>
                                        <p:tgtEl>
                                          <p:spTgt spid="548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0" dur="80"/>
                                        <p:tgtEl>
                                          <p:spTgt spid="548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80"/>
                                        <p:tgtEl>
                                          <p:spTgt spid="548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6" dur="500"/>
                                        <p:tgtEl>
                                          <p:spTgt spid="54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1" dur="500"/>
                                        <p:tgtEl>
                                          <p:spTgt spid="54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6" dur="80"/>
                                        <p:tgtEl>
                                          <p:spTgt spid="548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7" dur="80"/>
                                        <p:tgtEl>
                                          <p:spTgt spid="548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80"/>
                                        <p:tgtEl>
                                          <p:spTgt spid="548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3" dur="500"/>
                                        <p:tgtEl>
                                          <p:spTgt spid="5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8" dur="500"/>
                                        <p:tgtEl>
                                          <p:spTgt spid="54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3" dur="500"/>
                                        <p:tgtEl>
                                          <p:spTgt spid="54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0" grpId="0" animBg="1" build="allAtOnce"/>
      <p:bldP spid="548871" grpId="0" animBg="1"/>
      <p:bldP spid="548875" grpId="0" animBg="1"/>
      <p:bldP spid="548879" grpId="0" animBg="1"/>
      <p:bldP spid="548883" grpId="0" animBg="1"/>
      <p:bldP spid="548887" grpId="0" animBg="1"/>
      <p:bldP spid="548892" grpId="0" animBg="1"/>
      <p:bldP spid="548896" grpId="0" animBg="1"/>
      <p:bldP spid="548900" grpId="0" animBg="1"/>
      <p:bldP spid="548904" grpId="0" animBg="1"/>
      <p:bldP spid="548908" grpId="0" animBg="1"/>
      <p:bldP spid="548914" grpId="0" animBg="1"/>
      <p:bldP spid="548919" grpId="0" animBg="1"/>
      <p:bldP spid="548935" grpId="0" animBg="1"/>
      <p:bldP spid="9121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921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三、构造</a:t>
            </a:r>
            <a:r>
              <a:rPr lang="en-US" altLang="zh-CN"/>
              <a:t>LR(1)</a:t>
            </a:r>
            <a:r>
              <a:rPr lang="zh-CN" altLang="en-US" dirty="0"/>
              <a:t>项目集规范族的算法</a:t>
            </a:r>
            <a:endParaRPr lang="zh-CN" altLang="en-US" dirty="0"/>
          </a:p>
          <a:p>
            <a:pPr lvl="1" eaLnBrk="1" hangingPunct="1"/>
            <a:r>
              <a:rPr lang="en-US" altLang="zh-CN"/>
              <a:t>4</a:t>
            </a:r>
            <a:r>
              <a:rPr lang="zh-CN" altLang="en-US" dirty="0"/>
              <a:t>、构造</a:t>
            </a:r>
            <a:r>
              <a:rPr lang="en-US" altLang="zh-CN"/>
              <a:t>LR(1)</a:t>
            </a:r>
            <a:r>
              <a:rPr lang="zh-CN" altLang="en-US" dirty="0"/>
              <a:t>分析表算法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进行必要的编号后，分下述情形填写</a:t>
            </a:r>
            <a:r>
              <a:rPr lang="en-US" altLang="zh-CN"/>
              <a:t>ACTION</a:t>
            </a:r>
            <a:r>
              <a:rPr lang="zh-CN" altLang="en-US" dirty="0"/>
              <a:t>表与</a:t>
            </a:r>
            <a:r>
              <a:rPr lang="en-US" altLang="zh-CN"/>
              <a:t>GOTO</a:t>
            </a:r>
            <a:r>
              <a:rPr lang="zh-CN" altLang="en-US" dirty="0"/>
              <a:t>表：</a:t>
            </a:r>
            <a:endParaRPr lang="zh-CN" altLang="en-US" dirty="0"/>
          </a:p>
          <a:p>
            <a:pPr lvl="3" eaLnBrk="1" hangingPunct="1"/>
            <a:r>
              <a:rPr lang="en-US" altLang="zh-CN"/>
              <a:t>1</a:t>
            </a:r>
            <a:r>
              <a:rPr lang="zh-CN" altLang="en-US" dirty="0"/>
              <a:t>） </a:t>
            </a:r>
            <a:r>
              <a:rPr lang="en-US" altLang="zh-CN"/>
              <a:t>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</a:t>
            </a:r>
            <a:r>
              <a:rPr lang="en-US" altLang="zh-CN" err="1"/>
              <a:t>•a</a:t>
            </a:r>
            <a:r>
              <a:rPr lang="en-US" altLang="zh-CN" err="1">
                <a:sym typeface="Symbol" panose="05050102010706020507" pitchFamily="18" charset="2"/>
              </a:rPr>
              <a:t></a:t>
            </a:r>
            <a:r>
              <a:rPr lang="en-US" altLang="zh-CN" err="1"/>
              <a:t>,b)</a:t>
            </a:r>
            <a:r>
              <a:rPr lang="en-US" altLang="zh-CN" err="1">
                <a:sym typeface="Symbol" panose="05050102010706020507" pitchFamily="18" charset="2"/>
              </a:rPr>
              <a:t></a:t>
            </a:r>
            <a:r>
              <a:rPr lang="en-US" altLang="zh-CN" err="1"/>
              <a:t>k</a:t>
            </a:r>
            <a:endParaRPr lang="en-US" altLang="zh-CN"/>
          </a:p>
          <a:p>
            <a:pPr lvl="3" eaLnBrk="1" hangingPunct="1"/>
            <a:r>
              <a:rPr lang="en-US" altLang="zh-CN"/>
              <a:t>2</a:t>
            </a:r>
            <a:r>
              <a:rPr lang="zh-CN" altLang="en-US" dirty="0"/>
              <a:t>） </a:t>
            </a:r>
            <a:r>
              <a:rPr lang="en-US" altLang="zh-CN"/>
              <a:t>(</a:t>
            </a:r>
            <a:r>
              <a:rPr lang="en-US" altLang="zh-CN" err="1"/>
              <a:t>A</a:t>
            </a:r>
            <a:r>
              <a:rPr lang="en-US" altLang="zh-CN" err="1">
                <a:sym typeface="Symbol" panose="05050102010706020507" pitchFamily="18" charset="2"/>
              </a:rPr>
              <a:t></a:t>
            </a:r>
            <a:r>
              <a:rPr lang="en-US" altLang="zh-CN" err="1"/>
              <a:t>•,a)</a:t>
            </a:r>
            <a:r>
              <a:rPr lang="en-US" altLang="zh-CN" err="1">
                <a:sym typeface="Symbol" panose="05050102010706020507" pitchFamily="18" charset="2"/>
              </a:rPr>
              <a:t>k</a:t>
            </a:r>
            <a:endParaRPr lang="en-US" altLang="zh-CN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） </a:t>
            </a:r>
            <a:r>
              <a:rPr lang="en-US" altLang="zh-CN"/>
              <a:t>(S’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err="1">
                <a:sym typeface="Symbol" panose="05050102010706020507" pitchFamily="18" charset="2"/>
              </a:rPr>
              <a:t>S•,#)k</a:t>
            </a:r>
            <a:endParaRPr lang="en-US" altLang="zh-CN"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 dirty="0">
                <a:sym typeface="Symbol" panose="05050102010706020507" pitchFamily="18" charset="2"/>
              </a:rPr>
              <a:t>） </a:t>
            </a:r>
            <a:r>
              <a:rPr lang="en-US" altLang="zh-CN" err="1"/>
              <a:t>GO(</a:t>
            </a:r>
            <a:r>
              <a:rPr lang="en-US" altLang="zh-CN" err="1">
                <a:sym typeface="Symbol" panose="05050102010706020507" pitchFamily="18" charset="2"/>
              </a:rPr>
              <a:t>k,</a:t>
            </a:r>
            <a:r>
              <a:rPr lang="en-US" altLang="zh-CN" err="1"/>
              <a:t>A</a:t>
            </a:r>
            <a:r>
              <a:rPr lang="en-US" altLang="zh-CN"/>
              <a:t>)=j</a:t>
            </a:r>
            <a:endParaRPr lang="en-US" altLang="zh-CN"/>
          </a:p>
          <a:p>
            <a:pPr lvl="3" eaLnBrk="1" hangingPunct="1"/>
            <a:r>
              <a:rPr lang="en-US" altLang="zh-CN"/>
              <a:t>else put error</a:t>
            </a:r>
            <a:endParaRPr lang="en-US" altLang="zh-CN"/>
          </a:p>
        </p:txBody>
      </p:sp>
      <p:sp>
        <p:nvSpPr>
          <p:cNvPr id="549892" name="Text Box 4"/>
          <p:cNvSpPr txBox="1"/>
          <p:nvPr/>
        </p:nvSpPr>
        <p:spPr>
          <a:xfrm>
            <a:off x="1403350" y="5013325"/>
            <a:ext cx="6048375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接着完成例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4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，构造其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LR(1)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分析表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...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65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65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65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216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216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216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2165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2165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2165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charRg st="9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2165">
                                            <p:txEl>
                                              <p:charRg st="9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2165">
                                            <p:txEl>
                                              <p:charRg st="9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2165">
                                            <p:txEl>
                                              <p:charRg st="9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charRg st="11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2165">
                                            <p:txEl>
                                              <p:charRg st="11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2165">
                                            <p:txEl>
                                              <p:charRg st="11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2165">
                                            <p:txEl>
                                              <p:charRg st="11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92165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92165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92165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6.2 LR</a:t>
            </a:r>
            <a:r>
              <a:rPr lang="zh-CN" altLang="en-US" dirty="0"/>
              <a:t>分析器</a:t>
            </a:r>
            <a:endParaRPr lang="zh-CN" altLang="en-US" dirty="0"/>
          </a:p>
        </p:txBody>
      </p:sp>
      <p:sp>
        <p:nvSpPr>
          <p:cNvPr id="11269" name="Rectangle 3"/>
          <p:cNvSpPr>
            <a:spLocks noGrp="1"/>
          </p:cNvSpPr>
          <p:nvPr>
            <p:ph idx="1"/>
          </p:nvPr>
        </p:nvSpPr>
        <p:spPr>
          <a:xfrm>
            <a:off x="468313" y="1382713"/>
            <a:ext cx="8135937" cy="47529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</a:t>
            </a:r>
            <a:r>
              <a:rPr lang="en-US" altLang="zh-CN"/>
              <a:t>LR</a:t>
            </a:r>
            <a:r>
              <a:rPr lang="zh-CN" altLang="en-US" dirty="0"/>
              <a:t>分析器的核心</a:t>
            </a:r>
            <a:r>
              <a:rPr lang="en-US" altLang="zh-CN"/>
              <a:t>---</a:t>
            </a:r>
            <a:r>
              <a:rPr lang="zh-CN" altLang="en-US" dirty="0"/>
              <a:t>分析表</a:t>
            </a:r>
            <a:endParaRPr lang="zh-CN" altLang="en-US" dirty="0"/>
          </a:p>
          <a:p>
            <a:pPr lvl="1" eaLnBrk="1" hangingPunct="1"/>
            <a:r>
              <a:rPr lang="en-US" altLang="zh-CN"/>
              <a:t>1</a:t>
            </a:r>
            <a:r>
              <a:rPr lang="zh-CN" altLang="en-US" dirty="0"/>
              <a:t>、动作表（</a:t>
            </a:r>
            <a:r>
              <a:rPr lang="en-US" altLang="zh-CN"/>
              <a:t>ACTION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/>
            <a:r>
              <a:rPr lang="en-US" altLang="zh-CN" err="1"/>
              <a:t>ACTION[S,a</a:t>
            </a:r>
            <a:r>
              <a:rPr lang="en-US" altLang="zh-CN"/>
              <a:t>]</a:t>
            </a:r>
            <a:r>
              <a:rPr lang="zh-CN" altLang="en-US" dirty="0"/>
              <a:t>的含义</a:t>
            </a:r>
            <a:endParaRPr lang="zh-CN" altLang="en-US" dirty="0"/>
          </a:p>
          <a:p>
            <a:pPr lvl="2" eaLnBrk="1" hangingPunct="1"/>
            <a:r>
              <a:rPr lang="en-US" altLang="zh-CN" err="1"/>
              <a:t>ACTION[S,a</a:t>
            </a:r>
            <a:r>
              <a:rPr lang="en-US" altLang="zh-CN"/>
              <a:t>]</a:t>
            </a:r>
            <a:r>
              <a:rPr lang="zh-CN" altLang="en-US" dirty="0"/>
              <a:t>有多少种可能的动作？</a:t>
            </a:r>
            <a:endParaRPr lang="zh-CN" altLang="en-US" dirty="0"/>
          </a:p>
          <a:p>
            <a:pPr lvl="3" eaLnBrk="1" hangingPunct="1"/>
            <a:r>
              <a:rPr lang="en-US" altLang="zh-CN" err="1"/>
              <a:t>r</a:t>
            </a:r>
            <a:r>
              <a:rPr lang="en-US" altLang="zh-CN" baseline="-25000" err="1"/>
              <a:t>j</a:t>
            </a:r>
            <a:endParaRPr lang="en-US" altLang="zh-CN" baseline="-25000"/>
          </a:p>
          <a:p>
            <a:pPr lvl="3" eaLnBrk="1" hangingPunct="1"/>
            <a:r>
              <a:rPr lang="en-US" altLang="zh-CN" err="1"/>
              <a:t>S</a:t>
            </a:r>
            <a:r>
              <a:rPr lang="en-US" altLang="zh-CN" baseline="-25000" err="1"/>
              <a:t>j</a:t>
            </a:r>
            <a:endParaRPr lang="en-US" altLang="zh-CN"/>
          </a:p>
          <a:p>
            <a:pPr lvl="3" eaLnBrk="1" hangingPunct="1"/>
            <a:r>
              <a:rPr lang="en-US" altLang="zh-CN"/>
              <a:t>error</a:t>
            </a:r>
            <a:endParaRPr lang="en-US" altLang="zh-CN"/>
          </a:p>
          <a:p>
            <a:pPr lvl="3" eaLnBrk="1" hangingPunct="1"/>
            <a:r>
              <a:rPr lang="en-US" altLang="zh-CN"/>
              <a:t>acc</a:t>
            </a:r>
            <a:endParaRPr lang="en-US" altLang="zh-CN"/>
          </a:p>
        </p:txBody>
      </p:sp>
      <p:sp>
        <p:nvSpPr>
          <p:cNvPr id="6" name="AutoShape 172"/>
          <p:cNvSpPr>
            <a:spLocks noChangeArrowheads="1"/>
          </p:cNvSpPr>
          <p:nvPr/>
        </p:nvSpPr>
        <p:spPr bwMode="auto">
          <a:xfrm>
            <a:off x="6588125" y="5516563"/>
            <a:ext cx="2305050" cy="1150938"/>
          </a:xfrm>
          <a:prstGeom prst="cloudCallout">
            <a:avLst>
              <a:gd name="adj1" fmla="val -103044"/>
              <a:gd name="adj2" fmla="val -161181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华文琥珀" pitchFamily="2" charset="-122"/>
                <a:cs typeface="+mn-cs"/>
              </a:rPr>
              <a:t>P110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华文琥珀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7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8307" name="Rectangle 187" descr="蓝色面巾纸"/>
          <p:cNvSpPr/>
          <p:nvPr/>
        </p:nvSpPr>
        <p:spPr>
          <a:xfrm>
            <a:off x="0" y="549275"/>
            <a:ext cx="9144000" cy="6308725"/>
          </a:xfrm>
          <a:prstGeom prst="rect">
            <a:avLst/>
          </a:prstGeom>
          <a:blipFill rotWithShape="1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graphicFrame>
        <p:nvGraphicFramePr>
          <p:cNvPr id="552274" name="Group 338"/>
          <p:cNvGraphicFramePr>
            <a:graphicFrameLocks noGrp="1"/>
          </p:cNvGraphicFramePr>
          <p:nvPr/>
        </p:nvGraphicFramePr>
        <p:xfrm>
          <a:off x="323850" y="765175"/>
          <a:ext cx="8569325" cy="5957888"/>
        </p:xfrm>
        <a:graphic>
          <a:graphicData uri="http://schemas.openxmlformats.org/drawingml/2006/table">
            <a:tbl>
              <a:tblPr/>
              <a:tblGrid>
                <a:gridCol w="1096963"/>
                <a:gridCol w="1065212"/>
                <a:gridCol w="1120775"/>
                <a:gridCol w="1042988"/>
                <a:gridCol w="960437"/>
                <a:gridCol w="1120775"/>
                <a:gridCol w="1120775"/>
                <a:gridCol w="1041400"/>
              </a:tblGrid>
              <a:tr h="3683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698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acc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457" name="AutoShape 337">
            <a:hlinkClick r:id="rId2" action="ppaction://hlinksldjump"/>
          </p:cNvPr>
          <p:cNvSpPr/>
          <p:nvPr/>
        </p:nvSpPr>
        <p:spPr>
          <a:xfrm>
            <a:off x="8532813" y="404813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98458" name="AutoShape 339">
            <a:hlinkClick r:id="" action="ppaction://hlinkshowjump?jump=lastslideviewed"/>
          </p:cNvPr>
          <p:cNvSpPr/>
          <p:nvPr/>
        </p:nvSpPr>
        <p:spPr>
          <a:xfrm>
            <a:off x="107950" y="5084763"/>
            <a:ext cx="539750" cy="64770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942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三、构造</a:t>
            </a:r>
            <a:r>
              <a:rPr lang="en-US" altLang="zh-CN"/>
              <a:t>LR(1)</a:t>
            </a:r>
            <a:r>
              <a:rPr lang="zh-CN" altLang="en-US" dirty="0"/>
              <a:t>项目集规范族的算法</a:t>
            </a:r>
            <a:endParaRPr lang="zh-CN" altLang="en-US" dirty="0"/>
          </a:p>
          <a:p>
            <a:pPr lvl="1" eaLnBrk="1" hangingPunct="1"/>
            <a:r>
              <a:rPr lang="en-US" altLang="zh-CN"/>
              <a:t>5</a:t>
            </a:r>
            <a:r>
              <a:rPr lang="zh-CN" altLang="en-US" dirty="0"/>
              <a:t>、注意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若文法</a:t>
            </a:r>
            <a:r>
              <a:rPr lang="en-US" altLang="zh-CN"/>
              <a:t>G`</a:t>
            </a:r>
            <a:r>
              <a:rPr lang="zh-CN" altLang="en-US" dirty="0"/>
              <a:t>按构造</a:t>
            </a:r>
            <a:r>
              <a:rPr lang="en-US" altLang="zh-CN"/>
              <a:t>LR(1)</a:t>
            </a:r>
            <a:r>
              <a:rPr lang="zh-CN" altLang="en-US" dirty="0"/>
              <a:t>分析表算法构造出来的分析表不包含多重定义项，则该文法</a:t>
            </a:r>
            <a:r>
              <a:rPr lang="en-US" altLang="zh-CN"/>
              <a:t>G`</a:t>
            </a:r>
            <a:r>
              <a:rPr lang="zh-CN" altLang="en-US" dirty="0"/>
              <a:t>是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LR(1)</a:t>
            </a:r>
            <a:r>
              <a:rPr lang="zh-CN" altLang="en-US" dirty="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</a:rPr>
              <a:t>文法</a:t>
            </a:r>
            <a:r>
              <a:rPr lang="en-US" altLang="zh-CN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</a:rPr>
              <a:t>,</a:t>
            </a:r>
            <a:r>
              <a:rPr lang="zh-CN" altLang="en-US" dirty="0"/>
              <a:t>上例是</a:t>
            </a:r>
            <a:r>
              <a:rPr lang="en-US" altLang="zh-CN">
                <a:solidFill>
                  <a:srgbClr val="0000FF"/>
                </a:solidFill>
              </a:rPr>
              <a:t>LR(1)</a:t>
            </a:r>
            <a:r>
              <a:rPr lang="zh-CN" altLang="en-US" dirty="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</a:rPr>
              <a:t>文法</a:t>
            </a:r>
            <a:endParaRPr lang="zh-CN" altLang="en-US" dirty="0">
              <a:solidFill>
                <a:srgbClr val="0000FF"/>
              </a:solidFill>
              <a:latin typeface="华文琥珀" pitchFamily="2" charset="-122"/>
              <a:ea typeface="华文琥珀" pitchFamily="2" charset="-122"/>
            </a:endParaRPr>
          </a:p>
          <a:p>
            <a:pPr lvl="2" eaLnBrk="1" hangingPunct="1"/>
            <a:r>
              <a:rPr lang="en-US" altLang="zh-CN"/>
              <a:t>SLR</a:t>
            </a:r>
            <a:r>
              <a:rPr lang="zh-CN" altLang="en-US" dirty="0"/>
              <a:t>文法都是</a:t>
            </a:r>
            <a:r>
              <a:rPr lang="en-US" altLang="zh-CN"/>
              <a:t>LR(1)</a:t>
            </a:r>
            <a:r>
              <a:rPr lang="zh-CN" altLang="en-US" dirty="0"/>
              <a:t>文法，反之不一定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状态增多，必须简化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charRg st="2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4213">
                                            <p:txEl>
                                              <p:charRg st="2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4213">
                                            <p:txEl>
                                              <p:charRg st="2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4213">
                                            <p:txEl>
                                              <p:charRg st="2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charRg st="8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4213">
                                            <p:txEl>
                                              <p:charRg st="8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4213">
                                            <p:txEl>
                                              <p:charRg st="8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4213">
                                            <p:txEl>
                                              <p:charRg st="8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charRg st="10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4213">
                                            <p:txEl>
                                              <p:charRg st="10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4213">
                                            <p:txEl>
                                              <p:charRg st="10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4213">
                                            <p:txEl>
                                              <p:charRg st="10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952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练一练：</a:t>
            </a:r>
            <a:r>
              <a:rPr lang="en-US" altLang="zh-CN"/>
              <a:t>P134 6-4:</a:t>
            </a:r>
            <a:r>
              <a:rPr lang="zh-CN" altLang="en-US" dirty="0"/>
              <a:t>构造下述文法的</a:t>
            </a:r>
            <a:r>
              <a:rPr lang="en-US" altLang="zh-CN"/>
              <a:t>LR(1)</a:t>
            </a:r>
            <a:r>
              <a:rPr lang="zh-CN" altLang="en-US" dirty="0"/>
              <a:t>分析表，并给出语句</a:t>
            </a:r>
            <a:r>
              <a:rPr lang="en-US" altLang="zh-CN"/>
              <a:t>(())#</a:t>
            </a:r>
            <a:r>
              <a:rPr lang="zh-CN" altLang="en-US" dirty="0"/>
              <a:t>的分析过程：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</a:t>
            </a:r>
            <a:r>
              <a:rPr lang="en-US" altLang="zh-CN"/>
              <a:t>1) S</a:t>
            </a:r>
            <a:r>
              <a:rPr lang="en-US" altLang="zh-CN">
                <a:sym typeface="Symbol" panose="05050102010706020507" pitchFamily="18" charset="2"/>
              </a:rPr>
              <a:t>T		2) TT(T)		3) T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解：该文法是已拓广的，构造</a:t>
            </a:r>
            <a:r>
              <a:rPr lang="en-US" altLang="zh-CN">
                <a:sym typeface="Symbol" panose="05050102010706020507" pitchFamily="18" charset="2"/>
              </a:rPr>
              <a:t>LR(1)</a:t>
            </a:r>
            <a:r>
              <a:rPr lang="zh-CN" altLang="en-US" dirty="0">
                <a:sym typeface="Symbol" panose="05050102010706020507" pitchFamily="18" charset="2"/>
              </a:rPr>
              <a:t>项目集规范族见下页：</a:t>
            </a:r>
            <a:endParaRPr lang="zh-CN" altLang="en-US" dirty="0"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36932" name="Text Box 4"/>
          <p:cNvSpPr txBox="1"/>
          <p:nvPr/>
        </p:nvSpPr>
        <p:spPr>
          <a:xfrm>
            <a:off x="1331913" y="4076700"/>
            <a:ext cx="6048375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请画出该文法的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LR(1)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项目集规范族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华文彩云" pitchFamily="2" charset="-122"/>
              </a:rPr>
              <a:t>...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523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523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523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/>
      <p:bldP spid="636932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01380" name="Text Box 4"/>
          <p:cNvSpPr txBox="1"/>
          <p:nvPr/>
        </p:nvSpPr>
        <p:spPr>
          <a:xfrm>
            <a:off x="828675" y="1989138"/>
            <a:ext cx="1368425" cy="10080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endParaRPr lang="zh-CN" altLang="en-US" sz="1600" dirty="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T,      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TT(T),(|#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T,       (|#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1" name="Text Box 12"/>
          <p:cNvSpPr txBox="1"/>
          <p:nvPr/>
        </p:nvSpPr>
        <p:spPr>
          <a:xfrm>
            <a:off x="2773363" y="2095500"/>
            <a:ext cx="1582737" cy="7921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endParaRPr lang="zh-CN" altLang="en-US" sz="1600" dirty="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T,       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TT(T),  (|#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2" name="Text Box 13"/>
          <p:cNvSpPr txBox="1"/>
          <p:nvPr/>
        </p:nvSpPr>
        <p:spPr>
          <a:xfrm>
            <a:off x="757238" y="3644900"/>
            <a:ext cx="1511300" cy="10810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endParaRPr lang="zh-CN" altLang="en-US" sz="1600" dirty="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TT(T),  (|#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TT(T),  (|)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T,         (|)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3" name="Text Box 14"/>
          <p:cNvSpPr txBox="1"/>
          <p:nvPr/>
        </p:nvSpPr>
        <p:spPr>
          <a:xfrm>
            <a:off x="2844800" y="3789363"/>
            <a:ext cx="1511300" cy="7921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endParaRPr lang="zh-CN" altLang="en-US" sz="1600" dirty="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TT(T), (|#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TT(T), (|)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4" name="Text Box 15"/>
          <p:cNvSpPr txBox="1"/>
          <p:nvPr/>
        </p:nvSpPr>
        <p:spPr>
          <a:xfrm>
            <a:off x="2844800" y="5229225"/>
            <a:ext cx="1511300" cy="50323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endParaRPr lang="zh-CN" altLang="en-US" sz="1600" dirty="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TT(T), (|#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5" name="Text Box 17"/>
          <p:cNvSpPr txBox="1"/>
          <p:nvPr/>
        </p:nvSpPr>
        <p:spPr>
          <a:xfrm>
            <a:off x="5076825" y="3644900"/>
            <a:ext cx="1511300" cy="10810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endParaRPr lang="zh-CN" altLang="en-US" sz="1600" dirty="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TT(T), (|)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TT(T), (|)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T,        (|)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6" name="Text Box 18"/>
          <p:cNvSpPr txBox="1"/>
          <p:nvPr/>
        </p:nvSpPr>
        <p:spPr>
          <a:xfrm>
            <a:off x="7092950" y="2636838"/>
            <a:ext cx="1366838" cy="7921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600" dirty="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endParaRPr lang="zh-CN" altLang="en-US" sz="1600" dirty="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TT(T), (|)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TT(T), (|)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7" name="Text Box 19"/>
          <p:cNvSpPr txBox="1"/>
          <p:nvPr/>
        </p:nvSpPr>
        <p:spPr>
          <a:xfrm>
            <a:off x="7021513" y="4941888"/>
            <a:ext cx="1511300" cy="7921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600" dirty="0">
                <a:solidFill>
                  <a:srgbClr val="0000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：</a:t>
            </a:r>
            <a:endParaRPr lang="zh-CN" altLang="en-US" sz="1600" dirty="0">
              <a:solidFill>
                <a:srgbClr val="0000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TT(T), (|)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01388" name="AutoShape 20"/>
          <p:cNvCxnSpPr>
            <a:stCxn id="101380" idx="3"/>
            <a:endCxn id="101381" idx="1"/>
          </p:cNvCxnSpPr>
          <p:nvPr/>
        </p:nvCxnSpPr>
        <p:spPr>
          <a:xfrm flipV="1">
            <a:off x="2197100" y="2492375"/>
            <a:ext cx="576263" cy="1588"/>
          </a:xfrm>
          <a:prstGeom prst="bentConnector3">
            <a:avLst>
              <a:gd name="adj1" fmla="val 49861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01389" name="Text Box 21"/>
          <p:cNvSpPr txBox="1"/>
          <p:nvPr/>
        </p:nvSpPr>
        <p:spPr>
          <a:xfrm>
            <a:off x="2339975" y="2205038"/>
            <a:ext cx="4318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T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1390" name="AutoShape 22"/>
          <p:cNvCxnSpPr>
            <a:stCxn id="101381" idx="2"/>
            <a:endCxn id="101382" idx="0"/>
          </p:cNvCxnSpPr>
          <p:nvPr/>
        </p:nvCxnSpPr>
        <p:spPr>
          <a:xfrm rot="5400000">
            <a:off x="2160588" y="2239963"/>
            <a:ext cx="757237" cy="2052637"/>
          </a:xfrm>
          <a:prstGeom prst="bentConnector3">
            <a:avLst>
              <a:gd name="adj1" fmla="val 49894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01391" name="Text Box 23"/>
          <p:cNvSpPr txBox="1"/>
          <p:nvPr/>
        </p:nvSpPr>
        <p:spPr>
          <a:xfrm>
            <a:off x="2268538" y="2925763"/>
            <a:ext cx="4318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(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1392" name="AutoShape 24"/>
          <p:cNvCxnSpPr>
            <a:stCxn id="101382" idx="3"/>
            <a:endCxn id="101383" idx="1"/>
          </p:cNvCxnSpPr>
          <p:nvPr/>
        </p:nvCxnSpPr>
        <p:spPr>
          <a:xfrm>
            <a:off x="2268538" y="4186238"/>
            <a:ext cx="57626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393" name="Text Box 25"/>
          <p:cNvSpPr txBox="1"/>
          <p:nvPr/>
        </p:nvSpPr>
        <p:spPr>
          <a:xfrm>
            <a:off x="2341563" y="3933825"/>
            <a:ext cx="4318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T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1394" name="AutoShape 26"/>
          <p:cNvCxnSpPr>
            <a:stCxn id="101383" idx="2"/>
            <a:endCxn id="101384" idx="0"/>
          </p:cNvCxnSpPr>
          <p:nvPr/>
        </p:nvCxnSpPr>
        <p:spPr>
          <a:xfrm rot="5400000">
            <a:off x="3276600" y="4905375"/>
            <a:ext cx="6477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395" name="Text Box 27"/>
          <p:cNvSpPr txBox="1"/>
          <p:nvPr/>
        </p:nvSpPr>
        <p:spPr>
          <a:xfrm>
            <a:off x="3565525" y="4725988"/>
            <a:ext cx="4318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1396" name="AutoShape 28"/>
          <p:cNvCxnSpPr>
            <a:stCxn id="101383" idx="3"/>
            <a:endCxn id="101385" idx="1"/>
          </p:cNvCxnSpPr>
          <p:nvPr/>
        </p:nvCxnSpPr>
        <p:spPr>
          <a:xfrm>
            <a:off x="4356100" y="4186238"/>
            <a:ext cx="7207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397" name="Text Box 29"/>
          <p:cNvSpPr txBox="1"/>
          <p:nvPr/>
        </p:nvSpPr>
        <p:spPr>
          <a:xfrm>
            <a:off x="4500563" y="3860800"/>
            <a:ext cx="4318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(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1398" name="AutoShape 30"/>
          <p:cNvCxnSpPr>
            <a:stCxn id="101385" idx="0"/>
            <a:endCxn id="101386" idx="1"/>
          </p:cNvCxnSpPr>
          <p:nvPr/>
        </p:nvCxnSpPr>
        <p:spPr>
          <a:xfrm rot="-5400000">
            <a:off x="6153150" y="2705100"/>
            <a:ext cx="611188" cy="1260475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01399" name="Text Box 31"/>
          <p:cNvSpPr txBox="1"/>
          <p:nvPr/>
        </p:nvSpPr>
        <p:spPr>
          <a:xfrm>
            <a:off x="6084888" y="2709863"/>
            <a:ext cx="4318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T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1400" name="AutoShape 32"/>
          <p:cNvCxnSpPr>
            <a:stCxn id="101386" idx="2"/>
            <a:endCxn id="101387" idx="0"/>
          </p:cNvCxnSpPr>
          <p:nvPr/>
        </p:nvCxnSpPr>
        <p:spPr>
          <a:xfrm rot="5400000">
            <a:off x="7019925" y="4184650"/>
            <a:ext cx="15144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401" name="Text Box 33"/>
          <p:cNvSpPr txBox="1"/>
          <p:nvPr/>
        </p:nvSpPr>
        <p:spPr>
          <a:xfrm>
            <a:off x="7742238" y="3933825"/>
            <a:ext cx="4318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1402" name="AutoShape 35"/>
          <p:cNvCxnSpPr>
            <a:stCxn id="101386" idx="2"/>
            <a:endCxn id="101385" idx="3"/>
          </p:cNvCxnSpPr>
          <p:nvPr/>
        </p:nvCxnSpPr>
        <p:spPr>
          <a:xfrm rot="-10800000" flipV="1">
            <a:off x="6588125" y="3429000"/>
            <a:ext cx="974725" cy="757238"/>
          </a:xfrm>
          <a:prstGeom prst="bentConnector3">
            <a:avLst>
              <a:gd name="adj1" fmla="val 648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01403" name="Text Box 36"/>
          <p:cNvSpPr txBox="1"/>
          <p:nvPr/>
        </p:nvSpPr>
        <p:spPr>
          <a:xfrm>
            <a:off x="7308850" y="3644900"/>
            <a:ext cx="4318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Arial Black" panose="020B0A04020102020204" pitchFamily="34" charset="0"/>
                <a:ea typeface="宋体" panose="02010600030101010101" pitchFamily="2" charset="-122"/>
              </a:rPr>
              <a:t>(</a:t>
            </a:r>
            <a:endParaRPr lang="en-US" altLang="zh-CN" sz="16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01404" name="AutoShape 37">
            <a:hlinkClick r:id="" action="ppaction://hlinkshowjump?jump=lastslideviewed"/>
          </p:cNvPr>
          <p:cNvSpPr/>
          <p:nvPr/>
        </p:nvSpPr>
        <p:spPr>
          <a:xfrm>
            <a:off x="7885113" y="5734050"/>
            <a:ext cx="431800" cy="576263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1405" name="矩形 96286"/>
          <p:cNvSpPr/>
          <p:nvPr/>
        </p:nvSpPr>
        <p:spPr>
          <a:xfrm>
            <a:off x="1258888" y="1484313"/>
            <a:ext cx="6619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1) S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sym typeface="Symbol" panose="05050102010706020507" pitchFamily="18" charset="2"/>
              </a:rPr>
              <a:t>T		2) TT(T)		3) T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graphicFrame>
        <p:nvGraphicFramePr>
          <p:cNvPr id="639148" name="Group 172"/>
          <p:cNvGraphicFramePr>
            <a:graphicFrameLocks noGrp="1"/>
          </p:cNvGraphicFramePr>
          <p:nvPr/>
        </p:nvGraphicFramePr>
        <p:xfrm>
          <a:off x="1260475" y="2133600"/>
          <a:ext cx="7127875" cy="3746500"/>
        </p:xfrm>
        <a:graphic>
          <a:graphicData uri="http://schemas.openxmlformats.org/drawingml/2006/table">
            <a:tbl>
              <a:tblPr/>
              <a:tblGrid>
                <a:gridCol w="1096963"/>
                <a:gridCol w="1422400"/>
                <a:gridCol w="1296987"/>
                <a:gridCol w="1223963"/>
                <a:gridCol w="2087562"/>
              </a:tblGrid>
              <a:tr h="3683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acc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2" marB="180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69" name="AutoShape 119">
            <a:hlinkClick r:id="rId1" action="ppaction://hlinksldjump"/>
          </p:cNvPr>
          <p:cNvSpPr/>
          <p:nvPr/>
        </p:nvSpPr>
        <p:spPr>
          <a:xfrm>
            <a:off x="8243888" y="5876925"/>
            <a:ext cx="433387" cy="64928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2470" name="AutoShape 173">
            <a:hlinkClick r:id="" action="ppaction://hlinkshowjump?jump=lastslideviewed"/>
          </p:cNvPr>
          <p:cNvSpPr/>
          <p:nvPr/>
        </p:nvSpPr>
        <p:spPr>
          <a:xfrm>
            <a:off x="7380288" y="5734050"/>
            <a:ext cx="433387" cy="576263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03428" name="Rectangle 4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3429" name="Text Box 5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30" name="Rectangle 6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1" name="Line 7"/>
          <p:cNvSpPr/>
          <p:nvPr/>
        </p:nvSpPr>
        <p:spPr>
          <a:xfrm flipV="1">
            <a:off x="3563938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32" name="Line 8"/>
          <p:cNvSpPr/>
          <p:nvPr/>
        </p:nvSpPr>
        <p:spPr>
          <a:xfrm flipH="1">
            <a:off x="2257425" y="50847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33" name="Line 9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34" name="Line 10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35" name="Text Box 11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436" name="Group 12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03437" name="Text Box 13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8" name="Line 14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39" name="Line 15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40" name="Line 16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3441" name="Line 17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3442" name="Group 18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03443" name="Text Box 19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4" name="Line 20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45" name="Line 21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46" name="Line 22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3447" name="AutoShape 23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03448" name="AutoShape 24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04452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4453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454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5" name="Line 6"/>
          <p:cNvSpPr/>
          <p:nvPr/>
        </p:nvSpPr>
        <p:spPr>
          <a:xfrm flipV="1">
            <a:off x="3563938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4456" name="Line 7"/>
          <p:cNvSpPr/>
          <p:nvPr/>
        </p:nvSpPr>
        <p:spPr>
          <a:xfrm flipH="1">
            <a:off x="2257425" y="47974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4457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458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4459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4460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04461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62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63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64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4465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4466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04467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68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69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70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4471" name="AutoShape 25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04472" name="AutoShape 26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05476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5477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478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9" name="Line 6"/>
          <p:cNvSpPr/>
          <p:nvPr/>
        </p:nvSpPr>
        <p:spPr>
          <a:xfrm flipV="1">
            <a:off x="3924300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80" name="Line 7"/>
          <p:cNvSpPr/>
          <p:nvPr/>
        </p:nvSpPr>
        <p:spPr>
          <a:xfrm flipH="1">
            <a:off x="2257425" y="4581525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81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482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83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5484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05485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6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87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88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5489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5490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05491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2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93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94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5495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05496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06500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6501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6502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3" name="Line 6"/>
          <p:cNvSpPr/>
          <p:nvPr/>
        </p:nvSpPr>
        <p:spPr>
          <a:xfrm flipV="1">
            <a:off x="3924300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6504" name="Line 7"/>
          <p:cNvSpPr/>
          <p:nvPr/>
        </p:nvSpPr>
        <p:spPr>
          <a:xfrm flipH="1">
            <a:off x="2257425" y="42211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6505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506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6507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508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06509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10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11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12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6513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6514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06515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16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17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18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6519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06520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日期占位符 3"/>
          <p:cNvSpPr>
            <a:spLocks noGrp="1"/>
          </p:cNvSpPr>
          <p:nvPr>
            <p:ph type="dt" sz="half" idx="10"/>
          </p:nvPr>
        </p:nvSpPr>
        <p:spPr>
          <a:xfrm>
            <a:off x="6842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1613" y="6453188"/>
            <a:ext cx="1905000" cy="360362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75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6.5 </a:t>
            </a:r>
            <a:r>
              <a:rPr lang="zh-CN" altLang="en-US" dirty="0"/>
              <a:t>规范</a:t>
            </a:r>
            <a:r>
              <a:rPr lang="en-US" altLang="zh-CN"/>
              <a:t>LR</a:t>
            </a:r>
            <a:r>
              <a:rPr lang="zh-CN" altLang="en-US" dirty="0"/>
              <a:t>分析表的构造</a:t>
            </a:r>
            <a:endParaRPr lang="zh-CN" altLang="en-US" dirty="0"/>
          </a:p>
        </p:txBody>
      </p:sp>
      <p:sp>
        <p:nvSpPr>
          <p:cNvPr id="107524" name="Rectangle 3"/>
          <p:cNvSpPr/>
          <p:nvPr/>
        </p:nvSpPr>
        <p:spPr>
          <a:xfrm>
            <a:off x="3133725" y="3495675"/>
            <a:ext cx="2524125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07525" name="Text Box 4"/>
          <p:cNvSpPr txBox="1"/>
          <p:nvPr/>
        </p:nvSpPr>
        <p:spPr>
          <a:xfrm>
            <a:off x="3549650" y="3535363"/>
            <a:ext cx="1606550" cy="9461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总控程序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7526" name="Rectangle 5"/>
          <p:cNvSpPr/>
          <p:nvPr/>
        </p:nvSpPr>
        <p:spPr>
          <a:xfrm>
            <a:off x="5867400" y="3933825"/>
            <a:ext cx="1866900" cy="4841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7" name="Line 6"/>
          <p:cNvSpPr/>
          <p:nvPr/>
        </p:nvSpPr>
        <p:spPr>
          <a:xfrm flipV="1">
            <a:off x="4284663" y="2924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7528" name="Line 7"/>
          <p:cNvSpPr/>
          <p:nvPr/>
        </p:nvSpPr>
        <p:spPr>
          <a:xfrm flipH="1">
            <a:off x="2257425" y="4005263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7529" name="Line 8"/>
          <p:cNvSpPr/>
          <p:nvPr/>
        </p:nvSpPr>
        <p:spPr>
          <a:xfrm>
            <a:off x="5657850" y="3648075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30" name="Line 9"/>
          <p:cNvSpPr/>
          <p:nvPr/>
        </p:nvSpPr>
        <p:spPr>
          <a:xfrm>
            <a:off x="6486525" y="36480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7531" name="Text Box 10"/>
          <p:cNvSpPr txBox="1"/>
          <p:nvPr/>
        </p:nvSpPr>
        <p:spPr>
          <a:xfrm>
            <a:off x="3132138" y="2420938"/>
            <a:ext cx="2438400" cy="538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(   )   )   #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7532" name="Group 11"/>
          <p:cNvGrpSpPr/>
          <p:nvPr/>
        </p:nvGrpSpPr>
        <p:grpSpPr>
          <a:xfrm>
            <a:off x="1838325" y="2854325"/>
            <a:ext cx="466725" cy="2374900"/>
            <a:chOff x="1112" y="1979"/>
            <a:chExt cx="294" cy="1496"/>
          </a:xfrm>
        </p:grpSpPr>
        <p:sp>
          <p:nvSpPr>
            <p:cNvPr id="107533" name="Text Box 12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34" name="Line 13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35" name="Line 14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36" name="Line 15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537" name="Line 16"/>
          <p:cNvSpPr/>
          <p:nvPr/>
        </p:nvSpPr>
        <p:spPr>
          <a:xfrm>
            <a:off x="3143250" y="3998913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7538" name="Group 17"/>
          <p:cNvGrpSpPr/>
          <p:nvPr/>
        </p:nvGrpSpPr>
        <p:grpSpPr>
          <a:xfrm>
            <a:off x="1392238" y="2854325"/>
            <a:ext cx="466725" cy="2374900"/>
            <a:chOff x="1112" y="1979"/>
            <a:chExt cx="294" cy="1496"/>
          </a:xfrm>
        </p:grpSpPr>
        <p:sp>
          <p:nvSpPr>
            <p:cNvPr id="107539" name="Text Box 18"/>
            <p:cNvSpPr txBox="1"/>
            <p:nvPr/>
          </p:nvSpPr>
          <p:spPr>
            <a:xfrm>
              <a:off x="1112" y="2033"/>
              <a:ext cx="265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endPara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40" name="Line 19"/>
            <p:cNvSpPr/>
            <p:nvPr/>
          </p:nvSpPr>
          <p:spPr>
            <a:xfrm>
              <a:off x="1118" y="1979"/>
              <a:ext cx="1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41" name="Line 20"/>
            <p:cNvSpPr/>
            <p:nvPr/>
          </p:nvSpPr>
          <p:spPr>
            <a:xfrm flipH="1">
              <a:off x="1391" y="1990"/>
              <a:ext cx="15" cy="1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42" name="Line 21"/>
            <p:cNvSpPr/>
            <p:nvPr/>
          </p:nvSpPr>
          <p:spPr>
            <a:xfrm>
              <a:off x="1118" y="347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543" name="AutoShape 22">
            <a:hlinkClick r:id="rId1" action="ppaction://hlinksldjump"/>
          </p:cNvPr>
          <p:cNvSpPr/>
          <p:nvPr/>
        </p:nvSpPr>
        <p:spPr>
          <a:xfrm>
            <a:off x="7885113" y="5589588"/>
            <a:ext cx="433387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图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  <p:sp>
        <p:nvSpPr>
          <p:cNvPr id="107544" name="AutoShape 23">
            <a:hlinkClick r:id="rId2" action="ppaction://hlinksldjump"/>
          </p:cNvPr>
          <p:cNvSpPr/>
          <p:nvPr/>
        </p:nvSpPr>
        <p:spPr>
          <a:xfrm>
            <a:off x="7308850" y="5589588"/>
            <a:ext cx="433388" cy="649287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琥珀" pitchFamily="2" charset="-122"/>
              </a:rPr>
              <a:t>表</a:t>
            </a:r>
            <a:endParaRPr lang="zh-CN" altLang="en-US" dirty="0">
              <a:latin typeface="Times New Roman" panose="02020603050405020304" pitchFamily="18" charset="0"/>
              <a:ea typeface="华文琥珀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20631</Words>
  <Application>WPS Presentation</Application>
  <PresentationFormat>在屏幕上显示</PresentationFormat>
  <Paragraphs>6132</Paragraphs>
  <Slides>156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156</vt:i4>
      </vt:variant>
    </vt:vector>
  </HeadingPairs>
  <TitlesOfParts>
    <vt:vector size="179" baseType="lpstr">
      <vt:lpstr>Arial</vt:lpstr>
      <vt:lpstr>SimSun</vt:lpstr>
      <vt:lpstr>Wingdings</vt:lpstr>
      <vt:lpstr>宋体</vt:lpstr>
      <vt:lpstr>Times New Roman</vt:lpstr>
      <vt:lpstr>黑体</vt:lpstr>
      <vt:lpstr>Droid Sans Fallback</vt:lpstr>
      <vt:lpstr>华文新魏</vt:lpstr>
      <vt:lpstr>楷体_GB2312</vt:lpstr>
      <vt:lpstr>新宋体</vt:lpstr>
      <vt:lpstr>幼圆</vt:lpstr>
      <vt:lpstr>华文琥珀</vt:lpstr>
      <vt:lpstr>Symbol</vt:lpstr>
      <vt:lpstr>华文彩云</vt:lpstr>
      <vt:lpstr>华文楷体</vt:lpstr>
      <vt:lpstr>Arial Black</vt:lpstr>
      <vt:lpstr>华文行楷</vt:lpstr>
      <vt:lpstr>微软雅黑</vt:lpstr>
      <vt:lpstr>Arial Unicode MS</vt:lpstr>
      <vt:lpstr>楷体_GB2312</vt:lpstr>
      <vt:lpstr>Arial Unicode MS</vt:lpstr>
      <vt:lpstr>Notebook</vt:lpstr>
      <vt:lpstr>1_Notebook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扬州大学</dc:creator>
  <cp:lastModifiedBy>jyx</cp:lastModifiedBy>
  <cp:revision>5507</cp:revision>
  <dcterms:created xsi:type="dcterms:W3CDTF">2021-05-27T08:35:39Z</dcterms:created>
  <dcterms:modified xsi:type="dcterms:W3CDTF">2021-05-27T08:35:39Z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  <property fmtid="{D5CDD505-2E9C-101B-9397-08002B2CF9AE}" pid="3" name="ICV">
    <vt:lpwstr>D8DE40C2781C41DF9AECCD1D1D5B4B86</vt:lpwstr>
  </property>
</Properties>
</file>