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2d1b2ea50_0_11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  <p:sp>
        <p:nvSpPr>
          <p:cNvPr id="171" name="Google Shape;171;ge2d1b2ea50_0_11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2d1b2ea50_0_12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Google Shape;264;ge2d1b2ea50_0_12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介绍业务过程中带点技术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2d1b2ea50_0_15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ge2d1b2ea50_0_15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介绍业务过程中带点技术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2d1b2ea50_0_15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ge2d1b2ea50_0_15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介绍业务过程中带点技术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2d1b2ea50_0_12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ge2d1b2ea50_0_12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介绍业务过程中带点技术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2d1b2ea50_0_12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ge2d1b2ea50_0_12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介绍业务过程中带点技术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2d1b2ea50_0_16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ge2d1b2ea50_0_16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介绍业务过程中带点技术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2d1b2ea50_0_15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ge2d1b2ea50_0_15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介绍业务过程中带点技术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2d1b2ea50_0_12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Google Shape;337;ge2d1b2ea50_0_12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介绍业务过程中带点技术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2d1b2ea50_0_13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5" name="Google Shape;345;ge2d1b2ea50_0_13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介绍业务过程中带点技术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2d1b2ea50_0_13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3" name="Google Shape;353;ge2d1b2ea50_0_13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介绍业务过程中带点技术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2d1b2ea50_0_1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e2d1b2ea50_0_1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e2d1b2ea50_0_119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2d1b2ea50_0_13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1" name="Google Shape;361;ge2d1b2ea50_0_13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介绍业务过程中带点技术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e2d1b2ea50_0_15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Google Shape;369;ge2d1b2ea50_0_15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介绍业务过程中带点技术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e2d1b2ea50_0_15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Google Shape;379;ge2d1b2ea50_0_15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介绍业务过程中带点技术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e2d1b2ea50_0_13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8" name="Google Shape;388;ge2d1b2ea50_0_13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介绍业务过程中带点技术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e2d1b2ea50_0_13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6" name="Google Shape;396;ge2d1b2ea50_0_13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介绍业务过程中带点技术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2d1b2ea50_0_13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5" name="Google Shape;405;ge2d1b2ea50_0_13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介绍业务过程中带点技术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e2d1b2ea50_0_13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3" name="Google Shape;413;ge2d1b2ea50_0_13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介绍业务过程中带点技术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e2d1b2ea50_0_13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2" name="Google Shape;422;ge2d1b2ea50_0_13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介绍业务过程中带点技术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e2d1b2ea50_0_13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0" name="Google Shape;430;ge2d1b2ea50_0_13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介绍业务过程中带点技术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e2d1b2ea50_0_13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Google Shape;438;ge2d1b2ea50_0_13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介绍业务过程中带点技术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2d1b2ea50_0_1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e2d1b2ea50_0_1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e2d1b2ea50_0_163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e2d1b2ea50_0_13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Google Shape;446;ge2d1b2ea50_0_13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介绍业务过程中带点技术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e2d1b2ea50_0_13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5" name="Google Shape;455;ge2d1b2ea50_0_13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介绍业务过程中带点技术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e2d1b2ea50_0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ge2d1b2ea50_0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5" name="Google Shape;465;ge2d1b2ea50_0_138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e2d1b2ea50_0_14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3" name="Google Shape;483;ge2d1b2ea50_0_14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介绍业务过程中带点技术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2d1b2ea50_0_12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ge2d1b2ea50_0_12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介绍业务过程中带点技术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2d1b2ea50_0_12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ge2d1b2ea50_0_12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介绍业务过程中带点技术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2d1b2ea50_0_12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ge2d1b2ea50_0_12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介绍业务过程中带点技术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2d1b2ea50_0_12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ge2d1b2ea50_0_12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介绍业务过程中带点技术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2d1b2ea50_0_12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ge2d1b2ea50_0_12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介绍业务过程中带点技术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2d1b2ea50_0_12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ge2d1b2ea50_0_12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介绍业务过程中带点技术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pee ID Marketing 1_Title Slide" showMasterSp="0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0"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938" y="614753"/>
            <a:ext cx="991939" cy="140451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561108" y="2156378"/>
            <a:ext cx="80529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sz="3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0" y="4328516"/>
            <a:ext cx="9144000" cy="8436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063240" y="4800325"/>
            <a:ext cx="3017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561113" y="3215551"/>
            <a:ext cx="8052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pee ID Marketing 2_Title and Content">
  <p:cSld name="2_Title and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552450" y="985966"/>
            <a:ext cx="80583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>
                <a:solidFill>
                  <a:schemeClr val="dk1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p14"/>
          <p:cNvSpPr txBox="1"/>
          <p:nvPr/>
        </p:nvSpPr>
        <p:spPr>
          <a:xfrm>
            <a:off x="3063240" y="4800325"/>
            <a:ext cx="3017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pee ID Marketing 1_Title Slide" showMasterSp="0">
  <p:cSld name="TITLE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0" id="67" name="Google Shape;6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938" y="614753"/>
            <a:ext cx="991939" cy="140451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6"/>
          <p:cNvSpPr txBox="1"/>
          <p:nvPr>
            <p:ph type="title"/>
          </p:nvPr>
        </p:nvSpPr>
        <p:spPr>
          <a:xfrm>
            <a:off x="561108" y="2156378"/>
            <a:ext cx="80529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sz="3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/>
          <p:nvPr/>
        </p:nvSpPr>
        <p:spPr>
          <a:xfrm>
            <a:off x="0" y="4328516"/>
            <a:ext cx="9144000" cy="8436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6"/>
          <p:cNvSpPr txBox="1"/>
          <p:nvPr/>
        </p:nvSpPr>
        <p:spPr>
          <a:xfrm>
            <a:off x="3063240" y="4800325"/>
            <a:ext cx="3017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561113" y="3215551"/>
            <a:ext cx="8052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2" name="Google Shape;102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3" name="Google Shape;103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pee ID Marketing 2_Title and Content">
  <p:cSld name="2_Title and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552450" y="985966"/>
            <a:ext cx="80583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>
                <a:solidFill>
                  <a:schemeClr val="dk1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28"/>
          <p:cNvSpPr txBox="1"/>
          <p:nvPr/>
        </p:nvSpPr>
        <p:spPr>
          <a:xfrm>
            <a:off x="3063240" y="4800325"/>
            <a:ext cx="3017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8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3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0"/>
          <p:cNvSpPr txBox="1"/>
          <p:nvPr>
            <p:ph idx="12" type="sldNum"/>
          </p:nvPr>
        </p:nvSpPr>
        <p:spPr>
          <a:xfrm>
            <a:off x="8790912" y="4805089"/>
            <a:ext cx="205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1" type="body"/>
          </p:nvPr>
        </p:nvSpPr>
        <p:spPr>
          <a:xfrm>
            <a:off x="552450" y="985966"/>
            <a:ext cx="8058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31"/>
          <p:cNvSpPr txBox="1"/>
          <p:nvPr>
            <p:ph idx="12" type="sldNum"/>
          </p:nvPr>
        </p:nvSpPr>
        <p:spPr>
          <a:xfrm>
            <a:off x="8790912" y="4805089"/>
            <a:ext cx="205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 type="title">
  <p:cSld name="TITL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0" id="134" name="Google Shape;13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938" y="614753"/>
            <a:ext cx="991939" cy="140451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2"/>
          <p:cNvSpPr txBox="1"/>
          <p:nvPr>
            <p:ph type="title"/>
          </p:nvPr>
        </p:nvSpPr>
        <p:spPr>
          <a:xfrm>
            <a:off x="561108" y="2156378"/>
            <a:ext cx="80529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sz="3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36" name="Google Shape;136;p32"/>
          <p:cNvSpPr txBox="1"/>
          <p:nvPr>
            <p:ph idx="1" type="body"/>
          </p:nvPr>
        </p:nvSpPr>
        <p:spPr>
          <a:xfrm>
            <a:off x="561108" y="3215551"/>
            <a:ext cx="8052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3pPr>
            <a:lvl4pPr indent="-228600" lvl="3" marL="18288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4pPr>
            <a:lvl5pPr indent="-228600" lvl="4" marL="22860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7" name="Google Shape;137;p32"/>
          <p:cNvSpPr/>
          <p:nvPr/>
        </p:nvSpPr>
        <p:spPr>
          <a:xfrm>
            <a:off x="0" y="4328516"/>
            <a:ext cx="9144000" cy="8436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2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Multiple Contents" showMasterSp="0">
  <p:cSld name="4_Multiple Content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>
            <p:ph idx="1" type="body"/>
          </p:nvPr>
        </p:nvSpPr>
        <p:spPr>
          <a:xfrm>
            <a:off x="552450" y="2786971"/>
            <a:ext cx="3886200" cy="17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▪"/>
              <a:defRPr sz="1200"/>
            </a:lvl1pPr>
            <a:lvl2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41" name="Google Shape;141;p33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42" name="Google Shape;142;p33"/>
          <p:cNvSpPr txBox="1"/>
          <p:nvPr>
            <p:ph idx="12" type="sldNum"/>
          </p:nvPr>
        </p:nvSpPr>
        <p:spPr>
          <a:xfrm>
            <a:off x="8790912" y="4805089"/>
            <a:ext cx="205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3" name="Google Shape;143;p33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144" name="Google Shape;144;p33"/>
          <p:cNvPicPr preferRelativeResize="0"/>
          <p:nvPr/>
        </p:nvPicPr>
        <p:blipFill rotWithShape="1">
          <a:blip r:embed="rId2">
            <a:alphaModFix/>
          </a:blip>
          <a:srcRect b="0" l="0" r="71129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ub Titles and Contents" showMasterSp="0">
  <p:cSld name="3_Sub Titles and Content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Google Shape;146;p34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34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48" name="Google Shape;148;p34"/>
          <p:cNvSpPr txBox="1"/>
          <p:nvPr>
            <p:ph idx="1" type="body"/>
          </p:nvPr>
        </p:nvSpPr>
        <p:spPr>
          <a:xfrm>
            <a:off x="552450" y="1074075"/>
            <a:ext cx="46782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▪"/>
              <a:defRPr sz="1100"/>
            </a:lvl1pPr>
            <a:lvl2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o"/>
              <a:defRPr sz="1100"/>
            </a:lvl2pPr>
            <a:lvl3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3pPr>
            <a:lvl4pPr indent="-2984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4pPr>
            <a:lvl5pPr indent="-29845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49" name="Google Shape;149;p34"/>
          <p:cNvSpPr txBox="1"/>
          <p:nvPr>
            <p:ph idx="2" type="body"/>
          </p:nvPr>
        </p:nvSpPr>
        <p:spPr>
          <a:xfrm>
            <a:off x="550069" y="736922"/>
            <a:ext cx="37932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50" name="Google Shape;150;p34"/>
          <p:cNvSpPr txBox="1"/>
          <p:nvPr>
            <p:ph idx="3" type="body"/>
          </p:nvPr>
        </p:nvSpPr>
        <p:spPr>
          <a:xfrm>
            <a:off x="550069" y="1841660"/>
            <a:ext cx="37932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51" name="Google Shape;151;p34"/>
          <p:cNvSpPr txBox="1"/>
          <p:nvPr>
            <p:ph idx="4" type="body"/>
          </p:nvPr>
        </p:nvSpPr>
        <p:spPr>
          <a:xfrm>
            <a:off x="550067" y="3041603"/>
            <a:ext cx="37932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p34"/>
          <p:cNvSpPr txBox="1"/>
          <p:nvPr>
            <p:ph idx="12" type="sldNum"/>
          </p:nvPr>
        </p:nvSpPr>
        <p:spPr>
          <a:xfrm>
            <a:off x="8790912" y="4805089"/>
            <a:ext cx="205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hopee-logo-en.png" id="153" name="Google Shape;153;p34"/>
          <p:cNvPicPr preferRelativeResize="0"/>
          <p:nvPr/>
        </p:nvPicPr>
        <p:blipFill rotWithShape="1">
          <a:blip r:embed="rId2">
            <a:alphaModFix/>
          </a:blip>
          <a:srcRect b="0" l="0" r="71129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mparison(Bullets)" showMasterSp="0">
  <p:cSld name="5_Comparison(Bullets)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5"/>
          <p:cNvSpPr txBox="1"/>
          <p:nvPr>
            <p:ph idx="1" type="body"/>
          </p:nvPr>
        </p:nvSpPr>
        <p:spPr>
          <a:xfrm>
            <a:off x="801304" y="988995"/>
            <a:ext cx="3233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56" name="Google Shape;156;p35"/>
          <p:cNvSpPr txBox="1"/>
          <p:nvPr>
            <p:ph idx="2" type="body"/>
          </p:nvPr>
        </p:nvSpPr>
        <p:spPr>
          <a:xfrm>
            <a:off x="4973505" y="988995"/>
            <a:ext cx="3249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57" name="Google Shape;157;p35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58" name="Google Shape;158;p35"/>
          <p:cNvSpPr txBox="1"/>
          <p:nvPr>
            <p:ph idx="12" type="sldNum"/>
          </p:nvPr>
        </p:nvSpPr>
        <p:spPr>
          <a:xfrm>
            <a:off x="8790912" y="4805089"/>
            <a:ext cx="205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9" name="Google Shape;159;p35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160" name="Google Shape;160;p35"/>
          <p:cNvPicPr preferRelativeResize="0"/>
          <p:nvPr/>
        </p:nvPicPr>
        <p:blipFill rotWithShape="1">
          <a:blip r:embed="rId2">
            <a:alphaModFix/>
          </a:blip>
          <a:srcRect b="0" l="0" r="71129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mparison(Numbers)" showMasterSp="0">
  <p:cSld name="6_Comparison(Numbers)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6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63" name="Google Shape;163;p36"/>
          <p:cNvSpPr txBox="1"/>
          <p:nvPr>
            <p:ph idx="1" type="body"/>
          </p:nvPr>
        </p:nvSpPr>
        <p:spPr>
          <a:xfrm>
            <a:off x="4973505" y="1739763"/>
            <a:ext cx="3249000" cy="26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AutoNum type="arabicPeriod"/>
              <a:defRPr sz="8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4" name="Google Shape;164;p36"/>
          <p:cNvSpPr txBox="1"/>
          <p:nvPr>
            <p:ph idx="12" type="sldNum"/>
          </p:nvPr>
        </p:nvSpPr>
        <p:spPr>
          <a:xfrm>
            <a:off x="8790912" y="4805089"/>
            <a:ext cx="205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6"/>
          <p:cNvSpPr txBox="1"/>
          <p:nvPr>
            <p:ph idx="2" type="body"/>
          </p:nvPr>
        </p:nvSpPr>
        <p:spPr>
          <a:xfrm>
            <a:off x="801304" y="988995"/>
            <a:ext cx="3233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6" name="Google Shape;166;p36"/>
          <p:cNvSpPr txBox="1"/>
          <p:nvPr>
            <p:ph idx="3" type="body"/>
          </p:nvPr>
        </p:nvSpPr>
        <p:spPr>
          <a:xfrm>
            <a:off x="4973505" y="988995"/>
            <a:ext cx="3249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cxnSp>
        <p:nvCxnSpPr>
          <p:cNvPr id="167" name="Google Shape;167;p36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168" name="Google Shape;168;p36"/>
          <p:cNvPicPr preferRelativeResize="0"/>
          <p:nvPr/>
        </p:nvPicPr>
        <p:blipFill rotWithShape="1">
          <a:blip r:embed="rId2">
            <a:alphaModFix/>
          </a:blip>
          <a:srcRect b="0" l="0" r="71129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29"/>
          <p:cNvSpPr txBox="1"/>
          <p:nvPr>
            <p:ph idx="1" type="body"/>
          </p:nvPr>
        </p:nvSpPr>
        <p:spPr>
          <a:xfrm>
            <a:off x="552450" y="985966"/>
            <a:ext cx="8058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9"/>
          <p:cNvSpPr txBox="1"/>
          <p:nvPr>
            <p:ph idx="12" type="sldNum"/>
          </p:nvPr>
        </p:nvSpPr>
        <p:spPr>
          <a:xfrm>
            <a:off x="8790912" y="4805089"/>
            <a:ext cx="205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3" name="Google Shape;123;p29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124" name="Google Shape;124;p29"/>
          <p:cNvPicPr preferRelativeResize="0"/>
          <p:nvPr/>
        </p:nvPicPr>
        <p:blipFill rotWithShape="1">
          <a:blip r:embed="rId1">
            <a:alphaModFix/>
          </a:blip>
          <a:srcRect b="0" l="0" r="71129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Relationship Id="rId5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cs.android.com/androidx/platform/frameworks/support/+/androidx-main:lifecycle/lifecycle-livedata-ktx/src/main/java/androidx/lifecycle/CoroutineLiveData.kt;l=356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 txBox="1"/>
          <p:nvPr>
            <p:ph type="title"/>
          </p:nvPr>
        </p:nvSpPr>
        <p:spPr>
          <a:xfrm>
            <a:off x="561108" y="2156378"/>
            <a:ext cx="80529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457200" lvl="0" marL="0" rtl="0" algn="ctr">
              <a:lnSpc>
                <a:spcPct val="140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从 LiveData 迁移到 Kotlin 数据流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74" name="Google Shape;174;p37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6"/>
          <p:cNvSpPr txBox="1"/>
          <p:nvPr/>
        </p:nvSpPr>
        <p:spPr>
          <a:xfrm>
            <a:off x="3063240" y="4805089"/>
            <a:ext cx="3017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6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Livedata 和 Kotlin flow对应的写法</a:t>
            </a:r>
            <a:endParaRPr sz="1400"/>
          </a:p>
        </p:txBody>
      </p:sp>
      <p:sp>
        <p:nvSpPr>
          <p:cNvPr id="268" name="Google Shape;268;p46"/>
          <p:cNvSpPr txBox="1"/>
          <p:nvPr>
            <p:ph idx="12" type="sldNum"/>
          </p:nvPr>
        </p:nvSpPr>
        <p:spPr>
          <a:xfrm>
            <a:off x="8854481" y="4805089"/>
            <a:ext cx="141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269" name="Google Shape;269;p46"/>
          <p:cNvSpPr txBox="1"/>
          <p:nvPr/>
        </p:nvSpPr>
        <p:spPr>
          <a:xfrm>
            <a:off x="713500" y="482925"/>
            <a:ext cx="30000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rgbClr val="3E3E3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rgbClr val="3E3E3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rgbClr val="3E3E3E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   Kotlin flow中的写法</a:t>
            </a:r>
            <a:endParaRPr b="1" i="0" sz="1150" u="none" cap="none" strike="noStrike">
              <a:solidFill>
                <a:srgbClr val="3E3E3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70" name="Google Shape;27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975" y="1358950"/>
            <a:ext cx="7029675" cy="11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75" y="2878700"/>
            <a:ext cx="6355377" cy="15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7"/>
          <p:cNvSpPr txBox="1"/>
          <p:nvPr/>
        </p:nvSpPr>
        <p:spPr>
          <a:xfrm>
            <a:off x="3063240" y="4805089"/>
            <a:ext cx="3017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7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Livedata 和 Kotlin flow对应的写法</a:t>
            </a:r>
            <a:endParaRPr sz="1400"/>
          </a:p>
        </p:txBody>
      </p:sp>
      <p:sp>
        <p:nvSpPr>
          <p:cNvPr id="278" name="Google Shape;278;p47"/>
          <p:cNvSpPr txBox="1"/>
          <p:nvPr>
            <p:ph idx="12" type="sldNum"/>
          </p:nvPr>
        </p:nvSpPr>
        <p:spPr>
          <a:xfrm>
            <a:off x="8854481" y="4805089"/>
            <a:ext cx="141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279" name="Google Shape;279;p47"/>
          <p:cNvSpPr txBox="1"/>
          <p:nvPr/>
        </p:nvSpPr>
        <p:spPr>
          <a:xfrm>
            <a:off x="704925" y="216275"/>
            <a:ext cx="59328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rgbClr val="3E3E3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rgbClr val="3E3E3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rgbClr val="3E3E3E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b="1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</a:rPr>
              <a:t>Emit方法:</a:t>
            </a:r>
            <a:endParaRPr b="1"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lang="en" sz="1150">
                <a:solidFill>
                  <a:srgbClr val="3E3E3E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   </a:t>
            </a:r>
            <a:endParaRPr b="1" sz="1150">
              <a:solidFill>
                <a:srgbClr val="3E3E3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lang="en" sz="1150">
                <a:solidFill>
                  <a:srgbClr val="3E3E3E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  LiveData: 直接将emit发射的值赋给livedata</a:t>
            </a:r>
            <a:endParaRPr b="1" sz="1150">
              <a:solidFill>
                <a:srgbClr val="3E3E3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sz="1150">
              <a:solidFill>
                <a:srgbClr val="3E3E3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lang="en" sz="1150">
                <a:solidFill>
                  <a:srgbClr val="3E3E3E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  </a:t>
            </a:r>
            <a:endParaRPr b="1" sz="1150">
              <a:solidFill>
                <a:srgbClr val="3E3E3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80" name="Google Shape;280;p47"/>
          <p:cNvSpPr txBox="1"/>
          <p:nvPr/>
        </p:nvSpPr>
        <p:spPr>
          <a:xfrm>
            <a:off x="1030425" y="1640075"/>
            <a:ext cx="49461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800" y="3613050"/>
            <a:ext cx="6571099" cy="150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7"/>
          <p:cNvPicPr preferRelativeResize="0"/>
          <p:nvPr/>
        </p:nvPicPr>
        <p:blipFill rotWithShape="1">
          <a:blip r:embed="rId4">
            <a:alphaModFix/>
          </a:blip>
          <a:srcRect b="5270" l="0" r="0" t="-5270"/>
          <a:stretch/>
        </p:blipFill>
        <p:spPr>
          <a:xfrm>
            <a:off x="904175" y="1188950"/>
            <a:ext cx="6626474" cy="179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7"/>
          <p:cNvSpPr txBox="1"/>
          <p:nvPr/>
        </p:nvSpPr>
        <p:spPr>
          <a:xfrm>
            <a:off x="1030425" y="3228150"/>
            <a:ext cx="522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Kotlin flow：</a:t>
            </a:r>
            <a:r>
              <a:rPr lang="en" sz="1300"/>
              <a:t>收集被订阅了的上游数据流的值，属于非线程安全方法</a:t>
            </a:r>
            <a:endParaRPr sz="1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/>
          <p:nvPr/>
        </p:nvSpPr>
        <p:spPr>
          <a:xfrm>
            <a:off x="3063240" y="4805089"/>
            <a:ext cx="3017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8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Livedata 和 Kotlin flow对应的写法</a:t>
            </a:r>
            <a:endParaRPr sz="1400"/>
          </a:p>
        </p:txBody>
      </p:sp>
      <p:sp>
        <p:nvSpPr>
          <p:cNvPr id="290" name="Google Shape;290;p48"/>
          <p:cNvSpPr txBox="1"/>
          <p:nvPr>
            <p:ph idx="12" type="sldNum"/>
          </p:nvPr>
        </p:nvSpPr>
        <p:spPr>
          <a:xfrm>
            <a:off x="8854481" y="4805089"/>
            <a:ext cx="141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291" name="Google Shape;291;p48"/>
          <p:cNvSpPr txBox="1"/>
          <p:nvPr/>
        </p:nvSpPr>
        <p:spPr>
          <a:xfrm>
            <a:off x="704925" y="216275"/>
            <a:ext cx="5932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rgbClr val="3E3E3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rgbClr val="3E3E3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750" u="none" cap="none" strike="noStrike">
                <a:solidFill>
                  <a:srgbClr val="3E3E3E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</a:rPr>
              <a:t>监听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</a:rPr>
              <a:t>Emit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</a:rPr>
              <a:t>变化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endParaRPr b="1"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lang="en" sz="1150">
                <a:solidFill>
                  <a:srgbClr val="3E3E3E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   </a:t>
            </a:r>
            <a:endParaRPr b="1" sz="1150">
              <a:solidFill>
                <a:srgbClr val="3E3E3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lang="en" sz="1150">
                <a:solidFill>
                  <a:srgbClr val="3E3E3E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  LiveData: </a:t>
            </a:r>
            <a:r>
              <a:rPr lang="en" sz="1300">
                <a:solidFill>
                  <a:schemeClr val="dk1"/>
                </a:solidFill>
              </a:rPr>
              <a:t>livedata数据的变化将会被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Observer监听</a:t>
            </a:r>
            <a:endParaRPr b="1" sz="1150">
              <a:solidFill>
                <a:srgbClr val="3E3E3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sz="1150">
              <a:solidFill>
                <a:srgbClr val="3E3E3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lang="en" sz="1150">
                <a:solidFill>
                  <a:srgbClr val="3E3E3E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  </a:t>
            </a:r>
            <a:endParaRPr b="1" sz="1150">
              <a:solidFill>
                <a:srgbClr val="3E3E3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2" name="Google Shape;292;p48"/>
          <p:cNvSpPr txBox="1"/>
          <p:nvPr/>
        </p:nvSpPr>
        <p:spPr>
          <a:xfrm>
            <a:off x="1030425" y="1640075"/>
            <a:ext cx="49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8"/>
          <p:cNvSpPr txBox="1"/>
          <p:nvPr/>
        </p:nvSpPr>
        <p:spPr>
          <a:xfrm>
            <a:off x="1030425" y="2872338"/>
            <a:ext cx="494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94" name="Google Shape;29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625" y="1405338"/>
            <a:ext cx="6822674" cy="9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8"/>
          <p:cNvSpPr txBox="1"/>
          <p:nvPr/>
        </p:nvSpPr>
        <p:spPr>
          <a:xfrm>
            <a:off x="1030425" y="2415075"/>
            <a:ext cx="52035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Kotlin flow：Flow中被emitted的数据将会在 collect方法中被收集起来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96" name="Google Shape;29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0425" y="3149300"/>
            <a:ext cx="6351401" cy="14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400"/>
              <a:t>Livedata 和 Kotlin flow对应的写法</a:t>
            </a:r>
            <a:endParaRPr sz="1400"/>
          </a:p>
        </p:txBody>
      </p:sp>
      <p:sp>
        <p:nvSpPr>
          <p:cNvPr id="302" name="Google Shape;302;p49"/>
          <p:cNvSpPr txBox="1"/>
          <p:nvPr>
            <p:ph idx="12" type="sldNum"/>
          </p:nvPr>
        </p:nvSpPr>
        <p:spPr>
          <a:xfrm>
            <a:off x="8854481" y="4805089"/>
            <a:ext cx="141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303" name="Google Shape;303;p49"/>
          <p:cNvSpPr txBox="1"/>
          <p:nvPr/>
        </p:nvSpPr>
        <p:spPr>
          <a:xfrm>
            <a:off x="431250" y="625125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600" u="none" cap="none" strike="noStrike">
                <a:solidFill>
                  <a:srgbClr val="3E3E3E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b="1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</a:rPr>
              <a:t>3.带参数的一次性数据加载</a:t>
            </a:r>
            <a:endParaRPr b="1" i="0" sz="1300" u="none" cap="none" strike="noStrike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rgbClr val="3E3E3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rgbClr val="3E3E3E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  livedata中的写法</a:t>
            </a:r>
            <a:endParaRPr b="1" i="0" sz="1150" u="none" cap="none" strike="noStrike">
              <a:solidFill>
                <a:srgbClr val="3E3E3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04" name="Google Shape;30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200" y="1452825"/>
            <a:ext cx="4465776" cy="115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9"/>
          <p:cNvSpPr txBox="1"/>
          <p:nvPr/>
        </p:nvSpPr>
        <p:spPr>
          <a:xfrm>
            <a:off x="5444225" y="1153750"/>
            <a:ext cx="28434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rgbClr val="3E3E3E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Repository：</a:t>
            </a:r>
            <a:endParaRPr b="1" i="0" sz="1150" u="none" cap="none" strike="noStrike">
              <a:solidFill>
                <a:srgbClr val="3E3E3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06" name="Google Shape;30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250" y="3157825"/>
            <a:ext cx="7982827" cy="1336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2700" y="1452825"/>
            <a:ext cx="4170376" cy="163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0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400"/>
              <a:t>Livedata 和 Kotlin flow对应的写法</a:t>
            </a:r>
            <a:endParaRPr sz="1400"/>
          </a:p>
        </p:txBody>
      </p:sp>
      <p:sp>
        <p:nvSpPr>
          <p:cNvPr id="313" name="Google Shape;313;p50"/>
          <p:cNvSpPr txBox="1"/>
          <p:nvPr>
            <p:ph idx="12" type="sldNum"/>
          </p:nvPr>
        </p:nvSpPr>
        <p:spPr>
          <a:xfrm>
            <a:off x="8854481" y="4805089"/>
            <a:ext cx="141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314" name="Google Shape;314;p50"/>
          <p:cNvSpPr txBox="1"/>
          <p:nvPr/>
        </p:nvSpPr>
        <p:spPr>
          <a:xfrm>
            <a:off x="545860" y="482925"/>
            <a:ext cx="30000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rgbClr val="3E3E3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rgbClr val="3E3E3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rgbClr val="3E3E3E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   Kotlin flow中的写法</a:t>
            </a:r>
            <a:endParaRPr b="1" i="0" sz="1150" u="none" cap="none" strike="noStrike">
              <a:solidFill>
                <a:srgbClr val="3E3E3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15" name="Google Shape;31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850" y="1264875"/>
            <a:ext cx="4206485" cy="13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1975" y="1328500"/>
            <a:ext cx="4873500" cy="135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50"/>
          <p:cNvSpPr txBox="1"/>
          <p:nvPr/>
        </p:nvSpPr>
        <p:spPr>
          <a:xfrm>
            <a:off x="5099250" y="966700"/>
            <a:ext cx="28434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rgbClr val="3E3E3E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Repository：</a:t>
            </a:r>
            <a:endParaRPr b="1" i="0" sz="1150" u="none" cap="none" strike="noStrike">
              <a:solidFill>
                <a:srgbClr val="3E3E3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18" name="Google Shape;318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7300" y="2802575"/>
            <a:ext cx="6488972" cy="20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1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400"/>
              <a:t>Livedata 和 Kotlin flow对应的写法</a:t>
            </a:r>
            <a:endParaRPr sz="1400"/>
          </a:p>
        </p:txBody>
      </p:sp>
      <p:sp>
        <p:nvSpPr>
          <p:cNvPr id="324" name="Google Shape;324;p51"/>
          <p:cNvSpPr txBox="1"/>
          <p:nvPr>
            <p:ph idx="12" type="sldNum"/>
          </p:nvPr>
        </p:nvSpPr>
        <p:spPr>
          <a:xfrm>
            <a:off x="8854481" y="4805089"/>
            <a:ext cx="141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325" name="Google Shape;325;p51"/>
          <p:cNvSpPr txBox="1"/>
          <p:nvPr/>
        </p:nvSpPr>
        <p:spPr>
          <a:xfrm>
            <a:off x="542850" y="482925"/>
            <a:ext cx="80583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</a:rPr>
              <a:t>Switchmap</a:t>
            </a:r>
            <a:endParaRPr b="1"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sz="1150">
              <a:solidFill>
                <a:srgbClr val="3E3E3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chemeClr val="lt1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livedata中转化数据的一种方法: 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chemeClr val="lt1"/>
                </a:highlight>
              </a:rPr>
              <a:t>消除原有的livedata，并返回一个新的livedata进行观察；</a:t>
            </a:r>
            <a:endParaRPr sz="11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326" name="Google Shape;32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1275"/>
            <a:ext cx="8839197" cy="147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2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400"/>
              <a:t>Livedata 和 Kotlin flow对应的写法</a:t>
            </a:r>
            <a:endParaRPr sz="1400"/>
          </a:p>
        </p:txBody>
      </p:sp>
      <p:sp>
        <p:nvSpPr>
          <p:cNvPr id="332" name="Google Shape;332;p52"/>
          <p:cNvSpPr txBox="1"/>
          <p:nvPr>
            <p:ph idx="12" type="sldNum"/>
          </p:nvPr>
        </p:nvSpPr>
        <p:spPr>
          <a:xfrm>
            <a:off x="8854481" y="4805089"/>
            <a:ext cx="141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333" name="Google Shape;333;p52"/>
          <p:cNvSpPr txBox="1"/>
          <p:nvPr/>
        </p:nvSpPr>
        <p:spPr>
          <a:xfrm>
            <a:off x="542850" y="482925"/>
            <a:ext cx="8058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</a:rPr>
              <a:t>数据流</a:t>
            </a: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</a:rPr>
              <a:t>转化</a:t>
            </a: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</a:rPr>
              <a:t>的几种方法: </a:t>
            </a:r>
            <a:endParaRPr b="1"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lang="en" sz="115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transformLatest</a:t>
            </a:r>
            <a:r>
              <a:rPr lang="en" sz="1350">
                <a:solidFill>
                  <a:schemeClr val="dk1"/>
                </a:solidFill>
                <a:highlight>
                  <a:schemeClr val="lt1"/>
                </a:highlight>
              </a:rPr>
              <a:t>、</a:t>
            </a:r>
            <a:r>
              <a:rPr lang="en" sz="1250">
                <a:solidFill>
                  <a:schemeClr val="dk1"/>
                </a:solidFill>
                <a:highlight>
                  <a:schemeClr val="lt1"/>
                </a:highlight>
              </a:rPr>
              <a:t>mapLatest</a:t>
            </a: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、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flatMapLatest</a:t>
            </a:r>
            <a:endParaRPr b="1" sz="1150">
              <a:solidFill>
                <a:srgbClr val="3E3E3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lang="en" sz="1150">
                <a:solidFill>
                  <a:srgbClr val="3E3E3E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三种方法的作用都是进行流的转化：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原始A flow会触发</a:t>
            </a: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transformLatest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转换后的B flow, 当原始A flow有新的值释放后，</a:t>
            </a: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transformLatest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转换后的B flow会被取消，接着触发新的转换后的flow</a:t>
            </a:r>
            <a:endParaRPr sz="11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334" name="Google Shape;33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" y="1362550"/>
            <a:ext cx="5830050" cy="37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400"/>
              <a:t>Livedata 和 Kotlin flow对应的写法</a:t>
            </a:r>
            <a:endParaRPr sz="1400"/>
          </a:p>
        </p:txBody>
      </p:sp>
      <p:sp>
        <p:nvSpPr>
          <p:cNvPr id="340" name="Google Shape;340;p53"/>
          <p:cNvSpPr txBox="1"/>
          <p:nvPr>
            <p:ph idx="12" type="sldNum"/>
          </p:nvPr>
        </p:nvSpPr>
        <p:spPr>
          <a:xfrm>
            <a:off x="8854481" y="4805089"/>
            <a:ext cx="141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341" name="Google Shape;341;p53"/>
          <p:cNvSpPr txBox="1"/>
          <p:nvPr/>
        </p:nvSpPr>
        <p:spPr>
          <a:xfrm>
            <a:off x="431250" y="68799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</a:rPr>
              <a:t> 4. 观察带参数的数据流</a:t>
            </a:r>
            <a:endParaRPr b="1" i="0" sz="1300" u="none" cap="none" strike="noStrike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rgbClr val="3E3E3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rgbClr val="3E3E3E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  livedata</a:t>
            </a:r>
            <a:endParaRPr b="1" i="0" sz="1150" u="none" cap="none" strike="noStrike">
              <a:solidFill>
                <a:srgbClr val="3E3E3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42" name="Google Shape;34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3400" y="1679975"/>
            <a:ext cx="5947651" cy="20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400"/>
              <a:t>Livedata 和 Kotlin flow对应的写法</a:t>
            </a:r>
            <a:endParaRPr sz="1400"/>
          </a:p>
        </p:txBody>
      </p:sp>
      <p:sp>
        <p:nvSpPr>
          <p:cNvPr id="348" name="Google Shape;348;p54"/>
          <p:cNvSpPr txBox="1"/>
          <p:nvPr>
            <p:ph idx="12" type="sldNum"/>
          </p:nvPr>
        </p:nvSpPr>
        <p:spPr>
          <a:xfrm>
            <a:off x="8854481" y="4805089"/>
            <a:ext cx="141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349" name="Google Shape;349;p54"/>
          <p:cNvSpPr txBox="1"/>
          <p:nvPr/>
        </p:nvSpPr>
        <p:spPr>
          <a:xfrm>
            <a:off x="713500" y="482925"/>
            <a:ext cx="30000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rgbClr val="3E3E3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rgbClr val="3E3E3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rgbClr val="3E3E3E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   Kotlin flow</a:t>
            </a:r>
            <a:endParaRPr b="1" i="0" sz="1150" u="none" cap="none" strike="noStrike">
              <a:solidFill>
                <a:srgbClr val="3E3E3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50" name="Google Shape;35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700" y="1547125"/>
            <a:ext cx="6360451" cy="197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400"/>
              <a:t>Livedata 和 Kotlin flow对应的写法</a:t>
            </a:r>
            <a:endParaRPr sz="1400"/>
          </a:p>
        </p:txBody>
      </p:sp>
      <p:sp>
        <p:nvSpPr>
          <p:cNvPr id="356" name="Google Shape;356;p55"/>
          <p:cNvSpPr txBox="1"/>
          <p:nvPr>
            <p:ph idx="12" type="sldNum"/>
          </p:nvPr>
        </p:nvSpPr>
        <p:spPr>
          <a:xfrm>
            <a:off x="8854481" y="4805089"/>
            <a:ext cx="141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357" name="Google Shape;357;p55"/>
          <p:cNvSpPr txBox="1"/>
          <p:nvPr/>
        </p:nvSpPr>
        <p:spPr>
          <a:xfrm>
            <a:off x="431250" y="6600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</a:rPr>
              <a:t> 5.多种源的结合</a:t>
            </a:r>
            <a:endParaRPr b="1" i="0" sz="1050" u="none" cap="none" strike="noStrike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rgbClr val="3E3E3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rgbClr val="3E3E3E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  livedata中的写法</a:t>
            </a:r>
            <a:endParaRPr b="1" i="0" sz="1150" u="none" cap="none" strike="noStrike">
              <a:solidFill>
                <a:srgbClr val="3E3E3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58" name="Google Shape;35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075" y="1566000"/>
            <a:ext cx="7874823" cy="21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/>
          <p:nvPr/>
        </p:nvSpPr>
        <p:spPr>
          <a:xfrm>
            <a:off x="995109" y="1178729"/>
            <a:ext cx="2463000" cy="2463000"/>
          </a:xfrm>
          <a:prstGeom prst="ellipse">
            <a:avLst/>
          </a:prstGeom>
          <a:noFill/>
          <a:ln cap="flat" cmpd="sng" w="5715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38"/>
          <p:cNvGrpSpPr/>
          <p:nvPr/>
        </p:nvGrpSpPr>
        <p:grpSpPr>
          <a:xfrm>
            <a:off x="5140340" y="1809088"/>
            <a:ext cx="3775717" cy="838774"/>
            <a:chOff x="7216024" y="2157761"/>
            <a:chExt cx="5034290" cy="1118366"/>
          </a:xfrm>
        </p:grpSpPr>
        <p:sp>
          <p:nvSpPr>
            <p:cNvPr id="182" name="Google Shape;182;p38"/>
            <p:cNvSpPr txBox="1"/>
            <p:nvPr/>
          </p:nvSpPr>
          <p:spPr>
            <a:xfrm>
              <a:off x="8001713" y="2176027"/>
              <a:ext cx="4248600" cy="11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None/>
              </a:pPr>
              <a:r>
                <a:rPr lang="en" sz="1700">
                  <a:solidFill>
                    <a:srgbClr val="3F3F3F"/>
                  </a:solidFill>
                </a:rPr>
                <a:t>Livedata 和 Kotlin flow对应的写法</a:t>
              </a:r>
              <a:endParaRPr sz="1700">
                <a:solidFill>
                  <a:srgbClr val="3F3F3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2"/>
                </a:solidFill>
              </a:endParaRPr>
            </a:p>
          </p:txBody>
        </p:sp>
        <p:sp>
          <p:nvSpPr>
            <p:cNvPr id="183" name="Google Shape;183;p38"/>
            <p:cNvSpPr txBox="1"/>
            <p:nvPr/>
          </p:nvSpPr>
          <p:spPr>
            <a:xfrm>
              <a:off x="7216024" y="2157761"/>
              <a:ext cx="4173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</a:rPr>
                <a:t>2</a:t>
              </a:r>
              <a:endParaRPr b="0" i="0" sz="2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" name="Google Shape;184;p38"/>
          <p:cNvGrpSpPr/>
          <p:nvPr/>
        </p:nvGrpSpPr>
        <p:grpSpPr>
          <a:xfrm>
            <a:off x="5140377" y="2477721"/>
            <a:ext cx="4124882" cy="507825"/>
            <a:chOff x="7220041" y="3006965"/>
            <a:chExt cx="5499842" cy="677100"/>
          </a:xfrm>
        </p:grpSpPr>
        <p:sp>
          <p:nvSpPr>
            <p:cNvPr id="185" name="Google Shape;185;p38"/>
            <p:cNvSpPr txBox="1"/>
            <p:nvPr/>
          </p:nvSpPr>
          <p:spPr>
            <a:xfrm>
              <a:off x="8013183" y="3109537"/>
              <a:ext cx="4706700" cy="47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3F3F3F"/>
                  </a:solidFill>
                </a:rPr>
                <a:t>配置stateIn并构建StateFlow</a:t>
              </a:r>
              <a:endPara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8"/>
            <p:cNvSpPr txBox="1"/>
            <p:nvPr/>
          </p:nvSpPr>
          <p:spPr>
            <a:xfrm>
              <a:off x="7220041" y="3006965"/>
              <a:ext cx="4173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</a:rPr>
                <a:t>3</a:t>
              </a:r>
              <a:endParaRPr b="0" i="0" sz="2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p38"/>
          <p:cNvGrpSpPr/>
          <p:nvPr/>
        </p:nvGrpSpPr>
        <p:grpSpPr>
          <a:xfrm>
            <a:off x="5140377" y="3127019"/>
            <a:ext cx="2559837" cy="507825"/>
            <a:chOff x="7105541" y="3830411"/>
            <a:chExt cx="3413116" cy="677100"/>
          </a:xfrm>
        </p:grpSpPr>
        <p:sp>
          <p:nvSpPr>
            <p:cNvPr id="188" name="Google Shape;188;p38"/>
            <p:cNvSpPr txBox="1"/>
            <p:nvPr/>
          </p:nvSpPr>
          <p:spPr>
            <a:xfrm>
              <a:off x="7890956" y="3933023"/>
              <a:ext cx="2627700" cy="47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3F3F3F"/>
                  </a:solidFill>
                </a:rPr>
                <a:t>StateFlow的管理</a:t>
              </a:r>
              <a:endParaRPr b="0" i="0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8"/>
            <p:cNvSpPr txBox="1"/>
            <p:nvPr/>
          </p:nvSpPr>
          <p:spPr>
            <a:xfrm>
              <a:off x="7105541" y="3830411"/>
              <a:ext cx="4173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</a:rPr>
                <a:t>4</a:t>
              </a:r>
              <a:endParaRPr b="0" i="0" sz="2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" name="Google Shape;190;p38"/>
          <p:cNvSpPr/>
          <p:nvPr/>
        </p:nvSpPr>
        <p:spPr>
          <a:xfrm flipH="1">
            <a:off x="8264698" y="4664282"/>
            <a:ext cx="72900" cy="451200"/>
          </a:xfrm>
          <a:prstGeom prst="rect">
            <a:avLst/>
          </a:prstGeom>
          <a:solidFill>
            <a:srgbClr val="DAAC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8"/>
          <p:cNvSpPr/>
          <p:nvPr/>
        </p:nvSpPr>
        <p:spPr>
          <a:xfrm>
            <a:off x="3652380" y="3633758"/>
            <a:ext cx="192000" cy="192000"/>
          </a:xfrm>
          <a:prstGeom prst="donut">
            <a:avLst>
              <a:gd fmla="val 9178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8"/>
          <p:cNvSpPr/>
          <p:nvPr/>
        </p:nvSpPr>
        <p:spPr>
          <a:xfrm>
            <a:off x="3748408" y="3667100"/>
            <a:ext cx="243300" cy="243300"/>
          </a:xfrm>
          <a:prstGeom prst="donut">
            <a:avLst>
              <a:gd fmla="val 11164" name="adj"/>
            </a:avLst>
          </a:prstGeom>
          <a:solidFill>
            <a:srgbClr val="C51F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8"/>
          <p:cNvSpPr/>
          <p:nvPr/>
        </p:nvSpPr>
        <p:spPr>
          <a:xfrm>
            <a:off x="1918094" y="1577084"/>
            <a:ext cx="1666500" cy="16665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8"/>
          <p:cNvSpPr txBox="1"/>
          <p:nvPr/>
        </p:nvSpPr>
        <p:spPr>
          <a:xfrm>
            <a:off x="1470720" y="2001369"/>
            <a:ext cx="295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目录/content</a:t>
            </a:r>
            <a:endParaRPr b="1" i="0" sz="36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8"/>
          <p:cNvSpPr txBox="1"/>
          <p:nvPr/>
        </p:nvSpPr>
        <p:spPr>
          <a:xfrm>
            <a:off x="566725" y="111625"/>
            <a:ext cx="494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目录</a:t>
            </a:r>
            <a:endParaRPr b="1" sz="1600"/>
          </a:p>
        </p:txBody>
      </p:sp>
      <p:sp>
        <p:nvSpPr>
          <p:cNvPr id="196" name="Google Shape;196;p38"/>
          <p:cNvSpPr txBox="1"/>
          <p:nvPr/>
        </p:nvSpPr>
        <p:spPr>
          <a:xfrm>
            <a:off x="5729457" y="1329363"/>
            <a:ext cx="3186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rgbClr val="3F3F3F"/>
                </a:solidFill>
              </a:rPr>
              <a:t>为什么要迁移到flow？</a:t>
            </a:r>
            <a:endParaRPr sz="17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97" name="Google Shape;197;p38"/>
          <p:cNvSpPr txBox="1"/>
          <p:nvPr/>
        </p:nvSpPr>
        <p:spPr>
          <a:xfrm>
            <a:off x="5140377" y="1256271"/>
            <a:ext cx="31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3F3F3F"/>
                </a:solidFill>
              </a:rPr>
              <a:t>1</a:t>
            </a:r>
            <a:endParaRPr b="0" i="0" sz="27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6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400"/>
              <a:t>Livedata 和 Kotlin flow对应的写法</a:t>
            </a:r>
            <a:endParaRPr sz="1400"/>
          </a:p>
        </p:txBody>
      </p:sp>
      <p:sp>
        <p:nvSpPr>
          <p:cNvPr id="364" name="Google Shape;364;p56"/>
          <p:cNvSpPr txBox="1"/>
          <p:nvPr>
            <p:ph idx="12" type="sldNum"/>
          </p:nvPr>
        </p:nvSpPr>
        <p:spPr>
          <a:xfrm>
            <a:off x="8854481" y="4805089"/>
            <a:ext cx="141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365" name="Google Shape;365;p56"/>
          <p:cNvSpPr txBox="1"/>
          <p:nvPr/>
        </p:nvSpPr>
        <p:spPr>
          <a:xfrm>
            <a:off x="412280" y="482930"/>
            <a:ext cx="30000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rgbClr val="3E3E3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rgbClr val="3E3E3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rgbClr val="3E3E3E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   Kotlin flow中的写法</a:t>
            </a:r>
            <a:endParaRPr b="1" i="0" sz="1150" u="none" cap="none" strike="noStrike">
              <a:solidFill>
                <a:srgbClr val="3E3E3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66" name="Google Shape;36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450" y="1593175"/>
            <a:ext cx="8319826" cy="14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7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400"/>
              <a:t>Livedata 和 Kotlin flow对应的写法</a:t>
            </a:r>
            <a:endParaRPr sz="1400"/>
          </a:p>
        </p:txBody>
      </p:sp>
      <p:sp>
        <p:nvSpPr>
          <p:cNvPr id="372" name="Google Shape;372;p57"/>
          <p:cNvSpPr txBox="1"/>
          <p:nvPr>
            <p:ph idx="12" type="sldNum"/>
          </p:nvPr>
        </p:nvSpPr>
        <p:spPr>
          <a:xfrm>
            <a:off x="8854481" y="4805089"/>
            <a:ext cx="141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373" name="Google Shape;373;p57"/>
          <p:cNvSpPr txBox="1"/>
          <p:nvPr/>
        </p:nvSpPr>
        <p:spPr>
          <a:xfrm>
            <a:off x="552450" y="614225"/>
            <a:ext cx="462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</a:rPr>
              <a:t>数据流合并的</a:t>
            </a: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</a:rPr>
              <a:t>几种方法</a:t>
            </a: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</a:rPr>
              <a:t>:  combine、zip</a:t>
            </a:r>
            <a:endParaRPr b="1"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sz="1150">
              <a:solidFill>
                <a:srgbClr val="3E3E3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74" name="Google Shape;374;p57"/>
          <p:cNvSpPr txBox="1"/>
          <p:nvPr/>
        </p:nvSpPr>
        <p:spPr>
          <a:xfrm>
            <a:off x="726125" y="917375"/>
            <a:ext cx="637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Z</a:t>
            </a:r>
            <a:r>
              <a:rPr lang="en" sz="1100"/>
              <a:t>ip:  合并两个流，两个流只要其中有一个流完成，剩下那个数据流就cancel；并且两个流的组合关系是按照数据关系对应，而非时间关系对应</a:t>
            </a:r>
            <a:endParaRPr sz="1100"/>
          </a:p>
        </p:txBody>
      </p:sp>
      <p:pic>
        <p:nvPicPr>
          <p:cNvPr id="375" name="Google Shape;37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125" y="1377563"/>
            <a:ext cx="6000750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450" y="3643863"/>
            <a:ext cx="180975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8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400"/>
              <a:t>Livedata 和 Kotlin flow对应的写法</a:t>
            </a:r>
            <a:endParaRPr sz="1400"/>
          </a:p>
        </p:txBody>
      </p:sp>
      <p:sp>
        <p:nvSpPr>
          <p:cNvPr id="382" name="Google Shape;382;p58"/>
          <p:cNvSpPr txBox="1"/>
          <p:nvPr>
            <p:ph idx="12" type="sldNum"/>
          </p:nvPr>
        </p:nvSpPr>
        <p:spPr>
          <a:xfrm>
            <a:off x="8854481" y="4805089"/>
            <a:ext cx="141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383" name="Google Shape;383;p58"/>
          <p:cNvSpPr txBox="1"/>
          <p:nvPr/>
        </p:nvSpPr>
        <p:spPr>
          <a:xfrm>
            <a:off x="726125" y="854375"/>
            <a:ext cx="637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Combine</a:t>
            </a:r>
            <a:r>
              <a:rPr lang="en" sz="1100"/>
              <a:t>:  </a:t>
            </a:r>
            <a:r>
              <a:rPr lang="en" sz="1100"/>
              <a:t>合并两个流，每个流都是组合最新最近发射的值</a:t>
            </a:r>
            <a:r>
              <a:rPr lang="en" sz="1100"/>
              <a:t>；并且两个流的</a:t>
            </a:r>
            <a:r>
              <a:rPr lang="en" sz="1100"/>
              <a:t>组合</a:t>
            </a:r>
            <a:r>
              <a:rPr lang="en" sz="1100"/>
              <a:t>关系是按照时间关系对应</a:t>
            </a:r>
            <a:endParaRPr sz="1100"/>
          </a:p>
        </p:txBody>
      </p:sp>
      <p:pic>
        <p:nvPicPr>
          <p:cNvPr id="384" name="Google Shape;38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700" y="1377575"/>
            <a:ext cx="586740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700" y="3602975"/>
            <a:ext cx="1500545" cy="12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9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配置stateIn并构建StateFlow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1" name="Google Shape;391;p59"/>
          <p:cNvSpPr txBox="1"/>
          <p:nvPr>
            <p:ph idx="12" type="sldNum"/>
          </p:nvPr>
        </p:nvSpPr>
        <p:spPr>
          <a:xfrm>
            <a:off x="8854481" y="4805089"/>
            <a:ext cx="141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392" name="Google Shape;392;p59"/>
          <p:cNvSpPr txBox="1"/>
          <p:nvPr>
            <p:ph idx="1" type="body"/>
          </p:nvPr>
        </p:nvSpPr>
        <p:spPr>
          <a:xfrm>
            <a:off x="542850" y="778766"/>
            <a:ext cx="80583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300">
                <a:solidFill>
                  <a:schemeClr val="dk1"/>
                </a:solidFill>
              </a:rPr>
              <a:t>Flow  -&gt;  stateFlow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如果需要</a:t>
            </a:r>
            <a:r>
              <a:rPr lang="en"/>
              <a:t>构建stateFlow,需要先把</a:t>
            </a:r>
            <a:r>
              <a:rPr lang="en"/>
              <a:t>普通的flow</a:t>
            </a:r>
            <a:r>
              <a:rPr lang="en"/>
              <a:t>通过</a:t>
            </a:r>
            <a:r>
              <a:rPr lang="en"/>
              <a:t>statein进行转化，并在该方法中进行一些参数的配置</a:t>
            </a:r>
            <a:endParaRPr/>
          </a:p>
        </p:txBody>
      </p:sp>
      <p:pic>
        <p:nvPicPr>
          <p:cNvPr id="393" name="Google Shape;39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401" y="1685850"/>
            <a:ext cx="8137400" cy="16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0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配置stateIn并构建StateFlow</a:t>
            </a:r>
            <a:endParaRPr sz="1400"/>
          </a:p>
        </p:txBody>
      </p:sp>
      <p:sp>
        <p:nvSpPr>
          <p:cNvPr id="399" name="Google Shape;399;p60"/>
          <p:cNvSpPr txBox="1"/>
          <p:nvPr>
            <p:ph idx="12" type="sldNum"/>
          </p:nvPr>
        </p:nvSpPr>
        <p:spPr>
          <a:xfrm>
            <a:off x="8854481" y="4805089"/>
            <a:ext cx="141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400" name="Google Shape;400;p60"/>
          <p:cNvSpPr txBox="1"/>
          <p:nvPr>
            <p:ph type="title"/>
          </p:nvPr>
        </p:nvSpPr>
        <p:spPr>
          <a:xfrm>
            <a:off x="549425" y="65610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>
                <a:solidFill>
                  <a:schemeClr val="dk1"/>
                </a:solidFill>
              </a:rPr>
              <a:t>stateIn参数说明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401" name="Google Shape;401;p60"/>
          <p:cNvSpPr txBox="1"/>
          <p:nvPr>
            <p:ph idx="1" type="body"/>
          </p:nvPr>
        </p:nvSpPr>
        <p:spPr>
          <a:xfrm>
            <a:off x="314675" y="1259550"/>
            <a:ext cx="8681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观察源码发现stateIn返回StateFlow，并配置三个参数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333333"/>
                </a:solidFill>
              </a:rPr>
              <a:t>@param </a:t>
            </a:r>
            <a:r>
              <a:rPr b="1" lang="en" sz="1050">
                <a:solidFill>
                  <a:srgbClr val="333333"/>
                </a:solidFill>
              </a:rPr>
              <a:t>scope</a:t>
            </a:r>
            <a:r>
              <a:rPr lang="en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共享开始时所在的协程作用域范围</a:t>
            </a:r>
            <a:endParaRPr sz="10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</a:rPr>
              <a:t>@param </a:t>
            </a:r>
            <a:r>
              <a:rPr b="1" lang="en" sz="1050">
                <a:solidFill>
                  <a:srgbClr val="333333"/>
                </a:solidFill>
              </a:rPr>
              <a:t>started</a:t>
            </a:r>
            <a:r>
              <a:rPr lang="en" sz="1050">
                <a:solidFill>
                  <a:srgbClr val="333333"/>
                </a:solidFill>
              </a:rPr>
              <a:t> </a:t>
            </a:r>
            <a:r>
              <a:rPr lang="en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控制共享的开始和结束的策略</a:t>
            </a:r>
            <a:endParaRPr sz="10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</a:rPr>
              <a:t>@param </a:t>
            </a:r>
            <a:r>
              <a:rPr b="1" lang="en" sz="1050">
                <a:solidFill>
                  <a:srgbClr val="333333"/>
                </a:solidFill>
              </a:rPr>
              <a:t>initialValue</a:t>
            </a:r>
            <a:r>
              <a:rPr lang="en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状态流的初始值</a:t>
            </a:r>
            <a:endParaRPr sz="10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5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02" name="Google Shape;40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675" y="2762450"/>
            <a:ext cx="7917077" cy="23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1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配置stateIn并构建StateFlow</a:t>
            </a:r>
            <a:endParaRPr sz="1400"/>
          </a:p>
        </p:txBody>
      </p:sp>
      <p:sp>
        <p:nvSpPr>
          <p:cNvPr id="408" name="Google Shape;408;p61"/>
          <p:cNvSpPr txBox="1"/>
          <p:nvPr>
            <p:ph idx="12" type="sldNum"/>
          </p:nvPr>
        </p:nvSpPr>
        <p:spPr>
          <a:xfrm>
            <a:off x="8854481" y="4805089"/>
            <a:ext cx="141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409" name="Google Shape;409;p61"/>
          <p:cNvSpPr txBox="1"/>
          <p:nvPr>
            <p:ph type="title"/>
          </p:nvPr>
        </p:nvSpPr>
        <p:spPr>
          <a:xfrm>
            <a:off x="542850" y="8238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started参数说明</a:t>
            </a:r>
            <a:endParaRPr/>
          </a:p>
        </p:txBody>
      </p:sp>
      <p:sp>
        <p:nvSpPr>
          <p:cNvPr id="410" name="Google Shape;410;p61"/>
          <p:cNvSpPr txBox="1"/>
          <p:nvPr>
            <p:ph idx="1" type="body"/>
          </p:nvPr>
        </p:nvSpPr>
        <p:spPr>
          <a:xfrm>
            <a:off x="542850" y="1762191"/>
            <a:ext cx="80583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可以接收以下三种值: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Microsoft Yahei"/>
              <a:buChar char="●"/>
            </a:pPr>
            <a:r>
              <a:rPr lang="en" sz="1150">
                <a:solidFill>
                  <a:srgbClr val="333333"/>
                </a:solidFill>
                <a:highlight>
                  <a:srgbClr val="EFEFE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Lazily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: 当首个订阅者出现时开始，在 </a:t>
            </a:r>
            <a:r>
              <a:rPr lang="en" sz="1150">
                <a:solidFill>
                  <a:srgbClr val="333333"/>
                </a:solidFill>
                <a:highlight>
                  <a:srgbClr val="EFEFE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scope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指定的作用域被结束时终止。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Microsoft Yahei"/>
              <a:buChar char="●"/>
            </a:pPr>
            <a:r>
              <a:rPr lang="en" sz="1150">
                <a:solidFill>
                  <a:srgbClr val="333333"/>
                </a:solidFill>
                <a:highlight>
                  <a:srgbClr val="EFEFE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Eagerly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: 立即开始，而在 </a:t>
            </a:r>
            <a:r>
              <a:rPr lang="en" sz="1150">
                <a:solidFill>
                  <a:srgbClr val="333333"/>
                </a:solidFill>
                <a:highlight>
                  <a:srgbClr val="EFEFE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scope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指定的作用域被结束时终止。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Microsoft Yahei"/>
              <a:buChar char="●"/>
            </a:pPr>
            <a:r>
              <a:rPr lang="en" sz="1150">
                <a:solidFill>
                  <a:srgbClr val="333333"/>
                </a:solidFill>
                <a:highlight>
                  <a:srgbClr val="EFEFE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WhileSubscribed</a:t>
            </a:r>
            <a:endParaRPr b="1" i="1"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i="1"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一般只需要执行一次的操作，可以配置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en" sz="1150">
                <a:solidFill>
                  <a:srgbClr val="333333"/>
                </a:solidFill>
                <a:highlight>
                  <a:srgbClr val="EFEFE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Lazily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或者 </a:t>
            </a:r>
            <a:r>
              <a:rPr lang="en" sz="1150">
                <a:solidFill>
                  <a:srgbClr val="333333"/>
                </a:solidFill>
                <a:highlight>
                  <a:srgbClr val="EFEFE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Eagerly；</a:t>
            </a:r>
            <a:endParaRPr sz="1150">
              <a:solidFill>
                <a:srgbClr val="333333"/>
              </a:solidFill>
              <a:highlight>
                <a:srgbClr val="EFEFE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如果需要做一些优化操作，可以配置</a:t>
            </a:r>
            <a:r>
              <a:rPr lang="en" sz="1150">
                <a:solidFill>
                  <a:srgbClr val="333333"/>
                </a:solidFill>
                <a:highlight>
                  <a:srgbClr val="EFEFE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WhileSubscribed</a:t>
            </a:r>
            <a:endParaRPr sz="1150">
              <a:solidFill>
                <a:srgbClr val="333333"/>
              </a:solidFill>
              <a:highlight>
                <a:srgbClr val="EFEFE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2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配置stateIn并构建StateFlow</a:t>
            </a:r>
            <a:endParaRPr sz="1100"/>
          </a:p>
        </p:txBody>
      </p:sp>
      <p:sp>
        <p:nvSpPr>
          <p:cNvPr id="416" name="Google Shape;416;p62"/>
          <p:cNvSpPr txBox="1"/>
          <p:nvPr>
            <p:ph idx="12" type="sldNum"/>
          </p:nvPr>
        </p:nvSpPr>
        <p:spPr>
          <a:xfrm>
            <a:off x="8854481" y="4805089"/>
            <a:ext cx="141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417" name="Google Shape;417;p62"/>
          <p:cNvSpPr txBox="1"/>
          <p:nvPr>
            <p:ph type="title"/>
          </p:nvPr>
        </p:nvSpPr>
        <p:spPr>
          <a:xfrm>
            <a:off x="552450" y="562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 fontScale="90000"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999"/>
              <a:buFont typeface="Arial"/>
              <a:buNone/>
            </a:pPr>
            <a:r>
              <a:t/>
            </a:r>
            <a:endParaRPr/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5226"/>
              <a:buNone/>
            </a:pPr>
            <a:r>
              <a:t/>
            </a:r>
            <a:endParaRPr b="1" sz="1350">
              <a:solidFill>
                <a:srgbClr val="2571F7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6464"/>
              <a:buNone/>
            </a:pPr>
            <a:r>
              <a:rPr lang="en" sz="1461">
                <a:solidFill>
                  <a:schemeClr val="dk1"/>
                </a:solidFill>
                <a:highlight>
                  <a:srgbClr val="FFFFFF"/>
                </a:highlight>
              </a:rPr>
              <a:t>WhileSubscribed 策略</a:t>
            </a:r>
            <a:endParaRPr sz="1461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18" name="Google Shape;418;p62"/>
          <p:cNvSpPr txBox="1"/>
          <p:nvPr>
            <p:ph idx="1" type="body"/>
          </p:nvPr>
        </p:nvSpPr>
        <p:spPr>
          <a:xfrm>
            <a:off x="542850" y="1152341"/>
            <a:ext cx="80583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WhileSubscribed 策略会在没有收集器的情况下取消</a:t>
            </a:r>
            <a:r>
              <a:rPr b="1"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上游数据流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。通过 </a:t>
            </a:r>
            <a:r>
              <a:rPr lang="en" sz="1150">
                <a:solidFill>
                  <a:srgbClr val="333333"/>
                </a:solidFill>
                <a:highlight>
                  <a:srgbClr val="EFEFE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stateIn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运算符创建的 StateFlow 会把数据暴露给视图 (View)，同时也会观察来自其他层级或者是上游应用的数据流。让这些流持续活跃可能会引起不必要的资源浪费，例如一直通过从数据库连接、硬件传感器中读取数据等等。</a:t>
            </a:r>
            <a:r>
              <a:rPr b="1"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当您的应用转而在后台运行时，您应当保持克制并中止这些协程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。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其中需要配置两个参数：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</a:rPr>
              <a:t>@params </a:t>
            </a:r>
            <a:r>
              <a:rPr lang="en" sz="1050"/>
              <a:t>stopTimeoutMillis    </a:t>
            </a:r>
            <a:r>
              <a:rPr b="1" lang="en" sz="1150">
                <a:solidFill>
                  <a:srgbClr val="3E3E3E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超时停止</a:t>
            </a:r>
            <a:endParaRPr sz="10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/>
              <a:t> @params replayExpirationMillis  </a:t>
            </a:r>
            <a:r>
              <a:rPr b="1" lang="en" sz="1150">
                <a:solidFill>
                  <a:srgbClr val="3E3E3E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数据重现的过期时间</a:t>
            </a:r>
            <a:endParaRPr sz="11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419" name="Google Shape;41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863" y="2781775"/>
            <a:ext cx="8623474" cy="17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3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配置stateIn并构建StateFlow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425" name="Google Shape;425;p63"/>
          <p:cNvSpPr txBox="1"/>
          <p:nvPr>
            <p:ph idx="12" type="sldNum"/>
          </p:nvPr>
        </p:nvSpPr>
        <p:spPr>
          <a:xfrm>
            <a:off x="8854481" y="4805089"/>
            <a:ext cx="141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426" name="Google Shape;426;p63"/>
          <p:cNvSpPr txBox="1"/>
          <p:nvPr>
            <p:ph type="title"/>
          </p:nvPr>
        </p:nvSpPr>
        <p:spPr>
          <a:xfrm>
            <a:off x="552450" y="6043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56"/>
              <a:buNone/>
            </a:pPr>
            <a:r>
              <a:rPr lang="en" sz="1400">
                <a:solidFill>
                  <a:schemeClr val="dk1"/>
                </a:solidFill>
              </a:rPr>
              <a:t>超时停止</a:t>
            </a:r>
            <a:r>
              <a:rPr b="1" lang="en" sz="1400">
                <a:solidFill>
                  <a:schemeClr val="dk1"/>
                </a:solidFill>
                <a:highlight>
                  <a:schemeClr val="lt1"/>
                </a:highlight>
              </a:rPr>
              <a:t>stopTimeoutMillis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427" name="Google Shape;427;p63"/>
          <p:cNvSpPr txBox="1"/>
          <p:nvPr>
            <p:ph idx="1" type="body"/>
          </p:nvPr>
        </p:nvSpPr>
        <p:spPr>
          <a:xfrm>
            <a:off x="542850" y="1338816"/>
            <a:ext cx="80583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150">
                <a:highlight>
                  <a:srgbClr val="EFEFE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stopTimeoutMillis</a:t>
            </a:r>
            <a:r>
              <a:rPr lang="en" sz="1150"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控制一个以毫秒为单位的延迟值，指的是最后一个订阅者结束订阅与停止上游流的时间差。默认值是 0 (立即停止)；</a:t>
            </a:r>
            <a:endParaRPr sz="1150"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50"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Eg: 有些情况下不需要不想立刻停止订阅，例如旋转屏幕时，原来的视图会被销毁几秒后会重建；如果此时断开上游数据流，那么视图重建后又得需要重新订阅；</a:t>
            </a:r>
            <a:endParaRPr sz="1150"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50"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50"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50">
                <a:solidFill>
                  <a:srgbClr val="333333"/>
                </a:solidFill>
                <a:highlight>
                  <a:srgbClr val="EFEFE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liveData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协程构建器所使用的方法是</a:t>
            </a:r>
            <a:r>
              <a:rPr lang="en" sz="1150">
                <a:solidFill>
                  <a:srgbClr val="3369E8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添加一个 5 秒钟的延迟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，即如果等待 5 秒后仍然没有订阅者存在就终止协程。前面ppt代码中的 </a:t>
            </a:r>
            <a:r>
              <a:rPr lang="en" sz="1150">
                <a:solidFill>
                  <a:srgbClr val="333333"/>
                </a:solidFill>
                <a:highlight>
                  <a:srgbClr val="EFEFE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WhileSubscribed (5000)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正是实现这样的功能:</a:t>
            </a:r>
            <a:endParaRPr sz="1150"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3369E8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添加一个 5 秒钟的延迟</a:t>
            </a:r>
            <a:r>
              <a:rPr lang="en" sz="900" u="sng">
                <a:solidFill>
                  <a:schemeClr val="hlink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  <a:hlinkClick r:id="rId3"/>
              </a:rPr>
              <a:t>https://cs.android.com/androidx/platform/frameworks/support/+/androidx-main:lifecycle/lifecycle-livedata-ktx/src/main/java/androidx/lifecycle/CoroutineLiveData.kt;l=356</a:t>
            </a:r>
            <a:endParaRPr sz="900">
              <a:solidFill>
                <a:srgbClr val="93939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900">
              <a:solidFill>
                <a:srgbClr val="93939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添加延时好处: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1.</a:t>
            </a:r>
            <a:r>
              <a:rPr lang="en" sz="1150"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用户将您的应用转至后台运行，5 秒钟后所有来自其他层的数据更新会停止，这样可以节省电量。</a:t>
            </a:r>
            <a:endParaRPr sz="1150"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50"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2.最新的数据仍然会被缓存，所以当用户切换回原应用时，视图立即就可以得到数据进行渲染。</a:t>
            </a:r>
            <a:endParaRPr sz="1150"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3.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订阅将被重启，新数据会填充进来，当数据可用时更新视图。</a:t>
            </a:r>
            <a:endParaRPr sz="1150"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900">
              <a:solidFill>
                <a:srgbClr val="93939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4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配置stateIn并构建StateFlow</a:t>
            </a:r>
            <a:endParaRPr sz="1100"/>
          </a:p>
        </p:txBody>
      </p:sp>
      <p:sp>
        <p:nvSpPr>
          <p:cNvPr id="433" name="Google Shape;433;p64"/>
          <p:cNvSpPr txBox="1"/>
          <p:nvPr>
            <p:ph idx="12" type="sldNum"/>
          </p:nvPr>
        </p:nvSpPr>
        <p:spPr>
          <a:xfrm>
            <a:off x="8854481" y="4805089"/>
            <a:ext cx="141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434" name="Google Shape;434;p64"/>
          <p:cNvSpPr txBox="1"/>
          <p:nvPr>
            <p:ph type="title"/>
          </p:nvPr>
        </p:nvSpPr>
        <p:spPr>
          <a:xfrm>
            <a:off x="578213" y="68677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9886"/>
              <a:buNone/>
            </a:pPr>
            <a:r>
              <a:t/>
            </a:r>
            <a:endParaRPr sz="39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5660"/>
              <a:buNone/>
            </a:pPr>
            <a:r>
              <a:rPr b="1" lang="en" sz="1472">
                <a:solidFill>
                  <a:schemeClr val="dk1"/>
                </a:solidFill>
                <a:highlight>
                  <a:schemeClr val="lt1"/>
                </a:highlight>
              </a:rPr>
              <a:t>数据重现的过期时间</a:t>
            </a:r>
            <a:r>
              <a:rPr lang="en" sz="1472">
                <a:solidFill>
                  <a:schemeClr val="dk1"/>
                </a:solidFill>
                <a:highlight>
                  <a:schemeClr val="lt1"/>
                </a:highlight>
              </a:rPr>
              <a:t>replayExpirationMillis</a:t>
            </a:r>
            <a:endParaRPr sz="3122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435" name="Google Shape;435;p64"/>
          <p:cNvSpPr txBox="1"/>
          <p:nvPr>
            <p:ph idx="1" type="body"/>
          </p:nvPr>
        </p:nvSpPr>
        <p:spPr>
          <a:xfrm>
            <a:off x="526688" y="1376091"/>
            <a:ext cx="80583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50">
                <a:highlight>
                  <a:srgbClr val="EFEFE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replayExpirationMillis—</a:t>
            </a:r>
            <a:r>
              <a:rPr lang="en" sz="1150"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 配置了以毫秒为单位的延迟时间，定义了从停止共享协程到重置缓存 (恢复到 stateIn 运算符中定义的初始值 </a:t>
            </a:r>
            <a:r>
              <a:rPr lang="en" sz="1150">
                <a:highlight>
                  <a:srgbClr val="EFEFE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initialValue</a:t>
            </a:r>
            <a:r>
              <a:rPr lang="en" sz="1150"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) 所需要等待的时间。它的默认值是长整型的最大值 </a:t>
            </a:r>
            <a:r>
              <a:rPr lang="en" sz="1150">
                <a:highlight>
                  <a:srgbClr val="EFEFE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Long.MAX_VALUE</a:t>
            </a:r>
            <a:r>
              <a:rPr lang="en" sz="1150"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(表示永远不将其重置)。如果设置为 0，可以在符合条件时立即重置缓存的数据。</a:t>
            </a:r>
            <a:endParaRPr sz="1150"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50"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50"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50"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情景:</a:t>
            </a:r>
            <a:endParaRPr sz="1150"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如果用户离开应用太久，此时不想让用户看到陈旧过期的数据，并希望显示数据正在加载中以此来代替过期数据，那么就应该在 </a:t>
            </a:r>
            <a:r>
              <a:rPr lang="en" sz="1150">
                <a:solidFill>
                  <a:srgbClr val="333333"/>
                </a:solidFill>
                <a:highlight>
                  <a:srgbClr val="EFEFE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WhileSubscribed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策略中使用 </a:t>
            </a:r>
            <a:r>
              <a:rPr lang="en" sz="1150">
                <a:solidFill>
                  <a:srgbClr val="333333"/>
                </a:solidFill>
                <a:highlight>
                  <a:srgbClr val="EFEFE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replayExpirationMillis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参数。在这种情况下此参数非常适合，由于缓存的数据都恢复成了 </a:t>
            </a:r>
            <a:r>
              <a:rPr lang="en" sz="1150">
                <a:solidFill>
                  <a:srgbClr val="333333"/>
                </a:solidFill>
                <a:highlight>
                  <a:srgbClr val="EFEFE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stateIn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中定义的初始值，可有效节省内存。虽然用户切回应用时可能没那么快显示有效数据，但至少不会把过期的信息显示出来;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5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StateFlow的管理</a:t>
            </a:r>
            <a:endParaRPr sz="1400"/>
          </a:p>
        </p:txBody>
      </p:sp>
      <p:sp>
        <p:nvSpPr>
          <p:cNvPr id="441" name="Google Shape;441;p65"/>
          <p:cNvSpPr txBox="1"/>
          <p:nvPr>
            <p:ph idx="12" type="sldNum"/>
          </p:nvPr>
        </p:nvSpPr>
        <p:spPr>
          <a:xfrm>
            <a:off x="8854481" y="4805089"/>
            <a:ext cx="141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442" name="Google Shape;442;p65"/>
          <p:cNvSpPr txBox="1"/>
          <p:nvPr>
            <p:ph type="title"/>
          </p:nvPr>
        </p:nvSpPr>
        <p:spPr>
          <a:xfrm>
            <a:off x="526975" y="58013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生命周期和 StateFlow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43" name="Google Shape;443;p65"/>
          <p:cNvSpPr txBox="1"/>
          <p:nvPr>
            <p:ph idx="1" type="body"/>
          </p:nvPr>
        </p:nvSpPr>
        <p:spPr>
          <a:xfrm>
            <a:off x="542850" y="1166316"/>
            <a:ext cx="80583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目前启动协程一般有以下几种方式，数据流需要依靠协程进行收集。Activity 和 Fragment 提供了若干协程构建器:</a:t>
            </a:r>
            <a:endParaRPr sz="1150"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icrosoft Yahei"/>
              <a:buChar char="●"/>
            </a:pPr>
            <a:r>
              <a:rPr b="1" lang="en" sz="1150"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Activity.lifecycleScope.launch</a:t>
            </a:r>
            <a:r>
              <a:rPr lang="en" sz="1150"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: 立即启动协程，并且在本 Activity 销毁时结束协程。</a:t>
            </a:r>
            <a:endParaRPr sz="1150"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icrosoft Yahei"/>
              <a:buChar char="●"/>
            </a:pPr>
            <a:r>
              <a:rPr b="1" lang="en" sz="1150"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Fragment.lifecycleScope.launch</a:t>
            </a:r>
            <a:r>
              <a:rPr lang="en" sz="1150"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: 立即启动协程，并且在本 Fragment 销毁时结束协程。</a:t>
            </a:r>
            <a:endParaRPr sz="1150"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icrosoft Yahei"/>
              <a:buChar char="●"/>
            </a:pPr>
            <a:r>
              <a:rPr b="1" lang="en" sz="1150"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Fragment.viewLifecycleOwner.lifecycleScope.launch</a:t>
            </a:r>
            <a:r>
              <a:rPr lang="en" sz="1150"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: 立即启动协程，并且在本 Fragment 中的视图生命周期结束时取消协程。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Microsoft Yahei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runBlocking等...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以上几种启动方式都能结合组件生命周期进行协程的管理，但是协程内部的数据流可并没有这么容易进行管理；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目前对生命周期开始和结束能对协程进行很好的管理，但是在生命周期中间想对协程进行管理较为麻烦，目前一般的协程采用launchWhenx来进行管理；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对于一个状态 X，有专门的 </a:t>
            </a:r>
            <a:r>
              <a:rPr lang="en" sz="1150">
                <a:solidFill>
                  <a:srgbClr val="333333"/>
                </a:solidFill>
                <a:highlight>
                  <a:srgbClr val="EFEFE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launch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方法称为 </a:t>
            </a:r>
            <a:r>
              <a:rPr lang="en" sz="1150">
                <a:solidFill>
                  <a:srgbClr val="333333"/>
                </a:solidFill>
                <a:highlight>
                  <a:srgbClr val="EFEFE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launchWhenX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。它会在 lifecycleOwner 进入 X 状态之前一直等待，又在离开 X 状态时挂起协程，但只会在生命周期结束的时候才会结束这些协程。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50"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然而协程挂起的时候，上游数据流依旧会在应用后台运行期间保持活跃，因此可能浪费一定的资源。并且之前为stateFlow配置</a:t>
            </a:r>
            <a:r>
              <a:rPr lang="en" sz="1150">
                <a:highlight>
                  <a:srgbClr val="FFFFFF"/>
                </a:highlight>
              </a:rPr>
              <a:t>的</a:t>
            </a:r>
            <a:r>
              <a:rPr lang="en" sz="1200">
                <a:highlight>
                  <a:srgbClr val="FFFFFF"/>
                </a:highlight>
              </a:rPr>
              <a:t>WhileSubscribed等参数都毫无意义了</a:t>
            </a:r>
            <a:endParaRPr sz="11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/>
          <p:nvPr/>
        </p:nvSpPr>
        <p:spPr>
          <a:xfrm>
            <a:off x="566725" y="111625"/>
            <a:ext cx="49461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F3F3F"/>
                </a:solidFill>
              </a:rPr>
              <a:t>为什么要迁移到flow？</a:t>
            </a:r>
            <a:endParaRPr b="1" sz="16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204" name="Google Shape;204;p39"/>
          <p:cNvSpPr txBox="1"/>
          <p:nvPr/>
        </p:nvSpPr>
        <p:spPr>
          <a:xfrm>
            <a:off x="525325" y="595900"/>
            <a:ext cx="7527000" cy="50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什么是Flow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Flow 库是在 Kotlin Coroutines 1.3.2 发布之后新增的库，也叫做异步流；类似 RxJava 的 Observable 、 Flowable 等等，所以很多人都用 Flow 与 RxJava 做对比。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Flow解决了什么问题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LiveData 是一个生命周期感知组件，最好在 View 和 ViewModel 层中使用它，如果在 Repositories中使用会有几个问题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它不支持线程切换，其次不支持背压，也就是在一段时间内发送数据的速度 &gt; 接受数据的速度，LiveData 无法正确的处理这些请求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使用 LiveData 的最大问题是所有数据转换都将在主线程上完成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RxJava 虽然支持线程切换和背压，但是 RxJava 那么多傻傻分不清楚的操作符，实际上在项目中常用的可能只有几个例如 Observable 、 Flowable 、 Single 等等，如果我们不去了解背后的原理，造成内存泄露是很正常的事，因此RxJava 入门的门槛很高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相比之下Flow有了很不错的优点:</a:t>
            </a:r>
            <a:endParaRPr sz="1100">
              <a:solidFill>
                <a:schemeClr val="dk1"/>
              </a:solidFill>
            </a:endParaRPr>
          </a:p>
          <a:p>
            <a:pPr indent="-298450" lvl="0" marL="838200" marR="3810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Flow 支持线程切换、背压</a:t>
            </a:r>
            <a:endParaRPr sz="1100">
              <a:solidFill>
                <a:schemeClr val="dk1"/>
              </a:solidFill>
            </a:endParaRPr>
          </a:p>
          <a:p>
            <a:pPr indent="-298450" lvl="0" marL="838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Flow 入门的门槛很低，没有那么多较难的操作符</a:t>
            </a:r>
            <a:endParaRPr sz="1100">
              <a:solidFill>
                <a:schemeClr val="dk1"/>
              </a:solidFill>
            </a:endParaRPr>
          </a:p>
          <a:p>
            <a:pPr indent="-298450" lvl="0" marL="838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简单的数据转换与操作符，如 switchmap 等等</a:t>
            </a:r>
            <a:endParaRPr sz="1100">
              <a:solidFill>
                <a:schemeClr val="dk1"/>
              </a:solidFill>
            </a:endParaRPr>
          </a:p>
          <a:p>
            <a:pPr indent="-298450" lvl="0" marL="838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Flow 是对 Kotlin 协程的扩展，让我们可以像运行同步代码一样运行异步代码，使得代码更加简洁，提高了代码的可读性</a:t>
            </a:r>
            <a:endParaRPr sz="1100">
              <a:solidFill>
                <a:schemeClr val="dk1"/>
              </a:solidFill>
            </a:endParaRPr>
          </a:p>
          <a:p>
            <a:pPr indent="-298450" lvl="0" marL="838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解决回调地狱的问题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6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StateFlow的管理</a:t>
            </a:r>
            <a:endParaRPr sz="1100"/>
          </a:p>
        </p:txBody>
      </p:sp>
      <p:sp>
        <p:nvSpPr>
          <p:cNvPr id="449" name="Google Shape;449;p66"/>
          <p:cNvSpPr txBox="1"/>
          <p:nvPr>
            <p:ph idx="12" type="sldNum"/>
          </p:nvPr>
        </p:nvSpPr>
        <p:spPr>
          <a:xfrm>
            <a:off x="8854481" y="4805089"/>
            <a:ext cx="141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450" name="Google Shape;450;p66"/>
          <p:cNvSpPr txBox="1"/>
          <p:nvPr>
            <p:ph type="title"/>
          </p:nvPr>
        </p:nvSpPr>
        <p:spPr>
          <a:xfrm>
            <a:off x="552450" y="52590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 fontScale="90000"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999"/>
              <a:buFont typeface="Arial"/>
              <a:buNone/>
            </a:pPr>
            <a:r>
              <a:t/>
            </a:r>
            <a:endParaRPr/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6464"/>
              <a:buNone/>
            </a:pPr>
            <a:r>
              <a:rPr lang="en" sz="1461">
                <a:solidFill>
                  <a:schemeClr val="dk1"/>
                </a:solidFill>
                <a:highlight>
                  <a:srgbClr val="FFFFFF"/>
                </a:highlight>
              </a:rPr>
              <a:t>lifecycle.repeatOnLifecycle</a:t>
            </a:r>
            <a:endParaRPr sz="1461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51" name="Google Shape;451;p66"/>
          <p:cNvSpPr txBox="1"/>
          <p:nvPr>
            <p:ph idx="1" type="body"/>
          </p:nvPr>
        </p:nvSpPr>
        <p:spPr>
          <a:xfrm>
            <a:off x="552450" y="1163727"/>
            <a:ext cx="8058300" cy="41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350">
                <a:solidFill>
                  <a:srgbClr val="FF8748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repeatOnLifecycle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这个新的协程构建器 (自 </a:t>
            </a:r>
            <a:r>
              <a:rPr lang="en" sz="1150">
                <a:solidFill>
                  <a:srgbClr val="3369E8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lifecycle-runtime-ktx 2.4.0-alpha01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后可用) 恰好能满足我们的需要: 在某个特定的状态满足时启动协程，并且在生命周期所有者退出该状态时停止协程。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使用方法: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50"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当这个 Fragment 处于 </a:t>
            </a:r>
            <a:r>
              <a:rPr lang="en" sz="1150">
                <a:highlight>
                  <a:srgbClr val="EFEFE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STARTED</a:t>
            </a:r>
            <a:r>
              <a:rPr lang="en" sz="1150"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状态时会开始收集流，并且在 </a:t>
            </a:r>
            <a:r>
              <a:rPr lang="en" sz="1150">
                <a:highlight>
                  <a:srgbClr val="E9E9E9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RESUMED</a:t>
            </a:r>
            <a:r>
              <a:rPr lang="en" sz="1150"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状态时保持收集，最终在 Fragment 进入 </a:t>
            </a:r>
            <a:r>
              <a:rPr lang="en" sz="1150">
                <a:highlight>
                  <a:srgbClr val="EFEFE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STOPPED</a:t>
            </a:r>
            <a:r>
              <a:rPr lang="en" sz="1150"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状态时结束收集过程。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452" name="Google Shape;45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675" y="2029375"/>
            <a:ext cx="8058300" cy="27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7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StateFlow的管理</a:t>
            </a:r>
            <a:endParaRPr sz="1400"/>
          </a:p>
        </p:txBody>
      </p:sp>
      <p:sp>
        <p:nvSpPr>
          <p:cNvPr id="458" name="Google Shape;458;p67"/>
          <p:cNvSpPr txBox="1"/>
          <p:nvPr>
            <p:ph idx="12" type="sldNum"/>
          </p:nvPr>
        </p:nvSpPr>
        <p:spPr>
          <a:xfrm>
            <a:off x="8854481" y="4805089"/>
            <a:ext cx="141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459" name="Google Shape;459;p67"/>
          <p:cNvSpPr txBox="1"/>
          <p:nvPr>
            <p:ph type="title"/>
          </p:nvPr>
        </p:nvSpPr>
        <p:spPr>
          <a:xfrm>
            <a:off x="607325" y="58077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几种数据流收集的方式对比</a:t>
            </a:r>
            <a:endParaRPr sz="1800"/>
          </a:p>
        </p:txBody>
      </p:sp>
      <p:sp>
        <p:nvSpPr>
          <p:cNvPr id="460" name="Google Shape;460;p67"/>
          <p:cNvSpPr txBox="1"/>
          <p:nvPr>
            <p:ph idx="1" type="body"/>
          </p:nvPr>
        </p:nvSpPr>
        <p:spPr>
          <a:xfrm>
            <a:off x="607325" y="1218591"/>
            <a:ext cx="80583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461" name="Google Shape;461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0130" y="1160475"/>
            <a:ext cx="6471424" cy="435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8"/>
          <p:cNvSpPr txBox="1"/>
          <p:nvPr/>
        </p:nvSpPr>
        <p:spPr>
          <a:xfrm>
            <a:off x="2933930" y="1886231"/>
            <a:ext cx="32571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625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分享总结</a:t>
            </a:r>
            <a:endParaRPr b="1" i="0" sz="5625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68"/>
          <p:cNvSpPr txBox="1"/>
          <p:nvPr/>
        </p:nvSpPr>
        <p:spPr>
          <a:xfrm>
            <a:off x="4034307" y="1365557"/>
            <a:ext cx="1075500" cy="3693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Part 04  </a:t>
            </a:r>
            <a:endParaRPr b="0" i="0" sz="1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68"/>
          <p:cNvSpPr/>
          <p:nvPr/>
        </p:nvSpPr>
        <p:spPr>
          <a:xfrm>
            <a:off x="2875739" y="799202"/>
            <a:ext cx="198000" cy="198000"/>
          </a:xfrm>
          <a:prstGeom prst="donut">
            <a:avLst>
              <a:gd fmla="val 17036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68"/>
          <p:cNvSpPr/>
          <p:nvPr/>
        </p:nvSpPr>
        <p:spPr>
          <a:xfrm>
            <a:off x="6975872" y="3836603"/>
            <a:ext cx="192000" cy="192000"/>
          </a:xfrm>
          <a:prstGeom prst="donut">
            <a:avLst>
              <a:gd fmla="val 9178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68"/>
          <p:cNvSpPr/>
          <p:nvPr/>
        </p:nvSpPr>
        <p:spPr>
          <a:xfrm>
            <a:off x="7071900" y="3869946"/>
            <a:ext cx="243300" cy="243300"/>
          </a:xfrm>
          <a:prstGeom prst="donut">
            <a:avLst>
              <a:gd fmla="val 11164" name="adj"/>
            </a:avLst>
          </a:prstGeom>
          <a:solidFill>
            <a:srgbClr val="C51F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68"/>
          <p:cNvSpPr/>
          <p:nvPr/>
        </p:nvSpPr>
        <p:spPr>
          <a:xfrm>
            <a:off x="6276854" y="4080555"/>
            <a:ext cx="643200" cy="643200"/>
          </a:xfrm>
          <a:prstGeom prst="donut">
            <a:avLst>
              <a:gd fmla="val 9134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68"/>
          <p:cNvSpPr/>
          <p:nvPr/>
        </p:nvSpPr>
        <p:spPr>
          <a:xfrm>
            <a:off x="4485765" y="542658"/>
            <a:ext cx="96600" cy="96600"/>
          </a:xfrm>
          <a:prstGeom prst="donut">
            <a:avLst>
              <a:gd fmla="val 11164" name="adj"/>
            </a:avLst>
          </a:prstGeom>
          <a:solidFill>
            <a:srgbClr val="C51F2D"/>
          </a:solidFill>
          <a:ln cap="flat" cmpd="sng" w="25400">
            <a:solidFill>
              <a:srgbClr val="C51F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68"/>
          <p:cNvSpPr/>
          <p:nvPr/>
        </p:nvSpPr>
        <p:spPr>
          <a:xfrm>
            <a:off x="7575949" y="1244789"/>
            <a:ext cx="96600" cy="96600"/>
          </a:xfrm>
          <a:prstGeom prst="donut">
            <a:avLst>
              <a:gd fmla="val 11164" name="adj"/>
            </a:avLst>
          </a:prstGeom>
          <a:solidFill>
            <a:srgbClr val="C51F2D"/>
          </a:solidFill>
          <a:ln cap="flat" cmpd="sng" w="25400">
            <a:solidFill>
              <a:srgbClr val="C51F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68"/>
          <p:cNvSpPr/>
          <p:nvPr/>
        </p:nvSpPr>
        <p:spPr>
          <a:xfrm>
            <a:off x="2253268" y="4125692"/>
            <a:ext cx="198000" cy="198000"/>
          </a:xfrm>
          <a:prstGeom prst="donut">
            <a:avLst>
              <a:gd fmla="val 17036" name="adj"/>
            </a:avLst>
          </a:prstGeom>
          <a:solidFill>
            <a:srgbClr val="C51F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68"/>
          <p:cNvSpPr/>
          <p:nvPr/>
        </p:nvSpPr>
        <p:spPr>
          <a:xfrm>
            <a:off x="7923440" y="3105119"/>
            <a:ext cx="85800" cy="85800"/>
          </a:xfrm>
          <a:prstGeom prst="ellipse">
            <a:avLst/>
          </a:prstGeom>
          <a:solidFill>
            <a:srgbClr val="C51F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68"/>
          <p:cNvSpPr/>
          <p:nvPr/>
        </p:nvSpPr>
        <p:spPr>
          <a:xfrm>
            <a:off x="1334862" y="1635404"/>
            <a:ext cx="150900" cy="1509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68"/>
          <p:cNvSpPr txBox="1"/>
          <p:nvPr/>
        </p:nvSpPr>
        <p:spPr>
          <a:xfrm>
            <a:off x="2963645" y="2900558"/>
            <a:ext cx="31410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 Life isn't about waiting for the storm to pass. it's about learning to dance in the rain.   </a:t>
            </a:r>
            <a:endParaRPr b="0" i="0" sz="105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68"/>
          <p:cNvSpPr/>
          <p:nvPr/>
        </p:nvSpPr>
        <p:spPr>
          <a:xfrm>
            <a:off x="4233182" y="3741432"/>
            <a:ext cx="677700" cy="317400"/>
          </a:xfrm>
          <a:prstGeom prst="roundRect">
            <a:avLst>
              <a:gd fmla="val 32099" name="adj"/>
            </a:avLst>
          </a:prstGeom>
          <a:gradFill>
            <a:gsLst>
              <a:gs pos="0">
                <a:srgbClr val="EE4D2D"/>
              </a:gs>
              <a:gs pos="100000">
                <a:srgbClr val="83062E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68"/>
          <p:cNvSpPr/>
          <p:nvPr/>
        </p:nvSpPr>
        <p:spPr>
          <a:xfrm rot="5400000">
            <a:off x="4505426" y="3792863"/>
            <a:ext cx="133200" cy="216300"/>
          </a:xfrm>
          <a:prstGeom prst="chevron">
            <a:avLst>
              <a:gd fmla="val 8571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9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400"/>
              <a:t>总结</a:t>
            </a:r>
            <a:endParaRPr sz="1400"/>
          </a:p>
        </p:txBody>
      </p:sp>
      <p:sp>
        <p:nvSpPr>
          <p:cNvPr id="486" name="Google Shape;486;p69"/>
          <p:cNvSpPr txBox="1"/>
          <p:nvPr>
            <p:ph idx="12" type="sldNum"/>
          </p:nvPr>
        </p:nvSpPr>
        <p:spPr>
          <a:xfrm>
            <a:off x="8854481" y="4805089"/>
            <a:ext cx="141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487" name="Google Shape;487;p69"/>
          <p:cNvSpPr txBox="1"/>
          <p:nvPr>
            <p:ph idx="1" type="body"/>
          </p:nvPr>
        </p:nvSpPr>
        <p:spPr>
          <a:xfrm>
            <a:off x="552450" y="1040891"/>
            <a:ext cx="80583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通过 ViewModel 暴露数据，并在视图中获取的最佳方式是: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Microsoft Yahei"/>
              <a:buChar char="●"/>
            </a:pP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✔️ 使用带超时参数的 </a:t>
            </a:r>
            <a:r>
              <a:rPr lang="en" sz="1150">
                <a:solidFill>
                  <a:srgbClr val="333333"/>
                </a:solidFill>
                <a:highlight>
                  <a:srgbClr val="E9E9E9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WhileSubscribed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策略暴露 </a:t>
            </a:r>
            <a:r>
              <a:rPr lang="en" sz="1150">
                <a:solidFill>
                  <a:srgbClr val="333333"/>
                </a:solidFill>
                <a:highlight>
                  <a:srgbClr val="EFEFE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StateFlow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。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Microsoft Yahei"/>
              <a:buChar char="●"/>
            </a:pP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✔️ 使用 </a:t>
            </a:r>
            <a:r>
              <a:rPr lang="en" sz="1150">
                <a:solidFill>
                  <a:srgbClr val="333333"/>
                </a:solidFill>
                <a:highlight>
                  <a:srgbClr val="EFEFE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repeatOnLifecycle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来收集数据更新。</a:t>
            </a:r>
            <a:endParaRPr sz="900">
              <a:solidFill>
                <a:srgbClr val="93939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如果采用其他方式，上游数据流会被一直保持活跃，导致资源浪费: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Microsoft Yahei"/>
              <a:buChar char="●"/>
            </a:pP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❌ 通过 </a:t>
            </a:r>
            <a:r>
              <a:rPr lang="en" sz="1150">
                <a:solidFill>
                  <a:srgbClr val="333333"/>
                </a:solidFill>
                <a:highlight>
                  <a:srgbClr val="EFEFE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WhileSubscribed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暴露 StateFlow，然后在 </a:t>
            </a:r>
            <a:r>
              <a:rPr lang="en" sz="1150">
                <a:solidFill>
                  <a:srgbClr val="333333"/>
                </a:solidFill>
                <a:highlight>
                  <a:srgbClr val="EFEFE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lifecycleScope.launch/launchWhenX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中收集数据更新。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Microsoft Yahei"/>
              <a:buChar char="●"/>
            </a:pP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❌ 通过 </a:t>
            </a:r>
            <a:r>
              <a:rPr lang="en" sz="1150">
                <a:solidFill>
                  <a:srgbClr val="333333"/>
                </a:solidFill>
                <a:highlight>
                  <a:srgbClr val="EFEFE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Lazily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/</a:t>
            </a:r>
            <a:r>
              <a:rPr lang="en" sz="1150">
                <a:solidFill>
                  <a:srgbClr val="333333"/>
                </a:solidFill>
                <a:highlight>
                  <a:srgbClr val="EFEFE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Eagerly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策略暴露 StateFlow，并在 </a:t>
            </a:r>
            <a:r>
              <a:rPr lang="en" sz="1150">
                <a:solidFill>
                  <a:srgbClr val="333333"/>
                </a:solidFill>
                <a:highlight>
                  <a:srgbClr val="EFEFE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repeatOnLifecycle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中收集数据更新。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400"/>
              <a:t>Livedata 和 Kotlin flow对应的写法</a:t>
            </a:r>
            <a:endParaRPr sz="1400"/>
          </a:p>
        </p:txBody>
      </p:sp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854481" y="4805089"/>
            <a:ext cx="141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211" name="Google Shape;211;p40"/>
          <p:cNvSpPr txBox="1"/>
          <p:nvPr/>
        </p:nvSpPr>
        <p:spPr>
          <a:xfrm>
            <a:off x="497400" y="533175"/>
            <a:ext cx="45162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</a:rPr>
              <a:t>1.</a:t>
            </a:r>
            <a:r>
              <a:rPr b="1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</a:rPr>
              <a:t>使用可变数据存储器暴露一次性操作的结果</a:t>
            </a:r>
            <a:endParaRPr b="1" i="0" sz="1300" u="none" cap="none" strike="noStrike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3E3E3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rgbClr val="3E3E3E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   livedata中的写法</a:t>
            </a:r>
            <a:endParaRPr b="1" i="0" sz="1150" u="none" cap="none" strike="noStrike">
              <a:solidFill>
                <a:srgbClr val="3E3E3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12" name="Google Shape;21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675" y="1223900"/>
            <a:ext cx="6088800" cy="18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910" y="3228035"/>
            <a:ext cx="3581763" cy="18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/>
          <p:nvPr/>
        </p:nvSpPr>
        <p:spPr>
          <a:xfrm>
            <a:off x="3063240" y="4805089"/>
            <a:ext cx="3017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1"/>
          <p:cNvSpPr txBox="1"/>
          <p:nvPr>
            <p:ph idx="12" type="sldNum"/>
          </p:nvPr>
        </p:nvSpPr>
        <p:spPr>
          <a:xfrm>
            <a:off x="8854481" y="4805089"/>
            <a:ext cx="141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pic>
        <p:nvPicPr>
          <p:cNvPr id="220" name="Google Shape;22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800" y="1147525"/>
            <a:ext cx="5728174" cy="177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1"/>
          <p:cNvSpPr txBox="1"/>
          <p:nvPr/>
        </p:nvSpPr>
        <p:spPr>
          <a:xfrm>
            <a:off x="631585" y="381960"/>
            <a:ext cx="30000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rgbClr val="3E3E3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rgbClr val="3E3E3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rgbClr val="3E3E3E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   Kotlin flow中的写法</a:t>
            </a:r>
            <a:endParaRPr b="1" i="0" sz="1150" u="none" cap="none" strike="noStrike">
              <a:solidFill>
                <a:srgbClr val="3E3E3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22" name="Google Shape;22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1800" y="3011238"/>
            <a:ext cx="4203858" cy="17796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1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400"/>
              <a:t>Livedata 和 Kotlin flow对应的写法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/>
        </p:nvSpPr>
        <p:spPr>
          <a:xfrm>
            <a:off x="3063240" y="4805089"/>
            <a:ext cx="3017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2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Livedata 和 Kotlin flow对应的写法</a:t>
            </a:r>
            <a:endParaRPr sz="1400"/>
          </a:p>
        </p:txBody>
      </p:sp>
      <p:sp>
        <p:nvSpPr>
          <p:cNvPr id="230" name="Google Shape;230;p42"/>
          <p:cNvSpPr txBox="1"/>
          <p:nvPr>
            <p:ph idx="12" type="sldNum"/>
          </p:nvPr>
        </p:nvSpPr>
        <p:spPr>
          <a:xfrm>
            <a:off x="8854481" y="4805089"/>
            <a:ext cx="141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231" name="Google Shape;231;p42"/>
          <p:cNvSpPr txBox="1"/>
          <p:nvPr/>
        </p:nvSpPr>
        <p:spPr>
          <a:xfrm>
            <a:off x="917350" y="1304875"/>
            <a:ext cx="4586700" cy="12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Microsoft Yahei"/>
              <a:buChar char="●"/>
            </a:pPr>
            <a:r>
              <a:rPr b="0" i="0" lang="en" sz="115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它始终是</a:t>
            </a:r>
            <a:r>
              <a:rPr b="1" i="0" lang="en" sz="115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有值的</a:t>
            </a:r>
            <a:r>
              <a:rPr b="0" i="0" lang="en" sz="115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。</a:t>
            </a:r>
            <a:endParaRPr b="0" i="0" sz="1150" u="none" cap="none" strike="noStrike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Microsoft Yahei"/>
              <a:buChar char="●"/>
            </a:pPr>
            <a:r>
              <a:rPr b="0" i="0" lang="en" sz="115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它的值是</a:t>
            </a:r>
            <a:r>
              <a:rPr b="1" i="0" lang="en" sz="115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唯一的</a:t>
            </a:r>
            <a:r>
              <a:rPr b="0" i="0" lang="en" sz="115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。</a:t>
            </a:r>
            <a:endParaRPr b="0" i="0" sz="1150" u="none" cap="none" strike="noStrike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Microsoft Yahei"/>
              <a:buChar char="●"/>
            </a:pPr>
            <a:r>
              <a:rPr b="0" i="0" lang="en" sz="115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它允许被多个观察者共用 (因此是</a:t>
            </a:r>
            <a:r>
              <a:rPr b="1" i="0" lang="en" sz="115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共享的</a:t>
            </a:r>
            <a:r>
              <a:rPr b="0" i="0" lang="en" sz="115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数据流)。</a:t>
            </a:r>
            <a:endParaRPr b="0" i="0" sz="1150" u="none" cap="none" strike="noStrike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Microsoft Yahei"/>
              <a:buChar char="●"/>
            </a:pPr>
            <a:r>
              <a:rPr b="0" i="0" lang="en" sz="115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它永远只会把</a:t>
            </a:r>
            <a:r>
              <a:rPr b="1" i="0" lang="en" sz="115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最新的值</a:t>
            </a:r>
            <a:r>
              <a:rPr b="0" i="0" lang="en" sz="115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重现给订阅者，这与活跃观察者的数量是无关的。</a:t>
            </a:r>
            <a:endParaRPr b="0" i="0" sz="1150" u="none" cap="none" strike="noStrike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2" name="Google Shape;232;p42"/>
          <p:cNvSpPr txBox="1"/>
          <p:nvPr/>
        </p:nvSpPr>
        <p:spPr>
          <a:xfrm>
            <a:off x="917575" y="688975"/>
            <a:ext cx="6306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en" sz="115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StateFlow 是 Kotlin 数据流当中比较特殊的一种类型，StateFlow 与 LiveData 是最接近的，在数据流中属于</a:t>
            </a:r>
            <a:r>
              <a:rPr b="1" i="0" lang="en" sz="115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热流</a:t>
            </a:r>
            <a:r>
              <a:rPr b="0" i="0" lang="en" sz="115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;</a:t>
            </a:r>
            <a:endParaRPr b="0" i="0" sz="1150" u="none" cap="none" strike="noStrike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3" name="Google Shape;233;p42"/>
          <p:cNvSpPr txBox="1"/>
          <p:nvPr>
            <p:ph idx="1" type="body"/>
          </p:nvPr>
        </p:nvSpPr>
        <p:spPr>
          <a:xfrm>
            <a:off x="1102450" y="2681650"/>
            <a:ext cx="6939000" cy="22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冷流：只有观察者进行订阅了，上游才开始执行发射数据</a:t>
            </a:r>
            <a:endParaRPr b="1" sz="1200">
              <a:solidFill>
                <a:srgbClr val="40404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</a:pPr>
            <a:r>
              <a:rPr b="1" lang="en" sz="120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热流：无论有没有观察者，上游的数据都会发射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Rxjava中的冷热流: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冷Observable：subscribe(订阅)时发射数据，无论何时订阅，它都将为每个订阅者生成相同的数据序列。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热Observable：connect时发射数据，所有订阅者将同时收到相同的数据,即共享数据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publish( ) ：通常使用publish操作符将Cold Observable变为Hot Observable。</a:t>
            </a:r>
            <a:endParaRPr b="1"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>
              <a:solidFill>
                <a:srgbClr val="4D4D4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/>
        </p:nvSpPr>
        <p:spPr>
          <a:xfrm>
            <a:off x="3063240" y="4805089"/>
            <a:ext cx="3017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3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Livedata 和 Kotlin flow对应的写法</a:t>
            </a:r>
            <a:endParaRPr sz="1400"/>
          </a:p>
        </p:txBody>
      </p:sp>
      <p:sp>
        <p:nvSpPr>
          <p:cNvPr id="240" name="Google Shape;240;p43"/>
          <p:cNvSpPr txBox="1"/>
          <p:nvPr>
            <p:ph idx="12" type="sldNum"/>
          </p:nvPr>
        </p:nvSpPr>
        <p:spPr>
          <a:xfrm>
            <a:off x="8854481" y="4805089"/>
            <a:ext cx="141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241" name="Google Shape;241;p43"/>
          <p:cNvSpPr txBox="1"/>
          <p:nvPr>
            <p:ph idx="1" type="body"/>
          </p:nvPr>
        </p:nvSpPr>
        <p:spPr>
          <a:xfrm>
            <a:off x="542850" y="796641"/>
            <a:ext cx="80583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</a:rPr>
              <a:t>Kotlin flow中的冷热流:</a:t>
            </a:r>
            <a:endParaRPr b="1"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4D4D4D"/>
                </a:solidFill>
                <a:highlight>
                  <a:srgbClr val="FFFFFF"/>
                </a:highlight>
              </a:rPr>
              <a:t>Eg: Cold flow(flow构建器)</a:t>
            </a:r>
            <a:endParaRPr b="1" sz="11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>
              <a:solidFill>
                <a:srgbClr val="4D4D4D"/>
              </a:solidFill>
              <a:highlight>
                <a:srgbClr val="FFFFFF"/>
              </a:highlight>
            </a:endParaRPr>
          </a:p>
        </p:txBody>
      </p:sp>
      <p:pic>
        <p:nvPicPr>
          <p:cNvPr id="242" name="Google Shape;24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850" y="1647750"/>
            <a:ext cx="767715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/>
          <p:nvPr/>
        </p:nvSpPr>
        <p:spPr>
          <a:xfrm>
            <a:off x="3063240" y="4805089"/>
            <a:ext cx="3017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4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Livedata 和 Kotlin flow对应的写法</a:t>
            </a:r>
            <a:endParaRPr sz="1400"/>
          </a:p>
        </p:txBody>
      </p:sp>
      <p:sp>
        <p:nvSpPr>
          <p:cNvPr id="249" name="Google Shape;249;p44"/>
          <p:cNvSpPr txBox="1"/>
          <p:nvPr>
            <p:ph idx="12" type="sldNum"/>
          </p:nvPr>
        </p:nvSpPr>
        <p:spPr>
          <a:xfrm>
            <a:off x="8854481" y="4805089"/>
            <a:ext cx="141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250" name="Google Shape;250;p44"/>
          <p:cNvSpPr txBox="1"/>
          <p:nvPr>
            <p:ph idx="1" type="body"/>
          </p:nvPr>
        </p:nvSpPr>
        <p:spPr>
          <a:xfrm>
            <a:off x="552450" y="711191"/>
            <a:ext cx="80583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D4D4D"/>
                </a:solidFill>
                <a:highlight>
                  <a:srgbClr val="FFFFFF"/>
                </a:highlight>
              </a:rPr>
              <a:t>Kotlin flow中的热流:</a:t>
            </a:r>
            <a:endParaRPr b="1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200">
                <a:solidFill>
                  <a:srgbClr val="4D4D4D"/>
                </a:solidFill>
                <a:highlight>
                  <a:srgbClr val="FFFFFF"/>
                </a:highlight>
              </a:rPr>
              <a:t>Eg: Hot flow(StateFlow)</a:t>
            </a:r>
            <a:endParaRPr b="1"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4D4D4D"/>
              </a:solidFill>
              <a:highlight>
                <a:srgbClr val="FFFFFF"/>
              </a:highlight>
            </a:endParaRPr>
          </a:p>
        </p:txBody>
      </p:sp>
      <p:pic>
        <p:nvPicPr>
          <p:cNvPr id="251" name="Google Shape;25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92580"/>
            <a:ext cx="8878749" cy="29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/>
          <p:nvPr/>
        </p:nvSpPr>
        <p:spPr>
          <a:xfrm>
            <a:off x="3063240" y="4805089"/>
            <a:ext cx="3017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5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Livedata 和 Kotlin flow对应的写法</a:t>
            </a:r>
            <a:endParaRPr sz="1400"/>
          </a:p>
        </p:txBody>
      </p:sp>
      <p:sp>
        <p:nvSpPr>
          <p:cNvPr id="258" name="Google Shape;258;p45"/>
          <p:cNvSpPr txBox="1"/>
          <p:nvPr>
            <p:ph idx="12" type="sldNum"/>
          </p:nvPr>
        </p:nvSpPr>
        <p:spPr>
          <a:xfrm>
            <a:off x="8854481" y="4805089"/>
            <a:ext cx="141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pic>
        <p:nvPicPr>
          <p:cNvPr id="259" name="Google Shape;25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248" y="1471823"/>
            <a:ext cx="7282468" cy="11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5"/>
          <p:cNvSpPr txBox="1"/>
          <p:nvPr/>
        </p:nvSpPr>
        <p:spPr>
          <a:xfrm>
            <a:off x="431250" y="63909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rgbClr val="3E3E3E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b="1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</a:rPr>
              <a:t>2.把一次性操作的结果暴露出来</a:t>
            </a:r>
            <a:endParaRPr b="1" i="0" sz="1300" u="none" cap="none" strike="noStrike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rgbClr val="3E3E3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150" u="none" cap="none" strike="noStrike">
                <a:solidFill>
                  <a:srgbClr val="3E3E3E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  livedata中的写法</a:t>
            </a:r>
            <a:endParaRPr b="1" i="0" sz="1150" u="none" cap="none" strike="noStrike">
              <a:solidFill>
                <a:srgbClr val="3E3E3E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61" name="Google Shape;26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450" y="2896625"/>
            <a:ext cx="7045027" cy="8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