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0" r:id="rId3"/>
    <p:sldId id="309" r:id="rId4"/>
    <p:sldId id="310" r:id="rId5"/>
    <p:sldId id="312" r:id="rId6"/>
    <p:sldId id="342" r:id="rId7"/>
    <p:sldId id="343" r:id="rId8"/>
    <p:sldId id="314" r:id="rId9"/>
    <p:sldId id="341" r:id="rId10"/>
    <p:sldId id="315" r:id="rId11"/>
    <p:sldId id="316" r:id="rId12"/>
    <p:sldId id="318" r:id="rId13"/>
    <p:sldId id="319" r:id="rId14"/>
    <p:sldId id="320" r:id="rId15"/>
    <p:sldId id="321" r:id="rId16"/>
    <p:sldId id="336" r:id="rId17"/>
    <p:sldId id="322" r:id="rId18"/>
    <p:sldId id="339" r:id="rId19"/>
    <p:sldId id="344" r:id="rId20"/>
    <p:sldId id="337" r:id="rId21"/>
    <p:sldId id="338" r:id="rId22"/>
    <p:sldId id="340" r:id="rId23"/>
    <p:sldId id="323" r:id="rId24"/>
    <p:sldId id="325" r:id="rId25"/>
    <p:sldId id="327" r:id="rId26"/>
    <p:sldId id="333" r:id="rId27"/>
    <p:sldId id="328" r:id="rId28"/>
    <p:sldId id="334" r:id="rId29"/>
    <p:sldId id="330" r:id="rId30"/>
    <p:sldId id="329" r:id="rId31"/>
    <p:sldId id="331" r:id="rId32"/>
    <p:sldId id="332" r:id="rId33"/>
    <p:sldId id="335" r:id="rId34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39">
          <p15:clr>
            <a:srgbClr val="A4A3A4"/>
          </p15:clr>
        </p15:guide>
        <p15:guide id="2" pos="2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03"/>
    <p:restoredTop sz="94660"/>
  </p:normalViewPr>
  <p:slideViewPr>
    <p:cSldViewPr snapToGrid="0" showGuides="1">
      <p:cViewPr varScale="1">
        <p:scale>
          <a:sx n="139" d="100"/>
          <a:sy n="139" d="100"/>
        </p:scale>
        <p:origin x="200" y="552"/>
      </p:cViewPr>
      <p:guideLst>
        <p:guide orient="horz" pos="2139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2019/10/18</a:t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3698200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66294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81444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62661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8843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16304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98985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5014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89074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70338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47892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80100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64863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3180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076833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74405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94143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9935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9122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27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57627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28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592336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29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783300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30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541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49492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31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362336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32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60498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33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25490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0305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4637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61307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657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24400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2604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545431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3355717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89" name="Picture Placeholder 7"/>
          <p:cNvSpPr>
            <a:spLocks noGrp="1"/>
          </p:cNvSpPr>
          <p:nvPr>
            <p:ph type="pic" sz="quarter" idx="34" hasCustomPrompt="1"/>
          </p:nvPr>
        </p:nvSpPr>
        <p:spPr>
          <a:xfrm>
            <a:off x="6166004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94" name="Picture Placeholder 7"/>
          <p:cNvSpPr>
            <a:spLocks noGrp="1"/>
          </p:cNvSpPr>
          <p:nvPr>
            <p:ph type="pic" sz="quarter" idx="38" hasCustomPrompt="1"/>
          </p:nvPr>
        </p:nvSpPr>
        <p:spPr>
          <a:xfrm>
            <a:off x="8976289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gif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lockchain.com/zh-cn/btc/block/000000000000000000024e9be1c7b56cab6428f07920f21ad8457221a91371ae" TargetMode="Externa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7.gif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7.gif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7.gif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7.gif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7.gif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7.gif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7.gif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7.gif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7.gif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5.tiff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7.gif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7.gif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组合 19"/>
          <p:cNvGrpSpPr/>
          <p:nvPr/>
        </p:nvGrpSpPr>
        <p:grpSpPr>
          <a:xfrm>
            <a:off x="6159183" y="1286510"/>
            <a:ext cx="5680075" cy="4024313"/>
            <a:chOff x="9689" y="2091"/>
            <a:chExt cx="8945" cy="6337"/>
          </a:xfrm>
        </p:grpSpPr>
        <p:grpSp>
          <p:nvGrpSpPr>
            <p:cNvPr id="10" name="组合 9"/>
            <p:cNvGrpSpPr/>
            <p:nvPr/>
          </p:nvGrpSpPr>
          <p:grpSpPr>
            <a:xfrm>
              <a:off x="10346" y="3462"/>
              <a:ext cx="7746" cy="4458"/>
              <a:chOff x="8758" y="4599"/>
              <a:chExt cx="8356" cy="2584"/>
            </a:xfrm>
            <a:blipFill rotWithShape="1">
              <a:blip r:embed="rId2"/>
              <a:stretch>
                <a:fillRect/>
              </a:stretch>
            </a:blipFill>
          </p:grpSpPr>
          <p:sp>
            <p:nvSpPr>
              <p:cNvPr id="4" name="流程图: 摘录 3"/>
              <p:cNvSpPr/>
              <p:nvPr/>
            </p:nvSpPr>
            <p:spPr>
              <a:xfrm>
                <a:off x="11164" y="4601"/>
                <a:ext cx="2256" cy="2582"/>
              </a:xfrm>
              <a:prstGeom prst="flowChartExtra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5" name="流程图: 合并 4"/>
              <p:cNvSpPr/>
              <p:nvPr/>
            </p:nvSpPr>
            <p:spPr>
              <a:xfrm>
                <a:off x="12336" y="4600"/>
                <a:ext cx="2339" cy="2583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6" name="流程图: 摘录 5"/>
              <p:cNvSpPr/>
              <p:nvPr/>
            </p:nvSpPr>
            <p:spPr>
              <a:xfrm>
                <a:off x="13603" y="4601"/>
                <a:ext cx="2256" cy="2582"/>
              </a:xfrm>
              <a:prstGeom prst="flowChartExtra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7" name="流程图: 合并 6"/>
              <p:cNvSpPr/>
              <p:nvPr/>
            </p:nvSpPr>
            <p:spPr>
              <a:xfrm>
                <a:off x="14775" y="4600"/>
                <a:ext cx="2339" cy="2583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" name="流程图: 摘录 7"/>
              <p:cNvSpPr/>
              <p:nvPr/>
            </p:nvSpPr>
            <p:spPr>
              <a:xfrm>
                <a:off x="8758" y="4600"/>
                <a:ext cx="2256" cy="2582"/>
              </a:xfrm>
              <a:prstGeom prst="flowChartExtra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9" name="流程图: 合并 8"/>
              <p:cNvSpPr/>
              <p:nvPr/>
            </p:nvSpPr>
            <p:spPr>
              <a:xfrm>
                <a:off x="9930" y="4599"/>
                <a:ext cx="2339" cy="2583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17566" y="3069"/>
              <a:ext cx="1069" cy="1110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59" name="Oval 58"/>
            <p:cNvSpPr/>
            <p:nvPr/>
          </p:nvSpPr>
          <p:spPr>
            <a:xfrm>
              <a:off x="16705" y="2090"/>
              <a:ext cx="1707" cy="1707"/>
            </a:xfrm>
            <a:prstGeom prst="ellipse">
              <a:avLst/>
            </a:pr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61" name="Oval 60"/>
            <p:cNvSpPr/>
            <p:nvPr/>
          </p:nvSpPr>
          <p:spPr>
            <a:xfrm>
              <a:off x="10675" y="6884"/>
              <a:ext cx="1113" cy="1113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63" name="Oval 62"/>
            <p:cNvSpPr/>
            <p:nvPr/>
          </p:nvSpPr>
          <p:spPr>
            <a:xfrm>
              <a:off x="10391" y="6644"/>
              <a:ext cx="728" cy="728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64" name="Oval 63"/>
            <p:cNvSpPr/>
            <p:nvPr/>
          </p:nvSpPr>
          <p:spPr>
            <a:xfrm>
              <a:off x="9688" y="7700"/>
              <a:ext cx="728" cy="728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67458" y="2061853"/>
            <a:ext cx="6454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区块链技术原理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交易</a:t>
            </a:r>
          </a:p>
        </p:txBody>
      </p:sp>
      <p:grpSp>
        <p:nvGrpSpPr>
          <p:cNvPr id="18" name="组合 3"/>
          <p:cNvGrpSpPr/>
          <p:nvPr/>
        </p:nvGrpSpPr>
        <p:grpSpPr>
          <a:xfrm>
            <a:off x="7995603" y="474282"/>
            <a:ext cx="3581400" cy="3581400"/>
            <a:chOff x="7597226" y="2609850"/>
            <a:chExt cx="3581950" cy="3581950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0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1" name="椭圆 5"/>
          <p:cNvSpPr/>
          <p:nvPr/>
        </p:nvSpPr>
        <p:spPr>
          <a:xfrm>
            <a:off x="8042593" y="548259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pic>
        <p:nvPicPr>
          <p:cNvPr id="1028" name="Picture 4" descr="https://timgsa.baidu.com/timg?image&amp;quality=80&amp;size=b9999_10000&amp;sec=1534947765388&amp;di=4fe6fb090dcc7ec378facb0251962ee8&amp;imgtype=0&amp;src=http%3A%2F%2Fvpic.video.qq.com%2F25161707%2Fn0361w67ex2_ori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7" y="1638300"/>
            <a:ext cx="6100703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15573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/>
              <a:t>交易</a:t>
            </a:r>
            <a:r>
              <a:rPr lang="en-US" altLang="zh-CN" sz="4000" dirty="0"/>
              <a:t>-</a:t>
            </a:r>
            <a:r>
              <a:rPr lang="zh-CN" altLang="en-US" sz="4000" dirty="0"/>
              <a:t>输出  </a:t>
            </a:r>
            <a:r>
              <a:rPr lang="en-US" sz="4000" dirty="0"/>
              <a:t>UTXO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pic>
        <p:nvPicPr>
          <p:cNvPr id="1028" name="Picture 4" descr="https://timgsa.baidu.com/timg?image&amp;quality=80&amp;size=b9999_10000&amp;sec=1534947765388&amp;di=4fe6fb090dcc7ec378facb0251962ee8&amp;imgtype=0&amp;src=http%3A%2F%2Fvpic.video.qq.com%2F25161707%2Fn0361w67ex2_ori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4" y="1772548"/>
            <a:ext cx="10489314" cy="485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7241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/>
              <a:t>小花买冰淇淋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028" name="Picture 4" descr="https://timgsa.baidu.com/timg?image&amp;quality=80&amp;size=b9999_10000&amp;sec=1534947765388&amp;di=4fe6fb090dcc7ec378facb0251962ee8&amp;imgtype=0&amp;src=http%3A%2F%2Fvpic.video.qq.com%2F25161707%2Fn0361w67ex2_ori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65079" y="2341737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构建交易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5079" y="3056799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离线签名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5079" y="3728852"/>
            <a:ext cx="282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交易放到比特币网络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5079" y="4443914"/>
            <a:ext cx="236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老板收到转账消息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F1D089-9085-674A-845F-BF7A2C234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77" y="1399398"/>
            <a:ext cx="5487988" cy="464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2784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交易签名</a:t>
            </a:r>
          </a:p>
        </p:txBody>
      </p:sp>
      <p:pic>
        <p:nvPicPr>
          <p:cNvPr id="1028" name="Picture 4" descr="https://timgsa.baidu.com/timg?image&amp;quality=80&amp;size=b9999_10000&amp;sec=1534947765388&amp;di=4fe6fb090dcc7ec378facb0251962ee8&amp;imgtype=0&amp;src=http%3A%2F%2Fvpic.video.qq.com%2F25161707%2Fn0361w67ex2_ori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7784" y="1737360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证明自己是私钥拥有者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57784" y="2133525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证明交易签名后没有被篡改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2262150"/>
            <a:ext cx="8825832" cy="386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73550"/>
      </p:ext>
    </p:extLst>
  </p:cSld>
  <p:clrMapOvr>
    <a:masterClrMapping/>
  </p:clrMapOvr>
  <p:transition advClick="0" advTm="2000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/>
              <a:t>比特币网络节点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pic>
        <p:nvPicPr>
          <p:cNvPr id="1028" name="Picture 4" descr="https://timgsa.baidu.com/timg?image&amp;quality=80&amp;size=b9999_10000&amp;sec=1534947765388&amp;di=4fe6fb090dcc7ec378facb0251962ee8&amp;imgtype=0&amp;src=http%3A%2F%2Fvpic.video.qq.com%2F25161707%2Fn0361w67ex2_ori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page103image25370336">
            <a:extLst>
              <a:ext uri="{FF2B5EF4-FFF2-40B4-BE49-F238E27FC236}">
                <a16:creationId xmlns:a16="http://schemas.microsoft.com/office/drawing/2014/main" id="{FBBB5E2F-3935-C540-8EA4-8F6D9238F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" y="1638300"/>
            <a:ext cx="55245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043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43547" y="194316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/>
              <a:t>比特币网络</a:t>
            </a:r>
            <a:r>
              <a:rPr lang="en-US" altLang="zh-CN" sz="4000" dirty="0"/>
              <a:t>p2p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pic>
        <p:nvPicPr>
          <p:cNvPr id="1028" name="Picture 4" descr="https://timgsa.baidu.com/timg?image&amp;quality=80&amp;size=b9999_10000&amp;sec=1534947765388&amp;di=4fe6fb090dcc7ec378facb0251962ee8&amp;imgtype=0&amp;src=http%3A%2F%2Fvpic.video.qq.com%2F25161707%2Fn0361w67ex2_ori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page105image25226416">
            <a:extLst>
              <a:ext uri="{FF2B5EF4-FFF2-40B4-BE49-F238E27FC236}">
                <a16:creationId xmlns:a16="http://schemas.microsoft.com/office/drawing/2014/main" id="{0535D7E1-6436-6949-91B7-9953A5142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8" y="874948"/>
            <a:ext cx="8331540" cy="598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264368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挖矿节点</a:t>
            </a:r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pic>
        <p:nvPicPr>
          <p:cNvPr id="1028" name="Picture 4" descr="https://timgsa.baidu.com/timg?image&amp;quality=80&amp;size=b9999_10000&amp;sec=1534947765388&amp;di=4fe6fb090dcc7ec378facb0251962ee8&amp;imgtype=0&amp;src=http%3A%2F%2Fvpic.video.qq.com%2F25161707%2Fn0361w67ex2_ori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1370"/>
            <a:ext cx="8341442" cy="33898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6885" y="61909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5"/>
              </a:rPr>
              <a:t>区块浏览器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19461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监听交易</a:t>
            </a:r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pic>
        <p:nvPicPr>
          <p:cNvPr id="1028" name="Picture 4" descr="https://timgsa.baidu.com/timg?image&amp;quality=80&amp;size=b9999_10000&amp;sec=1534947765388&amp;di=4fe6fb090dcc7ec378facb0251962ee8&amp;imgtype=0&amp;src=http%3A%2F%2Fvpic.video.qq.com%2F25161707%2Fn0361w67ex2_ori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73" y="2120900"/>
            <a:ext cx="7393274" cy="305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89824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/>
              <a:t>挖矿</a:t>
            </a:r>
            <a:r>
              <a:rPr lang="en-US" altLang="zh-CN" sz="4000" dirty="0"/>
              <a:t>-</a:t>
            </a:r>
            <a:r>
              <a:rPr lang="zh-CN" altLang="en-US" sz="4000" dirty="0"/>
              <a:t>构建区块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pic>
        <p:nvPicPr>
          <p:cNvPr id="1028" name="Picture 4" descr="https://timgsa.baidu.com/timg?image&amp;quality=80&amp;size=b9999_10000&amp;sec=1534947765388&amp;di=4fe6fb090dcc7ec378facb0251962ee8&amp;imgtype=0&amp;src=http%3A%2F%2Fvpic.video.qq.com%2F25161707%2Fn0361w67ex2_ori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93" y="1171918"/>
            <a:ext cx="7742628" cy="543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7578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/>
              <a:t>区块信息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pic>
        <p:nvPicPr>
          <p:cNvPr id="1028" name="Picture 4" descr="https://timgsa.baidu.com/timg?image&amp;quality=80&amp;size=b9999_10000&amp;sec=1534947765388&amp;di=4fe6fb090dcc7ec378facb0251962ee8&amp;imgtype=0&amp;src=http%3A%2F%2Fvpic.video.qq.com%2F25161707%2Fn0361w67ex2_ori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561DA2C-486A-D841-A14D-B48AFC4F3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080" y="1804054"/>
            <a:ext cx="5940498" cy="419488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1B0101F-2BB3-F247-82B3-BC8E51CC0927}"/>
              </a:ext>
            </a:extLst>
          </p:cNvPr>
          <p:cNvSpPr/>
          <p:nvPr/>
        </p:nvSpPr>
        <p:spPr>
          <a:xfrm>
            <a:off x="5965195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182096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商品交换与货币系统发展</a:t>
            </a:r>
          </a:p>
        </p:txBody>
      </p:sp>
      <p:grpSp>
        <p:nvGrpSpPr>
          <p:cNvPr id="18" name="组合 3"/>
          <p:cNvGrpSpPr/>
          <p:nvPr/>
        </p:nvGrpSpPr>
        <p:grpSpPr>
          <a:xfrm>
            <a:off x="7995603" y="474282"/>
            <a:ext cx="3581400" cy="3581400"/>
            <a:chOff x="7597226" y="2609850"/>
            <a:chExt cx="3581950" cy="3581950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0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1" name="椭圆 5"/>
          <p:cNvSpPr/>
          <p:nvPr/>
        </p:nvSpPr>
        <p:spPr>
          <a:xfrm>
            <a:off x="8042593" y="548259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84" y="2440948"/>
            <a:ext cx="6231013" cy="24975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4128" y="222199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物物交换</a:t>
            </a:r>
            <a:r>
              <a:rPr lang="en-US" altLang="zh-CN" dirty="0"/>
              <a:t>: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137" y="5086838"/>
            <a:ext cx="1529862" cy="1529862"/>
          </a:xfrm>
          <a:prstGeom prst="rect">
            <a:avLst/>
          </a:prstGeom>
        </p:spPr>
      </p:pic>
    </p:spTree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Merkle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根</a:t>
            </a:r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pic>
        <p:nvPicPr>
          <p:cNvPr id="1028" name="Picture 4" descr="https://timgsa.baidu.com/timg?image&amp;quality=80&amp;size=b9999_10000&amp;sec=1534947765388&amp;di=4fe6fb090dcc7ec378facb0251962ee8&amp;imgtype=0&amp;src=http%3A%2F%2Fvpic.video.qq.com%2F25161707%2Fn0361w67ex2_ori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63" y="1918312"/>
            <a:ext cx="3999978" cy="393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28280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344747" y="764669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/>
              <a:t>挖矿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pic>
        <p:nvPicPr>
          <p:cNvPr id="1028" name="Picture 4" descr="https://timgsa.baidu.com/timg?image&amp;quality=80&amp;size=b9999_10000&amp;sec=1534947765388&amp;di=4fe6fb090dcc7ec378facb0251962ee8&amp;imgtype=0&amp;src=http%3A%2F%2Fvpic.video.qq.com%2F25161707%2Fn0361w67ex2_ori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26" y="4396793"/>
            <a:ext cx="7533958" cy="28435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96867" y="432123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改变</a:t>
            </a:r>
            <a:r>
              <a:rPr lang="en-US" dirty="0"/>
              <a:t>nonce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89" y="18390"/>
            <a:ext cx="7431581" cy="413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43813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344747" y="764669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/>
              <a:t>挖矿</a:t>
            </a:r>
            <a:r>
              <a:rPr lang="en-US" altLang="zh-CN" sz="4000" dirty="0"/>
              <a:t>-</a:t>
            </a:r>
            <a:r>
              <a:rPr lang="zh-CN" altLang="en-US" sz="4000" dirty="0"/>
              <a:t>难度调整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pic>
        <p:nvPicPr>
          <p:cNvPr id="1028" name="Picture 4" descr="https://timgsa.baidu.com/timg?image&amp;quality=80&amp;size=b9999_10000&amp;sec=1534947765388&amp;di=4fe6fb090dcc7ec378facb0251962ee8&amp;imgtype=0&amp;src=http%3A%2F%2Fvpic.video.qq.com%2F25161707%2Fn0361w67ex2_ori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1993" y="20311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2015</a:t>
            </a:r>
            <a:r>
              <a:rPr lang="zh-CN" altLang="en-US" dirty="0"/>
              <a:t>个区块调整一次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47" y="2883099"/>
            <a:ext cx="8483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7542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/>
              <a:t>分叉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3"/>
          <p:cNvGrpSpPr/>
          <p:nvPr/>
        </p:nvGrpSpPr>
        <p:grpSpPr>
          <a:xfrm>
            <a:off x="7995603" y="474282"/>
            <a:ext cx="3581400" cy="3581400"/>
            <a:chOff x="7597226" y="2609850"/>
            <a:chExt cx="3581950" cy="3581950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0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1" name="椭圆 5"/>
          <p:cNvSpPr/>
          <p:nvPr/>
        </p:nvSpPr>
        <p:spPr>
          <a:xfrm>
            <a:off x="8042593" y="548259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pic>
        <p:nvPicPr>
          <p:cNvPr id="1028" name="Picture 4" descr="https://timgsa.baidu.com/timg?image&amp;quality=80&amp;size=b9999_10000&amp;sec=1534947765388&amp;di=4fe6fb090dcc7ec378facb0251962ee8&amp;imgtype=0&amp;src=http%3A%2F%2Fvpic.video.qq.com%2F25161707%2Fn0361w67ex2_ori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563" y="1960700"/>
            <a:ext cx="6157198" cy="4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43537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/>
              <a:t>双花</a:t>
            </a:r>
            <a:r>
              <a:rPr lang="en-US" altLang="zh-CN" sz="4000" dirty="0"/>
              <a:t>-51%</a:t>
            </a:r>
            <a:r>
              <a:rPr lang="zh-CN" altLang="en-US" sz="4000" dirty="0"/>
              <a:t>攻击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3"/>
          <p:cNvGrpSpPr/>
          <p:nvPr/>
        </p:nvGrpSpPr>
        <p:grpSpPr>
          <a:xfrm>
            <a:off x="7995603" y="474282"/>
            <a:ext cx="3581400" cy="3581400"/>
            <a:chOff x="7597226" y="2609850"/>
            <a:chExt cx="3581950" cy="3581950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0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1" name="椭圆 5"/>
          <p:cNvSpPr/>
          <p:nvPr/>
        </p:nvSpPr>
        <p:spPr>
          <a:xfrm>
            <a:off x="8042593" y="548259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pic>
        <p:nvPicPr>
          <p:cNvPr id="1028" name="Picture 4" descr="https://timgsa.baidu.com/timg?image&amp;quality=80&amp;size=b9999_10000&amp;sec=1534947765388&amp;di=4fe6fb090dcc7ec378facb0251962ee8&amp;imgtype=0&amp;src=http%3A%2F%2Fvpic.video.qq.com%2F25161707%2Fn0361w67ex2_ori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321" y="2800858"/>
            <a:ext cx="9072561" cy="203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71086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区块链</a:t>
            </a:r>
          </a:p>
        </p:txBody>
      </p:sp>
      <p:grpSp>
        <p:nvGrpSpPr>
          <p:cNvPr id="18" name="组合 3"/>
          <p:cNvGrpSpPr/>
          <p:nvPr/>
        </p:nvGrpSpPr>
        <p:grpSpPr>
          <a:xfrm>
            <a:off x="7995603" y="474282"/>
            <a:ext cx="3581400" cy="3581400"/>
            <a:chOff x="7597226" y="2609850"/>
            <a:chExt cx="3581950" cy="3581950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0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1" name="椭圆 5"/>
          <p:cNvSpPr/>
          <p:nvPr/>
        </p:nvSpPr>
        <p:spPr>
          <a:xfrm>
            <a:off x="8042593" y="548259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pic>
        <p:nvPicPr>
          <p:cNvPr id="1028" name="Picture 4" descr="https://timgsa.baidu.com/timg?image&amp;quality=80&amp;size=b9999_10000&amp;sec=1534947765388&amp;di=4fe6fb090dcc7ec378facb0251962ee8&amp;imgtype=0&amp;src=http%3A%2F%2Fvpic.video.qq.com%2F25161707%2Fn0361w67ex2_ori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8" y="2484628"/>
            <a:ext cx="6121400" cy="3479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520" y="209397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去中心化，不可篡改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17531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区块链</a:t>
            </a:r>
          </a:p>
        </p:txBody>
      </p:sp>
      <p:grpSp>
        <p:nvGrpSpPr>
          <p:cNvPr id="18" name="组合 3"/>
          <p:cNvGrpSpPr/>
          <p:nvPr/>
        </p:nvGrpSpPr>
        <p:grpSpPr>
          <a:xfrm>
            <a:off x="7995603" y="474282"/>
            <a:ext cx="3581400" cy="3581400"/>
            <a:chOff x="7597226" y="2609850"/>
            <a:chExt cx="3581950" cy="3581950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0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1" name="椭圆 5"/>
          <p:cNvSpPr/>
          <p:nvPr/>
        </p:nvSpPr>
        <p:spPr>
          <a:xfrm>
            <a:off x="8042593" y="548259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pic>
        <p:nvPicPr>
          <p:cNvPr id="1028" name="Picture 4" descr="https://timgsa.baidu.com/timg?image&amp;quality=80&amp;size=b9999_10000&amp;sec=1534947765388&amp;di=4fe6fb090dcc7ec378facb0251962ee8&amp;imgtype=0&amp;src=http%3A%2F%2Fvpic.video.qq.com%2F25161707%2Fn0361w67ex2_ori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2648" y="1830286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以太坊智能合约平台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5" y="2873375"/>
            <a:ext cx="7431451" cy="322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8096" y="2505456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dirty="0"/>
              <a:t>olidity</a:t>
            </a:r>
            <a:r>
              <a:rPr lang="zh-CN" altLang="en-US" dirty="0"/>
              <a:t>语言  </a:t>
            </a:r>
            <a:r>
              <a:rPr lang="en-US" altLang="zh-CN" dirty="0"/>
              <a:t>+</a:t>
            </a:r>
            <a:r>
              <a:rPr lang="zh-CN" altLang="en-US" dirty="0"/>
              <a:t>  </a:t>
            </a:r>
            <a:r>
              <a:rPr lang="en-US" altLang="zh-CN" dirty="0"/>
              <a:t>EVM(</a:t>
            </a:r>
            <a:r>
              <a:rPr lang="zh-CN" altLang="en-US" dirty="0"/>
              <a:t>以太坊虚拟机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60601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赌球合约</a:t>
            </a:r>
          </a:p>
        </p:txBody>
      </p:sp>
      <p:grpSp>
        <p:nvGrpSpPr>
          <p:cNvPr id="18" name="组合 3"/>
          <p:cNvGrpSpPr/>
          <p:nvPr/>
        </p:nvGrpSpPr>
        <p:grpSpPr>
          <a:xfrm>
            <a:off x="7995603" y="474282"/>
            <a:ext cx="3581400" cy="3581400"/>
            <a:chOff x="7597226" y="2609850"/>
            <a:chExt cx="3581950" cy="3581950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0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1" name="椭圆 5"/>
          <p:cNvSpPr/>
          <p:nvPr/>
        </p:nvSpPr>
        <p:spPr>
          <a:xfrm>
            <a:off x="8042593" y="548259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pic>
        <p:nvPicPr>
          <p:cNvPr id="1028" name="Picture 4" descr="https://timgsa.baidu.com/timg?image&amp;quality=80&amp;size=b9999_10000&amp;sec=1534947765388&amp;di=4fe6fb090dcc7ec378facb0251962ee8&amp;imgtype=0&amp;src=http%3A%2F%2Fvpic.video.qq.com%2F25161707%2Fn0361w67ex2_ori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3708" y="2230041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提供充钱方法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3708" y="3545062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定时去拉取公开</a:t>
            </a:r>
            <a:r>
              <a:rPr lang="en-US" altLang="zh-CN" dirty="0"/>
              <a:t>API</a:t>
            </a:r>
            <a:r>
              <a:rPr lang="zh-CN" altLang="en-US" dirty="0"/>
              <a:t>接口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708" y="4900089"/>
            <a:ext cx="35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判断哪方赢，把钱转给对方账户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0420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智能合约场景</a:t>
            </a:r>
          </a:p>
        </p:txBody>
      </p:sp>
      <p:grpSp>
        <p:nvGrpSpPr>
          <p:cNvPr id="18" name="组合 3"/>
          <p:cNvGrpSpPr/>
          <p:nvPr/>
        </p:nvGrpSpPr>
        <p:grpSpPr>
          <a:xfrm>
            <a:off x="7995603" y="474282"/>
            <a:ext cx="3581400" cy="3581400"/>
            <a:chOff x="7597226" y="2609850"/>
            <a:chExt cx="3581950" cy="3581950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0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1" name="椭圆 5"/>
          <p:cNvSpPr/>
          <p:nvPr/>
        </p:nvSpPr>
        <p:spPr>
          <a:xfrm>
            <a:off x="8042593" y="548259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pic>
        <p:nvPicPr>
          <p:cNvPr id="1028" name="Picture 4" descr="https://timgsa.baidu.com/timg?image&amp;quality=80&amp;size=b9999_10000&amp;sec=1534947765388&amp;di=4fe6fb090dcc7ec378facb0251962ee8&amp;imgtype=0&amp;src=http%3A%2F%2Fvpic.video.qq.com%2F25161707%2Fn0361w67ex2_ori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3708" y="2230041"/>
            <a:ext cx="125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ICO</a:t>
            </a:r>
            <a:r>
              <a:rPr lang="zh-CN" altLang="en-US" dirty="0"/>
              <a:t> 众筹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3708" y="354506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记录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708" y="4900089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证券，抵押，赌博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08388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慢</a:t>
            </a:r>
          </a:p>
        </p:txBody>
      </p:sp>
      <p:grpSp>
        <p:nvGrpSpPr>
          <p:cNvPr id="18" name="组合 3"/>
          <p:cNvGrpSpPr/>
          <p:nvPr/>
        </p:nvGrpSpPr>
        <p:grpSpPr>
          <a:xfrm>
            <a:off x="7995603" y="474282"/>
            <a:ext cx="3581400" cy="3581400"/>
            <a:chOff x="7597226" y="2609850"/>
            <a:chExt cx="3581950" cy="3581950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0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1" name="椭圆 5"/>
          <p:cNvSpPr/>
          <p:nvPr/>
        </p:nvSpPr>
        <p:spPr>
          <a:xfrm>
            <a:off x="8042593" y="548259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pic>
        <p:nvPicPr>
          <p:cNvPr id="1028" name="Picture 4" descr="https://timgsa.baidu.com/timg?image&amp;quality=80&amp;size=b9999_10000&amp;sec=1534947765388&amp;di=4fe6fb090dcc7ec378facb0251962ee8&amp;imgtype=0&amp;src=http%3A%2F%2Fvpic.video.qq.com%2F25161707%2Fn0361w67ex2_ori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70432" y="19385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比特币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0432" y="2942050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以太坊一秒约</a:t>
            </a:r>
            <a:r>
              <a:rPr lang="en-US" altLang="zh-CN" dirty="0"/>
              <a:t>20</a:t>
            </a:r>
            <a:r>
              <a:rPr lang="zh-CN" altLang="en-US" dirty="0"/>
              <a:t>笔交易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25" y="1638300"/>
            <a:ext cx="3844689" cy="432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84034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商品交换与货币系统发展</a:t>
            </a:r>
          </a:p>
        </p:txBody>
      </p:sp>
      <p:grpSp>
        <p:nvGrpSpPr>
          <p:cNvPr id="18" name="组合 3"/>
          <p:cNvGrpSpPr/>
          <p:nvPr/>
        </p:nvGrpSpPr>
        <p:grpSpPr>
          <a:xfrm>
            <a:off x="7995603" y="474282"/>
            <a:ext cx="3581400" cy="3581400"/>
            <a:chOff x="7597226" y="2609850"/>
            <a:chExt cx="3581950" cy="3581950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0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1" name="椭圆 5"/>
          <p:cNvSpPr/>
          <p:nvPr/>
        </p:nvSpPr>
        <p:spPr>
          <a:xfrm>
            <a:off x="8042593" y="548259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4" name="TextBox 3"/>
          <p:cNvSpPr txBox="1"/>
          <p:nvPr/>
        </p:nvSpPr>
        <p:spPr>
          <a:xfrm>
            <a:off x="1024128" y="2221992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一般等价物</a:t>
            </a:r>
            <a:r>
              <a:rPr lang="en-US" altLang="zh-CN" dirty="0"/>
              <a:t>:</a:t>
            </a:r>
            <a:r>
              <a:rPr lang="zh-CN" altLang="en-US" dirty="0"/>
              <a:t>    金，银？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878" y="2591324"/>
            <a:ext cx="2944875" cy="38741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298" y="4951548"/>
            <a:ext cx="1529862" cy="15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19922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共识算法 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POW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3"/>
          <p:cNvGrpSpPr/>
          <p:nvPr/>
        </p:nvGrpSpPr>
        <p:grpSpPr>
          <a:xfrm>
            <a:off x="7995603" y="474282"/>
            <a:ext cx="3581400" cy="3581400"/>
            <a:chOff x="7597226" y="2609850"/>
            <a:chExt cx="3581950" cy="3581950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0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1" name="椭圆 5"/>
          <p:cNvSpPr/>
          <p:nvPr/>
        </p:nvSpPr>
        <p:spPr>
          <a:xfrm>
            <a:off x="8042593" y="548259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pic>
        <p:nvPicPr>
          <p:cNvPr id="1028" name="Picture 4" descr="https://timgsa.baidu.com/timg?image&amp;quality=80&amp;size=b9999_10000&amp;sec=1534947765388&amp;di=4fe6fb090dcc7ec378facb0251962ee8&amp;imgtype=0&amp;src=http%3A%2F%2Fvpic.video.qq.com%2F25161707%2Fn0361w67ex2_ori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817" y="5686723"/>
            <a:ext cx="1447799" cy="10858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9265" y="2080316"/>
            <a:ext cx="3280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POW Proof of Work</a:t>
            </a:r>
            <a:r>
              <a:rPr lang="zh-CN" altLang="en-US" dirty="0"/>
              <a:t>，工作证明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9224" y="3392424"/>
            <a:ext cx="53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64034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共识算法 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3"/>
          <p:cNvGrpSpPr/>
          <p:nvPr/>
        </p:nvGrpSpPr>
        <p:grpSpPr>
          <a:xfrm>
            <a:off x="7995603" y="474282"/>
            <a:ext cx="3581400" cy="3581400"/>
            <a:chOff x="7597226" y="2609850"/>
            <a:chExt cx="3581950" cy="3581950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0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1" name="椭圆 5"/>
          <p:cNvSpPr/>
          <p:nvPr/>
        </p:nvSpPr>
        <p:spPr>
          <a:xfrm>
            <a:off x="8042593" y="548259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pic>
        <p:nvPicPr>
          <p:cNvPr id="1028" name="Picture 4" descr="https://timgsa.baidu.com/timg?image&amp;quality=80&amp;size=b9999_10000&amp;sec=1534947765388&amp;di=4fe6fb090dcc7ec378facb0251962ee8&amp;imgtype=0&amp;src=http%3A%2F%2Fvpic.video.qq.com%2F25161707%2Fn0361w67ex2_ori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817" y="5686723"/>
            <a:ext cx="1447799" cy="10858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9265" y="2080316"/>
            <a:ext cx="264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Proof of Stake</a:t>
            </a:r>
            <a:r>
              <a:rPr lang="zh-CN" altLang="en-US" dirty="0"/>
              <a:t>，股权证明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584" y="314132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币 * 币龄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2634" y="436880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以太坊  Casper</a:t>
            </a:r>
          </a:p>
        </p:txBody>
      </p:sp>
    </p:spTree>
    <p:extLst>
      <p:ext uri="{BB962C8B-B14F-4D97-AF65-F5344CB8AC3E}">
        <p14:creationId xmlns:p14="http://schemas.microsoft.com/office/powerpoint/2010/main" val="1707203263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共识算法 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DPOS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3"/>
          <p:cNvGrpSpPr/>
          <p:nvPr/>
        </p:nvGrpSpPr>
        <p:grpSpPr>
          <a:xfrm>
            <a:off x="7995603" y="474282"/>
            <a:ext cx="3581400" cy="3581400"/>
            <a:chOff x="7597226" y="2609850"/>
            <a:chExt cx="3581950" cy="3581950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0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1" name="椭圆 5"/>
          <p:cNvSpPr/>
          <p:nvPr/>
        </p:nvSpPr>
        <p:spPr>
          <a:xfrm>
            <a:off x="8042593" y="548259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pic>
        <p:nvPicPr>
          <p:cNvPr id="1028" name="Picture 4" descr="https://timgsa.baidu.com/timg?image&amp;quality=80&amp;size=b9999_10000&amp;sec=1534947765388&amp;di=4fe6fb090dcc7ec378facb0251962ee8&amp;imgtype=0&amp;src=http%3A%2F%2Fvpic.video.qq.com%2F25161707%2Fn0361w67ex2_ori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817" y="5686723"/>
            <a:ext cx="1447799" cy="10858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9265" y="2080316"/>
            <a:ext cx="457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Delegated Proof of Stake</a:t>
            </a:r>
            <a:r>
              <a:rPr lang="zh-CN" altLang="en-US" dirty="0"/>
              <a:t>：授权股权证明机制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9265" y="3242643"/>
            <a:ext cx="197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选举出节点     </a:t>
            </a:r>
            <a:r>
              <a:rPr lang="en-US" altLang="zh-CN" dirty="0"/>
              <a:t>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48759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矿机技术</a:t>
            </a:r>
          </a:p>
        </p:txBody>
      </p:sp>
      <p:grpSp>
        <p:nvGrpSpPr>
          <p:cNvPr id="18" name="组合 3"/>
          <p:cNvGrpSpPr/>
          <p:nvPr/>
        </p:nvGrpSpPr>
        <p:grpSpPr>
          <a:xfrm>
            <a:off x="7995603" y="474282"/>
            <a:ext cx="3581400" cy="3581400"/>
            <a:chOff x="7597226" y="2609850"/>
            <a:chExt cx="3581950" cy="3581950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0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1" name="椭圆 5"/>
          <p:cNvSpPr/>
          <p:nvPr/>
        </p:nvSpPr>
        <p:spPr>
          <a:xfrm>
            <a:off x="8042593" y="548259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pic>
        <p:nvPicPr>
          <p:cNvPr id="1028" name="Picture 4" descr="https://timgsa.baidu.com/timg?image&amp;quality=80&amp;size=b9999_10000&amp;sec=1534947765388&amp;di=4fe6fb090dcc7ec378facb0251962ee8&amp;imgtype=0&amp;src=http%3A%2F%2Fvpic.video.qq.com%2F25161707%2Fn0361w67ex2_ori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4131" y="5597346"/>
            <a:ext cx="7845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zh-CN" b="1" dirty="0"/>
              <a:t>BTC</a:t>
            </a:r>
            <a:r>
              <a:rPr lang="zh-CN" altLang="is-IS" b="1" dirty="0"/>
              <a:t>耗掉</a:t>
            </a:r>
            <a:r>
              <a:rPr lang="is-IS" altLang="zh-CN" b="1" dirty="0"/>
              <a:t>5</a:t>
            </a:r>
            <a:r>
              <a:rPr lang="zh-CN" altLang="is-IS" b="1" dirty="0"/>
              <a:t>吉瓦电力  接近全球总耗电量</a:t>
            </a:r>
            <a:r>
              <a:rPr lang="is-IS" altLang="zh-CN" b="1" dirty="0"/>
              <a:t>1%</a:t>
            </a:r>
          </a:p>
          <a:p>
            <a:r>
              <a:rPr lang="zh-CN" altLang="is-IS" b="1" dirty="0"/>
              <a:t>算力：</a:t>
            </a:r>
            <a:r>
              <a:rPr lang="is-IS" altLang="zh-CN" b="1" dirty="0"/>
              <a:t>27E </a:t>
            </a:r>
            <a:r>
              <a:rPr lang="en-US" altLang="zh-CN" b="1" dirty="0"/>
              <a:t>H</a:t>
            </a:r>
            <a:r>
              <a:rPr lang="is-IS" altLang="zh-CN" b="1" dirty="0"/>
              <a:t>/s   H=1</a:t>
            </a:r>
            <a:r>
              <a:rPr lang="zh-CN" altLang="is-IS" b="1" dirty="0"/>
              <a:t>次 </a:t>
            </a:r>
            <a:r>
              <a:rPr lang="is-IS" altLang="zh-CN" b="1" dirty="0"/>
              <a:t>1000H = 1K 1000K = 1G 1000G = 1T 1000T = 1P 1000P=1E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0871"/>
            <a:ext cx="8783003" cy="243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48061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商品交换与货币系统发展</a:t>
            </a:r>
          </a:p>
        </p:txBody>
      </p:sp>
      <p:grpSp>
        <p:nvGrpSpPr>
          <p:cNvPr id="18" name="组合 3"/>
          <p:cNvGrpSpPr/>
          <p:nvPr/>
        </p:nvGrpSpPr>
        <p:grpSpPr>
          <a:xfrm>
            <a:off x="7995603" y="474282"/>
            <a:ext cx="3581400" cy="3581400"/>
            <a:chOff x="7597226" y="2609850"/>
            <a:chExt cx="3581950" cy="3581950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0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1" name="椭圆 5"/>
          <p:cNvSpPr/>
          <p:nvPr/>
        </p:nvSpPr>
        <p:spPr>
          <a:xfrm>
            <a:off x="8042593" y="548259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4" name="TextBox 3"/>
          <p:cNvSpPr txBox="1"/>
          <p:nvPr/>
        </p:nvSpPr>
        <p:spPr>
          <a:xfrm>
            <a:off x="1024128" y="2221992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法币 </a:t>
            </a:r>
            <a:r>
              <a:rPr lang="en-US" altLang="zh-CN" dirty="0"/>
              <a:t>:</a:t>
            </a:r>
            <a:r>
              <a:rPr lang="zh-CN" altLang="en-US" dirty="0"/>
              <a:t>    人民币，美元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货币系统电子化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98" y="4951548"/>
            <a:ext cx="1529862" cy="1529862"/>
          </a:xfrm>
          <a:prstGeom prst="rect">
            <a:avLst/>
          </a:prstGeom>
        </p:spPr>
      </p:pic>
      <p:pic>
        <p:nvPicPr>
          <p:cNvPr id="1028" name="Picture 4" descr="https://timgsa.baidu.com/timg?image&amp;quality=80&amp;size=b9999_10000&amp;sec=1534947765388&amp;di=4fe6fb090dcc7ec378facb0251962ee8&amp;imgtype=0&amp;src=http%3A%2F%2Fvpic.video.qq.com%2F25161707%2Fn0361w67ex2_ori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46" y="2973387"/>
            <a:ext cx="3810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94543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区块链之旅</a:t>
            </a:r>
          </a:p>
        </p:txBody>
      </p:sp>
      <p:grpSp>
        <p:nvGrpSpPr>
          <p:cNvPr id="18" name="组合 3"/>
          <p:cNvGrpSpPr/>
          <p:nvPr/>
        </p:nvGrpSpPr>
        <p:grpSpPr>
          <a:xfrm>
            <a:off x="7995603" y="474282"/>
            <a:ext cx="3581400" cy="3581400"/>
            <a:chOff x="7597226" y="2609850"/>
            <a:chExt cx="3581950" cy="3581950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0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1" name="椭圆 5"/>
          <p:cNvSpPr/>
          <p:nvPr/>
        </p:nvSpPr>
        <p:spPr>
          <a:xfrm>
            <a:off x="8042593" y="548259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pic>
        <p:nvPicPr>
          <p:cNvPr id="1028" name="Picture 4" descr="https://timgsa.baidu.com/timg?image&amp;quality=80&amp;size=b9999_10000&amp;sec=1534947765388&amp;di=4fe6fb090dcc7ec378facb0251962ee8&amp;imgtype=0&amp;src=http%3A%2F%2Fvpic.video.qq.com%2F25161707%2Fn0361w67ex2_ori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61872" y="2011680"/>
            <a:ext cx="445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区块链是啥，比特币跟区块链有什么关系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61872" y="319024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比特币有什么是现有货币系统不能做到的？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2FD39E-4945-F848-963C-AA0A94A5DE24}"/>
              </a:ext>
            </a:extLst>
          </p:cNvPr>
          <p:cNvSpPr txBox="1"/>
          <p:nvPr/>
        </p:nvSpPr>
        <p:spPr>
          <a:xfrm>
            <a:off x="1261872" y="436880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比特币能实现小额及时支付吗</a:t>
            </a:r>
          </a:p>
        </p:txBody>
      </p:sp>
    </p:spTree>
    <p:extLst>
      <p:ext uri="{BB962C8B-B14F-4D97-AF65-F5344CB8AC3E}">
        <p14:creationId xmlns:p14="http://schemas.microsoft.com/office/powerpoint/2010/main" val="2095235744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虚拟币系统</a:t>
            </a:r>
          </a:p>
        </p:txBody>
      </p:sp>
      <p:grpSp>
        <p:nvGrpSpPr>
          <p:cNvPr id="18" name="组合 3"/>
          <p:cNvGrpSpPr/>
          <p:nvPr/>
        </p:nvGrpSpPr>
        <p:grpSpPr>
          <a:xfrm>
            <a:off x="7995603" y="474282"/>
            <a:ext cx="3581400" cy="3581400"/>
            <a:chOff x="7597226" y="2609850"/>
            <a:chExt cx="3581950" cy="3581950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0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1" name="椭圆 5"/>
          <p:cNvSpPr/>
          <p:nvPr/>
        </p:nvSpPr>
        <p:spPr>
          <a:xfrm>
            <a:off x="8042593" y="548259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pic>
        <p:nvPicPr>
          <p:cNvPr id="1028" name="Picture 4" descr="https://timgsa.baidu.com/timg?image&amp;quality=80&amp;size=b9999_10000&amp;sec=1534947765388&amp;di=4fe6fb090dcc7ec378facb0251962ee8&amp;imgtype=0&amp;src=http%3A%2F%2Fvpic.video.qq.com%2F25161707%2Fn0361w67ex2_ori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307F5EE-CF07-6B41-8721-5BE06498DBDD}"/>
              </a:ext>
            </a:extLst>
          </p:cNvPr>
          <p:cNvSpPr txBox="1"/>
          <p:nvPr/>
        </p:nvSpPr>
        <p:spPr>
          <a:xfrm>
            <a:off x="957585" y="2218772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充值 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3E23E7-D0D7-4342-BFDE-184D88B4A76B}"/>
              </a:ext>
            </a:extLst>
          </p:cNvPr>
          <p:cNvSpPr txBox="1"/>
          <p:nvPr/>
        </p:nvSpPr>
        <p:spPr>
          <a:xfrm>
            <a:off x="957585" y="33809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转账？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42643A-4ACA-CE4A-9746-DB06660D9E5C}"/>
              </a:ext>
            </a:extLst>
          </p:cNvPr>
          <p:cNvSpPr txBox="1"/>
          <p:nvPr/>
        </p:nvSpPr>
        <p:spPr>
          <a:xfrm>
            <a:off x="957585" y="44923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提现？</a:t>
            </a:r>
          </a:p>
        </p:txBody>
      </p:sp>
    </p:spTree>
    <p:extLst>
      <p:ext uri="{BB962C8B-B14F-4D97-AF65-F5344CB8AC3E}">
        <p14:creationId xmlns:p14="http://schemas.microsoft.com/office/powerpoint/2010/main" val="2086302162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比特币系统</a:t>
            </a:r>
          </a:p>
        </p:txBody>
      </p:sp>
      <p:grpSp>
        <p:nvGrpSpPr>
          <p:cNvPr id="18" name="组合 3"/>
          <p:cNvGrpSpPr/>
          <p:nvPr/>
        </p:nvGrpSpPr>
        <p:grpSpPr>
          <a:xfrm>
            <a:off x="7995603" y="474282"/>
            <a:ext cx="3581400" cy="3581400"/>
            <a:chOff x="7597226" y="2609850"/>
            <a:chExt cx="3581950" cy="3581950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0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1" name="椭圆 5"/>
          <p:cNvSpPr/>
          <p:nvPr/>
        </p:nvSpPr>
        <p:spPr>
          <a:xfrm>
            <a:off x="8042593" y="548259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pic>
        <p:nvPicPr>
          <p:cNvPr id="1028" name="Picture 4" descr="https://timgsa.baidu.com/timg?image&amp;quality=80&amp;size=b9999_10000&amp;sec=1534947765388&amp;di=4fe6fb090dcc7ec378facb0251962ee8&amp;imgtype=0&amp;src=http%3A%2F%2Fvpic.video.qq.com%2F25161707%2Fn0361w67ex2_ori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307F5EE-CF07-6B41-8721-5BE06498DBDD}"/>
              </a:ext>
            </a:extLst>
          </p:cNvPr>
          <p:cNvSpPr txBox="1"/>
          <p:nvPr/>
        </p:nvSpPr>
        <p:spPr>
          <a:xfrm>
            <a:off x="957583" y="32166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账号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3E23E7-D0D7-4342-BFDE-184D88B4A76B}"/>
              </a:ext>
            </a:extLst>
          </p:cNvPr>
          <p:cNvSpPr txBox="1"/>
          <p:nvPr/>
        </p:nvSpPr>
        <p:spPr>
          <a:xfrm>
            <a:off x="957583" y="38710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交易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42643A-4ACA-CE4A-9746-DB06660D9E5C}"/>
              </a:ext>
            </a:extLst>
          </p:cNvPr>
          <p:cNvSpPr txBox="1"/>
          <p:nvPr/>
        </p:nvSpPr>
        <p:spPr>
          <a:xfrm>
            <a:off x="957585" y="4492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记账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BBFFEE-D18D-4E40-8753-B19D7C5C3817}"/>
              </a:ext>
            </a:extLst>
          </p:cNvPr>
          <p:cNvSpPr txBox="1"/>
          <p:nvPr/>
        </p:nvSpPr>
        <p:spPr>
          <a:xfrm>
            <a:off x="1075984" y="2103774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中本聪在</a:t>
            </a:r>
            <a:r>
              <a:rPr kumimoji="1" lang="en-US" altLang="zh-CN" dirty="0"/>
              <a:t>2008</a:t>
            </a:r>
            <a:r>
              <a:rPr kumimoji="1" lang="zh-CN" altLang="en-US" dirty="0"/>
              <a:t>年发布的去中心化货币系统</a:t>
            </a:r>
          </a:p>
        </p:txBody>
      </p:sp>
    </p:spTree>
    <p:extLst>
      <p:ext uri="{BB962C8B-B14F-4D97-AF65-F5344CB8AC3E}">
        <p14:creationId xmlns:p14="http://schemas.microsoft.com/office/powerpoint/2010/main" val="3090156828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账号</a:t>
            </a:r>
          </a:p>
        </p:txBody>
      </p:sp>
      <p:grpSp>
        <p:nvGrpSpPr>
          <p:cNvPr id="18" name="组合 3"/>
          <p:cNvGrpSpPr/>
          <p:nvPr/>
        </p:nvGrpSpPr>
        <p:grpSpPr>
          <a:xfrm>
            <a:off x="7995603" y="474282"/>
            <a:ext cx="3581400" cy="3581400"/>
            <a:chOff x="7597226" y="2609850"/>
            <a:chExt cx="3581950" cy="3581950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0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1" name="椭圆 5"/>
          <p:cNvSpPr/>
          <p:nvPr/>
        </p:nvSpPr>
        <p:spPr>
          <a:xfrm>
            <a:off x="8042593" y="548259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pic>
        <p:nvPicPr>
          <p:cNvPr id="1028" name="Picture 4" descr="https://timgsa.baidu.com/timg?image&amp;quality=80&amp;size=b9999_10000&amp;sec=1534947765388&amp;di=4fe6fb090dcc7ec378facb0251962ee8&amp;imgtype=0&amp;src=http%3A%2F%2Fvpic.video.qq.com%2F25161707%2Fn0361w67ex2_ori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817" y="5686723"/>
            <a:ext cx="1447799" cy="108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0" y="3005665"/>
            <a:ext cx="8902914" cy="12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79267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账号破解</a:t>
            </a:r>
          </a:p>
        </p:txBody>
      </p:sp>
      <p:grpSp>
        <p:nvGrpSpPr>
          <p:cNvPr id="18" name="组合 3"/>
          <p:cNvGrpSpPr/>
          <p:nvPr/>
        </p:nvGrpSpPr>
        <p:grpSpPr>
          <a:xfrm>
            <a:off x="7995603" y="474282"/>
            <a:ext cx="3581400" cy="3581400"/>
            <a:chOff x="7597226" y="2609850"/>
            <a:chExt cx="3581950" cy="3581950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0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1" name="椭圆 5"/>
          <p:cNvSpPr/>
          <p:nvPr/>
        </p:nvSpPr>
        <p:spPr>
          <a:xfrm>
            <a:off x="8042593" y="548259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pic>
        <p:nvPicPr>
          <p:cNvPr id="1028" name="Picture 4" descr="https://timgsa.baidu.com/timg?image&amp;quality=80&amp;size=b9999_10000&amp;sec=1534947765388&amp;di=4fe6fb090dcc7ec378facb0251962ee8&amp;imgtype=0&amp;src=http%3A%2F%2Fvpic.video.qq.com%2F25161707%2Fn0361w67ex2_ori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817" y="5686723"/>
            <a:ext cx="1447799" cy="10858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78302DE-588D-9B4A-952C-A8EAFBEE76F6}"/>
              </a:ext>
            </a:extLst>
          </p:cNvPr>
          <p:cNvSpPr txBox="1"/>
          <p:nvPr/>
        </p:nvSpPr>
        <p:spPr>
          <a:xfrm>
            <a:off x="819397" y="22919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宇宙法则</a:t>
            </a:r>
          </a:p>
        </p:txBody>
      </p:sp>
    </p:spTree>
    <p:extLst>
      <p:ext uri="{BB962C8B-B14F-4D97-AF65-F5344CB8AC3E}">
        <p14:creationId xmlns:p14="http://schemas.microsoft.com/office/powerpoint/2010/main" val="2287875086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9127</TotalTime>
  <Words>400</Words>
  <Application>Microsoft Macintosh PowerPoint</Application>
  <PresentationFormat>宽屏</PresentationFormat>
  <Paragraphs>111</Paragraphs>
  <Slides>33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微软雅黑</vt:lpstr>
      <vt:lpstr>PingFang SC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欧美杂志</dc:title>
  <dc:creator>第一PPT模板网-WWW.1PPT.COM</dc:creator>
  <cp:keywords>第一PPT模板网-WWW.1PPT.COM</cp:keywords>
  <cp:lastModifiedBy>Microsoft Office User</cp:lastModifiedBy>
  <cp:revision>477</cp:revision>
  <dcterms:created xsi:type="dcterms:W3CDTF">2017-03-07T08:54:00Z</dcterms:created>
  <dcterms:modified xsi:type="dcterms:W3CDTF">2019-10-18T09:19:04Z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