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Merriweather Sans"/>
      <p:regular r:id="rId35"/>
      <p:bold r:id="rId36"/>
      <p:italic r:id="rId37"/>
      <p:boldItalic r:id="rId38"/>
    </p:embeddedFont>
    <p:embeddedFont>
      <p:font typeface="Helvetica Neue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50876F-9238-49FB-9B0B-422D190E4906}">
  <a:tblStyle styleId="{CA50876F-9238-49FB-9B0B-422D190E490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0FF"/>
          </a:solidFill>
        </a:fill>
      </a:tcStyle>
    </a:wholeTbl>
    <a:band1H>
      <a:tcTxStyle/>
      <a:tcStyle>
        <a:fill>
          <a:solidFill>
            <a:srgbClr val="CADFFF"/>
          </a:solidFill>
        </a:fill>
      </a:tcStyle>
    </a:band1H>
    <a:band2H>
      <a:tcTxStyle/>
    </a:band2H>
    <a:band1V>
      <a:tcTxStyle/>
      <a:tcStyle>
        <a:fill>
          <a:solidFill>
            <a:srgbClr val="CADFF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3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MerriweatherSans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MerriweatherSans-italic.fntdata"/><Relationship Id="rId14" Type="http://schemas.openxmlformats.org/officeDocument/2006/relationships/slide" Target="slides/slide7.xml"/><Relationship Id="rId36" Type="http://schemas.openxmlformats.org/officeDocument/2006/relationships/font" Target="fonts/MerriweatherSans-bold.fntdata"/><Relationship Id="rId17" Type="http://schemas.openxmlformats.org/officeDocument/2006/relationships/slide" Target="slides/slide10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9.xml"/><Relationship Id="rId38" Type="http://schemas.openxmlformats.org/officeDocument/2006/relationships/font" Target="fonts/MerriweatherSans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b33a735e0_2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89" name="Google Shape;89;g15b33a735e0_2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b33a735e0_2_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结合PagingLoadHelper来讲上拉加载的方法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上拉加载主要通过setOnLoadMoreListener方法来实现的，滑动到最后一个Item的时候毁掉onLoadMoreRequested方法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这是PagingHelper中的代码，主要通过setOnLoadMoreListener来实现上拉加载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15b33a735e0_2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b33a735e0_2_1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15b33a735e0_2_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b33a735e0_2_1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93" name="Google Shape;193;g15b33a735e0_2_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b33a735e0_2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05" name="Google Shape;205;g15b33a735e0_2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5b33a735e0_2_1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IScannerCallback</a:t>
            </a:r>
            <a:r>
              <a:rPr b="0" i="0" lang="en" sz="1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类实现序列化是为了能在页面之间通过bundle的形式传递</a:t>
            </a:r>
            <a:endParaRPr sz="1200"/>
          </a:p>
        </p:txBody>
      </p:sp>
      <p:sp>
        <p:nvSpPr>
          <p:cNvPr id="214" name="Google Shape;214;g15b33a735e0_2_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b33a735e0_2_1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ScanFragment中生命周期和扫描配置的关系如图，还实现了如下的两种方法</a:t>
            </a:r>
            <a:endParaRPr/>
          </a:p>
        </p:txBody>
      </p:sp>
      <p:sp>
        <p:nvSpPr>
          <p:cNvPr id="223" name="Google Shape;223;g15b33a735e0_2_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b33a735e0_2_1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相机扫码调用Zxing库来实现，其中扫码与生命周期的关系为：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此外，实现了Delegate接口的三个方法，分别处理扫码成功，亮度变化及打开相机出错的情况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扫描结果通过广播传递给上层</a:t>
            </a:r>
            <a:endParaRPr/>
          </a:p>
        </p:txBody>
      </p:sp>
      <p:sp>
        <p:nvSpPr>
          <p:cNvPr id="232" name="Google Shape;232;g15b33a735e0_2_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5b33a735e0_2_1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</a:rPr>
              <a:t>general扫码以这个为例，Unitech其中</a:t>
            </a:r>
            <a:r>
              <a:rPr lang="en" sz="1200"/>
              <a:t>扫码与生命周期的关系为：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通过发送广播开始扫描，接收广播的方式获取扫描数据</a:t>
            </a:r>
            <a:endParaRPr sz="1200"/>
          </a:p>
        </p:txBody>
      </p:sp>
      <p:sp>
        <p:nvSpPr>
          <p:cNvPr id="243" name="Google Shape;243;g15b33a735e0_2_1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b33a735e0_2_1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pda中可直接调用BaseActivity中的triggerSoftOnceScan方法来进行扫描（单次扫描）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该方法调用了Adapter中的SnapHelper类中的switchTriggerType方法，在scanFragment中调用switchTrrigerType方法来切换状态，调用base模块中的IScannerTool接口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switchTriggerType（BaseActivity）---&gt; switchTriggerType（Adapter —SnapHelper）---&gt;switchTriggerType(Adapter–ScanFragment) —--&gt;switchScanMode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(base–IScannerTool)---&gt;switchScanMode(各个对应的设备去实现)</a:t>
            </a:r>
            <a:endParaRPr/>
          </a:p>
        </p:txBody>
      </p:sp>
      <p:sp>
        <p:nvSpPr>
          <p:cNvPr id="250" name="Google Shape;250;g15b33a735e0_2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5b33a735e0_2_1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pda中可直接调用BaseActivity中的triggerSoftOnceScan方法来进行扫描（单次扫描）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该方法调用了Adapter中的SnapHelper类中的switchTriggerType方法，在scanFragment中调用switchTrrigerType方法来切换状态，调用base模块中的IScannerTool接口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switchTriggerType（BaseActivity）---&gt; switchTriggerType（Adapter —SnapHelper）---&gt;switchTriggerType(Adapter–ScanFragment) —--&gt;switchScanMode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(base–IScannerTool)---&gt;switchScanMode(各个对应的设备去实现)</a:t>
            </a:r>
            <a:endParaRPr/>
          </a:p>
        </p:txBody>
      </p:sp>
      <p:sp>
        <p:nvSpPr>
          <p:cNvPr id="262" name="Google Shape;262;g15b33a735e0_2_1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b33a735e0_2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95" name="Google Shape;95;g15b33a735e0_2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b33a735e0_2_2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77" name="Google Shape;277;g15b33a735e0_2_2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b33a735e0_2_2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如果页面为空或者当前没有在加载数据，那么是空页面刷新，如果当前设置了延迟加载，会调用强制刷新)</a:t>
            </a:r>
            <a:endParaRPr sz="1200"/>
          </a:p>
        </p:txBody>
      </p:sp>
      <p:sp>
        <p:nvSpPr>
          <p:cNvPr id="289" name="Google Shape;289;g15b33a735e0_2_2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5b33a735e0_2_2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15b33a735e0_2_2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5b33a735e0_2_2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308" name="Google Shape;308;g15b33a735e0_2_2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5b33a735e0_2_2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151515"/>
                </a:solidFill>
              </a:rPr>
              <a:t>两个相关接口，PagingCallBack中是处理基本的分页回调，有加载成功、失败以及取消加载的方法</a:t>
            </a:r>
            <a:endParaRPr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151515"/>
                </a:solidFill>
              </a:rPr>
              <a:t>RichPagingCallback 详细的分页回调，供外部实现</a:t>
            </a:r>
            <a:endParaRPr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151515"/>
                </a:solidFill>
              </a:rPr>
              <a:t>preHandleDataList 可对分页数据加载成功回调进行预处理</a:t>
            </a:r>
            <a:endParaRPr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151515"/>
                </a:solidFill>
              </a:rPr>
              <a:t>updateFirstPageDataList 调用 BaseQuickAdapter 的某个方法更新首页数据。 一般使用 BaseQuickAdapter.setNewData(List) 比较通用，但无法做到局部更新</a:t>
            </a:r>
            <a:endParaRPr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151515"/>
                </a:solidFill>
              </a:rPr>
              <a:t>都可以选择性在类中实现</a:t>
            </a:r>
            <a:endParaRPr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加载成功后的方法处理：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如果所在的类中重写了分页回调的方法，采用预处理方法处理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如果是强制刷新（下拉刷新、空页面加载）会采用setNewData来填充数据（首页数据），因为下拉刷新需要再次开启上拉监听，而setNewData方法里有mLoadMoreEnable = true;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如果不是强制刷新，会采用addData来填充数据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  <p:sp>
        <p:nvSpPr>
          <p:cNvPr id="315" name="Google Shape;315;g15b33a735e0_2_2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5b33a735e0_2_2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加载失败后，设置允许加载，如果外部写了处理加载失败的方法，再调用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  <p:sp>
        <p:nvSpPr>
          <p:cNvPr id="324" name="Google Shape;324;g15b33a735e0_2_2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5b33a735e0_2_2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以activity为例，fragment类似</a:t>
            </a:r>
            <a:endParaRPr/>
          </a:p>
        </p:txBody>
      </p:sp>
      <p:sp>
        <p:nvSpPr>
          <p:cNvPr id="331" name="Google Shape;331;g15b33a735e0_2_2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5b33a735e0_2_2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342" name="Google Shape;342;g15b33a735e0_2_2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b33a735e0_2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07" name="Google Shape;107;g15b33a735e0_2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b33a735e0_2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6" name="Google Shape;116;g15b33a735e0_2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b33a735e0_2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继承BaseQuickAdapter,然后BaseQuickAdapter&lt;Status, BaseViewHolder&gt;第一个</a:t>
            </a:r>
            <a:r>
              <a:rPr lang="en" sz="900"/>
              <a:t>LHTripStationDriverBean</a:t>
            </a:r>
            <a:r>
              <a:rPr b="0" i="0" lang="en" sz="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是数据实体类型，第二个BaseViewHolder是ViewHolder其目的是为了支持扩展ViewHolder。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可以直接使用viewHolder对象点相关方法通过传入viewId和数据</a:t>
            </a:r>
            <a:endParaRPr sz="900"/>
          </a:p>
        </p:txBody>
      </p:sp>
      <p:sp>
        <p:nvSpPr>
          <p:cNvPr id="126" name="Google Shape;126;g15b33a735e0_2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b33a735e0_2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继承BaseQuickAdapter,然后BaseQuickAdapter&lt;Status, BaseViewHolder&gt;第一个</a:t>
            </a:r>
            <a:r>
              <a:rPr lang="en" sz="1200"/>
              <a:t>LHTripStationDriverBean</a:t>
            </a:r>
            <a:r>
              <a:rPr b="0" i="0" lang="en" sz="1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是数据实体类型，第二个BaseViewHolder是ViewHolder其目的是为了支持扩展ViewHolder。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可以直接使用viewHolder对象点相关方法通过传入viewId和数据</a:t>
            </a:r>
            <a:endParaRPr sz="1200"/>
          </a:p>
        </p:txBody>
      </p:sp>
      <p:sp>
        <p:nvSpPr>
          <p:cNvPr id="134" name="Google Shape;134;g15b33a735e0_2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b33a735e0_2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在adapter的convert方法里面通过 helper.addOnClickListener 绑定一下子控件的控件id</a:t>
            </a:r>
            <a:r>
              <a:rPr lang="en" sz="1200"/>
              <a:t>,然后设置点击事件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如果绑定了多个点击事件，可以通过判断ID来判定是否是我要的控件？，从而处理不同的事件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这里和子控件点击事件是一样的，只是将 点击 变成 长按 就可以了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首先：在adapter的convert方法里面通过 helper.addOnLongClickListener 绑定一下子控件的控件id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设置子控件的事件，如果不在adapter中绑定，点击事件无法生效，因为无法找到你需要设置的控件。</a:t>
            </a:r>
            <a:endParaRPr sz="1200"/>
          </a:p>
        </p:txBody>
      </p:sp>
      <p:sp>
        <p:nvSpPr>
          <p:cNvPr id="141" name="Google Shape;141;g15b33a735e0_2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b33a735e0_2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适配器提供了5种动画效果（渐显、缩放、从下到上，从左到右、从右到左）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更换动画效果，BaseQuickAdapter.SCALEIN</a:t>
            </a:r>
            <a:endParaRPr/>
          </a:p>
        </p:txBody>
      </p:sp>
      <p:sp>
        <p:nvSpPr>
          <p:cNvPr id="157" name="Google Shape;157;g15b33a735e0_2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b33a735e0_2_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默认出现了头部就不会显示Empty，和尾部，配置以下方法也支持同时显示</a:t>
            </a:r>
            <a:endParaRPr/>
          </a:p>
        </p:txBody>
      </p:sp>
      <p:sp>
        <p:nvSpPr>
          <p:cNvPr id="166" name="Google Shape;166;g15b33a735e0_2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66750" y="2253598"/>
            <a:ext cx="7810501" cy="850617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666750" y="3349149"/>
            <a:ext cx="7810500" cy="59531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610371" y="4829532"/>
            <a:ext cx="476213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600">
              <a:solidFill>
                <a:srgbClr val="7F7F7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showMasterSp="0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817619" y="4800959"/>
            <a:ext cx="1508761" cy="162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17150" spcFirstLastPara="1" rIns="1715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5"/>
          <p:cNvGrpSpPr/>
          <p:nvPr/>
        </p:nvGrpSpPr>
        <p:grpSpPr>
          <a:xfrm>
            <a:off x="170543" y="185006"/>
            <a:ext cx="825578" cy="384943"/>
            <a:chOff x="0" y="0"/>
            <a:chExt cx="2201539" cy="1026513"/>
          </a:xfrm>
        </p:grpSpPr>
        <p:pic>
          <p:nvPicPr>
            <p:cNvPr descr="Shopee_logo_en-02.png" id="66" name="Google Shape;66;p15"/>
            <p:cNvPicPr preferRelativeResize="0"/>
            <p:nvPr/>
          </p:nvPicPr>
          <p:blipFill rotWithShape="1">
            <a:blip r:embed="rId2">
              <a:alphaModFix/>
            </a:blip>
            <a:srcRect b="24308" l="2858" r="66963" t="10174"/>
            <a:stretch/>
          </p:blipFill>
          <p:spPr>
            <a:xfrm>
              <a:off x="0" y="0"/>
              <a:ext cx="1024509" cy="10265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opee_logo_en-02.png" id="67" name="Google Shape;67;p15"/>
            <p:cNvPicPr preferRelativeResize="0"/>
            <p:nvPr/>
          </p:nvPicPr>
          <p:blipFill rotWithShape="1">
            <a:blip r:embed="rId2">
              <a:alphaModFix/>
            </a:blip>
            <a:srcRect b="24308" l="62438" r="1516" t="10174"/>
            <a:stretch/>
          </p:blipFill>
          <p:spPr>
            <a:xfrm>
              <a:off x="977822" y="0"/>
              <a:ext cx="1223717" cy="102651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8" name="Google Shape;68;p15"/>
          <p:cNvCxnSpPr/>
          <p:nvPr/>
        </p:nvCxnSpPr>
        <p:spPr>
          <a:xfrm>
            <a:off x="1082724" y="544266"/>
            <a:ext cx="76331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9" name="Google Shape;69;p15"/>
          <p:cNvSpPr txBox="1"/>
          <p:nvPr>
            <p:ph type="title"/>
          </p:nvPr>
        </p:nvSpPr>
        <p:spPr>
          <a:xfrm>
            <a:off x="1048099" y="61801"/>
            <a:ext cx="6782292" cy="548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Arial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/>
        </p:nvSpPr>
        <p:spPr>
          <a:xfrm>
            <a:off x="8760978" y="4816392"/>
            <a:ext cx="171338" cy="18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0" i="0" lang="en" sz="7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 showMasterSp="0">
  <p:cSld name="Divi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6"/>
          <p:cNvCxnSpPr/>
          <p:nvPr/>
        </p:nvCxnSpPr>
        <p:spPr>
          <a:xfrm>
            <a:off x="1383459" y="3321152"/>
            <a:ext cx="728777" cy="0"/>
          </a:xfrm>
          <a:prstGeom prst="straightConnector1">
            <a:avLst/>
          </a:prstGeom>
          <a:noFill/>
          <a:ln cap="flat" cmpd="sng" w="1524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_logo_en-03.png" id="73" name="Google Shape;7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0416" y="191031"/>
            <a:ext cx="3263101" cy="56246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type="title"/>
          </p:nvPr>
        </p:nvSpPr>
        <p:spPr>
          <a:xfrm>
            <a:off x="1356564" y="1980491"/>
            <a:ext cx="5027853" cy="850617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610371" y="4829532"/>
            <a:ext cx="476213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py" showMasterSp="0">
  <p:cSld name="Title cop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pee_logo_en-03.png" id="77" name="Google Shape;7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40450" y="784497"/>
            <a:ext cx="3263101" cy="56246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>
            <p:ph type="title"/>
          </p:nvPr>
        </p:nvSpPr>
        <p:spPr>
          <a:xfrm>
            <a:off x="666750" y="2146442"/>
            <a:ext cx="7810501" cy="850617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66750" y="3349149"/>
            <a:ext cx="7810500" cy="59531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>
            <a:off x="5644" y="5020022"/>
            <a:ext cx="9149963" cy="155925"/>
          </a:xfrm>
          <a:prstGeom prst="rect">
            <a:avLst/>
          </a:prstGeom>
          <a:solidFill>
            <a:srgbClr val="0515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-11634" y="5020078"/>
            <a:ext cx="7299900" cy="155925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showMasterSp="0">
  <p:cSld name="Closing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pee_logo_en-03.png" id="83" name="Google Shape;8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0416" y="191031"/>
            <a:ext cx="3263101" cy="56246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>
            <p:ph type="title"/>
          </p:nvPr>
        </p:nvSpPr>
        <p:spPr>
          <a:xfrm>
            <a:off x="666750" y="2146442"/>
            <a:ext cx="7810501" cy="850617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9pPr>
          </a:lstStyle>
          <a:p/>
        </p:txBody>
      </p:sp>
      <p:sp>
        <p:nvSpPr>
          <p:cNvPr id="85" name="Google Shape;85;p18"/>
          <p:cNvSpPr/>
          <p:nvPr/>
        </p:nvSpPr>
        <p:spPr>
          <a:xfrm>
            <a:off x="5644" y="5020022"/>
            <a:ext cx="9149963" cy="155925"/>
          </a:xfrm>
          <a:prstGeom prst="rect">
            <a:avLst/>
          </a:prstGeom>
          <a:solidFill>
            <a:srgbClr val="0515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-11634" y="5020078"/>
            <a:ext cx="7299900" cy="155925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5644" y="5020022"/>
            <a:ext cx="9149963" cy="155925"/>
          </a:xfrm>
          <a:prstGeom prst="rect">
            <a:avLst/>
          </a:prstGeom>
          <a:solidFill>
            <a:srgbClr val="0515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-11634" y="5020078"/>
            <a:ext cx="7299900" cy="155925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3" name="Google Shape;53;p13"/>
          <p:cNvGrpSpPr/>
          <p:nvPr/>
        </p:nvGrpSpPr>
        <p:grpSpPr>
          <a:xfrm>
            <a:off x="3514527" y="1022526"/>
            <a:ext cx="2114946" cy="986137"/>
            <a:chOff x="0" y="0"/>
            <a:chExt cx="5639853" cy="2629699"/>
          </a:xfrm>
        </p:grpSpPr>
        <p:pic>
          <p:nvPicPr>
            <p:cNvPr descr="Shopee_logo_en-02.png" id="54" name="Google Shape;54;p13"/>
            <p:cNvPicPr preferRelativeResize="0"/>
            <p:nvPr/>
          </p:nvPicPr>
          <p:blipFill rotWithShape="1">
            <a:blip r:embed="rId1">
              <a:alphaModFix/>
            </a:blip>
            <a:srcRect b="24308" l="2858" r="66963" t="10174"/>
            <a:stretch/>
          </p:blipFill>
          <p:spPr>
            <a:xfrm>
              <a:off x="0" y="0"/>
              <a:ext cx="2624564" cy="2629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opee_logo_en-02.png" id="55" name="Google Shape;55;p13"/>
            <p:cNvPicPr preferRelativeResize="0"/>
            <p:nvPr/>
          </p:nvPicPr>
          <p:blipFill rotWithShape="1">
            <a:blip r:embed="rId1">
              <a:alphaModFix/>
            </a:blip>
            <a:srcRect b="24308" l="62438" r="1516" t="10174"/>
            <a:stretch/>
          </p:blipFill>
          <p:spPr>
            <a:xfrm>
              <a:off x="2504963" y="0"/>
              <a:ext cx="3134890" cy="2629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" name="Google Shape;56;p13"/>
          <p:cNvSpPr txBox="1"/>
          <p:nvPr>
            <p:ph type="title"/>
          </p:nvPr>
        </p:nvSpPr>
        <p:spPr>
          <a:xfrm>
            <a:off x="666750" y="2253598"/>
            <a:ext cx="7810501" cy="850617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66750" y="3349149"/>
            <a:ext cx="7810500" cy="59531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667521" y="4858107"/>
            <a:ext cx="476213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600">
              <a:solidFill>
                <a:srgbClr val="7F7F7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1585630" y="2381222"/>
            <a:ext cx="5972737" cy="61507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3800"/>
              <a:buFont typeface="Arial"/>
              <a:buNone/>
            </a:pPr>
            <a:r>
              <a:rPr b="1" i="0" lang="en" sz="3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基础组件库分享</a:t>
            </a:r>
            <a:endParaRPr b="1" i="0" sz="38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3926443" y="3915489"/>
            <a:ext cx="1727835" cy="24574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安 柔   2022/09/27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/>
        </p:nvSpPr>
        <p:spPr>
          <a:xfrm>
            <a:off x="565246" y="637941"/>
            <a:ext cx="2927570" cy="37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上拉加载</a:t>
            </a:r>
            <a:endParaRPr b="1" i="0" sz="21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1048575" y="60848"/>
            <a:ext cx="6782292" cy="548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BaseQuickAdapter</a:t>
            </a:r>
            <a:endParaRPr b="1" i="0" sz="23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截屏2022-09-27 23.53.25" id="181" name="Google Shape;1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339" y="1661398"/>
            <a:ext cx="5243274" cy="1820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/>
        </p:nvSpPr>
        <p:spPr>
          <a:xfrm>
            <a:off x="565246" y="637941"/>
            <a:ext cx="2927570" cy="37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下拉刷新</a:t>
            </a:r>
            <a:endParaRPr b="1" i="0" sz="21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1048575" y="60848"/>
            <a:ext cx="6782292" cy="548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BaseQuickAdapter</a:t>
            </a:r>
            <a:endParaRPr b="1" i="0" sz="23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674370" y="1132522"/>
            <a:ext cx="2532936" cy="1726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setUpFetchEnable(true);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674370" y="1480899"/>
            <a:ext cx="4208621" cy="1726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setStartUpFetchPosition(int count);  // 开始加载的位置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截屏2022-09-27 14.23.48" id="190" name="Google Shape;1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7673" y="637937"/>
            <a:ext cx="4208621" cy="439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/>
          <p:nvPr/>
        </p:nvSpPr>
        <p:spPr>
          <a:xfrm>
            <a:off x="443640" y="2265009"/>
            <a:ext cx="8135276" cy="538208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0"/>
          <p:cNvSpPr txBox="1"/>
          <p:nvPr>
            <p:ph type="title"/>
          </p:nvPr>
        </p:nvSpPr>
        <p:spPr>
          <a:xfrm>
            <a:off x="1048099" y="61801"/>
            <a:ext cx="6782292" cy="548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Arial"/>
              <a:buNone/>
            </a:pPr>
            <a:r>
              <a:rPr lang="en" sz="2300"/>
              <a:t>Content</a:t>
            </a:r>
            <a:endParaRPr sz="2300"/>
          </a:p>
        </p:txBody>
      </p:sp>
      <p:sp>
        <p:nvSpPr>
          <p:cNvPr id="197" name="Google Shape;197;p30"/>
          <p:cNvSpPr txBox="1"/>
          <p:nvPr/>
        </p:nvSpPr>
        <p:spPr>
          <a:xfrm>
            <a:off x="680618" y="1391167"/>
            <a:ext cx="318622" cy="462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15151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21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691810" y="2318902"/>
            <a:ext cx="318622" cy="462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" sz="21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1282936" y="1429088"/>
            <a:ext cx="4165313" cy="414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151515"/>
                </a:solidFill>
                <a:latin typeface="Arial"/>
                <a:ea typeface="Arial"/>
                <a:cs typeface="Arial"/>
                <a:sym typeface="Arial"/>
              </a:rPr>
              <a:t>BaseQuickAdapter</a:t>
            </a:r>
            <a:endParaRPr b="0" i="0" sz="2100" u="none" cap="none" strike="noStrike">
              <a:solidFill>
                <a:srgbClr val="15151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1294207" y="2338314"/>
            <a:ext cx="4165313" cy="414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Scanner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715713" y="3246618"/>
            <a:ext cx="248431" cy="462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1294134" y="3275875"/>
            <a:ext cx="4158000" cy="414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PagingLoadHelper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/>
        </p:nvSpPr>
        <p:spPr>
          <a:xfrm>
            <a:off x="713702" y="789977"/>
            <a:ext cx="1020795" cy="265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背景</a:t>
            </a:r>
            <a:endParaRPr b="1" i="0" sz="15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713613" y="1234752"/>
            <a:ext cx="4197384" cy="442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项目涉及多款PDA设备，每款PDA的适配方式都不一样</a:t>
            </a:r>
            <a:endParaRPr b="0" i="0" sz="1200" u="none" cap="none" strike="noStrik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便于接入及维护</a:t>
            </a:r>
            <a:endParaRPr b="0" i="0" sz="1200" u="none" cap="none" strike="noStrik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1"/>
          <p:cNvSpPr txBox="1"/>
          <p:nvPr>
            <p:ph type="title"/>
          </p:nvPr>
        </p:nvSpPr>
        <p:spPr>
          <a:xfrm>
            <a:off x="1048099" y="61801"/>
            <a:ext cx="6782292" cy="548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Arial"/>
              <a:buNone/>
            </a:pPr>
            <a:r>
              <a:rPr lang="en" sz="2300"/>
              <a:t>Scanner</a:t>
            </a:r>
            <a:endParaRPr sz="2300"/>
          </a:p>
        </p:txBody>
      </p:sp>
      <p:pic>
        <p:nvPicPr>
          <p:cNvPr descr="截屏2022-09-27 17.34.36" id="210" name="Google Shape;2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961" y="1857137"/>
            <a:ext cx="5129213" cy="24360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31"/>
          <p:cNvGraphicFramePr/>
          <p:nvPr/>
        </p:nvGraphicFramePr>
        <p:xfrm>
          <a:off x="5696664" y="16775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{CA50876F-9238-49FB-9B0B-422D190E4906}</a:tableStyleId>
              </a:tblPr>
              <a:tblGrid>
                <a:gridCol w="1262775"/>
                <a:gridCol w="1757125"/>
              </a:tblGrid>
              <a:tr h="1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151515"/>
                          </a:solidFill>
                        </a:rPr>
                        <a:t>模块名</a:t>
                      </a:r>
                      <a:endParaRPr sz="12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151515"/>
                          </a:solidFill>
                        </a:rPr>
                        <a:t>功能</a:t>
                      </a:r>
                      <a:endParaRPr sz="12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151515"/>
                          </a:solidFill>
                        </a:rPr>
                        <a:t>scanner-adapter</a:t>
                      </a:r>
                      <a:endParaRPr sz="12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151515"/>
                          </a:solidFill>
                        </a:rPr>
                        <a:t>兼容各种扫码模式，提供扫码入口</a:t>
                      </a:r>
                      <a:endParaRPr sz="12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  <a:tr h="1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151515"/>
                          </a:solidFill>
                        </a:rPr>
                        <a:t>scanner-base</a:t>
                      </a:r>
                      <a:endParaRPr sz="12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151515"/>
                          </a:solidFill>
                        </a:rPr>
                        <a:t>定义基础接口、扫码方式状态常量</a:t>
                      </a:r>
                      <a:endParaRPr sz="12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  <a:tr h="1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151515"/>
                          </a:solidFill>
                        </a:rPr>
                        <a:t>scanner-camera</a:t>
                      </a:r>
                      <a:endParaRPr sz="12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151515"/>
                          </a:solidFill>
                        </a:rPr>
                        <a:t>手机扫码</a:t>
                      </a:r>
                      <a:endParaRPr sz="12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  <a:tr h="1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151515"/>
                          </a:solidFill>
                        </a:rPr>
                        <a:t>scanner-zebra</a:t>
                      </a:r>
                      <a:endParaRPr sz="12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151515"/>
                          </a:solidFill>
                        </a:rPr>
                        <a:t>Zebra品牌扫码</a:t>
                      </a:r>
                      <a:endParaRPr sz="12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  <a:tr h="1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151515"/>
                          </a:solidFill>
                        </a:rPr>
                        <a:t>scanner-general</a:t>
                      </a:r>
                      <a:endParaRPr sz="12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151515"/>
                          </a:solidFill>
                        </a:rPr>
                        <a:t>Newland、Idata、Iwrist、Seuic等品牌扫码</a:t>
                      </a:r>
                      <a:endParaRPr sz="12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/>
        </p:nvSpPr>
        <p:spPr>
          <a:xfrm>
            <a:off x="603409" y="744498"/>
            <a:ext cx="1654969" cy="265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scanner-base</a:t>
            </a:r>
            <a:endParaRPr b="1" i="0" sz="15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2"/>
          <p:cNvSpPr txBox="1"/>
          <p:nvPr>
            <p:ph type="title"/>
          </p:nvPr>
        </p:nvSpPr>
        <p:spPr>
          <a:xfrm>
            <a:off x="1048099" y="61801"/>
            <a:ext cx="6782292" cy="548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Arial"/>
              <a:buNone/>
            </a:pPr>
            <a:r>
              <a:rPr lang="en" sz="2300"/>
              <a:t>Scanner</a:t>
            </a:r>
            <a:endParaRPr sz="2300"/>
          </a:p>
        </p:txBody>
      </p:sp>
      <p:graphicFrame>
        <p:nvGraphicFramePr>
          <p:cNvPr id="218" name="Google Shape;218;p32"/>
          <p:cNvGraphicFramePr/>
          <p:nvPr/>
        </p:nvGraphicFramePr>
        <p:xfrm>
          <a:off x="7085648" y="10098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{CA50876F-9238-49FB-9B0B-422D190E4906}</a:tableStyleId>
              </a:tblPr>
              <a:tblGrid>
                <a:gridCol w="1501850"/>
              </a:tblGrid>
              <a:tr h="19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51515"/>
                          </a:solidFill>
                        </a:rPr>
                        <a:t>IScannerTool</a:t>
                      </a:r>
                      <a:endParaRPr sz="11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  <a:tr h="1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51515"/>
                          </a:solidFill>
                        </a:rPr>
                        <a:t>onCreate</a:t>
                      </a:r>
                      <a:endParaRPr sz="11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  <a:tr h="1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51515"/>
                          </a:solidFill>
                        </a:rPr>
                        <a:t>onResume</a:t>
                      </a:r>
                      <a:endParaRPr sz="11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  <a:tr h="1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51515"/>
                          </a:solidFill>
                        </a:rPr>
                        <a:t>onPause</a:t>
                      </a:r>
                      <a:endParaRPr sz="11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  <a:tr h="1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51515"/>
                          </a:solidFill>
                        </a:rPr>
                        <a:t>onDestory</a:t>
                      </a:r>
                      <a:endParaRPr sz="11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  <a:tr h="1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51515"/>
                          </a:solidFill>
                        </a:rPr>
                        <a:t>onForeground</a:t>
                      </a:r>
                      <a:endParaRPr sz="11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  <a:tr h="1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51515"/>
                          </a:solidFill>
                        </a:rPr>
                        <a:t>onBackground</a:t>
                      </a:r>
                      <a:endParaRPr sz="11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  <a:tr h="1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51515"/>
                          </a:solidFill>
                        </a:rPr>
                        <a:t>getCurrentScanMode</a:t>
                      </a:r>
                      <a:endParaRPr sz="11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  <a:tr h="1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51515"/>
                          </a:solidFill>
                        </a:rPr>
                        <a:t>switchScanMode</a:t>
                      </a:r>
                      <a:endParaRPr sz="11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  <a:tr h="1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51515"/>
                          </a:solidFill>
                        </a:rPr>
                        <a:t>setScannerCallback</a:t>
                      </a:r>
                      <a:endParaRPr sz="11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  <a:tr h="1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51515"/>
                          </a:solidFill>
                        </a:rPr>
                        <a:t>updateScanConfig</a:t>
                      </a:r>
                      <a:endParaRPr sz="11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</a:tbl>
          </a:graphicData>
        </a:graphic>
      </p:graphicFrame>
      <p:graphicFrame>
        <p:nvGraphicFramePr>
          <p:cNvPr id="219" name="Google Shape;219;p32"/>
          <p:cNvGraphicFramePr/>
          <p:nvPr/>
        </p:nvGraphicFramePr>
        <p:xfrm>
          <a:off x="7085648" y="34737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{CA50876F-9238-49FB-9B0B-422D190E4906}</a:tableStyleId>
              </a:tblPr>
              <a:tblGrid>
                <a:gridCol w="1501850"/>
              </a:tblGrid>
              <a:tr h="19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51515"/>
                          </a:solidFill>
                        </a:rPr>
                        <a:t>IScannerCallback</a:t>
                      </a:r>
                      <a:endParaRPr sz="11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  <a:tr h="1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51515"/>
                          </a:solidFill>
                        </a:rPr>
                        <a:t>onScanStatus</a:t>
                      </a:r>
                      <a:endParaRPr sz="11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  <a:tr h="1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51515"/>
                          </a:solidFill>
                        </a:rPr>
                        <a:t>onScanSuccess</a:t>
                      </a:r>
                      <a:endParaRPr sz="11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  <a:tr h="1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51515"/>
                          </a:solidFill>
                        </a:rPr>
                        <a:t>onScanError</a:t>
                      </a:r>
                      <a:endParaRPr sz="11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</a:tbl>
          </a:graphicData>
        </a:graphic>
      </p:graphicFrame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50" y="1441371"/>
            <a:ext cx="6782301" cy="2260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/>
        </p:nvSpPr>
        <p:spPr>
          <a:xfrm>
            <a:off x="603409" y="744498"/>
            <a:ext cx="1654969" cy="265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scanner-adapter</a:t>
            </a:r>
            <a:endParaRPr b="1" i="0" sz="15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3"/>
          <p:cNvSpPr txBox="1"/>
          <p:nvPr>
            <p:ph type="title"/>
          </p:nvPr>
        </p:nvSpPr>
        <p:spPr>
          <a:xfrm>
            <a:off x="1048099" y="61801"/>
            <a:ext cx="6782292" cy="548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Arial"/>
              <a:buNone/>
            </a:pPr>
            <a:r>
              <a:rPr lang="en" sz="2300"/>
              <a:t>Scanner</a:t>
            </a:r>
            <a:endParaRPr sz="2300"/>
          </a:p>
        </p:txBody>
      </p:sp>
      <p:pic>
        <p:nvPicPr>
          <p:cNvPr descr="截屏2022-09-27 18.59.11" id="227" name="Google Shape;227;p33"/>
          <p:cNvPicPr preferRelativeResize="0"/>
          <p:nvPr/>
        </p:nvPicPr>
        <p:blipFill rotWithShape="1">
          <a:blip r:embed="rId3">
            <a:alphaModFix/>
          </a:blip>
          <a:srcRect b="0" l="0" r="3408" t="0"/>
          <a:stretch/>
        </p:blipFill>
        <p:spPr>
          <a:xfrm>
            <a:off x="603409" y="1295400"/>
            <a:ext cx="5850493" cy="2283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截屏2022-09-27 20.28.51" id="228" name="Google Shape;22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0844" y="1295400"/>
            <a:ext cx="1295162" cy="21714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9" name="Google Shape;229;p33"/>
          <p:cNvGraphicFramePr/>
          <p:nvPr/>
        </p:nvGraphicFramePr>
        <p:xfrm>
          <a:off x="5364004" y="3762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{CA50876F-9238-49FB-9B0B-422D190E4906}</a:tableStyleId>
              </a:tblPr>
              <a:tblGrid>
                <a:gridCol w="1473975"/>
                <a:gridCol w="1482075"/>
              </a:tblGrid>
              <a:tr h="19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100" u="none" cap="none" strike="noStrike">
                          <a:solidFill>
                            <a:srgbClr val="151515"/>
                          </a:solidFill>
                        </a:rPr>
                        <a:t>switchTriggerType</a:t>
                      </a:r>
                      <a:endParaRPr b="0" sz="11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100" u="none" cap="none" strike="noStrike">
                          <a:solidFill>
                            <a:srgbClr val="151515"/>
                          </a:solidFill>
                        </a:rPr>
                        <a:t>切换扫描状态</a:t>
                      </a:r>
                      <a:endParaRPr b="0" sz="11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>
                    <a:solidFill>
                      <a:srgbClr val="F2F2F2"/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51515"/>
                          </a:solidFill>
                        </a:rPr>
                        <a:t>getCurrentScanMode</a:t>
                      </a:r>
                      <a:endParaRPr sz="11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51515"/>
                          </a:solidFill>
                        </a:rPr>
                        <a:t>获取当前扫描模式</a:t>
                      </a:r>
                      <a:endParaRPr sz="11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/>
        </p:nvSpPr>
        <p:spPr>
          <a:xfrm>
            <a:off x="713702" y="789977"/>
            <a:ext cx="1020795" cy="265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相机扫码：</a:t>
            </a:r>
            <a:endParaRPr b="1" i="0" sz="15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4"/>
          <p:cNvSpPr txBox="1"/>
          <p:nvPr>
            <p:ph type="title"/>
          </p:nvPr>
        </p:nvSpPr>
        <p:spPr>
          <a:xfrm>
            <a:off x="1048099" y="61801"/>
            <a:ext cx="6782292" cy="548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Arial"/>
              <a:buNone/>
            </a:pPr>
            <a:r>
              <a:rPr lang="en" sz="2300"/>
              <a:t>Scanner</a:t>
            </a:r>
            <a:endParaRPr sz="2300"/>
          </a:p>
        </p:txBody>
      </p:sp>
      <p:pic>
        <p:nvPicPr>
          <p:cNvPr descr="camera 扫描" id="236" name="Google Shape;23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61" y="1387554"/>
            <a:ext cx="1845707" cy="25672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7" name="Google Shape;237;p34"/>
          <p:cNvGraphicFramePr/>
          <p:nvPr/>
        </p:nvGraphicFramePr>
        <p:xfrm>
          <a:off x="3521393" y="14818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{CA50876F-9238-49FB-9B0B-422D190E4906}</a:tableStyleId>
              </a:tblPr>
              <a:tblGrid>
                <a:gridCol w="2580075"/>
                <a:gridCol w="1836175"/>
              </a:tblGrid>
              <a:tr h="20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100" u="none" cap="none" strike="noStrike">
                          <a:solidFill>
                            <a:srgbClr val="15151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onScanQRCodeSuccess</a:t>
                      </a:r>
                      <a:endParaRPr b="0" sz="1100" u="none" cap="none" strike="noStrike">
                        <a:solidFill>
                          <a:srgbClr val="15151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100" u="none" cap="none" strike="noStrike">
                          <a:solidFill>
                            <a:srgbClr val="151515"/>
                          </a:solidFill>
                        </a:rPr>
                        <a:t>处理扫描结果</a:t>
                      </a:r>
                      <a:endParaRPr b="0" sz="11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>
                    <a:solidFill>
                      <a:srgbClr val="CCECFF"/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100" u="none" cap="none" strike="noStrike">
                          <a:solidFill>
                            <a:srgbClr val="15151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onCameraAmbientBrightnessChanged</a:t>
                      </a:r>
                      <a:endParaRPr b="0" sz="1100" u="none" cap="none" strike="noStrike">
                        <a:solidFill>
                          <a:srgbClr val="15151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100" u="none" cap="none" strike="noStrike">
                          <a:solidFill>
                            <a:srgbClr val="151515"/>
                          </a:solidFill>
                        </a:rPr>
                        <a:t>摄像头环境亮度发生变化</a:t>
                      </a:r>
                      <a:endParaRPr b="0" sz="11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  <a:tr h="1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100" u="none" cap="none" strike="noStrike">
                          <a:solidFill>
                            <a:srgbClr val="15151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onScanQRCodeOpenCameraError</a:t>
                      </a:r>
                      <a:endParaRPr b="0" sz="1100" u="none" cap="none" strike="noStrike">
                        <a:solidFill>
                          <a:srgbClr val="15151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100" u="none" cap="none" strike="noStrike">
                          <a:solidFill>
                            <a:srgbClr val="151515"/>
                          </a:solidFill>
                        </a:rPr>
                        <a:t>打开相机出错</a:t>
                      </a:r>
                      <a:endParaRPr b="0" sz="11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38" name="Google Shape;238;p34"/>
          <p:cNvSpPr txBox="1"/>
          <p:nvPr/>
        </p:nvSpPr>
        <p:spPr>
          <a:xfrm>
            <a:off x="4095750" y="2514124"/>
            <a:ext cx="1845707" cy="218837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ZxinigScannerTool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4"/>
          <p:cNvSpPr txBox="1"/>
          <p:nvPr/>
        </p:nvSpPr>
        <p:spPr>
          <a:xfrm>
            <a:off x="4150757" y="2776061"/>
            <a:ext cx="1214438" cy="1726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跳转到相机扫描界面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4"/>
          <p:cNvSpPr txBox="1"/>
          <p:nvPr/>
        </p:nvSpPr>
        <p:spPr>
          <a:xfrm>
            <a:off x="4150757" y="2991802"/>
            <a:ext cx="1214438" cy="1726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注册/注销广播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/>
        </p:nvSpPr>
        <p:spPr>
          <a:xfrm>
            <a:off x="713661" y="789980"/>
            <a:ext cx="2639854" cy="265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general扫码</a:t>
            </a: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（</a:t>
            </a: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Unitech</a:t>
            </a:r>
            <a:r>
              <a:rPr b="1" i="0" lang="en" sz="15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）：</a:t>
            </a:r>
            <a:endParaRPr b="1" i="0" sz="15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5"/>
          <p:cNvSpPr txBox="1"/>
          <p:nvPr>
            <p:ph type="title"/>
          </p:nvPr>
        </p:nvSpPr>
        <p:spPr>
          <a:xfrm>
            <a:off x="1048099" y="61801"/>
            <a:ext cx="6782292" cy="548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Arial"/>
              <a:buNone/>
            </a:pPr>
            <a:r>
              <a:rPr lang="en" sz="2300"/>
              <a:t>Scanner</a:t>
            </a:r>
            <a:endParaRPr sz="2300"/>
          </a:p>
        </p:txBody>
      </p:sp>
      <p:pic>
        <p:nvPicPr>
          <p:cNvPr descr="general扫码" id="247" name="Google Shape;24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2046" y="1118235"/>
            <a:ext cx="2371963" cy="2907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/>
        </p:nvSpPr>
        <p:spPr>
          <a:xfrm>
            <a:off x="713661" y="789980"/>
            <a:ext cx="1386126" cy="265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PDA扫码调用：</a:t>
            </a:r>
            <a:endParaRPr b="1" i="0" sz="15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6"/>
          <p:cNvSpPr txBox="1"/>
          <p:nvPr>
            <p:ph type="title"/>
          </p:nvPr>
        </p:nvSpPr>
        <p:spPr>
          <a:xfrm>
            <a:off x="1048099" y="61801"/>
            <a:ext cx="6782292" cy="548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Arial"/>
              <a:buNone/>
            </a:pPr>
            <a:r>
              <a:rPr lang="en" sz="2300"/>
              <a:t>Scanner</a:t>
            </a:r>
            <a:endParaRPr sz="2300"/>
          </a:p>
        </p:txBody>
      </p:sp>
      <p:grpSp>
        <p:nvGrpSpPr>
          <p:cNvPr id="254" name="Google Shape;254;p36"/>
          <p:cNvGrpSpPr/>
          <p:nvPr/>
        </p:nvGrpSpPr>
        <p:grpSpPr>
          <a:xfrm>
            <a:off x="5145243" y="1235062"/>
            <a:ext cx="4075718" cy="1958190"/>
            <a:chOff x="10859" y="3761"/>
            <a:chExt cx="13152" cy="6431"/>
          </a:xfrm>
        </p:grpSpPr>
        <p:pic>
          <p:nvPicPr>
            <p:cNvPr descr="截屏2022-09-27 18.46.58" id="255" name="Google Shape;255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859" y="3761"/>
              <a:ext cx="13152" cy="64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36"/>
            <p:cNvSpPr txBox="1"/>
            <p:nvPr/>
          </p:nvSpPr>
          <p:spPr>
            <a:xfrm>
              <a:off x="18381" y="4713"/>
              <a:ext cx="2902" cy="5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BaseActivity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" name="Google Shape;257;p36"/>
          <p:cNvGrpSpPr/>
          <p:nvPr/>
        </p:nvGrpSpPr>
        <p:grpSpPr>
          <a:xfrm>
            <a:off x="0" y="1235154"/>
            <a:ext cx="4941332" cy="1872615"/>
            <a:chOff x="-2209" y="4432"/>
            <a:chExt cx="15120" cy="5640"/>
          </a:xfrm>
        </p:grpSpPr>
        <p:pic>
          <p:nvPicPr>
            <p:cNvPr descr="截屏2022-09-27 20.55.44" id="258" name="Google Shape;258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2209" y="4432"/>
              <a:ext cx="15120" cy="5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36"/>
            <p:cNvSpPr txBox="1"/>
            <p:nvPr/>
          </p:nvSpPr>
          <p:spPr>
            <a:xfrm>
              <a:off x="8301" y="5882"/>
              <a:ext cx="2902" cy="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BaseActivity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/>
        </p:nvSpPr>
        <p:spPr>
          <a:xfrm>
            <a:off x="713661" y="789980"/>
            <a:ext cx="1386126" cy="265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PDA扫码调用：</a:t>
            </a:r>
            <a:endParaRPr b="1" i="0" sz="15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7"/>
          <p:cNvSpPr txBox="1"/>
          <p:nvPr>
            <p:ph type="title"/>
          </p:nvPr>
        </p:nvSpPr>
        <p:spPr>
          <a:xfrm>
            <a:off x="1048099" y="61801"/>
            <a:ext cx="6782292" cy="548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Arial"/>
              <a:buNone/>
            </a:pPr>
            <a:r>
              <a:rPr lang="en" sz="2300"/>
              <a:t>Scanner</a:t>
            </a:r>
            <a:endParaRPr sz="2300"/>
          </a:p>
        </p:txBody>
      </p:sp>
      <p:grpSp>
        <p:nvGrpSpPr>
          <p:cNvPr id="266" name="Google Shape;266;p37"/>
          <p:cNvGrpSpPr/>
          <p:nvPr/>
        </p:nvGrpSpPr>
        <p:grpSpPr>
          <a:xfrm>
            <a:off x="4867275" y="743426"/>
            <a:ext cx="2597467" cy="1481376"/>
            <a:chOff x="2997" y="13783"/>
            <a:chExt cx="10908" cy="6221"/>
          </a:xfrm>
        </p:grpSpPr>
        <p:pic>
          <p:nvPicPr>
            <p:cNvPr descr="截屏2022-09-27 20.16.58" id="267" name="Google Shape;267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97" y="13783"/>
              <a:ext cx="10908" cy="62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37"/>
            <p:cNvSpPr txBox="1"/>
            <p:nvPr/>
          </p:nvSpPr>
          <p:spPr>
            <a:xfrm>
              <a:off x="7334" y="14955"/>
              <a:ext cx="6371" cy="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scanadapter- ScanFragment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37"/>
          <p:cNvGrpSpPr/>
          <p:nvPr/>
        </p:nvGrpSpPr>
        <p:grpSpPr>
          <a:xfrm>
            <a:off x="158829" y="1525429"/>
            <a:ext cx="4082182" cy="1835468"/>
            <a:chOff x="19414" y="3826"/>
            <a:chExt cx="16777" cy="7676"/>
          </a:xfrm>
        </p:grpSpPr>
        <p:pic>
          <p:nvPicPr>
            <p:cNvPr descr="截屏2022-09-27 20.16.03" id="270" name="Google Shape;270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414" y="3826"/>
              <a:ext cx="16777" cy="76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37"/>
            <p:cNvSpPr txBox="1"/>
            <p:nvPr/>
          </p:nvSpPr>
          <p:spPr>
            <a:xfrm>
              <a:off x="24707" y="4432"/>
              <a:ext cx="5732" cy="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scanadapter- ScanHelper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37"/>
          <p:cNvGrpSpPr/>
          <p:nvPr/>
        </p:nvGrpSpPr>
        <p:grpSpPr>
          <a:xfrm>
            <a:off x="4867275" y="2357676"/>
            <a:ext cx="2563654" cy="2602468"/>
            <a:chOff x="20923" y="11169"/>
            <a:chExt cx="10766" cy="10929"/>
          </a:xfrm>
        </p:grpSpPr>
        <p:pic>
          <p:nvPicPr>
            <p:cNvPr descr="截屏2022-09-27 20.19.29" id="273" name="Google Shape;273;p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923" y="11169"/>
              <a:ext cx="10766" cy="109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37"/>
            <p:cNvSpPr txBox="1"/>
            <p:nvPr/>
          </p:nvSpPr>
          <p:spPr>
            <a:xfrm>
              <a:off x="26233" y="20477"/>
              <a:ext cx="5233" cy="1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scangeneral-UnitechScannerTool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452213" y="1353228"/>
            <a:ext cx="8135276" cy="538208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1048099" y="61801"/>
            <a:ext cx="6782292" cy="548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Arial"/>
              <a:buNone/>
            </a:pPr>
            <a:r>
              <a:rPr lang="en" sz="2300"/>
              <a:t>Content</a:t>
            </a:r>
            <a:endParaRPr sz="2300"/>
          </a:p>
        </p:txBody>
      </p:sp>
      <p:sp>
        <p:nvSpPr>
          <p:cNvPr id="99" name="Google Shape;99;p20"/>
          <p:cNvSpPr txBox="1"/>
          <p:nvPr/>
        </p:nvSpPr>
        <p:spPr>
          <a:xfrm>
            <a:off x="680618" y="1391167"/>
            <a:ext cx="318622" cy="462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21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691810" y="2318902"/>
            <a:ext cx="318622" cy="462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1282936" y="1429088"/>
            <a:ext cx="4165313" cy="414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BaseQuickAdapter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1294207" y="2338314"/>
            <a:ext cx="4165313" cy="414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Scanner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715713" y="3246618"/>
            <a:ext cx="248431" cy="462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1294134" y="3275875"/>
            <a:ext cx="4158000" cy="414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PagingLoadHelper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/>
          <p:nvPr/>
        </p:nvSpPr>
        <p:spPr>
          <a:xfrm>
            <a:off x="452213" y="3208698"/>
            <a:ext cx="8135276" cy="538208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8"/>
          <p:cNvSpPr txBox="1"/>
          <p:nvPr>
            <p:ph type="title"/>
          </p:nvPr>
        </p:nvSpPr>
        <p:spPr>
          <a:xfrm>
            <a:off x="1048099" y="61801"/>
            <a:ext cx="6782292" cy="548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Arial"/>
              <a:buNone/>
            </a:pPr>
            <a:r>
              <a:rPr lang="en" sz="2300"/>
              <a:t>Content</a:t>
            </a:r>
            <a:endParaRPr sz="2300"/>
          </a:p>
        </p:txBody>
      </p:sp>
      <p:sp>
        <p:nvSpPr>
          <p:cNvPr id="281" name="Google Shape;281;p38"/>
          <p:cNvSpPr txBox="1"/>
          <p:nvPr/>
        </p:nvSpPr>
        <p:spPr>
          <a:xfrm>
            <a:off x="680618" y="1391167"/>
            <a:ext cx="318622" cy="462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151515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1" i="0" sz="2100" u="none" cap="none" strike="noStrike">
              <a:solidFill>
                <a:srgbClr val="15151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8"/>
          <p:cNvSpPr txBox="1"/>
          <p:nvPr/>
        </p:nvSpPr>
        <p:spPr>
          <a:xfrm>
            <a:off x="691810" y="2318902"/>
            <a:ext cx="318622" cy="462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1282936" y="1429088"/>
            <a:ext cx="4165313" cy="414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151515"/>
                </a:solidFill>
                <a:latin typeface="Arial"/>
                <a:ea typeface="Arial"/>
                <a:cs typeface="Arial"/>
                <a:sym typeface="Arial"/>
              </a:rPr>
              <a:t>BaseQuickAdapter</a:t>
            </a:r>
            <a:endParaRPr b="0" i="0" sz="2100" u="none" cap="none" strike="noStrike">
              <a:solidFill>
                <a:srgbClr val="15151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1294207" y="2338314"/>
            <a:ext cx="4165313" cy="414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Scanner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8"/>
          <p:cNvSpPr txBox="1"/>
          <p:nvPr/>
        </p:nvSpPr>
        <p:spPr>
          <a:xfrm>
            <a:off x="715713" y="3246618"/>
            <a:ext cx="248431" cy="462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8"/>
          <p:cNvSpPr txBox="1"/>
          <p:nvPr/>
        </p:nvSpPr>
        <p:spPr>
          <a:xfrm>
            <a:off x="1294209" y="3241000"/>
            <a:ext cx="4522232" cy="414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PagingLoadHelper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1048099" y="61801"/>
            <a:ext cx="6782292" cy="548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Arial"/>
              <a:buNone/>
            </a:pPr>
            <a:r>
              <a:rPr lang="en" sz="2300"/>
              <a:t>PagingLoadHelper</a:t>
            </a:r>
            <a:endParaRPr sz="2300"/>
          </a:p>
        </p:txBody>
      </p:sp>
      <p:sp>
        <p:nvSpPr>
          <p:cNvPr id="292" name="Google Shape;292;p39"/>
          <p:cNvSpPr txBox="1"/>
          <p:nvPr/>
        </p:nvSpPr>
        <p:spPr>
          <a:xfrm>
            <a:off x="987275" y="1410175"/>
            <a:ext cx="3089700" cy="219300"/>
          </a:xfrm>
          <a:prstGeom prst="rect">
            <a:avLst/>
          </a:prstGeom>
          <a:solidFill>
            <a:srgbClr val="F8B6A9"/>
          </a:solidFill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分页加载，实现了上拉加载及下拉刷新功能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9"/>
          <p:cNvSpPr txBox="1"/>
          <p:nvPr/>
        </p:nvSpPr>
        <p:spPr>
          <a:xfrm>
            <a:off x="987266" y="2929652"/>
            <a:ext cx="2292429" cy="218837"/>
          </a:xfrm>
          <a:prstGeom prst="rect">
            <a:avLst/>
          </a:prstGeom>
          <a:solidFill>
            <a:srgbClr val="F8B6A9"/>
          </a:solidFill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下拉刷新 SwipeRefreshLayout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9"/>
          <p:cNvSpPr txBox="1"/>
          <p:nvPr/>
        </p:nvSpPr>
        <p:spPr>
          <a:xfrm>
            <a:off x="987266" y="2084784"/>
            <a:ext cx="2292429" cy="218837"/>
          </a:xfrm>
          <a:prstGeom prst="rect">
            <a:avLst/>
          </a:prstGeom>
          <a:solidFill>
            <a:srgbClr val="F8B6A9"/>
          </a:solidFill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上拉加载  BaseQuickAdapter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" name="Google Shape;295;p39"/>
          <p:cNvGrpSpPr/>
          <p:nvPr/>
        </p:nvGrpSpPr>
        <p:grpSpPr>
          <a:xfrm>
            <a:off x="4741783" y="865346"/>
            <a:ext cx="2985135" cy="3263027"/>
            <a:chOff x="19913" y="3634"/>
            <a:chExt cx="12536" cy="13703"/>
          </a:xfrm>
        </p:grpSpPr>
        <p:pic>
          <p:nvPicPr>
            <p:cNvPr descr="截屏2022-09-27 16.50.28" id="296" name="Google Shape;296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913" y="3634"/>
              <a:ext cx="12536" cy="137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p39"/>
            <p:cNvSpPr txBox="1"/>
            <p:nvPr/>
          </p:nvSpPr>
          <p:spPr>
            <a:xfrm>
              <a:off x="23036" y="13499"/>
              <a:ext cx="6733" cy="48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/>
        </p:nvSpPr>
        <p:spPr>
          <a:xfrm>
            <a:off x="565246" y="637941"/>
            <a:ext cx="2927570" cy="37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上拉加载</a:t>
            </a:r>
            <a:endParaRPr b="1" i="0" sz="21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0"/>
          <p:cNvSpPr txBox="1"/>
          <p:nvPr/>
        </p:nvSpPr>
        <p:spPr>
          <a:xfrm>
            <a:off x="1048575" y="60610"/>
            <a:ext cx="6782292" cy="548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PagingLoadHelper</a:t>
            </a:r>
            <a:endParaRPr b="1" i="0" sz="23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截屏2022-09-27 22.25.10" id="304" name="Google Shape;30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" y="1595676"/>
            <a:ext cx="4191476" cy="13399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截屏2022-09-27 22.25.57" id="305" name="Google Shape;30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7031" y="1350883"/>
            <a:ext cx="4022408" cy="2441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>
            <p:ph type="title"/>
          </p:nvPr>
        </p:nvSpPr>
        <p:spPr>
          <a:xfrm>
            <a:off x="1048099" y="61801"/>
            <a:ext cx="6782292" cy="548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Arial"/>
              <a:buNone/>
            </a:pPr>
            <a:r>
              <a:rPr lang="en" sz="2300"/>
              <a:t>PagingLoadHelper</a:t>
            </a:r>
            <a:endParaRPr sz="2300"/>
          </a:p>
        </p:txBody>
      </p:sp>
      <p:sp>
        <p:nvSpPr>
          <p:cNvPr id="311" name="Google Shape;311;p41"/>
          <p:cNvSpPr txBox="1"/>
          <p:nvPr/>
        </p:nvSpPr>
        <p:spPr>
          <a:xfrm>
            <a:off x="1047988" y="1537573"/>
            <a:ext cx="7139464" cy="2359819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设置监听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mPagingSwipeRefresh.setOnRefreshListener(() -&gt; loadData(PagingType.SWIPE_REFRESH));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设置下拉样式的颜色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mPagingSwipeRefresh.setColorSchemeResources(R.color.commonColorPrimary, R.color.commonColorAccent,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R.color.commonColorPrimaryDark);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在loadData函数中显示加载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mLoadingStyle.showLoading(type, mPagingSwipeRefresh, true);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在handleDataList、handleLoadFailed、handleLoadCancelled中取消加载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mLoadingStyle.showLoading(type, mPagingSwipeRefresh, false);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1"/>
          <p:cNvSpPr txBox="1"/>
          <p:nvPr/>
        </p:nvSpPr>
        <p:spPr>
          <a:xfrm>
            <a:off x="617395" y="747479"/>
            <a:ext cx="2927570" cy="37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下拉刷新</a:t>
            </a:r>
            <a:endParaRPr b="1" i="0" sz="21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1048099" y="61801"/>
            <a:ext cx="6782292" cy="548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Arial"/>
              <a:buNone/>
            </a:pPr>
            <a:r>
              <a:rPr lang="en" sz="2300"/>
              <a:t>PagingLoadHelper</a:t>
            </a:r>
            <a:endParaRPr sz="2300"/>
          </a:p>
        </p:txBody>
      </p:sp>
      <p:graphicFrame>
        <p:nvGraphicFramePr>
          <p:cNvPr id="318" name="Google Shape;318;p42"/>
          <p:cNvGraphicFramePr/>
          <p:nvPr/>
        </p:nvGraphicFramePr>
        <p:xfrm>
          <a:off x="546735" y="17483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{CA50876F-9238-49FB-9B0B-422D190E4906}</a:tableStyleId>
              </a:tblPr>
              <a:tblGrid>
                <a:gridCol w="2565000"/>
              </a:tblGrid>
              <a:tr h="27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151515"/>
                          </a:solidFill>
                        </a:rPr>
                        <a:t>PagingCallback</a:t>
                      </a:r>
                      <a:endParaRPr sz="12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  <a:tr h="27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151515"/>
                          </a:solidFill>
                        </a:rPr>
                        <a:t>handleDataList</a:t>
                      </a:r>
                      <a:endParaRPr sz="12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  <a:tr h="27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151515"/>
                          </a:solidFill>
                        </a:rPr>
                        <a:t>handleLoadFailed</a:t>
                      </a:r>
                      <a:endParaRPr sz="12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  <a:tr h="27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151515"/>
                          </a:solidFill>
                        </a:rPr>
                        <a:t>handleLoadCancelled</a:t>
                      </a:r>
                      <a:endParaRPr sz="12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</a:tbl>
          </a:graphicData>
        </a:graphic>
      </p:graphicFrame>
      <p:graphicFrame>
        <p:nvGraphicFramePr>
          <p:cNvPr id="319" name="Google Shape;319;p42"/>
          <p:cNvGraphicFramePr/>
          <p:nvPr/>
        </p:nvGraphicFramePr>
        <p:xfrm>
          <a:off x="546735" y="32625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{CA50876F-9238-49FB-9B0B-422D190E4906}</a:tableStyleId>
              </a:tblPr>
              <a:tblGrid>
                <a:gridCol w="2538625"/>
              </a:tblGrid>
              <a:tr h="27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151515"/>
                          </a:solidFill>
                        </a:rPr>
                        <a:t>RichPagingCallback</a:t>
                      </a:r>
                      <a:endParaRPr sz="12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  <a:tr h="27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151515"/>
                          </a:solidFill>
                        </a:rPr>
                        <a:t>onLoadStart</a:t>
                      </a:r>
                      <a:endParaRPr sz="12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  <a:tr h="27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151515"/>
                          </a:solidFill>
                        </a:rPr>
                        <a:t>preHandleDataList</a:t>
                      </a:r>
                      <a:endParaRPr sz="12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  <a:tr h="27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151515"/>
                          </a:solidFill>
                        </a:rPr>
                        <a:t>updateFirstPageDataList</a:t>
                      </a:r>
                      <a:endParaRPr sz="1200" u="none" cap="none" strike="noStrike">
                        <a:solidFill>
                          <a:srgbClr val="151515"/>
                        </a:solidFill>
                      </a:endParaRPr>
                    </a:p>
                  </a:txBody>
                  <a:tcPr marT="17150" marB="17150" marR="34300" marL="34300"/>
                </a:tc>
              </a:tr>
            </a:tbl>
          </a:graphicData>
        </a:graphic>
      </p:graphicFrame>
      <p:pic>
        <p:nvPicPr>
          <p:cNvPr descr="截屏2022-09-27 16.41.24" id="320" name="Google Shape;32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2898" y="623649"/>
            <a:ext cx="4559856" cy="451985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2"/>
          <p:cNvSpPr txBox="1"/>
          <p:nvPr/>
        </p:nvSpPr>
        <p:spPr>
          <a:xfrm>
            <a:off x="617395" y="747479"/>
            <a:ext cx="2927570" cy="37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加载回调方法</a:t>
            </a:r>
            <a:endParaRPr b="1" i="0" sz="21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type="title"/>
          </p:nvPr>
        </p:nvSpPr>
        <p:spPr>
          <a:xfrm>
            <a:off x="1048099" y="61801"/>
            <a:ext cx="6782292" cy="548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Arial"/>
              <a:buNone/>
            </a:pPr>
            <a:r>
              <a:rPr lang="en" sz="2300"/>
              <a:t>PagingLoadHelper</a:t>
            </a:r>
            <a:endParaRPr sz="2300"/>
          </a:p>
        </p:txBody>
      </p:sp>
      <p:sp>
        <p:nvSpPr>
          <p:cNvPr id="327" name="Google Shape;327;p43"/>
          <p:cNvSpPr txBox="1"/>
          <p:nvPr/>
        </p:nvSpPr>
        <p:spPr>
          <a:xfrm>
            <a:off x="617395" y="747479"/>
            <a:ext cx="2927570" cy="37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加载回调方法</a:t>
            </a:r>
            <a:endParaRPr b="1" i="0" sz="21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截屏2022-09-27 16.44.39" id="328" name="Google Shape;32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212" y="1687592"/>
            <a:ext cx="5682853" cy="2372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/>
        </p:nvSpPr>
        <p:spPr>
          <a:xfrm>
            <a:off x="565246" y="637941"/>
            <a:ext cx="2927570" cy="37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使用方式</a:t>
            </a:r>
            <a:endParaRPr b="1" i="0" sz="21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4"/>
          <p:cNvSpPr txBox="1"/>
          <p:nvPr/>
        </p:nvSpPr>
        <p:spPr>
          <a:xfrm>
            <a:off x="1048575" y="60610"/>
            <a:ext cx="6782292" cy="548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PagingLoadHelper</a:t>
            </a:r>
            <a:endParaRPr b="1" i="0" sz="23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4"/>
          <p:cNvSpPr txBox="1"/>
          <p:nvPr/>
        </p:nvSpPr>
        <p:spPr>
          <a:xfrm>
            <a:off x="729139" y="1177766"/>
            <a:ext cx="8162211" cy="84201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LineHaulTripInboundActivity extends BaseViewBindingPagingActivity&lt;LHTripUnLoadItemEntity,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TransferActivityTripCommonDetailBinding&gt;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在onCreate方法中调用setPagingObjects方法，传入参数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setPagingObjects(getViewBinding().swipeRefreshLayout, getViewBinding().recyclerView, new HomeMenuAdapter(), false);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4"/>
          <p:cNvSpPr txBox="1"/>
          <p:nvPr/>
        </p:nvSpPr>
        <p:spPr>
          <a:xfrm>
            <a:off x="729139" y="2588419"/>
            <a:ext cx="4090035" cy="2457926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自定义PagingLoadHelper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initPagingLoadHelper();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//获取数据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getPagingData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getPagingResp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加载数据处理方法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preHandleDataList();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handleDataList();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handleLoadFailed();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setPendingUpdateOrForceRefresh();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4"/>
          <p:cNvSpPr txBox="1"/>
          <p:nvPr/>
        </p:nvSpPr>
        <p:spPr>
          <a:xfrm>
            <a:off x="4384119" y="2652474"/>
            <a:ext cx="2622471" cy="366474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forceRefresh();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loadData();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4"/>
          <p:cNvSpPr txBox="1"/>
          <p:nvPr/>
        </p:nvSpPr>
        <p:spPr>
          <a:xfrm>
            <a:off x="729139" y="2369582"/>
            <a:ext cx="2292429" cy="218837"/>
          </a:xfrm>
          <a:prstGeom prst="rect">
            <a:avLst/>
          </a:prstGeom>
          <a:solidFill>
            <a:srgbClr val="F8B6A9"/>
          </a:solidFill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选择性实现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4"/>
          <p:cNvSpPr txBox="1"/>
          <p:nvPr/>
        </p:nvSpPr>
        <p:spPr>
          <a:xfrm>
            <a:off x="4332923" y="2369582"/>
            <a:ext cx="2292429" cy="218837"/>
          </a:xfrm>
          <a:prstGeom prst="rect">
            <a:avLst/>
          </a:prstGeom>
          <a:solidFill>
            <a:srgbClr val="F8B6A9"/>
          </a:solidFill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可供直接调用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 txBox="1"/>
          <p:nvPr>
            <p:ph idx="4294967295" type="ctrTitle"/>
          </p:nvPr>
        </p:nvSpPr>
        <p:spPr>
          <a:xfrm>
            <a:off x="666750" y="2343911"/>
            <a:ext cx="7810501" cy="1170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5100"/>
              <a:buFont typeface="Arial"/>
              <a:buNone/>
            </a:pPr>
            <a:r>
              <a:rPr b="1" i="0" lang="en" sz="51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b="1" i="0" sz="48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738309" y="2019462"/>
            <a:ext cx="2927571" cy="323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功能：</a:t>
            </a:r>
            <a:endParaRPr b="1" i="0" sz="21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1048099" y="61801"/>
            <a:ext cx="6782292" cy="548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Arial"/>
              <a:buNone/>
            </a:pPr>
            <a:r>
              <a:rPr lang="en" sz="2300"/>
              <a:t>BaseQuickAdapter</a:t>
            </a:r>
            <a:endParaRPr sz="2300"/>
          </a:p>
        </p:txBody>
      </p:sp>
      <p:sp>
        <p:nvSpPr>
          <p:cNvPr id="111" name="Google Shape;111;p21"/>
          <p:cNvSpPr txBox="1"/>
          <p:nvPr/>
        </p:nvSpPr>
        <p:spPr>
          <a:xfrm>
            <a:off x="825379" y="2438667"/>
            <a:ext cx="5629050" cy="1523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127000" lvl="0" marL="127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200"/>
              <a:buFont typeface="Arial"/>
              <a:buChar char="▪"/>
            </a:pPr>
            <a:r>
              <a:rPr b="0" i="0" lang="en" sz="17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添加Item事件</a:t>
            </a:r>
            <a:endParaRPr b="0" i="0" sz="1700" u="none" cap="none" strike="noStrik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27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200"/>
              <a:buFont typeface="Arial"/>
              <a:buChar char="▪"/>
            </a:pPr>
            <a:r>
              <a:rPr b="0" i="0" lang="en" sz="17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添加列表加载动画</a:t>
            </a:r>
            <a:endParaRPr b="0" i="0" sz="1700" u="none" cap="none" strike="noStrik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27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200"/>
              <a:buFont typeface="Arial"/>
              <a:buChar char="▪"/>
            </a:pPr>
            <a:r>
              <a:rPr b="0" i="0" lang="en" sz="17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添加头部、尾部</a:t>
            </a:r>
            <a:endParaRPr b="0" i="0" sz="1700" u="none" cap="none" strike="noStrik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27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200"/>
              <a:buFont typeface="Arial"/>
              <a:buChar char="▪"/>
            </a:pPr>
            <a:r>
              <a:rPr b="0" i="0" lang="en" sz="17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自动加载</a:t>
            </a:r>
            <a:endParaRPr b="0" i="0" sz="1700" u="none" cap="none" strike="noStrik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27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200"/>
              <a:buFont typeface="Arial"/>
              <a:buChar char="▪"/>
            </a:pPr>
            <a:r>
              <a:rPr b="0" i="0" lang="en" sz="17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分组布局</a:t>
            </a:r>
            <a:endParaRPr b="0" i="0" sz="1700" u="none" cap="none" strike="noStrik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截屏2022-09-27 09.59.58"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4489" y="1740694"/>
            <a:ext cx="5100638" cy="166211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738426" y="1152525"/>
            <a:ext cx="3699034" cy="588169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-209550" lvl="0" marL="215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RecyclerView通用适配器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优化Adapter代码，减少重复代码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565246" y="716523"/>
            <a:ext cx="2927570" cy="37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框架引入</a:t>
            </a:r>
            <a:endParaRPr b="1" i="0" sz="21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791017" y="1195203"/>
            <a:ext cx="4128427" cy="221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在 build.gradle(Project:XXXX) 的 repositories 添加: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791093" y="2734430"/>
            <a:ext cx="4128420" cy="221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在 build.gradle(Module:app) 的 dependencies 添加:</a:t>
            </a:r>
            <a:endParaRPr b="0" i="0" sz="1200" u="none" cap="none" strike="noStrik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1048575" y="60848"/>
            <a:ext cx="6782292" cy="548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BaseQuickAdapter</a:t>
            </a:r>
            <a:endParaRPr b="1" i="0" sz="23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1098471" y="1523762"/>
            <a:ext cx="3881676" cy="1003697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allprojects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repositories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...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maven { url "https://jitpack.io"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1007031" y="3105626"/>
            <a:ext cx="5834301" cy="518874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dependencies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compile 'com.github.CymChad:BaseRecyclerViewAdapterHelper:2.9.30'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565246" y="716523"/>
            <a:ext cx="2927570" cy="37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基本用法</a:t>
            </a:r>
            <a:endParaRPr b="1" i="0" sz="21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1048575" y="60848"/>
            <a:ext cx="6782292" cy="548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BaseQuickAdapter</a:t>
            </a:r>
            <a:endParaRPr b="1" i="0" sz="23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分享 driver rv" id="130" name="Google Shape;130;p23"/>
          <p:cNvPicPr preferRelativeResize="0"/>
          <p:nvPr/>
        </p:nvPicPr>
        <p:blipFill rotWithShape="1">
          <a:blip r:embed="rId3">
            <a:alphaModFix/>
          </a:blip>
          <a:srcRect b="0" l="0" r="0" t="43806"/>
          <a:stretch/>
        </p:blipFill>
        <p:spPr>
          <a:xfrm>
            <a:off x="6267212" y="1379458"/>
            <a:ext cx="2404586" cy="28903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截屏2022-09-27 21.57.19" id="131" name="Google Shape;13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309" y="1681163"/>
            <a:ext cx="5073491" cy="2106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/>
        </p:nvSpPr>
        <p:spPr>
          <a:xfrm>
            <a:off x="565246" y="716523"/>
            <a:ext cx="2927570" cy="37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基本用法</a:t>
            </a:r>
            <a:endParaRPr b="1" i="0" sz="21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1048575" y="60848"/>
            <a:ext cx="6782292" cy="548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BaseQuickAdapter</a:t>
            </a:r>
            <a:endParaRPr b="1" i="0" sz="23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截屏2022-09-27 22.00.24" id="138" name="Google Shape;13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078" y="1195149"/>
            <a:ext cx="5527358" cy="3109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/>
        </p:nvSpPr>
        <p:spPr>
          <a:xfrm>
            <a:off x="565246" y="637941"/>
            <a:ext cx="2927570" cy="37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点击事件</a:t>
            </a:r>
            <a:endParaRPr b="1" i="0" sz="21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791017" y="1090904"/>
            <a:ext cx="4128427" cy="221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item点击事件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791093" y="2692044"/>
            <a:ext cx="4128420" cy="221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item子控件点击事件</a:t>
            </a:r>
            <a:endParaRPr b="0" i="0" sz="1200" u="none" cap="none" strike="noStrik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1048575" y="60848"/>
            <a:ext cx="6782292" cy="548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BaseQuickAdapter</a:t>
            </a:r>
            <a:endParaRPr b="1" i="0" sz="23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926544" y="1374219"/>
            <a:ext cx="7026354" cy="865108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adapter.setOnItemClickListener(new BaseQuickAdapter.OnItemClickListener() {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@Override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public void onItemClick(BaseQuickAdapter adapter, View view, int position) {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Toast.makeText(MainActivity.this, "点击了第" + (position + 1) + "条item", Toast.LENGTH_SHORT).show();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}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});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791017" y="2258907"/>
            <a:ext cx="4128427" cy="221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item长按事件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978932" y="2499836"/>
            <a:ext cx="7026354" cy="1726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adapter.setOnItemLongClickListener(new BaseQuickAdapter.OnItemLongClickListener() {});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978932" y="2915602"/>
            <a:ext cx="5974556" cy="1726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helper.addOnClickListener(R.id.iv_more);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1048464" y="3082528"/>
            <a:ext cx="5422821" cy="1003697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adapter.setOnItemChildClickListener(new BaseQuickAdapter.OnItemChildClickListener() {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@Override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public void onItemChildClick(BaseQuickAdapter adapter, View view, int position) {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//判断id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if (view.getId() == R.id.iv_more) {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...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} }});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791093" y="4129843"/>
            <a:ext cx="4128420" cy="221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item子控件长按事件</a:t>
            </a:r>
            <a:endParaRPr b="0" i="0" sz="1200" u="none" cap="none" strike="noStrik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1256348" y="4362688"/>
            <a:ext cx="2115979" cy="1726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helper.addOnLongClickListener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1256348" y="4538186"/>
            <a:ext cx="2541508" cy="1726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adapter.setOnItemChildLongClickListener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/>
        </p:nvSpPr>
        <p:spPr>
          <a:xfrm>
            <a:off x="565246" y="637941"/>
            <a:ext cx="2927570" cy="37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添加列表加载动画</a:t>
            </a:r>
            <a:endParaRPr b="1" i="0" sz="21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1048575" y="60848"/>
            <a:ext cx="6782292" cy="548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BaseQuickAdapter</a:t>
            </a:r>
            <a:endParaRPr b="1" i="0" sz="23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952262" y="1037987"/>
            <a:ext cx="3288268" cy="311229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//开启动画（默认为渐显效果）</a:t>
            </a:r>
            <a:endParaRPr b="0" i="0" sz="900" u="none" cap="none" strike="noStrike">
              <a:solidFill>
                <a:srgbClr val="0079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adapter.openLoadAnimation();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778669" y="1938576"/>
            <a:ext cx="3930968" cy="23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public static final int ALPHAIN = 0x00000001;  // 渐显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/**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* Use with {@link #openLoadAnimation}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*/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static final int SCALEIN = 0x00000002;  // 缩放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/**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* Use with {@link #openLoadAnimation}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*/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static final int SLIDEIN_BOTTOM = 0x00000003; // 从下到上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/**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* Use with {@link #openLoadAnimation}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*/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static final int SLIDEIN_LEFT = 0x00000004;  // 从左到右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/**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* Use with {@link #openLoadAnimation}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*/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static final int SLIDEIN_RIGHT = 0x00000005; // 从右到左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952262" y="1377791"/>
            <a:ext cx="4017883" cy="311229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//切换动画，使用缩放动画</a:t>
            </a:r>
            <a:endParaRPr b="0" i="0" sz="900" u="none" cap="none" strike="noStrike">
              <a:solidFill>
                <a:srgbClr val="0079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adapter.openLoadAnimation(BaseQuickAdapter.SCALEIN);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/>
        </p:nvSpPr>
        <p:spPr>
          <a:xfrm>
            <a:off x="565246" y="637941"/>
            <a:ext cx="2927570" cy="37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添加头部尾部</a:t>
            </a:r>
            <a:endParaRPr b="1" i="0" sz="21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1048575" y="60848"/>
            <a:ext cx="6782292" cy="548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BaseQuickAdapter</a:t>
            </a:r>
            <a:endParaRPr b="1" i="0" sz="23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v 头部" id="170" name="Google Shape;170;p27"/>
          <p:cNvPicPr preferRelativeResize="0"/>
          <p:nvPr/>
        </p:nvPicPr>
        <p:blipFill rotWithShape="1">
          <a:blip r:embed="rId3">
            <a:alphaModFix/>
          </a:blip>
          <a:srcRect b="14519" l="-30" r="0" t="5426"/>
          <a:stretch/>
        </p:blipFill>
        <p:spPr>
          <a:xfrm>
            <a:off x="6399609" y="696039"/>
            <a:ext cx="2405301" cy="411765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565309" y="3226118"/>
            <a:ext cx="5176123" cy="27408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尾部视图相关方法：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612934" y="1344930"/>
            <a:ext cx="1476851" cy="218837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头部视图相关方法：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截屏2022-09-27 22.05.45" id="173" name="Google Shape;17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934" y="1629489"/>
            <a:ext cx="438150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截屏2022-09-27 22.13.25" id="174" name="Google Shape;17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2934" y="3500199"/>
            <a:ext cx="4520327" cy="1128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FFFFFF"/>
      </a:dk1>
      <a:lt1>
        <a:srgbClr val="EE4D2D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