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c002fc7e17_7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gc002fc7e17_7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c53ea0b3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c53ea0b3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c481b201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c481b201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c481b201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c481b201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c481b201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c481b201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c481b201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c481b201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c481b201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c481b201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c481b201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c481b201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c53ea09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c53ea09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c53ea09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c53ea09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c53ea094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c53ea094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ec481b201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ec481b20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c53ea09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c53ea09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c53ea094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c53ea094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c53ea0b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c53ea0b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c53ea0b3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c53ea0b3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ec53ea0b3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ec53ea0b3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c53ea0b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c53ea0b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c53ea0b3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c53ea0b3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c53ea0b3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c53ea0b3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c53ea0b3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c53ea0b3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ec53ea0b33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ec53ea0b3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c481b201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c481b20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c53ea0b33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c53ea0b33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c53ea0b3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c53ea0b3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函数的代码行数不要超过一屏幕的大小，比如 50 行。类的大小限制比较难确定。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c53ea0b33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c53ea0b33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函数的代码行数不要超过一屏幕的大小，比如 50 行。类的大小限制比较难确定。</a:t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53ea0b3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53ea0b3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c53ea0b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c53ea0b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c53ea0b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c53ea0b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53ea0b33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53ea0b33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c53ea0b3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c53ea0b3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c53ea0b3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c53ea0b3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50">
              <a:solidFill>
                <a:srgbClr val="333333"/>
              </a:solidFill>
              <a:highlight>
                <a:srgbClr val="F3F7F0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封底" showMasterSp="0">
  <p:cSld name="封底">
    <p:bg>
      <p:bgPr>
        <a:gradFill>
          <a:gsLst>
            <a:gs pos="0">
              <a:srgbClr val="FF6F21"/>
            </a:gs>
            <a:gs pos="92000">
              <a:srgbClr val="FF5722"/>
            </a:gs>
            <a:gs pos="100000">
              <a:srgbClr val="FF5722"/>
            </a:gs>
          </a:gsLst>
          <a:lin ang="8400134" scaled="0"/>
        </a:gra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sted-image.pdf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97601" y="1765474"/>
            <a:ext cx="1149324" cy="161255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932669" y="2381473"/>
            <a:ext cx="12792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75" lIns="25725" spcFirstLastPara="1" rIns="25725" wrap="square" tIns="1287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21834" y="4805089"/>
            <a:ext cx="274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微分享之代码学习分享</a:t>
            </a:r>
            <a:endParaRPr/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谢敬伟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面向对象思想—多用组合少用继承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42275" y="21815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组合</a:t>
            </a:r>
            <a:r>
              <a:rPr lang="en" sz="1500">
                <a:solidFill>
                  <a:schemeClr val="dk1"/>
                </a:solidFill>
              </a:rPr>
              <a:t>（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装饰者模式，策略模式</a:t>
            </a:r>
            <a:r>
              <a:rPr lang="en" sz="1500">
                <a:solidFill>
                  <a:schemeClr val="dk1"/>
                </a:solidFill>
              </a:rPr>
              <a:t>）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08075" y="21968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42275" y="654150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继承</a:t>
            </a:r>
            <a:r>
              <a:rPr lang="en" sz="1500">
                <a:solidFill>
                  <a:schemeClr val="dk1"/>
                </a:solidFill>
              </a:rPr>
              <a:t>（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模板模式</a:t>
            </a:r>
            <a:r>
              <a:rPr lang="en" sz="1500">
                <a:solidFill>
                  <a:schemeClr val="dk1"/>
                </a:solidFill>
              </a:rPr>
              <a:t>）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08075" y="66945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49650" y="1143725"/>
            <a:ext cx="74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如果类之间的继承结构稳定（不会轻易改变），继承层次比较浅（比如，最多有两层继承关系），继承关系不复杂</a:t>
            </a:r>
            <a:endParaRPr sz="1500"/>
          </a:p>
        </p:txBody>
      </p:sp>
      <p:sp>
        <p:nvSpPr>
          <p:cNvPr id="122" name="Google Shape;122;p14"/>
          <p:cNvSpPr txBox="1"/>
          <p:nvPr/>
        </p:nvSpPr>
        <p:spPr>
          <a:xfrm>
            <a:off x="349650" y="2792575"/>
            <a:ext cx="728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继承改写成组合意味着要做更细粒度的类的拆分，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系统越不稳定，继承层次很深，继承关系复杂，我们就尽量使用组合来替代继承。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单一职责原则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389675" y="1141113"/>
            <a:ext cx="85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一个类或者模块只负责完成一个职责（或者功能），不要设计大而全的类，要设计粒度小、功能单一的类。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512875" y="1691075"/>
            <a:ext cx="4028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UserInfo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long userId;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username;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email;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telephone;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long createTime;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long lastLoginTime;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avatarUrl;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provinceOfAddress; // 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cityOfAddress; // 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regionOfAddress; // 区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detailedAddress; // 详细地址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 ...省略其他属性和方法...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5571175" y="2254875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UserInfo 类包含的都是跟用户相关的信息，所有的属性和方法都隶属于用户这样一个业务模型，满足单一职责原则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5571175" y="3690125"/>
            <a:ext cx="3000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2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地址信息在 UserInfo 类中，所占的比重比较高，可以继续拆分成独立的 UserAddress 类，UserInfo 只保留除 Address 之外的其他信息，拆分之后的两个类的职责更加单一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571175" y="1831575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Point1: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5571175" y="3232275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Point2: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单一职责原则</a:t>
            </a:r>
            <a:r>
              <a:rPr b="1" lang="en" sz="1500">
                <a:solidFill>
                  <a:schemeClr val="accent1"/>
                </a:solidFill>
              </a:rPr>
              <a:t>——结合具体场景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389675" y="1141113"/>
            <a:ext cx="85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438125" y="1372025"/>
            <a:ext cx="4028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class UserInfo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long userId;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username;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email;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telephone;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long createTime;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long lastLoginTime;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avatarUrl;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provinceOfAddress; // 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cityOfAddress; // 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regionOfAddress; // 区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private String detailedAddress; // 详细地址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// ...省略其他属性和方法...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5449075" y="1372025"/>
            <a:ext cx="31221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合理：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如果在这个社交产品中，用户的地址信息跟其他信息一样，只是单纯地用来展示，那 UserInfo 现在的设计就是合理的。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E4D2D"/>
                </a:solidFill>
              </a:rPr>
              <a:t>不合理：</a:t>
            </a:r>
            <a:endParaRPr b="1" sz="1300">
              <a:solidFill>
                <a:srgbClr val="EE4D2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但是，如果这个社交产品发展得比较好，之后又在产品中添加了电商的模块，用户的地址信息还会用在电商物流中，那我们最好将地址信息从 UserInfo 中拆分出来，独立成用户物流信息（或者叫地址信息、收货信息等）。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单一职责原则——可</a:t>
            </a:r>
            <a:r>
              <a:rPr b="1" lang="en" sz="1500">
                <a:solidFill>
                  <a:schemeClr val="accent1"/>
                </a:solidFill>
              </a:rPr>
              <a:t>参考标准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52" name="Google Shape;152;p17"/>
          <p:cNvSpPr txBox="1"/>
          <p:nvPr/>
        </p:nvSpPr>
        <p:spPr>
          <a:xfrm>
            <a:off x="389675" y="1141113"/>
            <a:ext cx="85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84325" y="1186075"/>
            <a:ext cx="79155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类中的代码行数、函数或属性过多，会影响代码的可读性和可维护性，我们就需要考虑对类进行拆分（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一个类的代码行数最好不能超过 200 行，函数个数及属性个数都最好不要超过 10 个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）；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类依赖的其他类过多，或者依赖类的其他类过多，不符合高内聚、低耦合的设计思想，我们就需要考虑对类进行拆分；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私有方法过多，我们就要考虑能否将私有方法独立到新的类中，设置为 public 方法，供更多的类使用，从而提高代码的复用性；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比较难给类起一个合适名字，很难用一个业务名词概括，或者只能用一些笼统的 Manager、Context 之类的词语来命名，这就说明类的职责定义得可能不够清晰；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Microsoft Yahei"/>
              <a:buChar char="❏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类中大量的方法都是集中操作类中的某几个属性，比如，在 UserInfo 例子中，如果一半的方法都是在操作 address 信息，那就可以考虑将这几个属性和对应的方法拆分出来。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75" y="3723175"/>
            <a:ext cx="1080425" cy="10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7"/>
          <p:cNvSpPr txBox="1"/>
          <p:nvPr/>
        </p:nvSpPr>
        <p:spPr>
          <a:xfrm>
            <a:off x="1955775" y="4117250"/>
            <a:ext cx="120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FmsConstant</a:t>
            </a:r>
            <a:endParaRPr sz="1200"/>
          </a:p>
        </p:txBody>
      </p:sp>
      <p:sp>
        <p:nvSpPr>
          <p:cNvPr id="157" name="Google Shape;157;p17"/>
          <p:cNvSpPr txBox="1"/>
          <p:nvPr/>
        </p:nvSpPr>
        <p:spPr>
          <a:xfrm>
            <a:off x="3596550" y="3552575"/>
            <a:ext cx="177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PickupConstant</a:t>
            </a:r>
            <a:endParaRPr sz="1200"/>
          </a:p>
        </p:txBody>
      </p:sp>
      <p:sp>
        <p:nvSpPr>
          <p:cNvPr id="158" name="Google Shape;158;p17"/>
          <p:cNvSpPr txBox="1"/>
          <p:nvPr/>
        </p:nvSpPr>
        <p:spPr>
          <a:xfrm>
            <a:off x="3596550" y="4051587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TransportConst</a:t>
            </a:r>
            <a:endParaRPr sz="1200"/>
          </a:p>
        </p:txBody>
      </p:sp>
      <p:sp>
        <p:nvSpPr>
          <p:cNvPr id="159" name="Google Shape;159;p17"/>
          <p:cNvSpPr txBox="1"/>
          <p:nvPr/>
        </p:nvSpPr>
        <p:spPr>
          <a:xfrm>
            <a:off x="3596550" y="45506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ReturnConstants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对扩展开放、修改关闭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389675" y="1141113"/>
            <a:ext cx="85191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添加一个新的功能应该是，在已有代码基础上扩展代码（新增模块、类、方法等），而非修改已有代码（修改模块、类、方法等）。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开闭原则并不是说完全杜绝修改，而是以最小的修改代码的代价来完成新功能的开发。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Yahei"/>
              <a:buAutoNum type="arabicPeriod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同样的代码改动，在粗代码粒度下，可能被认定为“修改”；在细代码粒度下，可能又被认定为“扩展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对扩展开放、修改关闭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4119500" y="1068750"/>
            <a:ext cx="47919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class Alert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AlertRule rule;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Notification notification;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public Alert(AlertRule rule, Notification notification)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this.rule = rule;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this.notification = notification;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public void check(String api, long requestCount, long errorCount, long durationOfSeconds)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long tps = requestCount / durationOfSeconds;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if (tps &gt; rule.getMatchedRule(api).getMaxTps())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notification.notify(NotificationEmergencyLevel.URGENCY, "...");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if (errorCount &gt; rule.getMatchedRule(api).getMaxErrorCount())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notification.notify(NotificationEmergencyLevel.SEVERE, "...");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389675" y="1286675"/>
            <a:ext cx="3000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业务逻辑主要集中在 check() 函数中。当接口的 TPS 超过某个预先设置的最大值时，以及当接口请求出错数大于某个最大允许值时，就会触发告警，通知接口的相关负责人或者团队。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对扩展开放、修改关闭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83" name="Google Shape;183;p20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89675" y="1286675"/>
            <a:ext cx="337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现在，如果我们需要添加一个功能，当每秒钟接口超时请求个数，超过某个预先设置的最大阈值时，我们也要触发告警发送通知。</a:t>
            </a:r>
            <a:endParaRPr/>
          </a:p>
        </p:txBody>
      </p:sp>
      <p:sp>
        <p:nvSpPr>
          <p:cNvPr id="185" name="Google Shape;185;p20"/>
          <p:cNvSpPr txBox="1"/>
          <p:nvPr/>
        </p:nvSpPr>
        <p:spPr>
          <a:xfrm>
            <a:off x="4131825" y="1037475"/>
            <a:ext cx="4973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Alert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 ...省略AlertRule/Notification属性和构造函数...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 改动一：添加参数timeoutCount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check(String api, long requestCount, long errorCount, long timeoutCount, long durationOfSeconds)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long tps = requestCount / durationOfSeconds;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(tps &gt; rule.getMatchedRule(api).getMaxTps())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notification.notify(NotificationEmergencyLevel.URGENCY, "...");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(errorCount &gt; rule.getMatchedRule(api).getMaxErrorCount())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notification.notify(NotificationEmergencyLevel.SEVERE, "...");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改动二：添加接口超时处理逻辑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long timeoutTps = timeoutCount / durationOfSeconds;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(timeoutTps &gt; rule.getMatchedRule(api).getMaxTimeoutTps())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notification.notify(NotificationEmergencyLevel.URGENCY, "...");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186" name="Google Shape;186;p20"/>
          <p:cNvSpPr txBox="1"/>
          <p:nvPr/>
        </p:nvSpPr>
        <p:spPr>
          <a:xfrm>
            <a:off x="389675" y="3156425"/>
            <a:ext cx="337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问题：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E4D2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对接口进行了修改，这就意味着调用这个接口的代码都要做相应的修改。</a:t>
            </a:r>
            <a:endParaRPr b="1" sz="1200">
              <a:solidFill>
                <a:srgbClr val="EE4D2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对扩展开放、修改关闭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4" name="Google Shape;194;p21"/>
          <p:cNvSpPr txBox="1"/>
          <p:nvPr/>
        </p:nvSpPr>
        <p:spPr>
          <a:xfrm>
            <a:off x="424025" y="1286675"/>
            <a:ext cx="3370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重构的内容主要包含两部分：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第一部分是将 check() 函数的多个入参封装成 ApiStatInfo 类；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第二部分是引入 handler 的概念，将 if 判断逻辑分散在各个 handler 中。</a:t>
            </a:r>
            <a:endParaRPr/>
          </a:p>
        </p:txBody>
      </p:sp>
      <p:sp>
        <p:nvSpPr>
          <p:cNvPr id="195" name="Google Shape;195;p21"/>
          <p:cNvSpPr txBox="1"/>
          <p:nvPr/>
        </p:nvSpPr>
        <p:spPr>
          <a:xfrm>
            <a:off x="4044400" y="922175"/>
            <a:ext cx="5049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abstract class AlertHandler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protected AlertRule rule;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protected Notification notification;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AlertHandler(AlertRule rule, Notification notification)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this.rule = rule;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this.notification = notification;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abstract void check(ApiStatInfo apiStatInfo);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ApiStatInfo {//省略constructor/getter/setter方法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String api;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requestCount;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errorCount;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durationOfSeconds;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对扩展开放、修改关闭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389675" y="2103775"/>
            <a:ext cx="4376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Alert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List&lt;AlertHandler&gt; alertHandlers = new ArrayList&lt;&gt;();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addAlertHandler(AlertHandler alertHandler)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this.alertHandlers.add(alertHandler);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check(ApiStatInfo apiStatInfo)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for (AlertHandler handler : alertHandlers)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handler.check(apiStatInfo);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04" name="Google Shape;204;p22"/>
          <p:cNvSpPr txBox="1"/>
          <p:nvPr/>
        </p:nvSpPr>
        <p:spPr>
          <a:xfrm>
            <a:off x="4980350" y="1449300"/>
            <a:ext cx="4018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public class TpsAlertHandler extends AlertHandler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TpsAlertHandler(AlertRule rule, Notification notification)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super(rule, notification);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check(ApiStatInfo apiStatInfo)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long tps = apiStatInfo.getRequestCount()/ apiStatInfo.getDurationOfSeconds();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if (tps &gt; rule.getMatchedRule(apiStatInfo.getApi()).getMaxTps())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notification.notify(NotificationEmergencyLevel.URGENCY, "...");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434850" y="1178050"/>
            <a:ext cx="3915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重构之后的代码更加灵活和易扩展。如果我们要想添加新的告警逻辑，只需要基于扩展的方式创建新的 handler 类即可，不需要改动原来的 check() 函数的逻辑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对扩展开放、修改关闭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4644650" y="961725"/>
            <a:ext cx="4336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ApplicationContext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AlertRule alertRule;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Notification notification;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Alert alert;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initializeBeans()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alertRule = new AlertRule(/*.省略参数.*/); //省略一些初始化代码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notification = new Notification(/*.省略参数.*/); //省略一些初始化代码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alert = new Alert();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alert.addAlertHandler(new TpsAlertHandler(alertRule, notification));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alert.addAlertHandler(new ErrorAlertHandler(alertRule, notification));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Alert getAlert() { return alert;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23"/>
          <p:cNvSpPr txBox="1"/>
          <p:nvPr/>
        </p:nvSpPr>
        <p:spPr>
          <a:xfrm>
            <a:off x="309125" y="1167825"/>
            <a:ext cx="3383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改动一：往 ApiStatInfo 类中添加新的属性 timeoutCount。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338498" y="1796272"/>
            <a:ext cx="3997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同样一个代码改动，在粗代码粒度下，被认定为“修改”，在细代码粒度下，又可以被认定为“扩展”。比如，添加属性和方法相当于修改类，在类这个层面，这个代码改动可以被认定为“修改”；但这个代码改动并没有修改已有的属性和方法，在方法（及其属性）这一层面，它又可以被认定为“扩展”</a:t>
            </a:r>
            <a:endParaRPr sz="1100">
              <a:solidFill>
                <a:srgbClr val="434343"/>
              </a:solidFill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360322" y="2998367"/>
            <a:ext cx="313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改动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二：添加新的 TimeoutAlertHander 类</a:t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309123" y="3689701"/>
            <a:ext cx="3842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添加一个新功能，不可能任何模块、类、方法的代码都不“修改”，这个是做不到的。类需要创建、组装、并且做一些初始化操作，才能构建成可运行的的程序，这部分代码的修改是在所难免的。我们要做的是尽量让修改操作更集中、更少、更上层，尽量让最核心、最复杂的那部分逻辑代码满足开闭原则</a:t>
            </a:r>
            <a:endParaRPr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评判代码质量好坏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723875" y="8238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可</a:t>
            </a:r>
            <a:r>
              <a:rPr b="1" lang="en" sz="1500">
                <a:solidFill>
                  <a:schemeClr val="accent1"/>
                </a:solidFill>
              </a:rPr>
              <a:t>维护性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389675" y="1279713"/>
            <a:ext cx="851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在不破坏原有代码设计、不引入新的 bug 的情况下，能够快速地修改或者添加</a:t>
            </a:r>
            <a:r>
              <a:rPr lang="en" sz="1300">
                <a:solidFill>
                  <a:srgbClr val="434343"/>
                </a:solidFill>
              </a:rPr>
              <a:t>代码。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如果代码分层清晰、模块化好、高内聚低耦合、遵从基于接口而非实现编程的设计原则等等，那就可能意味着代码易维护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389675" y="8718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723875" y="2290750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可读性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320375" y="2845150"/>
            <a:ext cx="8519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代码是否符合编码规范、命名是否达意、注释是否详尽、函数是否长短合适、模块划分是否清晰、是否符合高内聚低耦合等等。Java修饰符的使用，注解。</a:t>
            </a:r>
            <a:endParaRPr sz="13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code review 是一个很好的测验代码可读性的手段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389675" y="233875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715950" y="375762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可扩展</a:t>
            </a:r>
            <a:r>
              <a:rPr b="1" lang="en" sz="1500">
                <a:solidFill>
                  <a:schemeClr val="accent1"/>
                </a:solidFill>
              </a:rPr>
              <a:t>性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312450" y="4312025"/>
            <a:ext cx="8519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</a:rPr>
              <a:t>代码预留了一些功能扩展点，你可以把新功能代码，直接插到扩展点上，而不需要因为要添加一个功能而大动干戈，改动大量的原始代码。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381750" y="380562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723875" y="6852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对扩展开放、修改关闭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389675" y="733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389675" y="119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</a:rPr>
              <a:t>扩展性设计</a:t>
            </a:r>
            <a:endParaRPr b="1">
              <a:solidFill>
                <a:srgbClr val="EE4D2D"/>
              </a:solidFill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389675" y="2238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重构代码支持扩展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389675" y="1688425"/>
            <a:ext cx="838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对于一些比较确定的、短期内可能就会扩展，或者需求改动对代码结构影响比较大的情况，或者实现成本不高的扩展点</a:t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389675" y="2657150"/>
            <a:ext cx="775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对于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一些不确定未来是否要支持的需求，或者实现起来比较复杂的扩展点</a:t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389675" y="3326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问题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89675" y="3848550"/>
            <a:ext cx="7750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代码可读性变差，实现更复杂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</a:t>
            </a:r>
            <a:r>
              <a:rPr lang="en">
                <a:solidFill>
                  <a:schemeClr val="accent1"/>
                </a:solidFill>
              </a:rPr>
              <a:t>—里氏替换原则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39225" y="704138"/>
            <a:ext cx="8823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子类对象（object of subtype/derived class）能够替换程序（program）中父类对象（object of base/parent class）出现的任何地方，并且保证原来程序的逻辑行为（behavior）不变及正确性不被破坏。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239225" y="1463025"/>
            <a:ext cx="4379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Transporter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HttpClient httpClient;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Transporter(HttpClient httpClient)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this.httpClient = httpClient;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Response sendRequest(Request request)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...use httpClient to send request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38" name="Google Shape;238;p25"/>
          <p:cNvSpPr txBox="1"/>
          <p:nvPr/>
        </p:nvSpPr>
        <p:spPr>
          <a:xfrm>
            <a:off x="4618925" y="1343425"/>
            <a:ext cx="43797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class SecurityTransporter extends Transporter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String appId;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String appToken;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public SecurityTransporter(HttpClient httpClient, String appId, String appToken)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super(httpClient);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this.appId = appId;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this.appToken = appToken;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@Override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public Response sendRequest(Request request)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if (StringUtils.isNotBlank(appId) &amp;&amp; StringUtils.isNotBlank(appToken))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request.addPayload("app-id", appId);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request.addPayload("app-token", appToken);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return super.sendRequest(request);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—里氏替换原则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4479975" y="1067325"/>
            <a:ext cx="3800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public class Demo {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public void demoFunction(Transporter transporter) { 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Reuqest request = new Request();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//...省略设置request中数据值的代码...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Response response = transporter.sendRequest(request);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//...省略其他逻辑...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// 里式替换原则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Demo demo = new Demo();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demo.demofunction(new SecurityTransporter(/*省略参数*/););</a:t>
            </a:r>
            <a:endParaRPr sz="1300"/>
          </a:p>
        </p:txBody>
      </p:sp>
      <p:sp>
        <p:nvSpPr>
          <p:cNvPr id="245" name="Google Shape;245;p26"/>
          <p:cNvSpPr txBox="1"/>
          <p:nvPr/>
        </p:nvSpPr>
        <p:spPr>
          <a:xfrm>
            <a:off x="660075" y="17850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里式替换原则 == </a:t>
            </a:r>
            <a:r>
              <a:rPr b="1" lang="en" sz="17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多态？</a:t>
            </a:r>
            <a:endParaRPr b="1" sz="1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—里氏替换原则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162175" y="699300"/>
            <a:ext cx="87597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E4D2D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多态：</a:t>
            </a:r>
            <a:endParaRPr b="1">
              <a:solidFill>
                <a:srgbClr val="EE4D2D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面向对象编程的一大特性，代码实现的思路。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里式替换：</a:t>
            </a:r>
            <a:endParaRPr b="1" sz="13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设计原则，是用来指导继承关系中子类该如何设计的，子类的设计要保证在替换父类的时候，不改变原有程序的逻辑以及不破坏原有程序的正确性。</a:t>
            </a:r>
            <a:endParaRPr sz="1500"/>
          </a:p>
        </p:txBody>
      </p:sp>
      <p:sp>
        <p:nvSpPr>
          <p:cNvPr id="252" name="Google Shape;252;p27"/>
          <p:cNvSpPr txBox="1"/>
          <p:nvPr/>
        </p:nvSpPr>
        <p:spPr>
          <a:xfrm>
            <a:off x="162175" y="3422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 txBox="1"/>
          <p:nvPr/>
        </p:nvSpPr>
        <p:spPr>
          <a:xfrm>
            <a:off x="162175" y="3078400"/>
            <a:ext cx="779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子类违背父类声明要实现的功能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2. 子类违背父类对输入、输出、异常的约定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3.子类违背父类注释中所罗列的任何特殊说明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162175" y="24713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反例</a:t>
            </a:r>
            <a:r>
              <a:rPr b="1" lang="en" sz="15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：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—里氏替换原则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202400" y="810150"/>
            <a:ext cx="4527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改造前：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SecurityTransporter extends Transporter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//...省略其他代码..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@Override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Response sendRequest(Request request)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(StringUtils.isNotBlank(appId) &amp;&amp; StringUtils.isNotBlank(appToken))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request.addPayload("app-id", appId);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request.addPayload("app-token", appToken);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return super.sendRequest(request);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61" name="Google Shape;261;p28"/>
          <p:cNvSpPr txBox="1"/>
          <p:nvPr/>
        </p:nvSpPr>
        <p:spPr>
          <a:xfrm>
            <a:off x="4287800" y="883750"/>
            <a:ext cx="4775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改造后：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SecurityTransporter extends Transporter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//...省略其他代码..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@Override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Response sendRequest(Request request)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if (StringUtils.isBlank(appId) || StringUtils.isBlank(appToken))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throw new NoAuthorizationRuntimeException(...);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request.addPayload("app-id", appId);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request.addPayload("app-token", appToken);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return super.sendRequest(request);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62" name="Google Shape;262;p28"/>
          <p:cNvSpPr txBox="1"/>
          <p:nvPr/>
        </p:nvSpPr>
        <p:spPr>
          <a:xfrm>
            <a:off x="303650" y="3762150"/>
            <a:ext cx="8557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改造前，如果 appId 或者 appToken 没有设置，我们就不做校验；改造后，如果 appId 或者 appToken 没有设置，则直接抛出 NoAuthorizationRuntimeException 未授权异常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子类替换父类传递进 demoFunction 函数之后，整个程序的逻辑行为有了改变。</a:t>
            </a:r>
            <a:endParaRPr sz="12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 </a:t>
            </a:r>
            <a:r>
              <a:rPr lang="en">
                <a:solidFill>
                  <a:schemeClr val="accent1"/>
                </a:solidFill>
              </a:rPr>
              <a:t>接口隔离原则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239225" y="704138"/>
            <a:ext cx="882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客户端不应该被强迫依赖它不需要的接口。其中的“客户端”，可以理解为接口的调用者或者使用者</a:t>
            </a:r>
            <a:endParaRPr/>
          </a:p>
        </p:txBody>
      </p:sp>
      <p:sp>
        <p:nvSpPr>
          <p:cNvPr id="269" name="Google Shape;269;p29"/>
          <p:cNvSpPr txBox="1"/>
          <p:nvPr/>
        </p:nvSpPr>
        <p:spPr>
          <a:xfrm>
            <a:off x="239225" y="1186950"/>
            <a:ext cx="840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接口理解为单个接口或函数，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函数的设计要功能单一，不要将多个不同的功能逻辑在一个函数中实现。</a:t>
            </a:r>
            <a:endParaRPr sz="1200"/>
          </a:p>
        </p:txBody>
      </p:sp>
      <p:sp>
        <p:nvSpPr>
          <p:cNvPr id="270" name="Google Shape;270;p29"/>
          <p:cNvSpPr txBox="1"/>
          <p:nvPr/>
        </p:nvSpPr>
        <p:spPr>
          <a:xfrm>
            <a:off x="239225" y="1752575"/>
            <a:ext cx="3717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Statistics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max;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min;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average;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sum;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percentile99;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Long percentile999;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//...省略constructor/getter/setter等方法...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Statistics count(Collection&lt;Long&gt; dataSet)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Statistics statistics = new Statistics();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//...省略计算逻辑...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return statistics;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71" name="Google Shape;271;p29"/>
          <p:cNvSpPr txBox="1"/>
          <p:nvPr/>
        </p:nvSpPr>
        <p:spPr>
          <a:xfrm>
            <a:off x="4895050" y="3304100"/>
            <a:ext cx="4094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Long max(Collection&lt;Long&gt; dataSet) { //...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Long min(Collection&lt;Long&gt; dataSet) { //... }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Long average(Colletion&lt;Long&gt; dataSet) { //...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...省略其他统计函数...</a:t>
            </a:r>
            <a:endParaRPr sz="1200"/>
          </a:p>
        </p:txBody>
      </p:sp>
      <p:sp>
        <p:nvSpPr>
          <p:cNvPr id="272" name="Google Shape;272;p29"/>
          <p:cNvSpPr txBox="1"/>
          <p:nvPr/>
        </p:nvSpPr>
        <p:spPr>
          <a:xfrm>
            <a:off x="4936675" y="1876075"/>
            <a:ext cx="3634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count() 函数的功能不够单一，包含很多不同的统计功能，比如，求最大值、最小值、平均值等等。按照接口隔离原则，我们应该把 count() 函数拆成几个更小粒度的函数，每个函数负责一个独立的统计功能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 接口隔离原则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345625" y="7544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单一职责原则</a:t>
            </a:r>
            <a:endParaRPr b="1" sz="15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针对的是模块、类、接口的设计</a:t>
            </a:r>
            <a:endParaRPr b="1" sz="15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345625" y="1840875"/>
            <a:ext cx="798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接口隔离原则</a:t>
            </a:r>
            <a:endParaRPr b="1" sz="15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方面它更侧重于接口的设计，另一方面它的思考的角度不同。它提供了一种判断接口是否职责单一的标准：通过调用者如何使用接口来间接地判定。如果调用者只使用部分接口或接口的部分功能，那接口的设计就不够职责单一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 </a:t>
            </a:r>
            <a:r>
              <a:rPr lang="en">
                <a:solidFill>
                  <a:schemeClr val="accent1"/>
                </a:solidFill>
              </a:rPr>
              <a:t>迪米特法则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45625" y="754475"/>
            <a:ext cx="79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高内聚 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高内聚，就是指相近的功能应该放到同一个类中，不相近的功能不要放到同一个类中。</a:t>
            </a:r>
            <a:endParaRPr b="1" sz="12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345625" y="1233600"/>
            <a:ext cx="798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松耦合 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在代码中，类与类之间的依赖关系简单清晰。即使两个类有依赖关系，一个类的代码改动不会或者很少导致依赖类的代码改动</a:t>
            </a:r>
            <a:endParaRPr sz="1200"/>
          </a:p>
        </p:txBody>
      </p:sp>
      <p:pic>
        <p:nvPicPr>
          <p:cNvPr id="287" name="Google Shape;287;p31"/>
          <p:cNvPicPr preferRelativeResize="0"/>
          <p:nvPr/>
        </p:nvPicPr>
        <p:blipFill rotWithShape="1">
          <a:blip r:embed="rId3">
            <a:alphaModFix/>
          </a:blip>
          <a:srcRect b="0" l="941" r="0" t="10770"/>
          <a:stretch/>
        </p:blipFill>
        <p:spPr>
          <a:xfrm>
            <a:off x="2193325" y="2015075"/>
            <a:ext cx="4286099" cy="272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 迪米特法则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3" name="Google Shape;293;p32"/>
          <p:cNvSpPr txBox="1"/>
          <p:nvPr/>
        </p:nvSpPr>
        <p:spPr>
          <a:xfrm>
            <a:off x="345625" y="681838"/>
            <a:ext cx="870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不该有直接依赖关系的类之间，不要有依赖；有依赖关系的类之间，尽量只依赖必要的接口（也就是定义中的“有限知识”）</a:t>
            </a:r>
            <a:endParaRPr b="1" sz="12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345625" y="1233600"/>
            <a:ext cx="79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" name="Google Shape;295;p32"/>
          <p:cNvSpPr txBox="1"/>
          <p:nvPr/>
        </p:nvSpPr>
        <p:spPr>
          <a:xfrm>
            <a:off x="251050" y="1051150"/>
            <a:ext cx="4699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NetworkTransporter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省略属性和其他方法...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public Byte[] send(HtmlRequest htmlRequest)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//...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HtmlDownloader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NetworkTransporter transporter;//通过构造函数或IOC注入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Html downloadHtml(String url)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Byte[] rawHtml = transporter.send(new HtmlRequest(url));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return new Html(rawHtml);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296" name="Google Shape;296;p32"/>
          <p:cNvSpPr txBox="1"/>
          <p:nvPr/>
        </p:nvSpPr>
        <p:spPr>
          <a:xfrm>
            <a:off x="5465550" y="1278750"/>
            <a:ext cx="300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public class Document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private Html html;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private String url;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Document(String url)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this.url = url;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HtmlDownloader downloader = new HtmlDownloader();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this.html = downloader.downloadHtml(url);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//...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345625" y="4297000"/>
            <a:ext cx="8327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NetworkTransporter 类负责底层网络通信，根据请求获取数据；HtmlDownloader 类用来通过 URL 获取网页；Document 表示网页文档，后续的网页内容抽取、分词、索引都是以此为处理对象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 迪米特法则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3" name="Google Shape;303;p33"/>
          <p:cNvSpPr txBox="1"/>
          <p:nvPr/>
        </p:nvSpPr>
        <p:spPr>
          <a:xfrm>
            <a:off x="266825" y="736100"/>
            <a:ext cx="822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NetworkTransporter 类的设计违背迪米特法则，依赖了不该有直接依赖关系的 HtmlRequest 类。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349675" y="1105400"/>
            <a:ext cx="728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NetworkTransporter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 省略属性和其他方法...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public Byte[] send(String address, Byte[] data)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//...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305" name="Google Shape;305;p33"/>
          <p:cNvSpPr txBox="1"/>
          <p:nvPr/>
        </p:nvSpPr>
        <p:spPr>
          <a:xfrm>
            <a:off x="266825" y="248893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HtmlDownloader 类，对应修改</a:t>
            </a:r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266825" y="2948775"/>
            <a:ext cx="71679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class HtmlDownloader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NetworkTransporter transporter;//通过构造函数或IOC注入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// HtmlDownloader这里也要有相应的修改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public Html downloadHtml(String url)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HtmlRequest htmlRequest = new HtmlRequest(url);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Byte[] rawHtml = transporter.send(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htmlRequest.getAddress(), htmlRequest.getContent().getBytes());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return new Html(rawHtml);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评判代码质量好坏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723875" y="8238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可复用性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389675" y="1279713"/>
            <a:ext cx="851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代码的可复用性可以简单地理解为，尽量减少重复代码的编写，复用已有的代码。SPX APP MVP模式共用Presenter，但同样带来其他问题。</a:t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55" name="Google Shape;55;p7"/>
          <p:cNvSpPr/>
          <p:nvPr/>
        </p:nvSpPr>
        <p:spPr>
          <a:xfrm>
            <a:off x="389675" y="8718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设计原则 — 迪米特法则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266825" y="690100"/>
            <a:ext cx="8226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Document 类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第一，构造函数中的 downloader.downloadHtml() 逻辑复杂，耗时长，不应该放到构造函数中，会影响代码的可测试性。代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第二，HtmlDownloader 对象在构造函数中通过 new 来创建，违反了基于接口而非实现编程的设计思想，也会影响到代码的可测试性。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第三，从业务含义上来讲，Document 网页文档没必要依赖 HtmlDownloader 类，违背了迪米特法则。</a:t>
            </a:r>
            <a:endParaRPr sz="1500"/>
          </a:p>
        </p:txBody>
      </p:sp>
      <p:sp>
        <p:nvSpPr>
          <p:cNvPr id="313" name="Google Shape;313;p34"/>
          <p:cNvSpPr txBox="1"/>
          <p:nvPr/>
        </p:nvSpPr>
        <p:spPr>
          <a:xfrm>
            <a:off x="266825" y="2411725"/>
            <a:ext cx="3837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Document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Html html;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String url;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Document(String url, Html html)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this.html = html;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this.url = url;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314" name="Google Shape;314;p34"/>
          <p:cNvSpPr txBox="1"/>
          <p:nvPr/>
        </p:nvSpPr>
        <p:spPr>
          <a:xfrm>
            <a:off x="4572000" y="2226700"/>
            <a:ext cx="4278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// 通过一个工厂方法来创建Document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public class DocumentFactory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private HtmlDownloader downloader;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DocumentFactory(HtmlDownloader downloader)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this.downloader = downloader;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Document createDocument(String url)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Html html = downloader.downloadHtml(url);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return new Document(url, html);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改善代码质量规范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723875" y="786500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命名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389675" y="83450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389675" y="1370975"/>
            <a:ext cx="795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对于作用域比较小的变量，我们可以使用相对短的命名，比如一些函数内的临时变量。相反，对于类名这种作用域比较大的，我更推荐用长的命名方式</a:t>
            </a:r>
            <a:endParaRPr/>
          </a:p>
        </p:txBody>
      </p:sp>
      <p:sp>
        <p:nvSpPr>
          <p:cNvPr id="323" name="Google Shape;323;p35"/>
          <p:cNvSpPr txBox="1"/>
          <p:nvPr/>
        </p:nvSpPr>
        <p:spPr>
          <a:xfrm>
            <a:off x="389675" y="2010900"/>
            <a:ext cx="795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命名要可读、可搜索</a:t>
            </a:r>
            <a:endParaRPr/>
          </a:p>
        </p:txBody>
      </p:sp>
      <p:sp>
        <p:nvSpPr>
          <p:cNvPr id="324" name="Google Shape;324;p35"/>
          <p:cNvSpPr txBox="1"/>
          <p:nvPr/>
        </p:nvSpPr>
        <p:spPr>
          <a:xfrm>
            <a:off x="723875" y="2677950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注释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389675" y="272595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349625" y="3391200"/>
            <a:ext cx="7591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注释的内容主要包含这样三个方面：做什么、为什么、怎么做。对于一些复杂的类和接口，我们可能还需要写明“如何用”。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类和函数一定要写注释，而且要写得尽可能全面详细。函数内部的注释要相对少一些，一般都是靠好的命名、提炼函数、解释性变量、总结性注释来提高代码可读性。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改善代码质量规范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2" name="Google Shape;332;p36"/>
          <p:cNvSpPr txBox="1"/>
          <p:nvPr/>
        </p:nvSpPr>
        <p:spPr>
          <a:xfrm>
            <a:off x="730150" y="2571750"/>
            <a:ext cx="345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把代码分割成更小的单元块</a:t>
            </a:r>
            <a:endParaRPr b="1" sz="1700">
              <a:solidFill>
                <a:srgbClr val="FF0000"/>
              </a:solidFill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297675" y="261015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4" name="Google Shape;334;p36"/>
          <p:cNvSpPr txBox="1"/>
          <p:nvPr/>
        </p:nvSpPr>
        <p:spPr>
          <a:xfrm>
            <a:off x="730150" y="331952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避免函数参数过多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335" name="Google Shape;335;p36"/>
          <p:cNvSpPr/>
          <p:nvPr/>
        </p:nvSpPr>
        <p:spPr>
          <a:xfrm>
            <a:off x="297675" y="33751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730150" y="71962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类和函数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337" name="Google Shape;337;p36"/>
          <p:cNvSpPr/>
          <p:nvPr/>
        </p:nvSpPr>
        <p:spPr>
          <a:xfrm>
            <a:off x="297675" y="7752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297675" y="1440525"/>
            <a:ext cx="759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函数的代码行数不要超过一屏幕的大小，比如 50 行。类的大小限制比较难确定。</a:t>
            </a:r>
            <a:endParaRPr/>
          </a:p>
        </p:txBody>
      </p:sp>
      <p:sp>
        <p:nvSpPr>
          <p:cNvPr id="339" name="Google Shape;339;p36"/>
          <p:cNvSpPr txBox="1"/>
          <p:nvPr/>
        </p:nvSpPr>
        <p:spPr>
          <a:xfrm>
            <a:off x="297675" y="20426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善用空行分割单元块</a:t>
            </a:r>
            <a:endParaRPr/>
          </a:p>
        </p:txBody>
      </p:sp>
      <p:sp>
        <p:nvSpPr>
          <p:cNvPr id="340" name="Google Shape;340;p36"/>
          <p:cNvSpPr txBox="1"/>
          <p:nvPr/>
        </p:nvSpPr>
        <p:spPr>
          <a:xfrm>
            <a:off x="251675" y="3864525"/>
            <a:ext cx="63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考虑函数是否职责单一，是否能通过拆分成多个函数的方式来减少参数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251675" y="4363325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将函数的参数封装成对象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面向对象思想—接口和抽象类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742275" y="654150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抽象类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1545400" y="669438"/>
            <a:ext cx="85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解决复用问题，适用于is-a的关系，</a:t>
            </a:r>
            <a:r>
              <a:rPr lang="en" sz="1200">
                <a:solidFill>
                  <a:srgbClr val="43434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自下而上的设计思路，先有子类的代码重复，然后再抽象成上层的父类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408075" y="66945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239225" y="1159025"/>
            <a:ext cx="49227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// 抽象类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abstract class Logger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String name;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boolean enabled;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Level minPermittedLevel;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public Logger(String name, boolean enabled, Level minPermittedLevel)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this.name = name;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this.enabled = enabled;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this.minPermittedLevel = minPermittedLevel;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public void log(Level level, String message)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boolean loggable = enabled &amp;&amp; (minPermittedLevel.intValue() &lt;= level.intValue());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if (!loggable) return;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doLog(level, message);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protected abstract void doLog(Level level, String message);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  <p:sp>
        <p:nvSpPr>
          <p:cNvPr id="65" name="Google Shape;65;p8"/>
          <p:cNvSpPr txBox="1"/>
          <p:nvPr/>
        </p:nvSpPr>
        <p:spPr>
          <a:xfrm>
            <a:off x="5207950" y="1243775"/>
            <a:ext cx="5714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// 抽象类的子类：输出日志到文件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class FileLogger extends Logger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Writer fileWriter;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@Override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public void doLog(Level level, String mesage)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// 格式化level和message,输出到日志文件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fileWriter.write(...);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// 抽象类的子类: 输出日志到消息中间件(比如kafka)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class MessageQueueLogger extends Logger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private MessageQueueClient msgQueueClient;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@Override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protected void doLog(Level level, String mesage)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// 格式化level和message,输出到消息中间件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msgQueueClient.send(...);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面向对象思想—接口和抽象类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616675" y="788175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接口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1221000" y="718875"/>
            <a:ext cx="758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接口表示一种 has-a 关系，表示具有某些功能，接口实现了约定和实现相分离，可以降低代码间的耦合性，提高代码的可扩展性。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自上而下的设计思路。我们在编程的时候，一般都是先设计接口，再去考虑具体的实现</a:t>
            </a:r>
            <a:endParaRPr sz="1200"/>
          </a:p>
        </p:txBody>
      </p:sp>
      <p:sp>
        <p:nvSpPr>
          <p:cNvPr id="73" name="Google Shape;73;p9"/>
          <p:cNvSpPr/>
          <p:nvPr/>
        </p:nvSpPr>
        <p:spPr>
          <a:xfrm>
            <a:off x="282475" y="836175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4" name="Google Shape;74;p9"/>
          <p:cNvSpPr txBox="1"/>
          <p:nvPr/>
        </p:nvSpPr>
        <p:spPr>
          <a:xfrm>
            <a:off x="352075" y="1311550"/>
            <a:ext cx="56955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接口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interface Filter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void doFilter(RpcRequest req) throws RpcException;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接口实现类：鉴权过滤器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AuthencationFilter implements Filter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@Override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doFilter(RpcRequest req) throws RpcException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//...鉴权逻辑..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接口实现类：限流过滤器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RateLimitFilter implements Filter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@Override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doFilter(RpcRequest req) throws RpcException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//...限流逻辑...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面向对象思想—</a:t>
            </a:r>
            <a:r>
              <a:rPr lang="en">
                <a:solidFill>
                  <a:schemeClr val="accent1"/>
                </a:solidFill>
              </a:rPr>
              <a:t>多用组合少用继承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742275" y="654150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继承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312450" y="1143713"/>
            <a:ext cx="851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继承层次过深、继承关系过于复杂会影响到代码的可读性和可维护性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82" name="Google Shape;82;p10"/>
          <p:cNvSpPr/>
          <p:nvPr/>
        </p:nvSpPr>
        <p:spPr>
          <a:xfrm>
            <a:off x="408075" y="66945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3" name="Google Shape;83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5" y="1975463"/>
            <a:ext cx="8839204" cy="268024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0"/>
          <p:cNvSpPr txBox="1"/>
          <p:nvPr/>
        </p:nvSpPr>
        <p:spPr>
          <a:xfrm>
            <a:off x="408075" y="16987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AbstractBird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//...省略其他属性和方法...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fly() { //...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面向对象思想—多用组合少用继承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742275" y="654150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组合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1462600" y="677238"/>
            <a:ext cx="85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利用组合（composition）、接口、委托（delegation）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408075" y="66945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368050" y="1278950"/>
            <a:ext cx="263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interface Flyable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void fly();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interface Tweetable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void tweet();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interface EggLayable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void layEgg();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" name="Google Shape;94;p11"/>
          <p:cNvSpPr txBox="1"/>
          <p:nvPr/>
        </p:nvSpPr>
        <p:spPr>
          <a:xfrm>
            <a:off x="3754100" y="1278950"/>
            <a:ext cx="518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public class Ostrich implements Tweetable, EggLayable {//鸵鸟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//... 省略其他属性和方法...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tweet()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layEgg()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public class Sparrow impelents Flyable, Tweetable, EggLayable {//麻雀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//... 省略其他属性和方法...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fly()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tweet()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layEgg()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面向对象思想—多用组合少用继承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742275" y="654150"/>
            <a:ext cx="345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1"/>
                </a:solidFill>
              </a:rPr>
              <a:t>组合</a:t>
            </a:r>
            <a:endParaRPr b="1" sz="1500">
              <a:solidFill>
                <a:schemeClr val="accent1"/>
              </a:solidFill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1462600" y="677238"/>
            <a:ext cx="85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利用组合（composition）、接口、委托（delegation）</a:t>
            </a:r>
            <a:endParaRPr sz="1200">
              <a:solidFill>
                <a:srgbClr val="43434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408075" y="669450"/>
            <a:ext cx="334200" cy="304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368050" y="1278950"/>
            <a:ext cx="2631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interface Flyable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void fly();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interface Tweetable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void tweet();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interface EggLayable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void layEgg();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12"/>
          <p:cNvSpPr txBox="1"/>
          <p:nvPr/>
        </p:nvSpPr>
        <p:spPr>
          <a:xfrm>
            <a:off x="3754100" y="1278950"/>
            <a:ext cx="518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public class Ostrich implements Tweetable, EggLayable {//鸵鸟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//... 省略其他属性和方法...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tweet()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layEgg()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public class Sparrow impelents Flyable, Tweetable, EggLayable {//麻雀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//... 省略其他属性和方法...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fly()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tweet()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@Override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public void layEgg() { //... }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面向对象思想—多用组合少用继承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03625" y="803000"/>
            <a:ext cx="5355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interface Flyable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void fly()；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FlyAbility implements Flyable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@Override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fly() { //...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//省略Tweetable/TweetAbility/EggLayable/EggLayAbility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public class Ostrich implements Tweetable, EggLayable {//鸵鸟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TweetAbility tweetAbility = new TweetAbility(); //组合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private EggLayAbility eggLayAbility = new EggLayAbility(); //组合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//... 省略其他属性和方法...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@Override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tweet()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tweetAbility.tweet(); // 委托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@Override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public void layEgg()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eggLayAbility.layEgg(); // 委托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}</a:t>
            </a:r>
            <a:endParaRPr sz="1200"/>
          </a:p>
        </p:txBody>
      </p:sp>
      <p:sp>
        <p:nvSpPr>
          <p:cNvPr id="111" name="Google Shape;111;p13"/>
          <p:cNvSpPr txBox="1"/>
          <p:nvPr/>
        </p:nvSpPr>
        <p:spPr>
          <a:xfrm>
            <a:off x="5267800" y="1078650"/>
            <a:ext cx="35058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继承的</a:t>
            </a:r>
            <a:r>
              <a:rPr b="1" lang="en" sz="1600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作用</a:t>
            </a:r>
            <a:endParaRPr b="1" sz="1600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is-a 关系</a:t>
            </a:r>
            <a:endParaRPr b="1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我们可以通过组合和接口的 has-a 关系来替代；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多态特性</a:t>
            </a:r>
            <a:endParaRPr b="1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我们可以利用接口来实现；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代码复用</a:t>
            </a:r>
            <a:endParaRPr b="1">
              <a:solidFill>
                <a:schemeClr val="accent1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我们可以通过组合和委托来实现。</a:t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333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