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avea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aike.baidu.com/item/%E6%B8%B2%E6%9F%93" TargetMode="External"/><Relationship Id="rId3" Type="http://schemas.openxmlformats.org/officeDocument/2006/relationships/hyperlink" Target="https://baike.baidu.com/item/2D" TargetMode="External"/><Relationship Id="rId4" Type="http://schemas.openxmlformats.org/officeDocument/2006/relationships/hyperlink" Target="https://baike.baidu.com/item/3D" TargetMode="External"/><Relationship Id="rId10" Type="http://schemas.openxmlformats.org/officeDocument/2006/relationships/hyperlink" Target="https://baike.baidu.com/item/%E7%A1%AC%E4%BB%B6%E5%8A%A0%E9%80%9F" TargetMode="External"/><Relationship Id="rId9" Type="http://schemas.openxmlformats.org/officeDocument/2006/relationships/hyperlink" Target="https://baike.baidu.com/item/API" TargetMode="External"/><Relationship Id="rId5" Type="http://schemas.openxmlformats.org/officeDocument/2006/relationships/hyperlink" Target="https://baike.baidu.com/item/%E7%9F%A2%E9%87%8F%E5%9B%BE%E5%BD%A2" TargetMode="External"/><Relationship Id="rId6" Type="http://schemas.openxmlformats.org/officeDocument/2006/relationships/hyperlink" Target="https://baike.baidu.com/item/%E8%AF%AD%E8%A8%80" TargetMode="External"/><Relationship Id="rId7" Type="http://schemas.openxmlformats.org/officeDocument/2006/relationships/hyperlink" Target="https://baike.baidu.com/item/%E8%B7%A8%E5%B9%B3%E5%8F%B0" TargetMode="External"/><Relationship Id="rId8" Type="http://schemas.openxmlformats.org/officeDocument/2006/relationships/hyperlink" Target="https://baike.baidu.com/item/%E5%BA%94%E7%94%A8%E7%A8%8B%E5%BA%8F%E7%BC%96%E7%A8%8B%E6%8E%A5%E5%8F%A3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012d94b7e_0_46:notes"/>
          <p:cNvSpPr txBox="1"/>
          <p:nvPr>
            <p:ph idx="1" type="body"/>
          </p:nvPr>
        </p:nvSpPr>
        <p:spPr>
          <a:xfrm>
            <a:off x="685801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4012d94b7e_0_46:notes"/>
          <p:cNvSpPr/>
          <p:nvPr>
            <p:ph idx="2" type="sldImg"/>
          </p:nvPr>
        </p:nvSpPr>
        <p:spPr>
          <a:xfrm>
            <a:off x="425426" y="1143550"/>
            <a:ext cx="60072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16ae6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16ae6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基本特征如下：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Microsoft Yahei"/>
              <a:buChar char="●"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System是唯一承载逻辑的地方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Microsoft Yahei"/>
              <a:buChar char="●"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Data（阿呸，是Component）不允许有逻辑，对外依赖就更不能有了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Microsoft Yahei"/>
              <a:buChar char="●"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Entity首先是一个Data，但本质上是个多个Data的桥梁，用于标识它们属于同一物体。在不同的数据结构下，它甚至可以仅仅是一个int。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Microsoft Yahei"/>
              <a:buChar char="●"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在允许的情况下，System并不直接依赖Entity，因为并不需要。System直接依赖Data也有利于清晰判断依赖关系。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Microsoft Yahei"/>
              <a:buChar char="●"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至于System之间的相互依赖关系，和以前Component，Manager之间的相互依赖还是一样的。该怎么处理就怎么处理，这是ECS之外的问题。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一些意外的收获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Microsoft Yahei"/>
              <a:buChar char="●"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由于Data被拆散了，不容易遇到读入整个对象却只使用其中一个属性的情况（比如我们常见的读入一个Vector3却只使用一个x），有利于Cache（不过一般不会抠到这个份儿上）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Microsoft Yahei"/>
              <a:buChar char="●"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由于Data被拆散了，状态同步的功能可以直接放在Data上，同步逻辑会变得简单。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Microsoft Yahei"/>
              <a:buChar char="●"/>
            </a:pPr>
            <a:r>
              <a:rPr lang="e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由于Data和System之间依赖关系明确，交叉较少，对线程安全非常友好。在摩尔定律单核失效的现在，多线程会变得越来越重要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ad2a0410c_1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ad2a0410c_1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d2a0410c_1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d2a0410c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d2a0410c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d2a0410c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State（状态）</a:t>
            </a:r>
            <a:endParaRPr sz="120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状态（State），就是一个系统在其生命周期中某一个时刻的运行情况，此时，系统会执行一些操作，或者等待一些外部输入。并且，在当前形态下，可能会有不同的行为和属性。</a:t>
            </a:r>
            <a:endParaRPr sz="135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Guard（条件）</a:t>
            </a:r>
            <a:endParaRPr sz="120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状态机对外部消息进行响应时，除了需要判断当前的状态，还需要判断跟这个状态相关的一些条件是否成立。这种判断称为 Guard（条件）。Guard 通过允许或者禁止某些操作来影响状态机的行为。</a:t>
            </a:r>
            <a:endParaRPr sz="135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Event（事件）</a:t>
            </a:r>
            <a:endParaRPr sz="120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事件（Event），就是在一定的时间和空间上发生的对系统有意义的事情，事件通常会引起状态的变迁，促使状态机从一种状态切换到另一种状态。</a:t>
            </a:r>
            <a:endParaRPr sz="135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Action（动作）</a:t>
            </a:r>
            <a:endParaRPr sz="120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当一个事件（Event）被状态机系统分发的时候，状态机用 动作（Action）来进行响应，比如修改一下变量的值、进行输入输出、产生另外一个 Event 或者迁移到另外一个状态等。</a:t>
            </a:r>
            <a:endParaRPr sz="135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icrosoft Yahei"/>
              <a:buChar char="●"/>
            </a:pPr>
            <a:r>
              <a:rPr lang="en" sz="12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Transition（迁移）</a:t>
            </a:r>
            <a:endParaRPr sz="120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从一个状态切换到另一个状态被称为 Transition（迁移）。引起状态迁移的事件被称为触发事件（triggering event），或者被简称为触发（trigger）。</a:t>
            </a:r>
            <a:endParaRPr sz="135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ad2a0410c_1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ad2a0410c_1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</a:rPr>
              <a:t>我们可以为行为树定义各种各样的控制节点（这也是行为树有意思的地方之一），一般来说，常用的控制节点有以下三种</a:t>
            </a:r>
            <a:endParaRPr sz="1200">
              <a:solidFill>
                <a:srgbClr val="555555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200"/>
              <a:buAutoNum type="arabicPeriod"/>
            </a:pPr>
            <a:r>
              <a:rPr lang="en" sz="1200">
                <a:solidFill>
                  <a:srgbClr val="555555"/>
                </a:solidFill>
              </a:rPr>
              <a:t>选择（Selector）：选择其子节点的某一个执行</a:t>
            </a:r>
            <a:endParaRPr sz="1200">
              <a:solidFill>
                <a:srgbClr val="555555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AutoNum type="arabicPeriod"/>
            </a:pPr>
            <a:r>
              <a:rPr lang="en" sz="1200">
                <a:solidFill>
                  <a:srgbClr val="555555"/>
                </a:solidFill>
              </a:rPr>
              <a:t>序列（Sequence）：将其所有子节点依次执行，也就是说当前一个返回“完成”状态后，再运行先一个子节点</a:t>
            </a:r>
            <a:endParaRPr sz="1200">
              <a:solidFill>
                <a:srgbClr val="555555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AutoNum type="arabicPeriod"/>
            </a:pPr>
            <a:r>
              <a:rPr lang="en" sz="1200">
                <a:solidFill>
                  <a:srgbClr val="555555"/>
                </a:solidFill>
              </a:rPr>
              <a:t>并行（Parallel）：将其所有子节点都运行一遍</a:t>
            </a:r>
            <a:endParaRPr sz="120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d2a0410c_1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d2a0410c_1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3e915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3e915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12d94b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12d94b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今天的主要内容包括三个方面： Opengl,游戏在网络相关的内容，还有AI相关的介绍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12d94b7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12d94b7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</a:rPr>
              <a:t>OpenGL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（英语：</a:t>
            </a:r>
            <a:r>
              <a:rPr i="1" lang="en" sz="1050">
                <a:solidFill>
                  <a:srgbClr val="333333"/>
                </a:solidFill>
                <a:highlight>
                  <a:srgbClr val="FFFFFF"/>
                </a:highlight>
              </a:rPr>
              <a:t>Open Graphics Library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，译名：</a:t>
            </a: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</a:rPr>
              <a:t>开放图形库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或者“开放式图形库”）是用于</a:t>
            </a:r>
            <a:r>
              <a:rPr lang="en" sz="1050" u="sng">
                <a:solidFill>
                  <a:srgbClr val="136EC2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渲染</a:t>
            </a:r>
            <a:r>
              <a:rPr lang="en" sz="1050" u="sng">
                <a:solidFill>
                  <a:srgbClr val="136EC2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2D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、</a:t>
            </a:r>
            <a:r>
              <a:rPr lang="en" sz="1050" u="sng">
                <a:solidFill>
                  <a:srgbClr val="136EC2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3D</a:t>
            </a:r>
            <a:r>
              <a:rPr lang="en" sz="1050" u="sng">
                <a:solidFill>
                  <a:srgbClr val="136EC2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矢量图形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的跨</a:t>
            </a:r>
            <a:r>
              <a:rPr lang="en" sz="1050" u="sng">
                <a:solidFill>
                  <a:srgbClr val="136EC2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语言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、</a:t>
            </a:r>
            <a:r>
              <a:rPr lang="en" sz="1050" u="sng">
                <a:solidFill>
                  <a:srgbClr val="136EC2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跨平台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的</a:t>
            </a:r>
            <a:r>
              <a:rPr lang="en" sz="1050" u="sng">
                <a:solidFill>
                  <a:srgbClr val="136EC2"/>
                </a:solidFill>
                <a:highlight>
                  <a:srgbClr val="FFFFFF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应用程序编程接口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（API）。这个接口由近350个不同的函数调用组成，用来从简单的图形比特绘制复杂的三维景象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OpenGL规范描述了绘制2D和3D图形的抽象</a:t>
            </a:r>
            <a:r>
              <a:rPr lang="en" sz="1050" u="sng">
                <a:solidFill>
                  <a:srgbClr val="136EC2"/>
                </a:solidFill>
                <a:highlight>
                  <a:srgbClr val="FFFFFF"/>
                </a:highlight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。尽管这些API可以完全通过软件实现，但它是为大部分或者全部使用</a:t>
            </a:r>
            <a:r>
              <a:rPr lang="en" sz="1050" u="sng">
                <a:solidFill>
                  <a:srgbClr val="136EC2"/>
                </a:solidFill>
                <a:highlight>
                  <a:srgbClr val="FFFFFF"/>
                </a:highlight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硬件加速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而设计的。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d2a0410c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d2a0410c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我们从下往上看吧。 最基本的要显示物体，我们需要知道物体的坐标，还有颜色，坐标又包括顶点坐标，纹理坐标，法线等等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颜色包括顶点颜色，光照的反射叠加效果。 最终我们通过矩阵变换输出2D/3D图形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d2a0410c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d2a0410c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顶点数据首先从CPU传输到GPU，在GPU内针对每一个顶点运行流水线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ad2a0410c_1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ad2a0410c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" sz="1200">
                <a:solidFill>
                  <a:srgbClr val="111111"/>
                </a:solidFill>
              </a:rPr>
              <a:t>Local coordinates are the coordinates of your object relative to its local origin; they're the coordinates your object begins in.</a:t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" sz="1200">
                <a:solidFill>
                  <a:srgbClr val="111111"/>
                </a:solidFill>
              </a:rPr>
              <a:t>The next step is to transform the local coordinates to world-space coordinates which are coordinates in respect of a larger world. These coordinates are relative to a global origin of the world, together with many other objects also placed relative to the world's origin.</a:t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" sz="1200">
                <a:solidFill>
                  <a:srgbClr val="111111"/>
                </a:solidFill>
              </a:rPr>
              <a:t>Next we transform the world coordinates to view-space coordinates in such a way that each coordinate is as seen from the camera or viewer's point of view.</a:t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" sz="1200">
                <a:solidFill>
                  <a:srgbClr val="111111"/>
                </a:solidFill>
              </a:rPr>
              <a:t>After the coordinates are in view space we want to project them to clip coordinates. Clip coordinates are processed to the -1.0 and 1.0 range and determine which vertices will end up on the screen.</a:t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" sz="1200">
                <a:solidFill>
                  <a:srgbClr val="111111"/>
                </a:solidFill>
              </a:rPr>
              <a:t>And lastly we transform the clip coordinates to screen coordinates in a process we call </a:t>
            </a:r>
            <a:r>
              <a:rPr lang="en" sz="1200">
                <a:solidFill>
                  <a:srgbClr val="008000"/>
                </a:solidFill>
              </a:rPr>
              <a:t>viewport transform</a:t>
            </a:r>
            <a:r>
              <a:rPr lang="en" sz="1200">
                <a:solidFill>
                  <a:srgbClr val="111111"/>
                </a:solidFill>
              </a:rPr>
              <a:t> that transforms the coordinates from -1.0 and 1.0 to the coordinate range defined by </a:t>
            </a:r>
            <a:r>
              <a:rPr lang="en" sz="1200">
                <a:solidFill>
                  <a:srgbClr val="882222"/>
                </a:solidFill>
                <a:latin typeface="Courier New"/>
                <a:ea typeface="Courier New"/>
                <a:cs typeface="Courier New"/>
                <a:sym typeface="Courier New"/>
              </a:rPr>
              <a:t>glViewport</a:t>
            </a:r>
            <a:r>
              <a:rPr lang="en" sz="1200">
                <a:solidFill>
                  <a:srgbClr val="111111"/>
                </a:solidFill>
              </a:rPr>
              <a:t>. The resulting coordinates are then sent to the rasterizer to turn them into fragments.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d2a0410c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d2a0410c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EEEEEE"/>
                </a:highlight>
              </a:rPr>
              <a:t>When we're talking about camera/view space we're talking about all the vertex coordinates as seen from the camera's perspective as the origin of the scene: the view matrix transforms all the world coordinates into view coordinates that are relative to the camera's position and direction. To define a camera we need its position in world space, the direction it's looking at, a vector pointing to the right and a vector pointing upwards from the camera. A careful reader might notice that we're actually going to create a coordinate system with 3 perpendicular unit axes with the camera's position as the origin.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d2a0410c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d2a0410c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5F5F5"/>
                </a:highlight>
              </a:rPr>
              <a:t>启用纹理映射后，如果想把一幅纹理映射到相应的几何图元，就必须告诉GPU如何进行纹理映射，也就是为图元的顶点指定恰当的纹理坐标。纹理坐标用浮点数来表示，范围一般从0.0到1.0，左上角坐标为（0.0，0.0），右上角坐标为（1.0，0.0），左下角坐标为（0.0，1.0），右下角坐标为（1.0，1.0），如下图所示：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a698c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a698c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410846"/>
            <a:ext cx="8978033" cy="29943"/>
            <a:chOff x="173" y="457"/>
            <a:chExt cx="6004" cy="25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173" y="482"/>
              <a:ext cx="60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" name="Google Shape;53;p13"/>
            <p:cNvSpPr/>
            <p:nvPr/>
          </p:nvSpPr>
          <p:spPr>
            <a:xfrm>
              <a:off x="6177" y="457"/>
              <a:ext cx="0" cy="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160" y="80900"/>
            <a:ext cx="300900" cy="3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6481" y="4685534"/>
            <a:ext cx="21198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7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8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54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0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33050" y="653350"/>
            <a:ext cx="8248200" cy="4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4334104"/>
            <a:ext cx="9144000" cy="84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143000" y="3439827"/>
            <a:ext cx="6858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F7F7F"/>
                </a:solidFill>
              </a:rPr>
              <a:t>2019-06  zhongwei.nie@shopee</a:t>
            </a:r>
            <a:endParaRPr i="0" sz="1800" u="none" cap="none" strike="noStrike">
              <a:solidFill>
                <a:srgbClr val="7F7F7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641" y="544953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28750" y="2122325"/>
            <a:ext cx="62865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游戏技术分享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设计模式 - ECS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" y="478925"/>
            <a:ext cx="3701650" cy="25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11300"/>
            <a:ext cx="4448200" cy="25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3"/>
          <p:cNvCxnSpPr>
            <a:stCxn id="181" idx="3"/>
          </p:cNvCxnSpPr>
          <p:nvPr/>
        </p:nvCxnSpPr>
        <p:spPr>
          <a:xfrm>
            <a:off x="3739600" y="1750462"/>
            <a:ext cx="5796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3"/>
          <p:cNvSpPr txBox="1"/>
          <p:nvPr/>
        </p:nvSpPr>
        <p:spPr>
          <a:xfrm>
            <a:off x="2762550" y="322042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组合优于继承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F4F"/>
                </a:solidFill>
                <a:highlight>
                  <a:srgbClr val="FFFFFF"/>
                </a:highlight>
              </a:rPr>
              <a:t>状态和逻辑分离</a:t>
            </a:r>
            <a:r>
              <a:rPr lang="en" sz="12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</a:t>
            </a:r>
            <a:r>
              <a:rPr lang="en" sz="1200">
                <a:solidFill>
                  <a:srgbClr val="4F4F4F"/>
                </a:solidFill>
                <a:highlight>
                  <a:srgbClr val="FFFFFF"/>
                </a:highlight>
              </a:rPr>
              <a:t>适合做网络同步</a:t>
            </a:r>
            <a:endParaRPr sz="1200">
              <a:solidFill>
                <a:srgbClr val="4F4F4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F4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system会连续对同一类component进行操作，cache友好</a:t>
            </a:r>
            <a:endParaRPr sz="1200">
              <a:solidFill>
                <a:srgbClr val="4F4F4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网络-状态同步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1290200" y="900550"/>
            <a:ext cx="61479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F2F"/>
                </a:solidFill>
                <a:highlight>
                  <a:srgbClr val="FFFFFF"/>
                </a:highlight>
              </a:rPr>
              <a:t>角色行为、战斗逻辑等计算均在服务端进行，服务端将状态（计算结果）推给各客户端，客户端只需根据服务端发过来的状态来刷新显示。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1584600" y="1645150"/>
            <a:ext cx="566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F2F2F"/>
                </a:solidFill>
              </a:rPr>
              <a:t>优点</a:t>
            </a:r>
            <a:endParaRPr b="1" sz="15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2F2F"/>
                </a:solidFill>
              </a:rPr>
              <a:t>  安全，服务端同步状态，能有效的防止外挂。</a:t>
            </a:r>
            <a:endParaRPr sz="12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F2F2F"/>
                </a:solidFill>
              </a:rPr>
              <a:t>缺点</a:t>
            </a:r>
            <a:endParaRPr b="1" sz="15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2F2F"/>
                </a:solidFill>
              </a:rPr>
              <a:t>  单位越多同步的数据量越大，RST游戏动则上百个单位（因此不适合于RST游戏。</a:t>
            </a:r>
            <a:endParaRPr sz="12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n" sz="1200">
                <a:solidFill>
                  <a:srgbClr val="2F2F2F"/>
                </a:solidFill>
              </a:rPr>
              <a:t>  网络延迟处理比较麻烦，需要客户端与服务端不断调整来达到较好的效果。</a:t>
            </a:r>
            <a:endParaRPr sz="1200">
              <a:solidFill>
                <a:srgbClr val="2F2F2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网络-帧同步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025" y="478925"/>
            <a:ext cx="6776049" cy="25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1489375" y="3099950"/>
            <a:ext cx="60093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2F2F"/>
                </a:solidFill>
                <a:highlight>
                  <a:srgbClr val="FFFFFF"/>
                </a:highlight>
              </a:rPr>
              <a:t>帧同步所有计算和逻辑均在客户端进行，</a:t>
            </a:r>
            <a:r>
              <a:rPr b="1" lang="en" sz="1200">
                <a:solidFill>
                  <a:srgbClr val="2F2F2F"/>
                </a:solidFill>
                <a:highlight>
                  <a:srgbClr val="FFFFFF"/>
                </a:highlight>
              </a:rPr>
              <a:t>不同步状态，只同步操作指令</a:t>
            </a:r>
            <a:r>
              <a:rPr lang="en" sz="1200">
                <a:solidFill>
                  <a:srgbClr val="2F2F2F"/>
                </a:solidFill>
                <a:highlight>
                  <a:srgbClr val="FFFFFF"/>
                </a:highlight>
              </a:rPr>
              <a:t>。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1454725" y="3446450"/>
            <a:ext cx="60786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F2F2F"/>
                </a:solidFill>
              </a:rPr>
              <a:t>优点</a:t>
            </a:r>
            <a:endParaRPr b="1" sz="15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2F2F"/>
                </a:solidFill>
              </a:rPr>
              <a:t>  由于只同步操作，数据量不受游戏内单位多少的影响。</a:t>
            </a:r>
            <a:endParaRPr sz="12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2F2F"/>
                </a:solidFill>
              </a:rPr>
              <a:t>  天生自带战斗回放，服务端只需把开局所有操作记录下来就行。</a:t>
            </a:r>
            <a:endParaRPr sz="12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F2F2F"/>
                </a:solidFill>
              </a:rPr>
              <a:t>缺点</a:t>
            </a:r>
            <a:endParaRPr b="1" sz="15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2F2F"/>
                </a:solidFill>
              </a:rPr>
              <a:t>  由于计算在客户端，较难防外挂，特别是全图外挂。</a:t>
            </a:r>
            <a:endParaRPr sz="12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F2F2F"/>
                </a:solidFill>
              </a:rPr>
              <a:t>  调试难度大，某一帧不同步之后会产生蝴蝶效应毁掉整场战斗。</a:t>
            </a:r>
            <a:endParaRPr sz="1200">
              <a:solidFill>
                <a:srgbClr val="2F2F2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AI-状态机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5593775" y="464403"/>
            <a:ext cx="30000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　　* 状态总数（state）是有限的。</a:t>
            </a:r>
            <a:endParaRPr sz="1200">
              <a:solidFill>
                <a:srgbClr val="11111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　　* 任一时刻，只处在一种状态之中。</a:t>
            </a:r>
            <a:endParaRPr sz="1200">
              <a:solidFill>
                <a:srgbClr val="11111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　　* 某种条件下，会从一种状态转变（transition）到另一种状态。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50" y="478925"/>
            <a:ext cx="5354226" cy="273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1056400" y="4000500"/>
            <a:ext cx="16278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当前状态(Status)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5703500" y="4000500"/>
            <a:ext cx="1740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</a:t>
            </a:r>
            <a:r>
              <a:rPr lang="en"/>
              <a:t>一个状态</a:t>
            </a:r>
            <a:endParaRPr/>
          </a:p>
        </p:txBody>
      </p:sp>
      <p:cxnSp>
        <p:nvCxnSpPr>
          <p:cNvPr id="209" name="Google Shape;209;p26"/>
          <p:cNvCxnSpPr>
            <a:stCxn id="207" idx="3"/>
            <a:endCxn id="208" idx="1"/>
          </p:cNvCxnSpPr>
          <p:nvPr/>
        </p:nvCxnSpPr>
        <p:spPr>
          <a:xfrm>
            <a:off x="2684200" y="4173900"/>
            <a:ext cx="30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6"/>
          <p:cNvSpPr/>
          <p:nvPr/>
        </p:nvSpPr>
        <p:spPr>
          <a:xfrm>
            <a:off x="4220813" y="3961800"/>
            <a:ext cx="12210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执行Action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2602250" y="3822050"/>
            <a:ext cx="1519500" cy="346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AI-行为树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1330"/>
            <a:ext cx="48101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5590750" y="823375"/>
            <a:ext cx="2775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叶子节点是动作，非叶子节点是选择器(每个选择器都有一个前置条件)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500" y="1666975"/>
            <a:ext cx="3025659" cy="31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5590750" y="4838700"/>
            <a:ext cx="3000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9966"/>
                </a:solidFill>
                <a:highlight>
                  <a:srgbClr val="FFFFFF"/>
                </a:highlight>
              </a:rPr>
              <a:t>S — 选择节点   Se — 序列节点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1585750" y="1667075"/>
            <a:ext cx="57738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Thank You </a:t>
            </a:r>
            <a:r>
              <a:rPr lang="en" sz="3600">
                <a:latin typeface="Caveat"/>
                <a:ea typeface="Caveat"/>
                <a:cs typeface="Caveat"/>
                <a:sym typeface="Caveat"/>
              </a:rPr>
              <a:t>！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433050" y="653350"/>
            <a:ext cx="8248200" cy="4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9"/>
          <p:cNvCxnSpPr/>
          <p:nvPr/>
        </p:nvCxnSpPr>
        <p:spPr>
          <a:xfrm>
            <a:off x="1618350" y="2091050"/>
            <a:ext cx="945300" cy="10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9"/>
          <p:cNvCxnSpPr/>
          <p:nvPr/>
        </p:nvCxnSpPr>
        <p:spPr>
          <a:xfrm>
            <a:off x="2571750" y="3148600"/>
            <a:ext cx="16584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9"/>
          <p:cNvCxnSpPr/>
          <p:nvPr/>
        </p:nvCxnSpPr>
        <p:spPr>
          <a:xfrm flipH="1" rot="10800000">
            <a:off x="4230150" y="2156800"/>
            <a:ext cx="913200" cy="10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内容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298375" y="2175150"/>
            <a:ext cx="1453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-3280241">
            <a:off x="3905982" y="1906732"/>
            <a:ext cx="1323418" cy="1320838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944084" y="8120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3611776" y="414352"/>
            <a:ext cx="2166000" cy="2166000"/>
            <a:chOff x="3611776" y="414352"/>
            <a:chExt cx="2166000" cy="2166000"/>
          </a:xfrm>
        </p:grpSpPr>
        <p:sp>
          <p:nvSpPr>
            <p:cNvPr id="76" name="Google Shape;76;p15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Opengl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4562258" y="2032864"/>
            <a:ext cx="2166000" cy="2166000"/>
            <a:chOff x="4562258" y="2032864"/>
            <a:chExt cx="2166000" cy="2166000"/>
          </a:xfrm>
        </p:grpSpPr>
        <p:sp>
          <p:nvSpPr>
            <p:cNvPr id="79" name="Google Shape;79;p15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2702876" y="2032864"/>
            <a:ext cx="2166000" cy="2166000"/>
            <a:chOff x="2702876" y="2032864"/>
            <a:chExt cx="2166000" cy="2166000"/>
          </a:xfrm>
        </p:grpSpPr>
        <p:sp>
          <p:nvSpPr>
            <p:cNvPr id="82" name="Google Shape;82;p15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网络，状态同步、帧同步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" name="Google Shape;84;p15"/>
          <p:cNvSpPr/>
          <p:nvPr/>
        </p:nvSpPr>
        <p:spPr>
          <a:xfrm>
            <a:off x="4084680" y="194624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710300" y="123825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961500" y="961400"/>
            <a:ext cx="3221100" cy="3220500"/>
            <a:chOff x="2961500" y="961400"/>
            <a:chExt cx="3221100" cy="3220500"/>
          </a:xfrm>
        </p:grpSpPr>
        <p:sp>
          <p:nvSpPr>
            <p:cNvPr id="92" name="Google Shape;92;p16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3782900" y="1200950"/>
              <a:ext cx="15780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具体由设备厂商实现</a:t>
              </a:r>
              <a:endParaRPr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3474050" y="1986200"/>
            <a:ext cx="2195700" cy="2195700"/>
            <a:chOff x="3474050" y="1986200"/>
            <a:chExt cx="2195700" cy="2195700"/>
          </a:xfrm>
        </p:grpSpPr>
        <p:sp>
          <p:nvSpPr>
            <p:cNvPr id="95" name="Google Shape;95;p16"/>
            <p:cNvSpPr/>
            <p:nvPr/>
          </p:nvSpPr>
          <p:spPr>
            <a:xfrm>
              <a:off x="3474050" y="1986200"/>
              <a:ext cx="2195700" cy="21957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3919874" y="2462025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Open Graphics Library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" name="Google Shape;97;p16"/>
          <p:cNvSpPr txBox="1"/>
          <p:nvPr/>
        </p:nvSpPr>
        <p:spPr>
          <a:xfrm>
            <a:off x="3870625" y="3151900"/>
            <a:ext cx="1567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定义了一组API规范-接口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Opengl- Primitive</a:t>
            </a:r>
            <a:endParaRPr/>
          </a:p>
        </p:txBody>
      </p:sp>
      <p:cxnSp>
        <p:nvCxnSpPr>
          <p:cNvPr id="103" name="Google Shape;103;p17"/>
          <p:cNvCxnSpPr>
            <a:stCxn id="104" idx="2"/>
            <a:endCxn id="105" idx="0"/>
          </p:cNvCxnSpPr>
          <p:nvPr/>
        </p:nvCxnSpPr>
        <p:spPr>
          <a:xfrm flipH="1" rot="-5400000">
            <a:off x="5076150" y="1084313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" name="Google Shape;106;p17"/>
          <p:cNvCxnSpPr>
            <a:stCxn id="107" idx="0"/>
            <a:endCxn id="104" idx="2"/>
          </p:cNvCxnSpPr>
          <p:nvPr/>
        </p:nvCxnSpPr>
        <p:spPr>
          <a:xfrm rot="-5400000">
            <a:off x="3305850" y="1084313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8" name="Google Shape;108;p17"/>
          <p:cNvCxnSpPr>
            <a:stCxn id="107" idx="2"/>
            <a:endCxn id="109" idx="0"/>
          </p:cNvCxnSpPr>
          <p:nvPr/>
        </p:nvCxnSpPr>
        <p:spPr>
          <a:xfrm flipH="1" rot="-5400000">
            <a:off x="2843400" y="2751263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" name="Google Shape;110;p17"/>
          <p:cNvCxnSpPr>
            <a:stCxn id="111" idx="0"/>
            <a:endCxn id="107" idx="2"/>
          </p:cNvCxnSpPr>
          <p:nvPr/>
        </p:nvCxnSpPr>
        <p:spPr>
          <a:xfrm rot="-5400000">
            <a:off x="1998150" y="2751338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" name="Google Shape;112;p17"/>
          <p:cNvCxnSpPr>
            <a:stCxn id="105" idx="2"/>
            <a:endCxn id="113" idx="0"/>
          </p:cNvCxnSpPr>
          <p:nvPr/>
        </p:nvCxnSpPr>
        <p:spPr>
          <a:xfrm flipH="1" rot="-5400000">
            <a:off x="6384000" y="2751263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" name="Google Shape;114;p17"/>
          <p:cNvCxnSpPr>
            <a:stCxn id="115" idx="0"/>
            <a:endCxn id="105" idx="2"/>
          </p:cNvCxnSpPr>
          <p:nvPr/>
        </p:nvCxnSpPr>
        <p:spPr>
          <a:xfrm rot="-5400000">
            <a:off x="5538750" y="2751338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16" name="Google Shape;116;p17"/>
          <p:cNvGrpSpPr/>
          <p:nvPr/>
        </p:nvGrpSpPr>
        <p:grpSpPr>
          <a:xfrm>
            <a:off x="3802950" y="1145950"/>
            <a:ext cx="1538100" cy="442513"/>
            <a:chOff x="3802950" y="1145950"/>
            <a:chExt cx="1538100" cy="442513"/>
          </a:xfrm>
        </p:grpSpPr>
        <p:sp>
          <p:nvSpPr>
            <p:cNvPr id="104" name="Google Shape;104;p17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155B54"/>
            </a:solidFill>
            <a:ln cap="flat" cmpd="sng" w="19050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2D/3D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2032650" y="2350450"/>
            <a:ext cx="1538100" cy="442513"/>
            <a:chOff x="2032650" y="2350450"/>
            <a:chExt cx="1538100" cy="442513"/>
          </a:xfrm>
        </p:grpSpPr>
        <p:sp>
          <p:nvSpPr>
            <p:cNvPr id="107" name="Google Shape;107;p17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rgbClr val="1D7E74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坐标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5573250" y="2350450"/>
            <a:ext cx="1538100" cy="442513"/>
            <a:chOff x="5573250" y="2350450"/>
            <a:chExt cx="1538100" cy="442513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5573250" y="2350463"/>
              <a:ext cx="1538100" cy="442500"/>
            </a:xfrm>
            <a:prstGeom prst="rect">
              <a:avLst/>
            </a:prstGeom>
            <a:solidFill>
              <a:srgbClr val="1D7E74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颜色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5732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6418500" y="3555025"/>
            <a:ext cx="1538100" cy="442513"/>
            <a:chOff x="6418500" y="3555025"/>
            <a:chExt cx="1538100" cy="442513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64185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光照。。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6418500" y="3555025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4728000" y="3555038"/>
            <a:ext cx="1538100" cy="442500"/>
            <a:chOff x="4728000" y="3555038"/>
            <a:chExt cx="1538100" cy="442500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47280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顶点颜色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7280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2877900" y="3555038"/>
            <a:ext cx="1538100" cy="442500"/>
            <a:chOff x="2877900" y="3555038"/>
            <a:chExt cx="1538100" cy="442500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28779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纹理坐标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8779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187400" y="3555038"/>
            <a:ext cx="1538100" cy="442500"/>
            <a:chOff x="1187400" y="3555038"/>
            <a:chExt cx="1538100" cy="442500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11874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顶点坐标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1874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4113050" y="1972850"/>
            <a:ext cx="95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矩阵变换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-Graphics PipeLine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400" y="695655"/>
            <a:ext cx="598170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2818350" y="4209925"/>
            <a:ext cx="3108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On GPU-</a:t>
            </a:r>
            <a:r>
              <a:rPr lang="en" sz="1800">
                <a:solidFill>
                  <a:srgbClr val="CC0000"/>
                </a:solidFill>
              </a:rPr>
              <a:t>For A Vertex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Opengl- CoordinateSystem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00" y="443680"/>
            <a:ext cx="762000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268250" y="4298000"/>
            <a:ext cx="5671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</a:t>
            </a:r>
            <a:r>
              <a:rPr lang="en"/>
              <a:t>矩阵变换，顶点局部坐标在顶点shader这里会左乘MVP矩阵。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Camera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50" y="596105"/>
            <a:ext cx="76200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775050" y="2536525"/>
            <a:ext cx="75258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我们会模拟世界坐标某个位置有个相机，这个相机有两种模式(perspective 和Orthographic)，从相机的角度来观察模型或物体就是实际屏幕中显示的内容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825" y="3233425"/>
            <a:ext cx="3330445" cy="16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Texture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25" y="703480"/>
            <a:ext cx="31337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75" y="703480"/>
            <a:ext cx="319087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387525" y="3470100"/>
            <a:ext cx="35052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指定4个顶点坐标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5883325" y="3285150"/>
            <a:ext cx="2797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指定4个对应的纹理坐标（uv）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 rot="10800000">
            <a:off x="1194850" y="2554550"/>
            <a:ext cx="4849200" cy="294300"/>
          </a:xfrm>
          <a:prstGeom prst="curvedConnector3">
            <a:avLst>
              <a:gd fmla="val 54106" name="adj1"/>
            </a:avLst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/>
          <p:nvPr/>
        </p:nvCxnSpPr>
        <p:spPr>
          <a:xfrm flipH="1" rot="10800000">
            <a:off x="1194950" y="995900"/>
            <a:ext cx="4875000" cy="103800"/>
          </a:xfrm>
          <a:prstGeom prst="curvedConnector3">
            <a:avLst>
              <a:gd fmla="val 45471" name="adj1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1"/>
          <p:cNvSpPr txBox="1"/>
          <p:nvPr/>
        </p:nvSpPr>
        <p:spPr>
          <a:xfrm>
            <a:off x="1939650" y="4303700"/>
            <a:ext cx="5360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4个</a:t>
            </a:r>
            <a:r>
              <a:rPr lang="en"/>
              <a:t>顶点一一对应就能把纹理显示出来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更新技术 - 脏矩形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0" y="3730155"/>
            <a:ext cx="44100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75" y="534452"/>
            <a:ext cx="1659800" cy="2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525" y="534450"/>
            <a:ext cx="1659800" cy="270667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5839275" y="1021650"/>
            <a:ext cx="2562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只</a:t>
            </a:r>
            <a:r>
              <a:rPr lang="en"/>
              <a:t>重绘需要更新的地方(dirty area)能大幅提高性能。一般只用于</a:t>
            </a:r>
            <a:r>
              <a:rPr lang="en">
                <a:solidFill>
                  <a:srgbClr val="FF0000"/>
                </a:solidFill>
              </a:rPr>
              <a:t>2D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5839275" y="3883025"/>
            <a:ext cx="2210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每帧计算脏区域，计算量大，为什么还能提高性能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1350" y="2104975"/>
            <a:ext cx="1804526" cy="180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