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13716000" cx="24384000"/>
  <p:notesSz cx="6858000" cy="91440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jWn4ZUInPjafpasnMwfSG/iwMl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2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1、先讲PagingLoadHelper中onCreate，onResume，onPause，onDestory方法里初始化了什么？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2、再讲Activity如何调用这些方法：LifeCycleOwner监听Activity的状态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3、再讲Fragment如何调用这些方法：重写对应的onViewCreate等方法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1、内部的handle方法仅仅是处理和SwipeRefreshLayout和adapter对数据变化的处理，比如给adapter塞数据，SwipeRefreshLayout暂停刷新，分页页数下标增加etc。以及调用外部的handle方法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2、外部的handle方法：在处理完SwipeRefreshLayout和adapter后，这个fragment或者activity的其他操作，比如埋点上报之类的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比较调用onMessageEvent 和调用 initView 的时间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initView和EventBus 的注册在BaseFragment的initFragment方法中被调用，且initView的调用顺序早于EventBus的注册。而initFragment在CommonFragment中的onViewCreate中被调用的。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在Fragment的生命周期函数中，是先onCreate,  onCreateView, onViewCreate, onActivityCreated,  onStart , onResume。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通过打log，发现onMessageEvent是在onStart, onResume之前被调用，在onCreate之后被调用，此时PagingLoadHelper已经初始化了，但还没有调用其本身的onResume方法，所以可以对PendingUpdate的值进行修改。然后，在onResume的时候进行判断是否要更新数据，如果要，则强制更新数据，以达到事件刷新数据的目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当Activity的启动模式是SingleTask时 onNewIntent与生命周期的调用顺序 onNewIntent，onRestart，onStart，onResume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PagingLoadHelper的初始化在initView中，而initView时在onCreate中调用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1、跳转前，设置PendingUpdate；跳转回来时，重新调用onResume，可以强制刷新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2、onNewIntent，设置PendingUpdate；到调用onResume时，可以强制刷新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type="title"/>
          </p:nvPr>
        </p:nvSpPr>
        <p:spPr>
          <a:xfrm>
            <a:off x="1778000" y="6009594"/>
            <a:ext cx="20828002" cy="2268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" type="body"/>
          </p:nvPr>
        </p:nvSpPr>
        <p:spPr>
          <a:xfrm>
            <a:off x="1778000" y="8931064"/>
            <a:ext cx="20828000" cy="1587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2" type="sldNum"/>
          </p:nvPr>
        </p:nvSpPr>
        <p:spPr>
          <a:xfrm>
            <a:off x="23369271" y="12878751"/>
            <a:ext cx="453331" cy="4472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 txBox="1"/>
          <p:nvPr/>
        </p:nvSpPr>
        <p:spPr>
          <a:xfrm>
            <a:off x="10180318" y="12832130"/>
            <a:ext cx="402336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grpSp>
        <p:nvGrpSpPr>
          <p:cNvPr id="20" name="Google Shape;20;p36"/>
          <p:cNvGrpSpPr/>
          <p:nvPr/>
        </p:nvGrpSpPr>
        <p:grpSpPr>
          <a:xfrm>
            <a:off x="454779" y="493346"/>
            <a:ext cx="2201546" cy="1026520"/>
            <a:chOff x="-2" y="-2"/>
            <a:chExt cx="2201545" cy="1026518"/>
          </a:xfrm>
        </p:grpSpPr>
        <p:pic>
          <p:nvPicPr>
            <p:cNvPr descr="Google Shape;21;p14" id="21" name="Google Shape;21;p36"/>
            <p:cNvPicPr preferRelativeResize="0"/>
            <p:nvPr/>
          </p:nvPicPr>
          <p:blipFill rotWithShape="1">
            <a:blip r:embed="rId2">
              <a:alphaModFix/>
            </a:blip>
            <a:srcRect b="24308" l="2858" r="66963" t="10174"/>
            <a:stretch/>
          </p:blipFill>
          <p:spPr>
            <a:xfrm>
              <a:off x="-2" y="-2"/>
              <a:ext cx="1024513" cy="1026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22;p14" id="22" name="Google Shape;22;p36"/>
            <p:cNvPicPr preferRelativeResize="0"/>
            <p:nvPr/>
          </p:nvPicPr>
          <p:blipFill rotWithShape="1">
            <a:blip r:embed="rId2">
              <a:alphaModFix/>
            </a:blip>
            <a:srcRect b="24308" l="62438" r="1516" t="10174"/>
            <a:stretch/>
          </p:blipFill>
          <p:spPr>
            <a:xfrm>
              <a:off x="977822" y="-2"/>
              <a:ext cx="1223721" cy="10265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" name="Google Shape;23;p36"/>
          <p:cNvCxnSpPr/>
          <p:nvPr/>
        </p:nvCxnSpPr>
        <p:spPr>
          <a:xfrm>
            <a:off x="2887262" y="1451377"/>
            <a:ext cx="20354937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24" name="Google Shape;24;p36"/>
          <p:cNvSpPr txBox="1"/>
          <p:nvPr>
            <p:ph type="title"/>
          </p:nvPr>
        </p:nvSpPr>
        <p:spPr>
          <a:xfrm>
            <a:off x="2794929" y="164802"/>
            <a:ext cx="18086114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2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 txBox="1"/>
          <p:nvPr/>
        </p:nvSpPr>
        <p:spPr>
          <a:xfrm>
            <a:off x="10180318" y="12832130"/>
            <a:ext cx="4023364" cy="375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grpSp>
        <p:nvGrpSpPr>
          <p:cNvPr id="28" name="Google Shape;28;p37"/>
          <p:cNvGrpSpPr/>
          <p:nvPr/>
        </p:nvGrpSpPr>
        <p:grpSpPr>
          <a:xfrm>
            <a:off x="454779" y="493346"/>
            <a:ext cx="2201546" cy="1026520"/>
            <a:chOff x="-2" y="-2"/>
            <a:chExt cx="2201545" cy="1026518"/>
          </a:xfrm>
        </p:grpSpPr>
        <p:pic>
          <p:nvPicPr>
            <p:cNvPr descr="Google Shape;21;p14" id="29" name="Google Shape;29;p37"/>
            <p:cNvPicPr preferRelativeResize="0"/>
            <p:nvPr/>
          </p:nvPicPr>
          <p:blipFill rotWithShape="1">
            <a:blip r:embed="rId2">
              <a:alphaModFix/>
            </a:blip>
            <a:srcRect b="24308" l="2858" r="66963" t="10174"/>
            <a:stretch/>
          </p:blipFill>
          <p:spPr>
            <a:xfrm>
              <a:off x="-2" y="-2"/>
              <a:ext cx="1024513" cy="1026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22;p14" id="30" name="Google Shape;30;p37"/>
            <p:cNvPicPr preferRelativeResize="0"/>
            <p:nvPr/>
          </p:nvPicPr>
          <p:blipFill rotWithShape="1">
            <a:blip r:embed="rId2">
              <a:alphaModFix/>
            </a:blip>
            <a:srcRect b="24308" l="62438" r="1516" t="10174"/>
            <a:stretch/>
          </p:blipFill>
          <p:spPr>
            <a:xfrm>
              <a:off x="977822" y="-2"/>
              <a:ext cx="1223721" cy="10265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" name="Google Shape;31;p37"/>
          <p:cNvCxnSpPr/>
          <p:nvPr/>
        </p:nvCxnSpPr>
        <p:spPr>
          <a:xfrm>
            <a:off x="2887262" y="1451377"/>
            <a:ext cx="20354937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" name="Google Shape;32;p37"/>
          <p:cNvSpPr txBox="1"/>
          <p:nvPr>
            <p:ph type="title"/>
          </p:nvPr>
        </p:nvSpPr>
        <p:spPr>
          <a:xfrm>
            <a:off x="2794929" y="164802"/>
            <a:ext cx="18086114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  <a:defRPr sz="1800">
                <a:solidFill>
                  <a:srgbClr val="80808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 showMasterSp="0">
  <p:cSld name="Divi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38"/>
          <p:cNvCxnSpPr/>
          <p:nvPr/>
        </p:nvCxnSpPr>
        <p:spPr>
          <a:xfrm>
            <a:off x="3689224" y="8856404"/>
            <a:ext cx="1943407" cy="3"/>
          </a:xfrm>
          <a:prstGeom prst="straightConnector1">
            <a:avLst/>
          </a:prstGeom>
          <a:noFill/>
          <a:ln cap="flat" cmpd="sng" w="1524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28;p15" id="36" name="Google Shape;36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442" y="509414"/>
            <a:ext cx="8701603" cy="1499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8"/>
          <p:cNvSpPr txBox="1"/>
          <p:nvPr>
            <p:ph type="title"/>
          </p:nvPr>
        </p:nvSpPr>
        <p:spPr>
          <a:xfrm>
            <a:off x="3617505" y="5281309"/>
            <a:ext cx="13407610" cy="2268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23425776" y="12878751"/>
            <a:ext cx="340321" cy="32355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>
                <a:solidFill>
                  <a:srgbClr val="7F7F7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py" showMasterSp="0">
  <p:cSld name="Title cop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32;p16" id="40" name="Google Shape;4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1198" y="2091993"/>
            <a:ext cx="8701604" cy="149990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9"/>
          <p:cNvSpPr txBox="1"/>
          <p:nvPr>
            <p:ph type="title"/>
          </p:nvPr>
        </p:nvSpPr>
        <p:spPr>
          <a:xfrm>
            <a:off x="1778000" y="5723844"/>
            <a:ext cx="20828002" cy="2268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1778000" y="8931064"/>
            <a:ext cx="20828000" cy="1587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39"/>
          <p:cNvSpPr/>
          <p:nvPr/>
        </p:nvSpPr>
        <p:spPr>
          <a:xfrm>
            <a:off x="15050" y="13386725"/>
            <a:ext cx="24399900" cy="415801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39"/>
          <p:cNvSpPr/>
          <p:nvPr/>
        </p:nvSpPr>
        <p:spPr>
          <a:xfrm>
            <a:off x="-31027" y="13386874"/>
            <a:ext cx="19466404" cy="415801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39"/>
          <p:cNvSpPr txBox="1"/>
          <p:nvPr>
            <p:ph idx="12" type="sldNum"/>
          </p:nvPr>
        </p:nvSpPr>
        <p:spPr>
          <a:xfrm>
            <a:off x="17248534" y="12712700"/>
            <a:ext cx="453332" cy="4472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38;p17" id="47" name="Google Shape;47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4442" y="509414"/>
            <a:ext cx="8701603" cy="149990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0"/>
          <p:cNvSpPr/>
          <p:nvPr/>
        </p:nvSpPr>
        <p:spPr>
          <a:xfrm>
            <a:off x="15050" y="13386725"/>
            <a:ext cx="24399900" cy="415801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40"/>
          <p:cNvSpPr/>
          <p:nvPr/>
        </p:nvSpPr>
        <p:spPr>
          <a:xfrm>
            <a:off x="-31027" y="13386874"/>
            <a:ext cx="19466404" cy="415801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40"/>
          <p:cNvSpPr txBox="1"/>
          <p:nvPr>
            <p:ph type="title"/>
          </p:nvPr>
        </p:nvSpPr>
        <p:spPr>
          <a:xfrm>
            <a:off x="1778000" y="5723844"/>
            <a:ext cx="20828002" cy="2268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2" type="sldNum"/>
          </p:nvPr>
        </p:nvSpPr>
        <p:spPr>
          <a:xfrm>
            <a:off x="17248534" y="12712700"/>
            <a:ext cx="453332" cy="4472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/>
          <p:nvPr/>
        </p:nvSpPr>
        <p:spPr>
          <a:xfrm>
            <a:off x="15050" y="13386725"/>
            <a:ext cx="24399900" cy="415801"/>
          </a:xfrm>
          <a:prstGeom prst="rect">
            <a:avLst/>
          </a:prstGeom>
          <a:solidFill>
            <a:srgbClr val="05158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34"/>
          <p:cNvSpPr/>
          <p:nvPr/>
        </p:nvSpPr>
        <p:spPr>
          <a:xfrm>
            <a:off x="-31027" y="13386874"/>
            <a:ext cx="19466404" cy="415801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8" name="Google Shape;8;p34"/>
          <p:cNvGrpSpPr/>
          <p:nvPr/>
        </p:nvGrpSpPr>
        <p:grpSpPr>
          <a:xfrm>
            <a:off x="9372070" y="2726736"/>
            <a:ext cx="5639861" cy="2629704"/>
            <a:chOff x="-2" y="-1"/>
            <a:chExt cx="5639859" cy="2629703"/>
          </a:xfrm>
        </p:grpSpPr>
        <p:pic>
          <p:nvPicPr>
            <p:cNvPr descr="Google Shape;9;p12" id="9" name="Google Shape;9;p34"/>
            <p:cNvPicPr preferRelativeResize="0"/>
            <p:nvPr/>
          </p:nvPicPr>
          <p:blipFill rotWithShape="1">
            <a:blip r:embed="rId1">
              <a:alphaModFix/>
            </a:blip>
            <a:srcRect b="24308" l="2858" r="66963" t="10174"/>
            <a:stretch/>
          </p:blipFill>
          <p:spPr>
            <a:xfrm>
              <a:off x="-2" y="-1"/>
              <a:ext cx="2624568" cy="2629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oogle Shape;10;p12" id="10" name="Google Shape;10;p34"/>
            <p:cNvPicPr preferRelativeResize="0"/>
            <p:nvPr/>
          </p:nvPicPr>
          <p:blipFill rotWithShape="1">
            <a:blip r:embed="rId1">
              <a:alphaModFix/>
            </a:blip>
            <a:srcRect b="24308" l="62438" r="1516" t="10174"/>
            <a:stretch/>
          </p:blipFill>
          <p:spPr>
            <a:xfrm>
              <a:off x="2504963" y="-1"/>
              <a:ext cx="3134894" cy="26297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34"/>
          <p:cNvSpPr txBox="1"/>
          <p:nvPr>
            <p:ph type="title"/>
          </p:nvPr>
        </p:nvSpPr>
        <p:spPr>
          <a:xfrm>
            <a:off x="1778000" y="6009594"/>
            <a:ext cx="20828002" cy="226831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2800"/>
              <a:buFont typeface="Arial"/>
              <a:buNone/>
              <a:defRPr b="1" i="0" sz="128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" type="body"/>
          </p:nvPr>
        </p:nvSpPr>
        <p:spPr>
          <a:xfrm>
            <a:off x="1778000" y="8931064"/>
            <a:ext cx="20828000" cy="158750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2" type="sldNum"/>
          </p:nvPr>
        </p:nvSpPr>
        <p:spPr>
          <a:xfrm>
            <a:off x="23369271" y="12878751"/>
            <a:ext cx="453331" cy="44722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nfluence.shopee.io/pages/viewpage.action?pageId=564311816" TargetMode="External"/><Relationship Id="rId4" Type="http://schemas.openxmlformats.org/officeDocument/2006/relationships/hyperlink" Target="https://git.garena.com/shopee/ssz-client/android/supplychain/corelib/-/tree/dev/store-framework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4228348" y="6349924"/>
            <a:ext cx="15927301" cy="1879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0000"/>
              <a:buFont typeface="Arial"/>
              <a:buNone/>
            </a:pPr>
            <a:r>
              <a:rPr b="1" i="0" lang="en-US" sz="10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分页库和存储库技术分享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57247" y="10521585"/>
            <a:ext cx="6469507" cy="7366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929292"/>
                </a:solidFill>
                <a:latin typeface="Arial"/>
                <a:ea typeface="Arial"/>
                <a:cs typeface="Arial"/>
                <a:sym typeface="Arial"/>
              </a:rPr>
              <a:t>莫兰芳, 2022-9-28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47" name="Google Shape;147;p10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49" name="Google Shape;149;p10"/>
          <p:cNvSpPr txBox="1"/>
          <p:nvPr/>
        </p:nvSpPr>
        <p:spPr>
          <a:xfrm>
            <a:off x="3671395" y="3016872"/>
            <a:ext cx="3480398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</a:t>
            </a:r>
            <a:endParaRPr/>
          </a:p>
        </p:txBody>
      </p:sp>
      <p:pic>
        <p:nvPicPr>
          <p:cNvPr descr="PagingCallback.png"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0182" y="4807478"/>
            <a:ext cx="14625767" cy="541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3671395" y="3016872"/>
            <a:ext cx="540580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代码解析—基本类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idx="4294967295" type="sldNum"/>
          </p:nvPr>
        </p:nvSpPr>
        <p:spPr>
          <a:xfrm>
            <a:off x="23386704" y="12866602"/>
            <a:ext cx="432805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57" name="Google Shape;157;p11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3671395" y="3016872"/>
            <a:ext cx="6056537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代码解析—基本类</a:t>
            </a:r>
            <a:endParaRPr/>
          </a:p>
        </p:txBody>
      </p:sp>
      <p:pic>
        <p:nvPicPr>
          <p:cNvPr descr="PagingSouce.png"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6112" y="4915361"/>
            <a:ext cx="12916543" cy="586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截屏2022-09-23 15.18.38.png"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2840" y="3402020"/>
            <a:ext cx="16320043" cy="90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/>
          <p:nvPr/>
        </p:nvSpPr>
        <p:spPr>
          <a:xfrm>
            <a:off x="3260447" y="11073580"/>
            <a:ext cx="7500755" cy="802018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68" name="Google Shape;168;p12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1988182" y="2023110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3727579" y="2542770"/>
            <a:ext cx="5259276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代码解析—基本类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3671395" y="3016872"/>
            <a:ext cx="9682404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代码解析—Helper处理数据</a:t>
            </a:r>
            <a:endParaRPr/>
          </a:p>
        </p:txBody>
      </p:sp>
      <p:pic>
        <p:nvPicPr>
          <p:cNvPr descr="loaddata.png"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945" y="4128158"/>
            <a:ext cx="12016087" cy="766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/>
          <p:nvPr/>
        </p:nvSpPr>
        <p:spPr>
          <a:xfrm>
            <a:off x="3018590" y="9050944"/>
            <a:ext cx="13221829" cy="685801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87" name="Google Shape;187;p14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3671395" y="3016872"/>
            <a:ext cx="706770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代码解析—Helper处理数据</a:t>
            </a:r>
            <a:endParaRPr/>
          </a:p>
        </p:txBody>
      </p:sp>
      <p:pic>
        <p:nvPicPr>
          <p:cNvPr descr="handledata.png"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4111" y="1693913"/>
            <a:ext cx="8963130" cy="10660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/>
          <p:nvPr/>
        </p:nvSpPr>
        <p:spPr>
          <a:xfrm>
            <a:off x="11772906" y="4096382"/>
            <a:ext cx="11224462" cy="4125986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96" name="Google Shape;196;p15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3654077" y="3016872"/>
            <a:ext cx="9079170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代码解析—Helper处理数据</a:t>
            </a:r>
            <a:endParaRPr/>
          </a:p>
        </p:txBody>
      </p:sp>
      <p:pic>
        <p:nvPicPr>
          <p:cNvPr descr="handlefail.png" id="199" name="Google Shape;1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8471" y="4514089"/>
            <a:ext cx="13160754" cy="661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05" name="Google Shape;205;p16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pic>
        <p:nvPicPr>
          <p:cNvPr descr="handlecancel.png"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3911" y="4620197"/>
            <a:ext cx="13432235" cy="679032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/>
        </p:nvSpPr>
        <p:spPr>
          <a:xfrm>
            <a:off x="3671395" y="3016872"/>
            <a:ext cx="9927635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代码解析—Helper处理数据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3671395" y="3016872"/>
            <a:ext cx="9927635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代码解析—Base类获取数据</a:t>
            </a:r>
            <a:endParaRPr/>
          </a:p>
        </p:txBody>
      </p:sp>
      <p:pic>
        <p:nvPicPr>
          <p:cNvPr descr="截屏2022-09-23 14.46.49.png"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309" y="4119598"/>
            <a:ext cx="13804684" cy="4030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/>
          <p:nvPr/>
        </p:nvSpPr>
        <p:spPr>
          <a:xfrm>
            <a:off x="1796050" y="5582659"/>
            <a:ext cx="14351202" cy="772097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3 17.42.54.png" id="219" name="Google Shape;2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3252" y="8579803"/>
            <a:ext cx="13411201" cy="386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/>
          <p:nvPr/>
        </p:nvSpPr>
        <p:spPr>
          <a:xfrm>
            <a:off x="1796050" y="9942212"/>
            <a:ext cx="14018942" cy="772097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16497758" y="7261163"/>
            <a:ext cx="9658250" cy="2227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20842" lvl="0" marL="320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✦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重写方法：（从上到下调用）选择性重写</a:t>
            </a:r>
            <a:endParaRPr/>
          </a:p>
          <a:p>
            <a:pPr indent="-320842" lvl="2" marL="1082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getPagingDataType：（Acrivity没有）</a:t>
            </a:r>
            <a:endParaRPr/>
          </a:p>
          <a:p>
            <a:pPr indent="-320842" lvl="2" marL="1082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getPagingData</a:t>
            </a:r>
            <a:endParaRPr/>
          </a:p>
          <a:p>
            <a:pPr indent="-320842" lvl="2" marL="1082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getPagingResp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27" name="Google Shape;227;p18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28" name="Google Shape;228;p18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3671395" y="3016872"/>
            <a:ext cx="14251237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代码解析—Base类初始化PagingLoadingHelper的参数</a:t>
            </a:r>
            <a:endParaRPr/>
          </a:p>
        </p:txBody>
      </p:sp>
      <p:pic>
        <p:nvPicPr>
          <p:cNvPr descr="截屏2022-09-23 15.18.38.png"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7964" y="3756550"/>
            <a:ext cx="16320044" cy="904710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/>
          <p:nvPr/>
        </p:nvSpPr>
        <p:spPr>
          <a:xfrm>
            <a:off x="3583545" y="9688471"/>
            <a:ext cx="8555683" cy="1412147"/>
          </a:xfrm>
          <a:prstGeom prst="rect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37" name="Google Shape;237;p19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3671395" y="3016872"/>
            <a:ext cx="17504362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代码解析—Base类初始化PagingLoadingHelper的参数（Activity）</a:t>
            </a:r>
            <a:endParaRPr/>
          </a:p>
        </p:txBody>
      </p:sp>
      <p:pic>
        <p:nvPicPr>
          <p:cNvPr descr="截屏2022-09-23 17.42.54.png"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68" y="3811866"/>
            <a:ext cx="12956783" cy="372998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9"/>
          <p:cNvSpPr/>
          <p:nvPr/>
        </p:nvSpPr>
        <p:spPr>
          <a:xfrm>
            <a:off x="139893" y="6116621"/>
            <a:ext cx="9810767" cy="41662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>
            <a:off x="12105387" y="5727671"/>
            <a:ext cx="11976101" cy="7874001"/>
            <a:chOff x="0" y="0"/>
            <a:chExt cx="11976100" cy="7874000"/>
          </a:xfrm>
        </p:grpSpPr>
        <p:pic>
          <p:nvPicPr>
            <p:cNvPr descr="截屏2022-09-23 18.18.13.png" id="243" name="Google Shape;243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3200" y="203200"/>
              <a:ext cx="11569700" cy="7429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截屏2022-09-23 18.18.13.png" id="244" name="Google Shape;244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1976100" cy="787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680"/>
              <a:buFont typeface="Arial"/>
              <a:buNone/>
            </a:pPr>
            <a:r>
              <a:t/>
            </a:r>
            <a:endParaRPr sz="4680"/>
          </a:p>
        </p:txBody>
      </p:sp>
      <p:sp>
        <p:nvSpPr>
          <p:cNvPr id="64" name="Google Shape;64;p2"/>
          <p:cNvSpPr/>
          <p:nvPr/>
        </p:nvSpPr>
        <p:spPr>
          <a:xfrm>
            <a:off x="1344965" y="4872359"/>
            <a:ext cx="21694070" cy="1435223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891875" y="5083371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3427973" y="5066949"/>
            <a:ext cx="11088003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814982" y="6429172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814982" y="7692821"/>
            <a:ext cx="849660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</p:txBody>
      </p:sp>
      <p:sp>
        <p:nvSpPr>
          <p:cNvPr id="69" name="Google Shape;69;p2"/>
          <p:cNvSpPr txBox="1"/>
          <p:nvPr/>
        </p:nvSpPr>
        <p:spPr>
          <a:xfrm>
            <a:off x="3450877" y="6429150"/>
            <a:ext cx="14247054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 and Load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3431323" y="7609243"/>
            <a:ext cx="11107502" cy="12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Store-framework：Store-sample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50" name="Google Shape;250;p20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3671395" y="3016872"/>
            <a:ext cx="11489132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代码解析—Base类加载流程的后续操作</a:t>
            </a:r>
            <a:endParaRPr/>
          </a:p>
        </p:txBody>
      </p:sp>
      <p:pic>
        <p:nvPicPr>
          <p:cNvPr descr="截屏2022-09-23 18.11.21.png"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39" y="5117196"/>
            <a:ext cx="15853700" cy="1635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59" name="Google Shape;259;p21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3671395" y="3016872"/>
            <a:ext cx="10348311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代码解析—事件刷新（PagingLoadHelper）</a:t>
            </a:r>
            <a:endParaRPr/>
          </a:p>
        </p:txBody>
      </p:sp>
      <p:pic>
        <p:nvPicPr>
          <p:cNvPr descr="截屏2022-09-23 18.37.32.png"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875" y="4703334"/>
            <a:ext cx="5511801" cy="172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3 18.39.03.png" id="263" name="Google Shape;26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78" y="8031132"/>
            <a:ext cx="10718801" cy="3200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3 18.39.20.png" id="264" name="Google Shape;2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88395" y="4313763"/>
            <a:ext cx="8636001" cy="2616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3 18.39.55.png" id="265" name="Google Shape;26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86846" y="9052045"/>
            <a:ext cx="8750301" cy="1765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1"/>
          <p:cNvCxnSpPr/>
          <p:nvPr/>
        </p:nvCxnSpPr>
        <p:spPr>
          <a:xfrm>
            <a:off x="3674949" y="6597496"/>
            <a:ext cx="1" cy="1264887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21"/>
          <p:cNvCxnSpPr/>
          <p:nvPr/>
        </p:nvCxnSpPr>
        <p:spPr>
          <a:xfrm>
            <a:off x="6882190" y="5598828"/>
            <a:ext cx="7929690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21"/>
          <p:cNvCxnSpPr/>
          <p:nvPr/>
        </p:nvCxnSpPr>
        <p:spPr>
          <a:xfrm>
            <a:off x="18961996" y="7028491"/>
            <a:ext cx="1" cy="176530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21"/>
          <p:cNvSpPr txBox="1"/>
          <p:nvPr/>
        </p:nvSpPr>
        <p:spPr>
          <a:xfrm>
            <a:off x="5245250" y="6662877"/>
            <a:ext cx="3379392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15194362" y="11244028"/>
            <a:ext cx="7535268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BasePagingFragment/BasePagingActivity</a:t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4715312" y="11398494"/>
            <a:ext cx="3379392" cy="45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15005532" y="7001636"/>
            <a:ext cx="3379391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78" name="Google Shape;278;p22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80" name="Google Shape;280;p22"/>
          <p:cNvSpPr txBox="1"/>
          <p:nvPr/>
        </p:nvSpPr>
        <p:spPr>
          <a:xfrm>
            <a:off x="3671395" y="3016872"/>
            <a:ext cx="10348311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代码解析—事件刷新（PagingLoadHelper）</a:t>
            </a:r>
            <a:endParaRPr/>
          </a:p>
        </p:txBody>
      </p:sp>
      <p:pic>
        <p:nvPicPr>
          <p:cNvPr descr="截屏2022-09-23 18.37.32.png" id="281" name="Google Shape;2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875" y="4703334"/>
            <a:ext cx="5511801" cy="172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3 18.39.03.png" id="282" name="Google Shape;28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85740" y="3966734"/>
            <a:ext cx="10718801" cy="3200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22"/>
          <p:cNvCxnSpPr/>
          <p:nvPr/>
        </p:nvCxnSpPr>
        <p:spPr>
          <a:xfrm>
            <a:off x="7047591" y="5623192"/>
            <a:ext cx="4096234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截屏2022-09-23 19.04.47.png" id="284" name="Google Shape;28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22994" y="10198682"/>
            <a:ext cx="6731001" cy="1549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2"/>
          <p:cNvCxnSpPr/>
          <p:nvPr/>
        </p:nvCxnSpPr>
        <p:spPr>
          <a:xfrm>
            <a:off x="15825121" y="7330950"/>
            <a:ext cx="1" cy="2703918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截屏2022-09-23 19.05.35.png" id="286" name="Google Shape;28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5807" y="9987928"/>
            <a:ext cx="6934201" cy="184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2"/>
          <p:cNvCxnSpPr/>
          <p:nvPr/>
        </p:nvCxnSpPr>
        <p:spPr>
          <a:xfrm flipH="1">
            <a:off x="8459820" y="10762680"/>
            <a:ext cx="4023363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8" name="Google Shape;288;p22"/>
          <p:cNvSpPr txBox="1"/>
          <p:nvPr/>
        </p:nvSpPr>
        <p:spPr>
          <a:xfrm>
            <a:off x="2160080" y="6629697"/>
            <a:ext cx="3379391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1530913" y="7405796"/>
            <a:ext cx="3379392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17441527" y="9503416"/>
            <a:ext cx="3379392" cy="45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PagingLoadHelper</a:t>
            </a:r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675082" y="9255910"/>
            <a:ext cx="7535269" cy="456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BasePagingFragment/BasePagingActivity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297" name="Google Shape;297;p23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298" name="Google Shape;298;p23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3671395" y="3016872"/>
            <a:ext cx="10348311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代码解析—事件刷新（Fragment）</a:t>
            </a:r>
            <a:endParaRPr/>
          </a:p>
        </p:txBody>
      </p:sp>
      <p:pic>
        <p:nvPicPr>
          <p:cNvPr descr="截屏2022-09-23 18.33.37.png" id="300" name="Google Shape;3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840" y="4807478"/>
            <a:ext cx="10018736" cy="3213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3 18.34.39.png" id="301" name="Google Shape;3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3309" y="4807478"/>
            <a:ext cx="9586564" cy="321380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12065815" y="6167633"/>
            <a:ext cx="3683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1670095" y="6540286"/>
            <a:ext cx="10517930" cy="685801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12966921" y="6992563"/>
            <a:ext cx="9179339" cy="378521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13824449" y="5129427"/>
            <a:ext cx="1566660" cy="378521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截屏2022-09-23 18.46.37.png" id="306" name="Google Shape;30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0320" y="8861194"/>
            <a:ext cx="10786836" cy="468599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3"/>
          <p:cNvSpPr/>
          <p:nvPr/>
        </p:nvSpPr>
        <p:spPr>
          <a:xfrm>
            <a:off x="1670095" y="10722979"/>
            <a:ext cx="5970460" cy="37852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13" name="Google Shape;313;p24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3671395" y="3016872"/>
            <a:ext cx="10348311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代码解析—事件刷新（Activity）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12065815" y="6167633"/>
            <a:ext cx="368301" cy="254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kupPendingTask onNewIntent.png"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406" y="4418746"/>
            <a:ext cx="5511801" cy="1917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kupPendingTaskActivity.png" id="318" name="Google Shape;3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9398" y="10961518"/>
            <a:ext cx="13563601" cy="146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kupPendingTask 跳转2.png" id="319" name="Google Shape;31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2970" y="7209745"/>
            <a:ext cx="10375901" cy="2959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截屏2022-09-27 10.43.32.png" id="320" name="Google Shape;32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50618" y="4420208"/>
            <a:ext cx="9359901" cy="7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4"/>
          <p:cNvSpPr/>
          <p:nvPr/>
        </p:nvSpPr>
        <p:spPr>
          <a:xfrm>
            <a:off x="1161355" y="9159195"/>
            <a:ext cx="9179340" cy="37852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1161355" y="11502508"/>
            <a:ext cx="9179340" cy="378521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3352081" y="4839228"/>
            <a:ext cx="1566660" cy="37852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15110752" y="4450496"/>
            <a:ext cx="1566660" cy="378520"/>
          </a:xfrm>
          <a:prstGeom prst="rect">
            <a:avLst/>
          </a:prstGeom>
          <a:noFill/>
          <a:ln cap="flat" cmpd="sng" w="635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330" name="Google Shape;330;p25"/>
          <p:cNvSpPr txBox="1"/>
          <p:nvPr/>
        </p:nvSpPr>
        <p:spPr>
          <a:xfrm>
            <a:off x="800069" y="1921734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2539467" y="2441393"/>
            <a:ext cx="10348310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代码解析—总结（Fragment）</a:t>
            </a:r>
            <a:endParaRPr/>
          </a:p>
        </p:txBody>
      </p:sp>
      <p:pic>
        <p:nvPicPr>
          <p:cNvPr descr="fragment.png" id="332" name="Google Shape;3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2467" y="1598204"/>
            <a:ext cx="14363701" cy="1111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338" name="Google Shape;338;p26"/>
          <p:cNvSpPr txBox="1"/>
          <p:nvPr/>
        </p:nvSpPr>
        <p:spPr>
          <a:xfrm>
            <a:off x="800069" y="1921734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339" name="Google Shape;339;p26"/>
          <p:cNvSpPr txBox="1"/>
          <p:nvPr/>
        </p:nvSpPr>
        <p:spPr>
          <a:xfrm>
            <a:off x="2539467" y="2441394"/>
            <a:ext cx="10348310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代码解析—总结（Activity）</a:t>
            </a:r>
            <a:endParaRPr/>
          </a:p>
        </p:txBody>
      </p:sp>
      <p:pic>
        <p:nvPicPr>
          <p:cNvPr descr="activity.png" id="340" name="Google Shape;340;p26"/>
          <p:cNvPicPr preferRelativeResize="0"/>
          <p:nvPr/>
        </p:nvPicPr>
        <p:blipFill rotWithShape="1">
          <a:blip r:embed="rId3">
            <a:alphaModFix/>
          </a:blip>
          <a:srcRect b="0" l="950" r="0" t="4043"/>
          <a:stretch/>
        </p:blipFill>
        <p:spPr>
          <a:xfrm>
            <a:off x="6377408" y="3170529"/>
            <a:ext cx="14878843" cy="964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46" name="Google Shape;346;p27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 </a:t>
            </a:r>
            <a:endParaRPr/>
          </a:p>
        </p:txBody>
      </p:sp>
      <p:sp>
        <p:nvSpPr>
          <p:cNvPr id="347" name="Google Shape;347;p27"/>
          <p:cNvSpPr/>
          <p:nvPr/>
        </p:nvSpPr>
        <p:spPr>
          <a:xfrm>
            <a:off x="1344965" y="7498227"/>
            <a:ext cx="21694070" cy="1435223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1891875" y="5083371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349" name="Google Shape;349;p27"/>
          <p:cNvSpPr txBox="1"/>
          <p:nvPr/>
        </p:nvSpPr>
        <p:spPr>
          <a:xfrm>
            <a:off x="3427973" y="5066949"/>
            <a:ext cx="11088003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/>
          </a:p>
        </p:txBody>
      </p:sp>
      <p:sp>
        <p:nvSpPr>
          <p:cNvPr id="350" name="Google Shape;350;p27"/>
          <p:cNvSpPr txBox="1"/>
          <p:nvPr/>
        </p:nvSpPr>
        <p:spPr>
          <a:xfrm>
            <a:off x="1814982" y="6429172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351" name="Google Shape;351;p27"/>
          <p:cNvSpPr txBox="1"/>
          <p:nvPr/>
        </p:nvSpPr>
        <p:spPr>
          <a:xfrm>
            <a:off x="1814982" y="7692821"/>
            <a:ext cx="849660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3450877" y="6429148"/>
            <a:ext cx="11088003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Refresh and Load</a:t>
            </a:r>
            <a:endParaRPr/>
          </a:p>
        </p:txBody>
      </p:sp>
      <p:sp>
        <p:nvSpPr>
          <p:cNvPr id="353" name="Google Shape;353;p27"/>
          <p:cNvSpPr txBox="1"/>
          <p:nvPr/>
        </p:nvSpPr>
        <p:spPr>
          <a:xfrm>
            <a:off x="3431323" y="7609243"/>
            <a:ext cx="12325122" cy="12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Store-framework：Store-sample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59" name="Google Shape;359;p28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Store-framework：Store-sample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2231647" y="332349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2580952" y="6688642"/>
            <a:ext cx="19222096" cy="3244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Store-framework将所有存储整合到一个库中，方便切换存储方式。 存储方式有：内存数据存储，kv存储(SharePreference)，文件存储，数据库DB存储。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DB存储：默认使用Room数据库框架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详细文档介绍：</a:t>
            </a:r>
            <a:r>
              <a:rPr b="0" i="0" lang="en-US" sz="3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存储框架使用文档</a:t>
            </a: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b="0" i="0" lang="en-US" sz="3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存储框架使用文档2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3971045" y="3843151"/>
            <a:ext cx="3480398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68" name="Google Shape;368;p29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Store-framework：Store-sample</a:t>
            </a:r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2362744" y="1975657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2721526" y="4125416"/>
            <a:ext cx="19222096" cy="5465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映射实体Entity：通过@Entity注解</a:t>
            </a:r>
            <a:endParaRPr/>
          </a:p>
          <a:p>
            <a:pPr indent="-320842" lvl="2" marL="1082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✤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通过PrimaryKey，和ColumnInfo设置主键和对应的column的映射。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✤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对应的get set函数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操作实体的类Dao： 通过</a:t>
            </a:r>
            <a:r>
              <a:rPr b="0" i="0" lang="en-US" sz="3200" u="none" cap="none" strike="noStrike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@Dao</a:t>
            </a: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注解，静态抽象类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✤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要继承BaseDao，它的直接子类需要指定范型T的具体类型，否则getEntityClass()无法正确获取T的类型，进而无法获取tableName。如果确实有特殊的需求无法在直接子类中指定T的具体类型，那一定要重写getTableName()以保证BaseDao功能正常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✤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可以是一个空类，因为BaseDao中封装了通用的方法</a:t>
            </a:r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4102142" y="2495316"/>
            <a:ext cx="595506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/>
          </a:p>
        </p:txBody>
      </p:sp>
      <p:pic>
        <p:nvPicPr>
          <p:cNvPr descr="entity.png" id="372" name="Google Shape;3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23223" y="2556292"/>
            <a:ext cx="4483101" cy="3695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o.png" id="373" name="Google Shape;37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74296" y="8844704"/>
            <a:ext cx="7327901" cy="147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BaseQuickAdapter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2231647" y="332349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2580952" y="5369846"/>
            <a:ext cx="19222096" cy="588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这是一个强大而灵活的RecyclerView Adapter。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它优化了原始的Adapter的代码量。使用BaseQuickAdapter可以避免频繁实现ViewHolder，只用重写convert方法即可，不需要重复的定义ViewHolder。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其中也封装了日常需要的监听，用户只用实现监听的对应方法即可。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它可以添加头部，尾部，下拉刷新，上拉加载，没有更多数据的提醒。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可以添加没有数据显示时的空布局。可以实现下滑的动画（默认有5种，也可以自定义）。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可以拖拽移动位置，右滑删除。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可以实现单布局，多布局，多级列表使用。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3971045" y="3843151"/>
            <a:ext cx="3480398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79" name="Google Shape;379;p30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Store-framework：Store-sample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>
            <a:off x="2362744" y="1975657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2580952" y="4225056"/>
            <a:ext cx="19222096" cy="641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数据库类：通过@Database注解，静态抽象类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@Database中要标明数据库中的实体，可以是多个实体：entities={xxxx,xxx}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@Database中要标明数据库的版本：version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@Database中可以选择是否要到处Schema：exportSchema（默认为true）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Corelib中写着必须继承StoreDatabase（应该是为了兼容吧），StoreDataBase继承了BaseRoomDatabase，而BaseRoomDatabase继承了RoomDatabase。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在Driver APP中PickupCacheDatabase没有继承StoreDatabase，而是直接继承了BaseRoomDatabase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必须有一个生成Dao实体抽象方法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必须重写getDefaultDao方法，返回操作实体的Dao类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可以有其他方法</a:t>
            </a:r>
            <a:endParaRPr/>
          </a:p>
        </p:txBody>
      </p:sp>
      <p:sp>
        <p:nvSpPr>
          <p:cNvPr id="382" name="Google Shape;382;p30"/>
          <p:cNvSpPr txBox="1"/>
          <p:nvPr/>
        </p:nvSpPr>
        <p:spPr>
          <a:xfrm>
            <a:off x="4102142" y="2495316"/>
            <a:ext cx="595506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/>
          </a:p>
        </p:txBody>
      </p:sp>
      <p:pic>
        <p:nvPicPr>
          <p:cNvPr descr="database.png" id="383" name="Google Shape;38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5915" y="8537031"/>
            <a:ext cx="8089901" cy="42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89" name="Google Shape;389;p31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Store-framework：Store-sample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2362744" y="1975657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625199" y="3915337"/>
            <a:ext cx="10706279" cy="7460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数据库Helper类：XXXHelper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要定义一个数据库实例，且该实体是要用volatile 修饰的。由于数据库实例非常消耗性能，数据库实例要用单例实现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自己实现单例：在创建数据库的时候，可以使用StoreFrameworkCore.</a:t>
            </a:r>
            <a:r>
              <a:rPr b="0" i="1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(StoreType.</a:t>
            </a:r>
            <a:r>
              <a:rPr b="0" i="1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DB</a:t>
            </a: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).getDatabase(…..)具体实现可以参考corelib库里的store-sample中DbHelper中createAppDatabase中的实现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使用库中封装的方法实现：使用RoomDBHolder，重写createDBInternal方法，方法中调用UpgradeSqlUtils.newUpgradeDbBuilder().build()方法。具体实现可以看Driver APP中PickupRoomDBHelper</a:t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4102142" y="2495316"/>
            <a:ext cx="595506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/>
          </a:p>
        </p:txBody>
      </p:sp>
      <p:pic>
        <p:nvPicPr>
          <p:cNvPr descr="截屏2022-09-28 00.28.11.png" id="393" name="Google Shape;3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605" y="8501870"/>
            <a:ext cx="12440894" cy="3457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idx="4294967295" type="sldNum"/>
          </p:nvPr>
        </p:nvSpPr>
        <p:spPr>
          <a:xfrm>
            <a:off x="23369738" y="12866602"/>
            <a:ext cx="449771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399" name="Google Shape;399;p32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Store-framework：Store-sample</a:t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2362744" y="1975657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401" name="Google Shape;401;p32"/>
          <p:cNvSpPr txBox="1"/>
          <p:nvPr/>
        </p:nvSpPr>
        <p:spPr>
          <a:xfrm>
            <a:off x="2580952" y="5739041"/>
            <a:ext cx="19222096" cy="338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增删改查操作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通过Helper调用对应的增删改查方法，比如在store-sample的DbSampleActivity中DbHelper.getAppDatabase().userDao().insert(userInfo);</a:t>
            </a:r>
            <a:endParaRPr/>
          </a:p>
          <a:p>
            <a:pPr indent="-635000" lvl="2" marL="13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Char char="✤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在增删改查方法中如果需要更多参数条件，可以通过QueryBuilder，WhereBuilder, ColumnsValue来凭借对应的SQL语句。 </a:t>
            </a:r>
            <a:endParaRPr/>
          </a:p>
        </p:txBody>
      </p:sp>
      <p:sp>
        <p:nvSpPr>
          <p:cNvPr id="402" name="Google Shape;402;p32"/>
          <p:cNvSpPr txBox="1"/>
          <p:nvPr/>
        </p:nvSpPr>
        <p:spPr>
          <a:xfrm>
            <a:off x="4102142" y="2495316"/>
            <a:ext cx="595506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/>
          </a:p>
        </p:txBody>
      </p:sp>
      <p:pic>
        <p:nvPicPr>
          <p:cNvPr descr="查.png" id="403" name="Google Shape;4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58" y="8851296"/>
            <a:ext cx="12903201" cy="13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idx="4294967295" type="ctrTitle"/>
          </p:nvPr>
        </p:nvSpPr>
        <p:spPr>
          <a:xfrm>
            <a:off x="1777999" y="6250428"/>
            <a:ext cx="20828002" cy="3120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3500"/>
              <a:buFont typeface="Arial"/>
              <a:buNone/>
            </a:pPr>
            <a:r>
              <a:rPr b="1" i="0" lang="en-US" sz="135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BaseQuickAdapter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2231647" y="332349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180252" y="5470009"/>
            <a:ext cx="14782689" cy="2139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导入: 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将</a:t>
            </a:r>
            <a:r>
              <a:rPr b="0" i="0" lang="en-US" sz="3200" u="none" cap="none" strike="noStrike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JitPack</a:t>
            </a: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存储库添加到构建文件中（项目根目录下的</a:t>
            </a:r>
            <a:r>
              <a:rPr b="0" i="0" lang="en-US" sz="3200" u="none" cap="none" strike="noStrike">
                <a:solidFill>
                  <a:srgbClr val="1A1A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build.gradle</a:t>
            </a: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文件）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添加对应的依赖项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3971045" y="3843151"/>
            <a:ext cx="3480398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用法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180252" y="9104494"/>
            <a:ext cx="18778946" cy="284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注意: 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现在版本有2.x，3.x，4.x 。不同版本之间功能的API略有不同。比如在3.0.8中，上拉加载是需要实现LoadMoreModule接口来完成功能，并不像2.x中可以直接调用setOnLoadMoreListener方法，设置下拉加载的监听。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BaseQuickAdapter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231647" y="332349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800655" y="5223041"/>
            <a:ext cx="14782690" cy="40137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继承BaseQuickAdapter，自定义Adapter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添加头布局，尾布局，空布局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点击事件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动画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设置下拉刷新，上拉加载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多布局继承BaseMultiItemQuickAdapter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3971045" y="3843151"/>
            <a:ext cx="601108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用法（配合demo讲解）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04" name="Google Shape;104;p6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 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1344965" y="6140389"/>
            <a:ext cx="21694070" cy="1435223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1891875" y="5083371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</p:txBody>
      </p:sp>
      <p:sp>
        <p:nvSpPr>
          <p:cNvPr id="107" name="Google Shape;107;p6"/>
          <p:cNvSpPr txBox="1"/>
          <p:nvPr/>
        </p:nvSpPr>
        <p:spPr>
          <a:xfrm>
            <a:off x="3427973" y="5066949"/>
            <a:ext cx="11088003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BaseQuickAdapter</a:t>
            </a:r>
            <a:endParaRPr/>
          </a:p>
        </p:txBody>
      </p:sp>
      <p:sp>
        <p:nvSpPr>
          <p:cNvPr id="108" name="Google Shape;108;p6"/>
          <p:cNvSpPr txBox="1"/>
          <p:nvPr/>
        </p:nvSpPr>
        <p:spPr>
          <a:xfrm>
            <a:off x="1814982" y="6429172"/>
            <a:ext cx="849660" cy="1046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1814982" y="7692821"/>
            <a:ext cx="849660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3450877" y="6429148"/>
            <a:ext cx="11088003" cy="104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Arial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Refresh and Load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3431323" y="7609243"/>
            <a:ext cx="11107502" cy="123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Store-framework：Store-sample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18" name="Google Shape;118;p7"/>
          <p:cNvSpPr txBox="1"/>
          <p:nvPr/>
        </p:nvSpPr>
        <p:spPr>
          <a:xfrm>
            <a:off x="2231647" y="332349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01 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2580952" y="7104289"/>
            <a:ext cx="19222096" cy="2413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这一部分主要讲解项目中使用的分页加载的框架。PagingLoadHelper是其中的重点。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它封装了上拉加载和下拉刷新的功能，节省了代码量。</a:t>
            </a:r>
            <a:endParaRPr/>
          </a:p>
          <a:p>
            <a:pPr indent="-635000" lvl="0" marL="635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200"/>
              <a:buFont typeface="Arial"/>
              <a:buChar char="✦"/>
            </a:pPr>
            <a:r>
              <a:rPr b="0" i="0" lang="en-US" sz="32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使用的时候只用重写获取数据的方法，以及处理加载完数据后的方法即可。</a:t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3971045" y="3843151"/>
            <a:ext cx="3480398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2362744" y="1975657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02 </a:t>
            </a:r>
            <a:endParaRPr/>
          </a:p>
        </p:txBody>
      </p:sp>
      <p:sp>
        <p:nvSpPr>
          <p:cNvPr id="128" name="Google Shape;128;p8"/>
          <p:cNvSpPr txBox="1"/>
          <p:nvPr/>
        </p:nvSpPr>
        <p:spPr>
          <a:xfrm>
            <a:off x="2413249" y="3476374"/>
            <a:ext cx="19222096" cy="9119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20842" lvl="0" marL="320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✦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Activity：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不用ViewBinding：继承BasePagingActivity；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用ViewBinding：继承BaseViewBindingPagingActivity。BaseViewBindingPagingActivity 继承了BasePagingActivity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initView方法中调用setPagingObject方法，传入对应的SwipwRefreshLayout，RecycleView，Adapter </a:t>
            </a:r>
            <a:endParaRPr/>
          </a:p>
          <a:p>
            <a:pPr indent="-320842" lvl="0" marL="320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✦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Fragment： 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不用ViewBinding：继承BasePagingFragment；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用ViewBinding：继承BaseViewBindingPagingFragment。BaseViewBindingPagingFragment 继承了BasePagingFragment</a:t>
            </a:r>
            <a:endParaRPr/>
          </a:p>
          <a:p>
            <a:pPr indent="-635000" lvl="2" marL="1397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initView方法中调用setPagingObject方法，传入对应的SwipwRefreshLayout，RecycleView，Adapter </a:t>
            </a:r>
            <a:endParaRPr/>
          </a:p>
          <a:p>
            <a:pPr indent="-320842" lvl="0" marL="320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✦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重写方法：</a:t>
            </a:r>
            <a:endParaRPr/>
          </a:p>
          <a:p>
            <a:pPr indent="-320842" lvl="2" marL="1082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✤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获取数据：（从上到下调用）选择性重写</a:t>
            </a:r>
            <a:endParaRPr/>
          </a:p>
          <a:p>
            <a:pPr indent="-320842" lvl="4" marL="1844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❖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getPagingDataType：（Acrivity没有）</a:t>
            </a:r>
            <a:endParaRPr/>
          </a:p>
          <a:p>
            <a:pPr indent="-320842" lvl="4" marL="1844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❖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getPagingData</a:t>
            </a:r>
            <a:endParaRPr/>
          </a:p>
          <a:p>
            <a:pPr indent="-320842" lvl="4" marL="18448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000"/>
              <a:buFont typeface="Arial"/>
              <a:buChar char="❖"/>
            </a:pPr>
            <a:r>
              <a:rPr b="0" i="0" lang="en-US" sz="30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getPagingResp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4102142" y="2495316"/>
            <a:ext cx="595506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使用方式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3093467" y="10364520"/>
            <a:ext cx="7648743" cy="25334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0842" lvl="3" marL="10066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900"/>
              <a:buFont typeface="Arial"/>
              <a:buChar char="✤"/>
            </a:pPr>
            <a:r>
              <a:rPr b="0" i="0" lang="en-US" sz="29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加载数据前或后的处理逻辑：选择性重写</a:t>
            </a:r>
            <a:endParaRPr/>
          </a:p>
          <a:p>
            <a:pPr indent="-320842" lvl="7" marL="19210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900"/>
              <a:buFont typeface="Arial"/>
              <a:buChar char="❖"/>
            </a:pPr>
            <a:r>
              <a:rPr b="0" i="0" lang="en-US" sz="29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preHandleDataList</a:t>
            </a:r>
            <a:endParaRPr/>
          </a:p>
          <a:p>
            <a:pPr indent="-320842" lvl="7" marL="19210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900"/>
              <a:buFont typeface="Arial"/>
              <a:buChar char="❖"/>
            </a:pPr>
            <a:r>
              <a:rPr b="0" i="0" lang="en-US" sz="29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handleDataList</a:t>
            </a:r>
            <a:endParaRPr/>
          </a:p>
          <a:p>
            <a:pPr indent="-320842" lvl="7" marL="19210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900"/>
              <a:buFont typeface="Arial"/>
              <a:buChar char="❖"/>
            </a:pPr>
            <a:r>
              <a:rPr b="0" i="0" lang="en-US" sz="29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handleLoadFailed</a:t>
            </a:r>
            <a:endParaRPr/>
          </a:p>
          <a:p>
            <a:pPr indent="-320842" lvl="7" marL="1921042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900"/>
              <a:buFont typeface="Arial"/>
              <a:buChar char="❖"/>
            </a:pPr>
            <a:r>
              <a:rPr b="0" i="0" lang="en-US" sz="2900" u="none" cap="none" strike="noStrike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handleLoadCancelled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idx="4294967295" type="sldNum"/>
          </p:nvPr>
        </p:nvSpPr>
        <p:spPr>
          <a:xfrm>
            <a:off x="23496870" y="12866600"/>
            <a:ext cx="322636" cy="44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375" lIns="91375" spcFirstLastPara="1" rIns="91375" wrap="square" tIns="913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>
                <a:solidFill>
                  <a:srgbClr val="808080"/>
                </a:solidFill>
              </a:rPr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type="title"/>
          </p:nvPr>
        </p:nvSpPr>
        <p:spPr>
          <a:xfrm>
            <a:off x="2794930" y="164802"/>
            <a:ext cx="18086112" cy="1462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000"/>
              <a:buFont typeface="Arial"/>
              <a:buNone/>
            </a:pPr>
            <a:r>
              <a:rPr lang="en-US" sz="6000"/>
              <a:t>Refresh and Load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1931997" y="2497212"/>
            <a:ext cx="1739402" cy="144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400"/>
              <a:buFont typeface="Arial"/>
              <a:buNone/>
            </a:pPr>
            <a:r>
              <a:rPr b="1" i="0" lang="en-US" sz="8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03 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3671395" y="3016872"/>
            <a:ext cx="5405809" cy="711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代码解析—基本类</a:t>
            </a:r>
            <a:endParaRPr/>
          </a:p>
        </p:txBody>
      </p:sp>
      <p:pic>
        <p:nvPicPr>
          <p:cNvPr descr="PagingType.png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6509" y="4958448"/>
            <a:ext cx="5717849" cy="4146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gBean.png" id="140" name="Google Shape;14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97919" y="5303252"/>
            <a:ext cx="5909748" cy="28563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gingParams.png" id="141" name="Google Shape;14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1109" y="9534976"/>
            <a:ext cx="8476252" cy="311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