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sMJVGS6EoM3xL_QFooRwFxjdihMNyjAF0WaQvw0n9wk/edit#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012d94b7e_0_46:notes"/>
          <p:cNvSpPr txBox="1"/>
          <p:nvPr>
            <p:ph idx="1" type="body"/>
          </p:nvPr>
        </p:nvSpPr>
        <p:spPr>
          <a:xfrm>
            <a:off x="685801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4012d94b7e_0_46:notes"/>
          <p:cNvSpPr/>
          <p:nvPr>
            <p:ph idx="2" type="sldImg"/>
          </p:nvPr>
        </p:nvSpPr>
        <p:spPr>
          <a:xfrm>
            <a:off x="425426" y="1143550"/>
            <a:ext cx="60072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12d94b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12d94b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12d94b7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12d94b7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d2a0410c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d2a0410c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</a:t>
            </a:r>
            <a:r>
              <a:rPr lang="en"/>
              <a:t>o 可以进一步加壳，提高破解难度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 通信需要双向信任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App 和 后台都要有一定的反作弊能力，比如app 在一些关键节点的请求时需要校验当前是否在debug中，  后端需要按照一定的规则进行作弊检测： 比如IP 聚集行为，用户得分异常情况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https://docs.google.com/document/d/1sMJVGS6EoM3xL_QFooRwFxjdihMNyjAF0WaQvw0n9wk/edit#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2ac755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2ac755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大家下午好，我今天分享的内容是跨平台加密库。  首先回顾一下这个加密库出现的原因，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由于时间问题，在arcatch游戏中除了游戏物理引擎其它都是用java实现的，有玩家通过反编译我们的apk并获取到了java层我们存储的加密可以，他们同时伪造了相应的https请求，非法获得游戏积分。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出现这个问题的主要原因是我们的andoid包能被反编译出来并轻易的获得相应的加密key，即使对代码做混淆，源代码也是比较容易反编译出来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由于都将key存储在代码中所以ios有存在同样的问题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所以迫切需要对游戏请求相关内容进行难于破解的加密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我们想到的方式是使用 c/c++ 来实现一个跨平台的加密库,并将key 也进行一种简单的加密，只有使用时才还原真正的key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我们现在支持的加密方法有 base64  aes md5 sha245 512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我们主要谈谈aes，arcatch 也是使用的加密方式，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关于aes 的key，如何存储是个问题，我们不能把key 直接写到so中，因为反编译so也能快速获取，所以我们的思路将key 进行拆分，分为keypart1 keypart2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也不能把它们直接都放so中，所以我们想到的是把keypart1 藏在一张图片中， keypart2 经过某种加密放到so中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因为中文的utf-8 是3个字节，第二个和第三个字节的都是从00-ff,所以我们的想法是吧 keypart2 的每个ascii 都映射到一个中文字符，这样即使反编译了so，看到的也是一串乱序的汉字。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arcatch使用这个加密库后刷分现象逐渐停止达到了我们的目标。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但是当前的安全不是绝对的，我们要做的是尽可能给破坏者制造难度。我们后续还能通过给so 加壳，同时https请求采用双向验证以及在app 端加入一些反作弊措施比如 发送敏感请求时检查当前的app是否被调试等继续增加难度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当前sg 已经成立了反作弊部门，后续安全问题，他们将使用更加专业的手段保证app 的安全谢谢大家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d2a0410c_1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d2a0410c_1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410846"/>
            <a:ext cx="8978033" cy="29943"/>
            <a:chOff x="173" y="457"/>
            <a:chExt cx="6004" cy="25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173" y="482"/>
              <a:ext cx="60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" name="Google Shape;53;p13"/>
            <p:cNvSpPr/>
            <p:nvPr/>
          </p:nvSpPr>
          <p:spPr>
            <a:xfrm>
              <a:off x="6177" y="457"/>
              <a:ext cx="0" cy="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160" y="80900"/>
            <a:ext cx="300900" cy="3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6481" y="4685534"/>
            <a:ext cx="21198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7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8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54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80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33050" y="653350"/>
            <a:ext cx="8248200" cy="4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fluence.shopee.io/display/CG/Keep+certificates+and+keys+in+blocks+and+lands" TargetMode="External"/><Relationship Id="rId4" Type="http://schemas.openxmlformats.org/officeDocument/2006/relationships/hyperlink" Target="https://docs.google.com/document/d/1sMJVGS6EoM3xL_QFooRwFxjdihMNyjAF0WaQvw0n9wk/edit#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4334104"/>
            <a:ext cx="9144000" cy="84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143000" y="3439827"/>
            <a:ext cx="6858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F7F7F"/>
                </a:solidFill>
              </a:rPr>
              <a:t>2020-08  zhongwei.nie@shopee</a:t>
            </a:r>
            <a:endParaRPr i="0" sz="1800" u="none" cap="none" strike="noStrike">
              <a:solidFill>
                <a:srgbClr val="7F7F7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641" y="544953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28750" y="2122325"/>
            <a:ext cx="6286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Cross-Platform Encrypt Lib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we need</a:t>
            </a: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298375" y="2175150"/>
            <a:ext cx="1453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675" y="514780"/>
            <a:ext cx="4087623" cy="273172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45100" y="3744700"/>
            <a:ext cx="66516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即使代码混淆，反编译Java 依然很容易拿到关键信息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ArCatch将加密相关代码使用java 层实现导致被刷分！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575" y="3999918"/>
            <a:ext cx="2020425" cy="1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we </a:t>
            </a:r>
            <a:r>
              <a:rPr b="1" lang="en"/>
              <a:t>make it</a:t>
            </a:r>
            <a:endParaRPr b="1"/>
          </a:p>
        </p:txBody>
      </p:sp>
      <p:sp>
        <p:nvSpPr>
          <p:cNvPr id="81" name="Google Shape;81;p16"/>
          <p:cNvSpPr txBox="1"/>
          <p:nvPr/>
        </p:nvSpPr>
        <p:spPr>
          <a:xfrm>
            <a:off x="2710300" y="12382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550" y="612125"/>
            <a:ext cx="6127226" cy="23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62950" y="3476975"/>
            <a:ext cx="55776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JNI </a:t>
            </a:r>
            <a:r>
              <a:rPr lang="en"/>
              <a:t>动态注册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所有方法名都和实际意义完全不一样(无法猜出是哪种加密方法)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PartKey1 存储在一张图片中， PartKey2存储在一个汉字中(真正使用才按特定规则解出)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040550" y="3643400"/>
            <a:ext cx="156000" cy="100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233825" y="3438500"/>
            <a:ext cx="755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PartKey1</a:t>
            </a:r>
            <a:endParaRPr sz="1000"/>
          </a:p>
        </p:txBody>
      </p:sp>
      <p:sp>
        <p:nvSpPr>
          <p:cNvPr id="86" name="Google Shape;86;p16"/>
          <p:cNvSpPr txBox="1"/>
          <p:nvPr/>
        </p:nvSpPr>
        <p:spPr>
          <a:xfrm>
            <a:off x="6134075" y="4439750"/>
            <a:ext cx="954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PartKey2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6922300" y="3438500"/>
            <a:ext cx="954600" cy="50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922300" y="4394750"/>
            <a:ext cx="954600" cy="483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汉字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7204500" y="811175"/>
            <a:ext cx="1556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如何存储Key？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 &amp; Future</a:t>
            </a:r>
            <a:endParaRPr b="1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575" y="478925"/>
            <a:ext cx="3013675" cy="9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450" y="1675350"/>
            <a:ext cx="3256750" cy="13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225" y="3230125"/>
            <a:ext cx="3501825" cy="19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950" y="1352200"/>
            <a:ext cx="4023974" cy="21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008575" y="3467400"/>
            <a:ext cx="24654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没有绝对的安全，作弊成功越高作弊人数就会越少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62938" y="132130"/>
            <a:ext cx="8218200" cy="3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RoadMap</a:t>
            </a:r>
            <a:endParaRPr b="1"/>
          </a:p>
        </p:txBody>
      </p:sp>
      <p:sp>
        <p:nvSpPr>
          <p:cNvPr id="105" name="Google Shape;105;p18"/>
          <p:cNvSpPr txBox="1"/>
          <p:nvPr/>
        </p:nvSpPr>
        <p:spPr>
          <a:xfrm>
            <a:off x="2361450" y="1141675"/>
            <a:ext cx="33048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Shopee已有相应的反作弊团队,相应的反作弊行为将更专业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424600" y="1980300"/>
            <a:ext cx="3178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当前加密库有rn 和 原生接口，详情请参考</a:t>
            </a:r>
            <a:r>
              <a:rPr lang="en" u="sng">
                <a:solidFill>
                  <a:schemeClr val="hlink"/>
                </a:solidFill>
                <a:hlinkClick r:id="rId3"/>
              </a:rPr>
              <a:t>Encrypt Lib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553025" y="2964800"/>
            <a:ext cx="30501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关于加强客户端安全的调研，详情请参考 </a:t>
            </a:r>
            <a:r>
              <a:rPr lang="en" u="sng">
                <a:solidFill>
                  <a:schemeClr val="hlink"/>
                </a:solidFill>
                <a:hlinkClick r:id="rId4"/>
              </a:rPr>
              <a:t>Safety Client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585750" y="1667075"/>
            <a:ext cx="57738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Thank You </a:t>
            </a:r>
            <a:r>
              <a:rPr lang="en" sz="3600">
                <a:latin typeface="Caveat"/>
                <a:ea typeface="Caveat"/>
                <a:cs typeface="Caveat"/>
                <a:sym typeface="Caveat"/>
              </a:rPr>
              <a:t>！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