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embeddedFontLst>
    <p:embeddedFont>
      <p:font typeface="Open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3">
          <p15:clr>
            <a:srgbClr val="000000"/>
          </p15:clr>
        </p15:guide>
        <p15:guide id="2" pos="290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jUDlDiCr03qoNYJ6CPsh/D/xwM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CA7BD5-F09B-46BF-A971-B2168313C466}">
  <a:tblStyle styleId="{58CA7BD5-F09B-46BF-A971-B2168313C46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3" orient="horz"/>
        <p:guide pos="29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OpenSans-bold.fntdata"/><Relationship Id="rId14" Type="http://schemas.openxmlformats.org/officeDocument/2006/relationships/slide" Target="slides/slide7.xml"/><Relationship Id="rId36" Type="http://schemas.openxmlformats.org/officeDocument/2006/relationships/font" Target="fonts/OpenSans-regular.fntdata"/><Relationship Id="rId17" Type="http://schemas.openxmlformats.org/officeDocument/2006/relationships/slide" Target="slides/slide10.xml"/><Relationship Id="rId39" Type="http://schemas.openxmlformats.org/officeDocument/2006/relationships/font" Target="fonts/OpenSans-boldItalic.fntdata"/><Relationship Id="rId16" Type="http://schemas.openxmlformats.org/officeDocument/2006/relationships/slide" Target="slides/slide9.xml"/><Relationship Id="rId38" Type="http://schemas.openxmlformats.org/officeDocument/2006/relationships/font" Target="fonts/OpenSans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通过使用泛型，程序员可以实现泛型算法，这些算法可以处理不同类型的集合，可以自定义，并且类型安全且易于阅读。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感觉不痛不痒，</a:t>
            </a:r>
            <a:r>
              <a:rPr lang="zh-CN"/>
              <a:t>下文</a:t>
            </a:r>
            <a:r>
              <a:rPr lang="zh-CN"/>
              <a:t>分析其他例子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100"/>
              <a:t>是否似曾相识？没错，这就是上面提到的泛型的自限定类型用法。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>
                <a:solidFill>
                  <a:schemeClr val="dk1"/>
                </a:solidFill>
              </a:rPr>
              <a:t>简单的数据视图绑定，提取自定义 View 意义不大，有没有简单</a:t>
            </a:r>
            <a:r>
              <a:rPr lang="zh-CN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、优雅</a:t>
            </a:r>
            <a:r>
              <a:rPr lang="zh-CN">
                <a:solidFill>
                  <a:schemeClr val="dk1"/>
                </a:solidFill>
              </a:rPr>
              <a:t>的实现方式？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0" name="Google Shape;1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0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" name="Google Shape;12;p30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30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0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8" name="Google Shape;5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 sz="13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76" name="Google Shape;76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5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45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5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46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4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4" name="Google Shape;84;p46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46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46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hopee-logo-en.png" id="89" name="Google Shape;89;p46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4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3" name="Google Shape;93;p47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94" name="Google Shape;94;p4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95" name="Google Shape;95;p47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 txBox="1"/>
          <p:nvPr>
            <p:ph idx="1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48"/>
          <p:cNvSpPr txBox="1"/>
          <p:nvPr>
            <p:ph idx="2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48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48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101" name="Google Shape;101;p48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02" name="Google Shape;102;p48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9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5" name="Google Shape;105;p49"/>
          <p:cNvSpPr txBox="1"/>
          <p:nvPr>
            <p:ph idx="1" type="body"/>
          </p:nvPr>
        </p:nvSpPr>
        <p:spPr>
          <a:xfrm>
            <a:off x="4973505" y="1739763"/>
            <a:ext cx="3248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6" name="Google Shape;106;p49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07" name="Google Shape;107;p49"/>
          <p:cNvSpPr txBox="1"/>
          <p:nvPr>
            <p:ph idx="2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49"/>
          <p:cNvSpPr txBox="1"/>
          <p:nvPr>
            <p:ph idx="3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09" name="Google Shape;109;p49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10" name="Google Shape;110;p49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 1" showMasterSp="0">
  <p:cSld name="3_Sub Titles and Conten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1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1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8" name="Google Shape;18;p31"/>
          <p:cNvSpPr txBox="1"/>
          <p:nvPr>
            <p:ph idx="1" type="body"/>
          </p:nvPr>
        </p:nvSpPr>
        <p:spPr>
          <a:xfrm>
            <a:off x="552450" y="1074075"/>
            <a:ext cx="4678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2" type="body"/>
          </p:nvPr>
        </p:nvSpPr>
        <p:spPr>
          <a:xfrm>
            <a:off x="550069" y="736922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3" type="body"/>
          </p:nvPr>
        </p:nvSpPr>
        <p:spPr>
          <a:xfrm>
            <a:off x="550069" y="1841660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4" type="body"/>
          </p:nvPr>
        </p:nvSpPr>
        <p:spPr>
          <a:xfrm>
            <a:off x="550067" y="3041603"/>
            <a:ext cx="37932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790912" y="4805089"/>
            <a:ext cx="2052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shopee-logo-en.png" id="23" name="Google Shape;23;p31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" name="Google Shape;2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9" name="Google Shape;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32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cxnSp>
        <p:nvCxnSpPr>
          <p:cNvPr id="69" name="Google Shape;69;p32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70" name="Google Shape;70;p32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idx="4294967295" type="ctrTitle"/>
          </p:nvPr>
        </p:nvSpPr>
        <p:spPr>
          <a:xfrm>
            <a:off x="1774075" y="2354600"/>
            <a:ext cx="5752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zh-CN" sz="3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 开发经验分享Ⅰ</a:t>
            </a:r>
            <a:endParaRPr b="0" i="0" sz="3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6471225" y="3658600"/>
            <a:ext cx="1429800" cy="612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熊洪刚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zh-C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954225" y="2824400"/>
            <a:ext cx="2240700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泛型实践 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292025" y="27909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简介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3653975" y="2055850"/>
            <a:ext cx="4468500" cy="1181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泛型简介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泛型常见用法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通配符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类型擦除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思考与实践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泛型简介</a:t>
            </a:r>
            <a:endParaRPr/>
          </a:p>
        </p:txBody>
      </p:sp>
      <p:sp>
        <p:nvSpPr>
          <p:cNvPr id="202" name="Google Shape;202;p11"/>
          <p:cNvSpPr txBox="1"/>
          <p:nvPr>
            <p:ph idx="1" type="body"/>
          </p:nvPr>
        </p:nvSpPr>
        <p:spPr>
          <a:xfrm>
            <a:off x="542925" y="846455"/>
            <a:ext cx="8058150" cy="12706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什么是泛型？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</a:pPr>
            <a:r>
              <a:rPr lang="zh-CN" sz="1200"/>
              <a:t>泛型（generics）是 Java 1.5 中引入的一个新特性, 泛型提供了编译时类型安全检测机制，该机制允许程序员在编译时检测到非法的类型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；</a:t>
            </a:r>
            <a:endParaRPr sz="12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</a:pPr>
            <a:r>
              <a:rPr lang="zh-CN" sz="1200"/>
              <a:t>泛型的本质是参数化类型（Parameterized type），也就是说所操作的数据类型被指定为一个参数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；</a:t>
            </a:r>
            <a:endParaRPr sz="12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</a:pPr>
            <a:r>
              <a:rPr lang="zh-CN" sz="1200"/>
              <a:t>类型参数将在使用时（继承或实现泛型接口、创建对象）确定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；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159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552450" y="2299970"/>
            <a:ext cx="8058150" cy="23996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为什么要使用泛型？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简而言之，泛型使 types(类和接口) 在定义类、接口和方法时成为参数。与方法声明中使用的更熟悉的 formal parameters (形式参数) 非常相似，类型形参为你提供了一种让不同的输入重用相同代码的方法。不同之处在于形式参数的输入是值，而类型形参的输入是类型。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使用泛型的代码比非泛型代码有许多好处：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提供编译期的类型安全，避免在运行时出现 ClassCastException；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消除类型强转；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使程序员能够实现泛型算法；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泛型常见用法</a:t>
            </a:r>
            <a:endParaRPr/>
          </a:p>
        </p:txBody>
      </p:sp>
      <p:sp>
        <p:nvSpPr>
          <p:cNvPr id="209" name="Google Shape;209;p12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1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、</a:t>
            </a:r>
            <a:r>
              <a:rPr b="1" lang="zh-CN"/>
              <a:t>泛型类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泛型类型用于类的定义中，被称为泛型类。最典型的就是各种集合框架容器类，如：List、Set、Map。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定义格式：修饰符 class 类名&lt;类型形参&gt; { }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泛型类在使用的时候确定泛型的具体类型：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如： List&lt;String&gt; list = new ArrayList&lt;String&gt;();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此时泛型 T 的类型即为 String 类型。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Q: 定义的泛型类，就一定要传入泛型类型实参吗？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3795" y="2063750"/>
            <a:ext cx="3119755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 txBox="1"/>
          <p:nvPr/>
        </p:nvSpPr>
        <p:spPr>
          <a:xfrm>
            <a:off x="552450" y="4089400"/>
            <a:ext cx="8058150" cy="6756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不一定，可以不写实参，此时泛型类就和一般类一样没有了泛型限制。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泛型常见用法</a:t>
            </a:r>
            <a:endParaRPr/>
          </a:p>
        </p:txBody>
      </p:sp>
      <p:sp>
        <p:nvSpPr>
          <p:cNvPr id="217" name="Google Shape;217;p13"/>
          <p:cNvSpPr txBox="1"/>
          <p:nvPr>
            <p:ph idx="1" type="body"/>
          </p:nvPr>
        </p:nvSpPr>
        <p:spPr>
          <a:xfrm>
            <a:off x="552450" y="986155"/>
            <a:ext cx="8058150" cy="19329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2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、</a:t>
            </a:r>
            <a:r>
              <a:rPr b="1" lang="zh-CN"/>
              <a:t>泛型方法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Generic methods (泛型方法) 是引入自己的类型形参的方法。这类似于声明泛型类型，但类型形参的范围仅限于声明它的方法。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定义格式： 修饰符 (static) &lt;类型形参&gt; 返回值类型 方法名(参数) {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Q1: 以下哪个泛型方法不能保证类型安全？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Q2: 泛型类中带泛型的方法是泛型方法吗？</a:t>
            </a:r>
            <a:endParaRPr sz="1200"/>
          </a:p>
        </p:txBody>
      </p:sp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4715" y="3215005"/>
            <a:ext cx="26860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6930" y="3148330"/>
            <a:ext cx="34194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泛型常见用法</a:t>
            </a:r>
            <a:endParaRPr/>
          </a:p>
        </p:txBody>
      </p:sp>
      <p:pic>
        <p:nvPicPr>
          <p:cNvPr id="225" name="Google Shape;2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707390"/>
            <a:ext cx="5292090" cy="1553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4"/>
          <p:cNvSpPr txBox="1"/>
          <p:nvPr/>
        </p:nvSpPr>
        <p:spPr>
          <a:xfrm>
            <a:off x="552450" y="2372360"/>
            <a:ext cx="8058150" cy="387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上面两个是返回值为泛型的普通方法，下面的才是泛型方法：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50" y="2691130"/>
            <a:ext cx="7182485" cy="2181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泛型常见用法</a:t>
            </a:r>
            <a:endParaRPr/>
          </a:p>
        </p:txBody>
      </p:sp>
      <p:sp>
        <p:nvSpPr>
          <p:cNvPr id="233" name="Google Shape;233;p15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3、泛型接口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泛型接口与泛型类的定义及使用基本相同。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定义格式： 修饰符 interface 接口名&lt;类型形参&gt; { }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两种使用方式：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定义类时确定泛型的类型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继续保留泛型，直到创建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对象时，确定泛型的类型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3710" y="2172335"/>
            <a:ext cx="5964555" cy="2618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通配符</a:t>
            </a:r>
            <a:endParaRPr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552450" y="986155"/>
            <a:ext cx="8058150" cy="37839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了解通配符前，得先了解下逆变与协变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。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逆变与协变用来描述类型转换（type transformation）后的继承关系，其定义：如果 A、B 表示类型，f(⋅) 表示类型转换，≤ 表示继承关系（比如，A≤B 表示 A 是由 B 派生出来的子类）：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f(*) 是逆变（contravariant）的，当 A≤B 时有 f(B)≤f(A) 成立；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f(*) 是协变（covariant）的，当 A≤B 时有 f(A)≤f(B) 成立；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f(*) 是不变（invariant）的，当 A≤B 时上述两个式子均不成立，即 f(A) 与 f(B) 相互之间没有继承关系。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举个例子，数组是协变的，泛型是不变的：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Q: 可有时需要实现协变，在两个类型之间建立某种类型的向上转型关系，怎么办呢？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为什么 JDK 中的容器类好像都支持这种协变，而我写的代码不可以？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2846885"/>
            <a:ext cx="3693794" cy="1480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825" y="3796462"/>
            <a:ext cx="4666600" cy="5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通配符</a:t>
            </a:r>
            <a:endParaRPr/>
          </a:p>
        </p:txBody>
      </p:sp>
      <p:sp>
        <p:nvSpPr>
          <p:cNvPr id="248" name="Google Shape;248;p17"/>
          <p:cNvSpPr txBox="1"/>
          <p:nvPr>
            <p:ph idx="1" type="body"/>
          </p:nvPr>
        </p:nvSpPr>
        <p:spPr>
          <a:xfrm>
            <a:off x="552450" y="986155"/>
            <a:ext cx="8058150" cy="15957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通配符可以让泛型拥有协变、逆变的特性。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通配符有以下几种：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上界通配符 (? extends upper bound)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下界通配符 (? super lower bound)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无界通配符: (?) 代表 unknown type，等同于 (? extends Object)。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Arial"/>
                <a:ea typeface="Arial"/>
                <a:cs typeface="Arial"/>
                <a:sym typeface="Arial"/>
              </a:rPr>
              <a:t>但使用上界、下界通配符后也使泛型类实例的部分功能受到了限制：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List&lt;?&gt;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40" y="2736860"/>
            <a:ext cx="4154805" cy="218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7"/>
          <p:cNvSpPr txBox="1"/>
          <p:nvPr/>
        </p:nvSpPr>
        <p:spPr>
          <a:xfrm>
            <a:off x="5116195" y="2736850"/>
            <a:ext cx="3874135" cy="3041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List&lt;?&gt; 和 List&lt;Object&gt; 有什么不一样？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7"/>
          <p:cNvSpPr txBox="1"/>
          <p:nvPr/>
        </p:nvSpPr>
        <p:spPr>
          <a:xfrm>
            <a:off x="5116195" y="3048000"/>
            <a:ext cx="3874135" cy="12211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对于任何具体类型 A，List&lt;A&gt; </a:t>
            </a:r>
            <a:r>
              <a:rPr lang="zh-CN" sz="1200"/>
              <a:t>可以视为</a:t>
            </a: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List&lt;?&gt; 的子类型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可以将 Object 或 Object 的任何子类型对象插入 List&lt;Object&gt;，但只能将 null 插入 List&lt;?&gt;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通配符</a:t>
            </a:r>
            <a:endParaRPr/>
          </a:p>
        </p:txBody>
      </p:sp>
      <p:sp>
        <p:nvSpPr>
          <p:cNvPr id="257" name="Google Shape;257;p18"/>
          <p:cNvSpPr txBox="1"/>
          <p:nvPr>
            <p:ph idx="1" type="body"/>
          </p:nvPr>
        </p:nvSpPr>
        <p:spPr>
          <a:xfrm>
            <a:off x="552450" y="986155"/>
            <a:ext cx="8058150" cy="37839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PECS </a:t>
            </a:r>
            <a:r>
              <a:rPr b="1" lang="zh-CN">
                <a:latin typeface="SimSun"/>
                <a:ea typeface="SimSun"/>
                <a:cs typeface="SimSun"/>
                <a:sym typeface="SimSun"/>
              </a:rPr>
              <a:t>原则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上面说的可能有点绕，那什么使用 extends，什么时候使用 super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？</a:t>
            </a:r>
            <a:r>
              <a:rPr lang="zh-CN" sz="1200"/>
              <a:t>《Effective Java》给出精炼的描述：</a:t>
            </a:r>
            <a:r>
              <a:rPr b="1" lang="zh-CN" sz="1200">
                <a:latin typeface="Arial"/>
                <a:ea typeface="Arial"/>
                <a:cs typeface="Arial"/>
                <a:sym typeface="Arial"/>
              </a:rPr>
              <a:t>producer-extends, consumer-super（PECS）</a:t>
            </a:r>
            <a:r>
              <a:rPr lang="zh-CN" sz="1200"/>
              <a:t>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框架和三方库代码中到处都是 PECS 的例子：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java.util.Collections 的 copy 方法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：</a:t>
            </a:r>
            <a:r>
              <a:rPr lang="zh-CN" sz="1200"/>
              <a:t>                                                Rxjava 的变换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：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pic>
        <p:nvPicPr>
          <p:cNvPr id="258" name="Google Shape;2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665" y="2564130"/>
            <a:ext cx="4025900" cy="2370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53305" y="2564130"/>
            <a:ext cx="4027805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通配符</a:t>
            </a:r>
            <a:endParaRPr/>
          </a:p>
        </p:txBody>
      </p:sp>
      <p:sp>
        <p:nvSpPr>
          <p:cNvPr id="265" name="Google Shape;265;p19"/>
          <p:cNvSpPr txBox="1"/>
          <p:nvPr>
            <p:ph idx="1" type="body"/>
          </p:nvPr>
        </p:nvSpPr>
        <p:spPr>
          <a:xfrm>
            <a:off x="552450" y="986155"/>
            <a:ext cx="8058150" cy="35267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>
                <a:latin typeface="SimSun"/>
                <a:ea typeface="SimSun"/>
                <a:cs typeface="SimSun"/>
                <a:sym typeface="SimSun"/>
              </a:rPr>
              <a:t>扩展：自限定类型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Java泛型中，有一个好像经常出现的惯用法，它相当令人费解。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    class SelfBounded&lt;T extends SelfBounded&lt;T&gt;&gt; {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SelfBounded 类接受泛型参数 T，而 T 由一个边界类限定，这个边界就是拥有 T 作为其参数的 SelfBounded，看起来是一种无限循环，为了减少困惑，也常将后面的类型形参替换为无界通配符：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    class SelfBounded&lt;T extends SelfBounded&lt;?&gt;&gt; { }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这种自限定类型有什么用呢？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先给出结论：</a:t>
            </a:r>
            <a:r>
              <a:rPr b="1" lang="zh-CN" sz="1200">
                <a:latin typeface="SimSun"/>
                <a:ea typeface="SimSun"/>
                <a:cs typeface="SimSun"/>
                <a:sym typeface="SimSun"/>
              </a:rPr>
              <a:t>这种语法定义了一个基类，这个基类能够使用子类</a:t>
            </a:r>
            <a:endParaRPr b="1"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 sz="1200">
                <a:latin typeface="SimSun"/>
                <a:ea typeface="SimSun"/>
                <a:cs typeface="SimSun"/>
                <a:sym typeface="SimSun"/>
              </a:rPr>
              <a:t>作为其参数、返回类型、作用域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这里举一个简单例子：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pic>
        <p:nvPicPr>
          <p:cNvPr id="266" name="Google Shape;26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9195" y="2856865"/>
            <a:ext cx="3298190" cy="189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 sz="1800"/>
              <a:t>目录</a:t>
            </a:r>
            <a:endParaRPr b="1" sz="1800"/>
          </a:p>
        </p:txBody>
      </p:sp>
      <p:sp>
        <p:nvSpPr>
          <p:cNvPr id="122" name="Google Shape;122;p2"/>
          <p:cNvSpPr/>
          <p:nvPr/>
        </p:nvSpPr>
        <p:spPr>
          <a:xfrm>
            <a:off x="963550" y="1702800"/>
            <a:ext cx="2264700" cy="17943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1672375" y="2334200"/>
            <a:ext cx="9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zh-C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3700200" y="1969925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4390175" y="1913525"/>
            <a:ext cx="2630400" cy="64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视图封装与复用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3700200" y="2447925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4390175" y="2399175"/>
            <a:ext cx="3342000" cy="64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泛型实践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3700200" y="2925925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4390175" y="2909125"/>
            <a:ext cx="4332900" cy="6432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其他实践</a:t>
            </a:r>
            <a:endParaRPr b="0" i="0" sz="1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类型擦除</a:t>
            </a:r>
            <a:endParaRPr/>
          </a:p>
        </p:txBody>
      </p:sp>
      <p:sp>
        <p:nvSpPr>
          <p:cNvPr id="272" name="Google Shape;272;p20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类型擦除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为了兼容旧版本 Java</a:t>
            </a:r>
            <a:r>
              <a:rPr lang="zh-CN" sz="1200">
                <a:latin typeface="SimSun"/>
                <a:ea typeface="SimSun"/>
                <a:cs typeface="SimSun"/>
                <a:sym typeface="SimSun"/>
              </a:rPr>
              <a:t>，</a:t>
            </a:r>
            <a:r>
              <a:rPr lang="zh-CN" sz="1200"/>
              <a:t>Java 泛型会进行类型擦除，主要应用于：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/>
              <a:t>将泛型类型中的所有类型形参替换为其边界或 Object（如果类型形参是无界的）。因此，生成的字节码仅包含普通的类，接口和方法。</a:t>
            </a:r>
            <a:endParaRPr sz="12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/>
              <a:t>如有必要，插入类型转换以保持类型安全。</a:t>
            </a:r>
            <a:endParaRPr sz="1200"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 sz="1200"/>
              <a:t>生成桥接方法以保留继承泛型类型中的多态性。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类型擦除确保不会为参数化类型创建新类；因此，泛型不会产生运行时开销。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Q: 泛型信息都会被擦除吗？</a:t>
            </a:r>
            <a:endParaRPr sz="1200"/>
          </a:p>
        </p:txBody>
      </p:sp>
      <p:sp>
        <p:nvSpPr>
          <p:cNvPr id="273" name="Google Shape;273;p20"/>
          <p:cNvSpPr txBox="1"/>
          <p:nvPr/>
        </p:nvSpPr>
        <p:spPr>
          <a:xfrm>
            <a:off x="542925" y="3326765"/>
            <a:ext cx="8058150" cy="115443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签名中的泛型信息可以保留并获取，包括：类签名、方法签名、变量签名。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不少三方库，都利用了可以保留的泛型信息：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Gson，利用类签名及变量签名中的泛型信息；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Retrofit，利用方法签名中的泛型信息；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思考与实践</a:t>
            </a:r>
            <a:endParaRPr/>
          </a:p>
        </p:txBody>
      </p:sp>
      <p:sp>
        <p:nvSpPr>
          <p:cNvPr id="279" name="Google Shape;279;p21"/>
          <p:cNvSpPr txBox="1"/>
          <p:nvPr>
            <p:ph idx="1" type="body"/>
          </p:nvPr>
        </p:nvSpPr>
        <p:spPr>
          <a:xfrm>
            <a:off x="552450" y="986155"/>
            <a:ext cx="8058150" cy="18573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我们可以利用可保留的泛型信息做些什么？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项目实践：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/>
              <a:t>推送消息分发 - PushDispatch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</a:pPr>
            <a:r>
              <a:rPr lang="zh-CN"/>
              <a:t>视图绑定工具类 - ViewBindingUtil</a:t>
            </a:r>
            <a:endParaRPr/>
          </a:p>
          <a:p>
            <a:pPr indent="-196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80" name="Google Shape;2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9670" y="1487170"/>
            <a:ext cx="4823460" cy="1199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9035" y="3075305"/>
            <a:ext cx="4824095" cy="1586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zh-C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03</a:t>
            </a: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1051350" y="2901175"/>
            <a:ext cx="2059500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其他实践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3292025" y="27909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简介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2"/>
          <p:cNvSpPr txBox="1"/>
          <p:nvPr/>
        </p:nvSpPr>
        <p:spPr>
          <a:xfrm>
            <a:off x="3653975" y="2055850"/>
            <a:ext cx="4468500" cy="581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改进的 Builder 模式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扩展实践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改进的 Builder 模式</a:t>
            </a:r>
            <a:endParaRPr/>
          </a:p>
        </p:txBody>
      </p:sp>
      <p:sp>
        <p:nvSpPr>
          <p:cNvPr id="298" name="Google Shape;298;p23"/>
          <p:cNvSpPr txBox="1"/>
          <p:nvPr>
            <p:ph idx="1" type="body"/>
          </p:nvPr>
        </p:nvSpPr>
        <p:spPr>
          <a:xfrm>
            <a:off x="552450" y="986155"/>
            <a:ext cx="8058150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常规的 Builder 模式大家都很了解，无需多讲。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不知道大家有没有遇到过以下场景：在 Builder 类上扩展子类，父类的 setProperty() 方法需要无缝衔接子类 setSubProperty() 方法。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真的有这种场景吗？如何实现？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看看 WorkManager 的实现：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299" name="Google Shape;2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7815" y="1821180"/>
            <a:ext cx="6042025" cy="291084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3"/>
          <p:cNvSpPr txBox="1"/>
          <p:nvPr/>
        </p:nvSpPr>
        <p:spPr>
          <a:xfrm>
            <a:off x="552450" y="2795905"/>
            <a:ext cx="2152650" cy="9613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是否似曾相识？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没错，这就是上面提到的泛型的自限定类型用法。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改进的 Builder 模式</a:t>
            </a:r>
            <a:endParaRPr/>
          </a:p>
        </p:txBody>
      </p:sp>
      <p:sp>
        <p:nvSpPr>
          <p:cNvPr id="306" name="Google Shape;306;p24"/>
          <p:cNvSpPr txBox="1"/>
          <p:nvPr>
            <p:ph idx="1" type="body"/>
          </p:nvPr>
        </p:nvSpPr>
        <p:spPr>
          <a:xfrm>
            <a:off x="552450" y="986155"/>
            <a:ext cx="8058150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学以致用，看看项目中的实践：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1. SSC 通用升级 sdk 中的 Builder：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307" name="Google Shape;3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7490" y="1604010"/>
            <a:ext cx="599821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改进的 Builder 模式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552450" y="986155"/>
            <a:ext cx="8058150" cy="1622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学以致用，看看项目中的实践：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2. 非标准 Builder，SPX UI 库中的通用埋点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    基类 TrackingDialog：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pic>
        <p:nvPicPr>
          <p:cNvPr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3330" y="3111500"/>
            <a:ext cx="7367270" cy="1934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6925" y="603250"/>
            <a:ext cx="4003675" cy="241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扩展实践</a:t>
            </a:r>
            <a:endParaRPr/>
          </a:p>
        </p:txBody>
      </p:sp>
      <p:sp>
        <p:nvSpPr>
          <p:cNvPr id="321" name="Google Shape;321;p26"/>
          <p:cNvSpPr txBox="1"/>
          <p:nvPr>
            <p:ph idx="1" type="body"/>
          </p:nvPr>
        </p:nvSpPr>
        <p:spPr>
          <a:xfrm>
            <a:off x="552450" y="986155"/>
            <a:ext cx="3918585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Q: 上述例子都是继承自泛型抽象类，使用限制较大。Java 1.8 新增了接口默认方法，如果将上述的泛型抽象类改为抽象接口，是否可以在任意类上进行一些功能扩展？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22" name="Google Shape;322;p26"/>
          <p:cNvSpPr txBox="1"/>
          <p:nvPr/>
        </p:nvSpPr>
        <p:spPr>
          <a:xfrm>
            <a:off x="552450" y="1739265"/>
            <a:ext cx="3918585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理论上是的，看看项目中的实践：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通用子 View 属性设置 ViewAttributeSetter，可对大部分内含 contentView 的类进行扩展：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6765" y="594995"/>
            <a:ext cx="4013835" cy="240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3665" y="3106420"/>
            <a:ext cx="468693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扩展实践</a:t>
            </a:r>
            <a:endParaRPr/>
          </a:p>
        </p:txBody>
      </p:sp>
      <p:sp>
        <p:nvSpPr>
          <p:cNvPr id="330" name="Google Shape;330;p27"/>
          <p:cNvSpPr txBox="1"/>
          <p:nvPr>
            <p:ph idx="1" type="body"/>
          </p:nvPr>
        </p:nvSpPr>
        <p:spPr>
          <a:xfrm>
            <a:off x="552450" y="986155"/>
            <a:ext cx="3918585" cy="4330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 sz="1200"/>
              <a:t>Q: 饶了一大圈，怎么有点像 Kotlin 的扩展方法？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331" name="Google Shape;331;p27"/>
          <p:cNvSpPr txBox="1"/>
          <p:nvPr/>
        </p:nvSpPr>
        <p:spPr>
          <a:xfrm>
            <a:off x="552450" y="1289685"/>
            <a:ext cx="3918585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是的，殊途同归，它们有不少相同点，也有不少差异。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2" name="Google Shape;332;p27"/>
          <p:cNvGraphicFramePr/>
          <p:nvPr/>
        </p:nvGraphicFramePr>
        <p:xfrm>
          <a:off x="552450" y="17411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{58CA7BD5-F09B-46BF-A971-B2168313C466}</a:tableStyleId>
              </a:tblPr>
              <a:tblGrid>
                <a:gridCol w="1502050"/>
                <a:gridCol w="3079100"/>
                <a:gridCol w="3619875"/>
              </a:tblGrid>
              <a:tr h="39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对比项\方式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使用 Java 接口默认方法进行扩展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zh-CN" sz="1400" u="none" cap="none" strike="noStrike"/>
                        <a:t>使用 Kotlin 非内联扩展方法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3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实现原理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编译器会将接口默认方法的实现代码编译至伴生对象的静态方法，同时对所有子类生成默认方法的实现（重写了的除外）并转调用对应的静态方法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编译器对非内联扩展方法新增一个调用类参数，同时将所有调用非内联扩展方法的地方转调用对应的扩展函数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可扩展类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项目中的类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/>
                        <a:t>所有类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/>
                        <a:t>可使用</a:t>
                      </a:r>
                      <a:r>
                        <a:rPr lang="zh-CN" sz="1200" u="none" cap="none" strike="noStrike"/>
                        <a:t>范围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所有 Java + Kotlin 代码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仅 Kotlin 代码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574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访问限制</a:t>
                      </a:r>
                      <a:r>
                        <a:rPr lang="zh-CN" sz="1200"/>
                        <a:t>及所需支持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所有需访问的属性或方法都需要通过增加抽象方法来支持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对单一类型的访问限制和当前目录普通代码的访问限制相同，但想做成通用的扩展函数也要进行接口封装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9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适用场景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项目 Java 代码较多，做通用的功能扩展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zh-CN" sz="1200" u="none" cap="none" strike="noStrike"/>
                        <a:t>项目 Kotlin 代码较多，做精细的功能扩展</a:t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8"/>
          <p:cNvSpPr txBox="1"/>
          <p:nvPr/>
        </p:nvSpPr>
        <p:spPr>
          <a:xfrm>
            <a:off x="1834800" y="1677000"/>
            <a:ext cx="5474400" cy="17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55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zh-CN" sz="13500" u="none" cap="none" strike="noStrike">
                <a:solidFill>
                  <a:srgbClr val="EE4D2D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i="0" sz="11200" u="none" cap="none" strike="noStrike">
              <a:solidFill>
                <a:srgbClr val="EE4D2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/>
        </p:nvSpPr>
        <p:spPr>
          <a:xfrm>
            <a:off x="512875" y="6407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zh-CN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01</a:t>
            </a: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051350" y="2901175"/>
            <a:ext cx="2059500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视图封装与复用</a:t>
            </a:r>
            <a:endParaRPr b="1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3292025" y="27909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zh-CN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简介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/>
          <p:nvPr/>
        </p:nvSpPr>
        <p:spPr>
          <a:xfrm>
            <a:off x="2822802" y="4935589"/>
            <a:ext cx="30174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zh-C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"/>
          <p:cNvSpPr txBox="1"/>
          <p:nvPr/>
        </p:nvSpPr>
        <p:spPr>
          <a:xfrm>
            <a:off x="3653975" y="2055850"/>
            <a:ext cx="4468500" cy="581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常见方式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扩展实践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视图封装与复用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552450" y="986155"/>
            <a:ext cx="5941695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CN"/>
              <a:t>当设计稿上出现两处以上相似视图时，我们有哪些方式进行视图封装与复用？</a:t>
            </a:r>
            <a:endParaRPr/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470" y="658280"/>
            <a:ext cx="1351280" cy="438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5563" y="2608265"/>
            <a:ext cx="1338580" cy="2357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 txBox="1"/>
          <p:nvPr/>
        </p:nvSpPr>
        <p:spPr>
          <a:xfrm>
            <a:off x="552450" y="1370965"/>
            <a:ext cx="4952365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0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效率为先，直接拷贝？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常见方式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include (+ merge)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可以实现简单的视图封装与复用，需要注意父布局 include 多个相同的子布局时，findViewById 查找内部控件的问题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适合开发资源紧张或者设计频繁变更的视图封装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类似代码复用的 Bean 类封装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常见方式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提取为 RecyclerView 子项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需要搭配 Adapter 使用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适合列表页，以及部分详情页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类似代码复用的 Bean 类封装 + 工具方法/工具类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5" y="2970530"/>
            <a:ext cx="4310380" cy="119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4685" y="2901315"/>
            <a:ext cx="460565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常见方式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/>
              <a:t>提取自定义 View</a:t>
            </a:r>
            <a:endParaRPr b="1"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可以和其他方式搭配使用，支持 xml 修改属性，使用非常灵活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适合功能确定，低频改动，有一定逻辑内聚的视图封装</a:t>
            </a:r>
            <a:endParaRPr sz="12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90">
                <a:solidFill>
                  <a:schemeClr val="dk1"/>
                </a:solidFill>
              </a:rPr>
              <a:t>基础自定义 View - UI 库中</a:t>
            </a:r>
            <a:r>
              <a:rPr lang="zh-CN" sz="1290">
                <a:solidFill>
                  <a:schemeClr val="dk1"/>
                </a:solidFill>
              </a:rPr>
              <a:t>沉淀</a:t>
            </a:r>
            <a:r>
              <a:rPr lang="zh-CN" sz="1290">
                <a:solidFill>
                  <a:schemeClr val="dk1"/>
                </a:solidFill>
              </a:rPr>
              <a:t>的大部分控件，如输入框、日历、时间选择器等</a:t>
            </a:r>
            <a:endParaRPr sz="129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90">
                <a:solidFill>
                  <a:schemeClr val="dk1"/>
                </a:solidFill>
              </a:rPr>
              <a:t>业务自定义 View - 项目中</a:t>
            </a:r>
            <a:r>
              <a:rPr lang="zh-CN" sz="1290">
                <a:solidFill>
                  <a:schemeClr val="dk1"/>
                </a:solidFill>
              </a:rPr>
              <a:t>沉淀</a:t>
            </a:r>
            <a:r>
              <a:rPr lang="zh-CN" sz="1290">
                <a:solidFill>
                  <a:schemeClr val="dk1"/>
                </a:solidFill>
              </a:rPr>
              <a:t>的大部分控件，如 RecommendAddressEditLayout</a:t>
            </a:r>
            <a:endParaRPr sz="129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类似代码复用的 Bean 类封装 + 专用处理类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常见方式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Fragment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有</a:t>
            </a:r>
            <a:r>
              <a:rPr lang="zh-CN" sz="1200">
                <a:solidFill>
                  <a:schemeClr val="dk1"/>
                </a:solidFill>
              </a:rPr>
              <a:t>自己的生命周期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根据自身以及所集成的容器配置，Fragment 的生命周期有不同表现，导致 Fragment 使用不当可能踩坑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用 Fragment 来做简单的视图封装与复用有点杀鸡用牛刀，适合需要处理生命周期或者页面之间复用的场景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类似代码复用的 Bean 类封装 + 特殊处理类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450" y="3037205"/>
            <a:ext cx="331978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>
                <a:solidFill>
                  <a:schemeClr val="dk1"/>
                </a:solidFill>
              </a:rPr>
              <a:t>扩展实践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552450" y="986155"/>
            <a:ext cx="8058150" cy="10814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CN">
                <a:latin typeface="Arial"/>
                <a:ea typeface="Arial"/>
                <a:cs typeface="Arial"/>
                <a:sym typeface="Arial"/>
              </a:rPr>
              <a:t>ViewBinding + helper 类 / 静态绑定方法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不算一种新方法，</a:t>
            </a:r>
            <a:r>
              <a:rPr lang="zh-CN" sz="1200">
                <a:solidFill>
                  <a:schemeClr val="dk1"/>
                </a:solidFill>
              </a:rPr>
              <a:t>使用 ViewBinding </a:t>
            </a:r>
            <a:r>
              <a:rPr lang="zh-CN" sz="1200">
                <a:solidFill>
                  <a:schemeClr val="dk1"/>
                </a:solidFill>
              </a:rPr>
              <a:t>搭配其他方式能达到不错的封装效果</a:t>
            </a:r>
            <a:endParaRPr sz="12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</a:pPr>
            <a:r>
              <a:rPr lang="zh-CN" sz="1200">
                <a:solidFill>
                  <a:schemeClr val="dk1"/>
                </a:solidFill>
              </a:rPr>
              <a:t>适合</a:t>
            </a:r>
            <a:r>
              <a:rPr lang="zh-CN" sz="1200">
                <a:solidFill>
                  <a:schemeClr val="dk1"/>
                </a:solidFill>
              </a:rPr>
              <a:t>大部分需要简单封装</a:t>
            </a:r>
            <a:r>
              <a:rPr lang="zh-CN" sz="1200">
                <a:solidFill>
                  <a:schemeClr val="dk1"/>
                </a:solidFill>
              </a:rPr>
              <a:t>或者需要在普通页面及列表页间复用视图的场景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552450" y="2278380"/>
            <a:ext cx="8058150" cy="108140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None/>
            </a:pPr>
            <a:r>
              <a:rPr b="1" i="0" lang="zh-C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项目实践：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PickupTaskDetailActivity 优化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▪"/>
            </a:pP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DetailPageActivity 优化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8260" y="2278380"/>
            <a:ext cx="5181600" cy="265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2022-06-30T03:21:47Z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2052-3.3.0.5120</vt:lpwstr>
  </property>
</Properties>
</file>