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C2B021F-DA72-41C1-9495-AA4642327317}">
  <a:tblStyle styleId="{2C2B021F-DA72-41C1-9495-AA46423273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bold.fntdata"/><Relationship Id="rId10" Type="http://schemas.openxmlformats.org/officeDocument/2006/relationships/slide" Target="slides/slide4.xml"/><Relationship Id="rId32" Type="http://schemas.openxmlformats.org/officeDocument/2006/relationships/font" Target="fonts/Roboto-regular.fntdata"/><Relationship Id="rId13" Type="http://schemas.openxmlformats.org/officeDocument/2006/relationships/slide" Target="slides/slide7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6.xml"/><Relationship Id="rId34" Type="http://schemas.openxmlformats.org/officeDocument/2006/relationships/font" Target="fonts/Robot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" name="Google Shape;2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64d7d8bca0_0_1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64d7d8bca0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4d7d8bca0_0_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64d7d8bca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4d7d8bca0_0_1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64d7d8bca0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4d7d8bca0_0_1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64d7d8bca0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4d7d8bca0_0_1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64d7d8bca0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4d7d8bca0_0_1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64d7d8bca0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4d7d8bca0_0_1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64d7d8bca0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4d7d8bca0_0_2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64d7d8bca0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4d7d8bca0_0_2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64d7d8bca0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4d7d8bca0_0_2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64d7d8bca0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64d7d8bca0_0_2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64d7d8bca0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4d7d8bca0_0_2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64d7d8bca0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4d7d8bca0_0_2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64d7d8bca0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64d7d8bca0_0_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64d7d8bca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64d7d8bca0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g64d7d8bca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4d7d8bca0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64d7d8bca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64d7d8bca0_0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64d7d8bca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AutoNum type="arabicPeriod"/>
            </a:pPr>
            <a:r>
              <a:rPr lang="en-US" sz="1200">
                <a:solidFill>
                  <a:srgbClr val="333333"/>
                </a:solidFill>
              </a:rPr>
              <a:t>对亮度的变化敏感，对色度的变化相对不敏感。</a:t>
            </a:r>
            <a:endParaRPr sz="1200">
              <a:solidFill>
                <a:srgbClr val="333333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AutoNum type="arabicPeriod"/>
            </a:pPr>
            <a:r>
              <a:rPr lang="en-US" sz="1200">
                <a:solidFill>
                  <a:srgbClr val="333333"/>
                </a:solidFill>
              </a:rPr>
              <a:t>对静止图像敏感，对运动图像相对不敏感。</a:t>
            </a:r>
            <a:endParaRPr sz="1200">
              <a:solidFill>
                <a:srgbClr val="333333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AutoNum type="arabicPeriod"/>
            </a:pPr>
            <a:r>
              <a:rPr lang="en-US" sz="1200">
                <a:solidFill>
                  <a:srgbClr val="333333"/>
                </a:solidFill>
              </a:rPr>
              <a:t>对图像的水平线条和竖直线条敏感，对斜线相对不敏感。</a:t>
            </a:r>
            <a:endParaRPr sz="1200">
              <a:solidFill>
                <a:srgbClr val="333333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AutoNum type="arabicPeriod"/>
            </a:pPr>
            <a:r>
              <a:rPr lang="en-US" sz="1200">
                <a:solidFill>
                  <a:srgbClr val="333333"/>
                </a:solidFill>
              </a:rPr>
              <a:t>对整体结构敏感，对内部细节相对不敏感。</a:t>
            </a:r>
            <a:endParaRPr sz="1200">
              <a:solidFill>
                <a:srgbClr val="333333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AutoNum type="arabicPeriod"/>
            </a:pPr>
            <a:r>
              <a:rPr lang="en-US" sz="1200">
                <a:solidFill>
                  <a:srgbClr val="333333"/>
                </a:solidFill>
              </a:rPr>
              <a:t>对低频信号敏感，对高频信号相对不敏感（如：对边沿或者突变附近的细节不敏感）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64d7d8bca0_0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64d7d8bca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4d7d8bca0_0_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64d7d8bca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4d7d8bca0_0_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64d7d8bca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4d7d8bca0_0_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64d7d8bca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1_Title slid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809065" y="1998920"/>
            <a:ext cx="7525870" cy="656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809065" y="2655413"/>
            <a:ext cx="7525870" cy="346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B2B2B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9" y="474710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4635313" y="2585653"/>
            <a:ext cx="178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0" y="5070993"/>
            <a:ext cx="9144000" cy="67315"/>
          </a:xfrm>
          <a:prstGeom prst="rect">
            <a:avLst/>
          </a:prstGeom>
          <a:solidFill>
            <a:srgbClr val="FF3A12"/>
          </a:solidFill>
          <a:ln cap="flat" cmpd="sng" w="12700">
            <a:solidFill>
              <a:srgbClr val="F1592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0" y="5068513"/>
            <a:ext cx="809065" cy="67161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59221" y="860193"/>
            <a:ext cx="2292439" cy="724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ontent pag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9" y="47688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3"/>
          <p:cNvSpPr txBox="1"/>
          <p:nvPr/>
        </p:nvSpPr>
        <p:spPr>
          <a:xfrm>
            <a:off x="369656" y="217287"/>
            <a:ext cx="6340237" cy="4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7777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"/>
          <p:cNvSpPr/>
          <p:nvPr/>
        </p:nvSpPr>
        <p:spPr>
          <a:xfrm rot="5400000">
            <a:off x="-2223954" y="2861162"/>
            <a:ext cx="4500000" cy="64800"/>
          </a:xfrm>
          <a:prstGeom prst="rect">
            <a:avLst/>
          </a:prstGeom>
          <a:solidFill>
            <a:srgbClr val="FF3A12"/>
          </a:solidFill>
          <a:ln cap="flat" cmpd="sng" w="12700">
            <a:solidFill>
              <a:srgbClr val="F1592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" name="Google Shape;22;p3"/>
          <p:cNvSpPr/>
          <p:nvPr/>
        </p:nvSpPr>
        <p:spPr>
          <a:xfrm rot="5400000">
            <a:off x="-351955" y="345599"/>
            <a:ext cx="756000" cy="64802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" name="Google Shape;23;p3"/>
          <p:cNvSpPr/>
          <p:nvPr/>
        </p:nvSpPr>
        <p:spPr>
          <a:xfrm>
            <a:off x="652184" y="459129"/>
            <a:ext cx="8172000" cy="36000"/>
          </a:xfrm>
          <a:prstGeom prst="rect">
            <a:avLst/>
          </a:prstGeom>
          <a:solidFill>
            <a:srgbClr val="EE4D2D"/>
          </a:solidFill>
          <a:ln cap="flat" cmpd="sng" w="12700">
            <a:solidFill>
              <a:srgbClr val="F1592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652184" y="193221"/>
            <a:ext cx="8172729" cy="234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2" type="body"/>
          </p:nvPr>
        </p:nvSpPr>
        <p:spPr>
          <a:xfrm>
            <a:off x="652463" y="756000"/>
            <a:ext cx="8121650" cy="36878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6" name="Google Shape;26;p3"/>
          <p:cNvPicPr preferRelativeResize="0"/>
          <p:nvPr/>
        </p:nvPicPr>
        <p:blipFill rotWithShape="1">
          <a:blip r:embed="rId2">
            <a:alphaModFix/>
          </a:blip>
          <a:srcRect b="0" l="0" r="72234" t="0"/>
          <a:stretch/>
        </p:blipFill>
        <p:spPr>
          <a:xfrm>
            <a:off x="227016" y="127404"/>
            <a:ext cx="264069" cy="300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05246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9" y="47361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136358" y="4809167"/>
            <a:ext cx="8884801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4975" lIns="89975" spcFirstLastPara="1" rIns="89975" wrap="square" tIns="54700">
            <a:noAutofit/>
          </a:bodyPr>
          <a:lstStyle/>
          <a:p>
            <a:pPr indent="0" lvl="0" marL="0" marR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100"/>
              <a:buFont typeface="Times New Roman"/>
              <a:buNone/>
            </a:pPr>
            <a:r>
              <a:rPr b="0" i="0" lang="en-US" sz="9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zh.wikipedia.org/wiki/%E9%A1%8F%E8%89%B2" TargetMode="External"/><Relationship Id="rId4" Type="http://schemas.openxmlformats.org/officeDocument/2006/relationships/hyperlink" Target="https://zh.wikipedia.org/wiki/%E7%B7%A8%E7%A2%BC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ctrTitle"/>
          </p:nvPr>
        </p:nvSpPr>
        <p:spPr>
          <a:xfrm>
            <a:off x="809065" y="1998920"/>
            <a:ext cx="7525870" cy="656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/>
              <a:t>Android </a:t>
            </a:r>
            <a:r>
              <a:rPr lang="en-US"/>
              <a:t>直播SDK 技术分享</a:t>
            </a:r>
            <a:endParaRPr/>
          </a:p>
        </p:txBody>
      </p:sp>
      <p:sp>
        <p:nvSpPr>
          <p:cNvPr id="32" name="Google Shape;32;p4"/>
          <p:cNvSpPr txBox="1"/>
          <p:nvPr>
            <p:ph idx="1" type="subTitle"/>
          </p:nvPr>
        </p:nvSpPr>
        <p:spPr>
          <a:xfrm>
            <a:off x="809065" y="2655413"/>
            <a:ext cx="7525870" cy="346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472459" y="474710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4482913" y="2433253"/>
            <a:ext cx="178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</a:t>
            </a:r>
            <a:endParaRPr b="0" i="0" sz="11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" name="Google Shape;35;p4"/>
          <p:cNvSpPr/>
          <p:nvPr/>
        </p:nvSpPr>
        <p:spPr>
          <a:xfrm>
            <a:off x="0" y="5076265"/>
            <a:ext cx="9144000" cy="67315"/>
          </a:xfrm>
          <a:prstGeom prst="rect">
            <a:avLst/>
          </a:prstGeom>
          <a:solidFill>
            <a:srgbClr val="FF3A12"/>
          </a:solidFill>
          <a:ln cap="flat" cmpd="sng" w="12700">
            <a:solidFill>
              <a:srgbClr val="F1592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36;p4"/>
          <p:cNvSpPr/>
          <p:nvPr/>
        </p:nvSpPr>
        <p:spPr>
          <a:xfrm>
            <a:off x="-2248" y="5076339"/>
            <a:ext cx="809065" cy="67161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" name="Google Shape;37;p4"/>
          <p:cNvSpPr/>
          <p:nvPr/>
        </p:nvSpPr>
        <p:spPr>
          <a:xfrm>
            <a:off x="7441327" y="4"/>
            <a:ext cx="1702800" cy="386400"/>
          </a:xfrm>
          <a:prstGeom prst="rect">
            <a:avLst/>
          </a:prstGeom>
          <a:solidFill>
            <a:srgbClr val="F04E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Option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"/>
          <p:cNvSpPr txBox="1"/>
          <p:nvPr>
            <p:ph idx="12" type="sldNum"/>
          </p:nvPr>
        </p:nvSpPr>
        <p:spPr>
          <a:xfrm>
            <a:off x="8472459" y="47688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3"/>
          <p:cNvSpPr txBox="1"/>
          <p:nvPr>
            <p:ph idx="1" type="body"/>
          </p:nvPr>
        </p:nvSpPr>
        <p:spPr>
          <a:xfrm>
            <a:off x="652184" y="193221"/>
            <a:ext cx="8172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/>
              <a:t>硬编码流程简介</a:t>
            </a:r>
            <a:endParaRPr>
              <a:solidFill>
                <a:srgbClr val="7777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3"/>
          <p:cNvSpPr/>
          <p:nvPr/>
        </p:nvSpPr>
        <p:spPr>
          <a:xfrm>
            <a:off x="931325" y="1418450"/>
            <a:ext cx="1030104" cy="493884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摄像头采集图像</a:t>
            </a:r>
            <a:endParaRPr/>
          </a:p>
        </p:txBody>
      </p:sp>
      <p:sp>
        <p:nvSpPr>
          <p:cNvPr id="122" name="Google Shape;122;p13"/>
          <p:cNvSpPr/>
          <p:nvPr/>
        </p:nvSpPr>
        <p:spPr>
          <a:xfrm>
            <a:off x="2653538" y="1404337"/>
            <a:ext cx="1030104" cy="493884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预览图像</a:t>
            </a:r>
            <a:endParaRPr/>
          </a:p>
        </p:txBody>
      </p:sp>
      <p:sp>
        <p:nvSpPr>
          <p:cNvPr id="123" name="Google Shape;123;p13"/>
          <p:cNvSpPr/>
          <p:nvPr/>
        </p:nvSpPr>
        <p:spPr>
          <a:xfrm>
            <a:off x="4571988" y="1418900"/>
            <a:ext cx="1030104" cy="493884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编码图像</a:t>
            </a:r>
            <a:endParaRPr/>
          </a:p>
        </p:txBody>
      </p:sp>
      <p:sp>
        <p:nvSpPr>
          <p:cNvPr id="124" name="Google Shape;124;p13"/>
          <p:cNvSpPr/>
          <p:nvPr/>
        </p:nvSpPr>
        <p:spPr>
          <a:xfrm>
            <a:off x="931325" y="2826475"/>
            <a:ext cx="1270026" cy="493884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NV21/NV12</a:t>
            </a:r>
            <a:endParaRPr/>
          </a:p>
        </p:txBody>
      </p:sp>
      <p:sp>
        <p:nvSpPr>
          <p:cNvPr id="125" name="Google Shape;125;p13"/>
          <p:cNvSpPr/>
          <p:nvPr/>
        </p:nvSpPr>
        <p:spPr>
          <a:xfrm>
            <a:off x="3390900" y="2798250"/>
            <a:ext cx="1270026" cy="493884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YUV/RGB</a:t>
            </a:r>
            <a:endParaRPr/>
          </a:p>
        </p:txBody>
      </p:sp>
      <p:sp>
        <p:nvSpPr>
          <p:cNvPr id="126" name="Google Shape;126;p13"/>
          <p:cNvSpPr/>
          <p:nvPr/>
        </p:nvSpPr>
        <p:spPr>
          <a:xfrm>
            <a:off x="6490450" y="1418887"/>
            <a:ext cx="1030104" cy="493884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封装</a:t>
            </a:r>
            <a:endParaRPr/>
          </a:p>
        </p:txBody>
      </p:sp>
      <p:sp>
        <p:nvSpPr>
          <p:cNvPr id="127" name="Google Shape;127;p13"/>
          <p:cNvSpPr/>
          <p:nvPr/>
        </p:nvSpPr>
        <p:spPr>
          <a:xfrm>
            <a:off x="2116675" y="1577625"/>
            <a:ext cx="443700" cy="17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3"/>
          <p:cNvSpPr/>
          <p:nvPr/>
        </p:nvSpPr>
        <p:spPr>
          <a:xfrm>
            <a:off x="3905975" y="1577625"/>
            <a:ext cx="443700" cy="17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3"/>
          <p:cNvSpPr/>
          <p:nvPr/>
        </p:nvSpPr>
        <p:spPr>
          <a:xfrm>
            <a:off x="5824425" y="1559963"/>
            <a:ext cx="443700" cy="17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3"/>
          <p:cNvSpPr/>
          <p:nvPr/>
        </p:nvSpPr>
        <p:spPr>
          <a:xfrm>
            <a:off x="5850475" y="2798250"/>
            <a:ext cx="1270026" cy="493884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H2.64</a:t>
            </a:r>
            <a:endParaRPr/>
          </a:p>
        </p:txBody>
      </p:sp>
      <p:sp>
        <p:nvSpPr>
          <p:cNvPr id="131" name="Google Shape;131;p13"/>
          <p:cNvSpPr/>
          <p:nvPr/>
        </p:nvSpPr>
        <p:spPr>
          <a:xfrm>
            <a:off x="2511775" y="2998625"/>
            <a:ext cx="580800" cy="17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3"/>
          <p:cNvSpPr/>
          <p:nvPr/>
        </p:nvSpPr>
        <p:spPr>
          <a:xfrm>
            <a:off x="4965300" y="2956988"/>
            <a:ext cx="580800" cy="176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/>
          <p:nvPr>
            <p:ph idx="12" type="sldNum"/>
          </p:nvPr>
        </p:nvSpPr>
        <p:spPr>
          <a:xfrm>
            <a:off x="8472459" y="47688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4"/>
          <p:cNvSpPr txBox="1"/>
          <p:nvPr>
            <p:ph idx="1" type="body"/>
          </p:nvPr>
        </p:nvSpPr>
        <p:spPr>
          <a:xfrm>
            <a:off x="652184" y="193221"/>
            <a:ext cx="8172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/>
              <a:t>全屏预览</a:t>
            </a:r>
            <a:endParaRPr>
              <a:solidFill>
                <a:srgbClr val="7777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4"/>
          <p:cNvSpPr txBox="1"/>
          <p:nvPr/>
        </p:nvSpPr>
        <p:spPr>
          <a:xfrm>
            <a:off x="1416725" y="836100"/>
            <a:ext cx="6117300" cy="3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4"/>
          <p:cNvSpPr/>
          <p:nvPr/>
        </p:nvSpPr>
        <p:spPr>
          <a:xfrm>
            <a:off x="1460825" y="1462550"/>
            <a:ext cx="1809900" cy="173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1080x1080</a:t>
            </a: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1416725" y="894650"/>
            <a:ext cx="1898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Camera的</a:t>
            </a:r>
            <a:r>
              <a:rPr lang="en-US"/>
              <a:t>预览分辨率</a:t>
            </a:r>
            <a:endParaRPr/>
          </a:p>
        </p:txBody>
      </p:sp>
      <p:sp>
        <p:nvSpPr>
          <p:cNvPr id="142" name="Google Shape;142;p14"/>
          <p:cNvSpPr/>
          <p:nvPr/>
        </p:nvSpPr>
        <p:spPr>
          <a:xfrm>
            <a:off x="5360800" y="1404000"/>
            <a:ext cx="1947300" cy="275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1080x1920</a:t>
            </a:r>
            <a:endParaRPr/>
          </a:p>
        </p:txBody>
      </p:sp>
      <p:sp>
        <p:nvSpPr>
          <p:cNvPr id="143" name="Google Shape;143;p14"/>
          <p:cNvSpPr txBox="1"/>
          <p:nvPr/>
        </p:nvSpPr>
        <p:spPr>
          <a:xfrm>
            <a:off x="5385400" y="836100"/>
            <a:ext cx="1898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屏幕分辨率</a:t>
            </a:r>
            <a:endParaRPr/>
          </a:p>
        </p:txBody>
      </p:sp>
      <p:sp>
        <p:nvSpPr>
          <p:cNvPr id="144" name="Google Shape;144;p14"/>
          <p:cNvSpPr/>
          <p:nvPr/>
        </p:nvSpPr>
        <p:spPr>
          <a:xfrm>
            <a:off x="3668875" y="2293050"/>
            <a:ext cx="1206600" cy="37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5"/>
          <p:cNvSpPr txBox="1"/>
          <p:nvPr>
            <p:ph idx="12" type="sldNum"/>
          </p:nvPr>
        </p:nvSpPr>
        <p:spPr>
          <a:xfrm>
            <a:off x="8472459" y="47688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5"/>
          <p:cNvSpPr txBox="1"/>
          <p:nvPr>
            <p:ph idx="1" type="body"/>
          </p:nvPr>
        </p:nvSpPr>
        <p:spPr>
          <a:xfrm>
            <a:off x="652184" y="193221"/>
            <a:ext cx="8172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/>
              <a:t>非</a:t>
            </a:r>
            <a:r>
              <a:rPr lang="en-US"/>
              <a:t>全面屏预览</a:t>
            </a:r>
            <a:endParaRPr>
              <a:solidFill>
                <a:srgbClr val="7777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5"/>
          <p:cNvSpPr txBox="1"/>
          <p:nvPr/>
        </p:nvSpPr>
        <p:spPr>
          <a:xfrm>
            <a:off x="1416725" y="836100"/>
            <a:ext cx="6117300" cy="3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"/>
          <p:cNvSpPr/>
          <p:nvPr/>
        </p:nvSpPr>
        <p:spPr>
          <a:xfrm>
            <a:off x="1460825" y="1462550"/>
            <a:ext cx="1809900" cy="173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1080x1080</a:t>
            </a:r>
            <a:endParaRPr/>
          </a:p>
        </p:txBody>
      </p:sp>
      <p:sp>
        <p:nvSpPr>
          <p:cNvPr id="153" name="Google Shape;153;p15"/>
          <p:cNvSpPr txBox="1"/>
          <p:nvPr/>
        </p:nvSpPr>
        <p:spPr>
          <a:xfrm>
            <a:off x="1416725" y="894650"/>
            <a:ext cx="1898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Camera的预览分辨率</a:t>
            </a:r>
            <a:endParaRPr/>
          </a:p>
        </p:txBody>
      </p:sp>
      <p:sp>
        <p:nvSpPr>
          <p:cNvPr id="154" name="Google Shape;154;p15"/>
          <p:cNvSpPr/>
          <p:nvPr/>
        </p:nvSpPr>
        <p:spPr>
          <a:xfrm>
            <a:off x="5360800" y="1404000"/>
            <a:ext cx="1947300" cy="275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1080x1920</a:t>
            </a:r>
            <a:endParaRPr/>
          </a:p>
        </p:txBody>
      </p:sp>
      <p:sp>
        <p:nvSpPr>
          <p:cNvPr id="155" name="Google Shape;155;p15"/>
          <p:cNvSpPr txBox="1"/>
          <p:nvPr/>
        </p:nvSpPr>
        <p:spPr>
          <a:xfrm>
            <a:off x="5385400" y="836100"/>
            <a:ext cx="1898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屏幕分辨率</a:t>
            </a:r>
            <a:endParaRPr/>
          </a:p>
        </p:txBody>
      </p:sp>
      <p:sp>
        <p:nvSpPr>
          <p:cNvPr id="156" name="Google Shape;156;p15"/>
          <p:cNvSpPr/>
          <p:nvPr/>
        </p:nvSpPr>
        <p:spPr>
          <a:xfrm>
            <a:off x="3668875" y="2293050"/>
            <a:ext cx="1206600" cy="37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5"/>
          <p:cNvSpPr/>
          <p:nvPr/>
        </p:nvSpPr>
        <p:spPr>
          <a:xfrm>
            <a:off x="5360800" y="1404000"/>
            <a:ext cx="1947300" cy="18420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1080x1080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/>
          <p:nvPr>
            <p:ph idx="12" type="sldNum"/>
          </p:nvPr>
        </p:nvSpPr>
        <p:spPr>
          <a:xfrm>
            <a:off x="8472459" y="47688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6"/>
          <p:cNvSpPr txBox="1"/>
          <p:nvPr>
            <p:ph idx="1" type="body"/>
          </p:nvPr>
        </p:nvSpPr>
        <p:spPr>
          <a:xfrm>
            <a:off x="652184" y="193221"/>
            <a:ext cx="8172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/>
              <a:t>全面屏预览</a:t>
            </a:r>
            <a:endParaRPr>
              <a:solidFill>
                <a:srgbClr val="7777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6"/>
          <p:cNvSpPr txBox="1"/>
          <p:nvPr/>
        </p:nvSpPr>
        <p:spPr>
          <a:xfrm>
            <a:off x="1416725" y="836100"/>
            <a:ext cx="6117300" cy="3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1460825" y="1462550"/>
            <a:ext cx="1809900" cy="173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1080x1080</a:t>
            </a:r>
            <a:endParaRPr/>
          </a:p>
        </p:txBody>
      </p:sp>
      <p:sp>
        <p:nvSpPr>
          <p:cNvPr id="166" name="Google Shape;166;p16"/>
          <p:cNvSpPr txBox="1"/>
          <p:nvPr/>
        </p:nvSpPr>
        <p:spPr>
          <a:xfrm>
            <a:off x="1416725" y="894650"/>
            <a:ext cx="1898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Camera的预览分辨率</a:t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5360800" y="1404000"/>
            <a:ext cx="1947300" cy="275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1080x1920</a:t>
            </a:r>
            <a:endParaRPr/>
          </a:p>
        </p:txBody>
      </p:sp>
      <p:sp>
        <p:nvSpPr>
          <p:cNvPr id="168" name="Google Shape;168;p16"/>
          <p:cNvSpPr txBox="1"/>
          <p:nvPr/>
        </p:nvSpPr>
        <p:spPr>
          <a:xfrm>
            <a:off x="5385400" y="836100"/>
            <a:ext cx="1898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屏幕分辨率</a:t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3668875" y="2293050"/>
            <a:ext cx="1206600" cy="37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"/>
          <p:cNvSpPr/>
          <p:nvPr/>
        </p:nvSpPr>
        <p:spPr>
          <a:xfrm>
            <a:off x="5360800" y="1404000"/>
            <a:ext cx="1947300" cy="27588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1080x1080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/>
          <p:nvPr>
            <p:ph idx="12" type="sldNum"/>
          </p:nvPr>
        </p:nvSpPr>
        <p:spPr>
          <a:xfrm>
            <a:off x="8472459" y="47688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7"/>
          <p:cNvSpPr txBox="1"/>
          <p:nvPr>
            <p:ph idx="1" type="body"/>
          </p:nvPr>
        </p:nvSpPr>
        <p:spPr>
          <a:xfrm>
            <a:off x="652184" y="193221"/>
            <a:ext cx="8172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/>
              <a:t>OpenGL</a:t>
            </a:r>
            <a:r>
              <a:rPr lang="en-US"/>
              <a:t>全面屏</a:t>
            </a:r>
            <a:r>
              <a:rPr lang="en-US"/>
              <a:t>裁剪</a:t>
            </a:r>
            <a:r>
              <a:rPr lang="en-US"/>
              <a:t>预览</a:t>
            </a:r>
            <a:endParaRPr>
              <a:solidFill>
                <a:srgbClr val="7777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7"/>
          <p:cNvSpPr txBox="1"/>
          <p:nvPr/>
        </p:nvSpPr>
        <p:spPr>
          <a:xfrm>
            <a:off x="611300" y="666550"/>
            <a:ext cx="6117300" cy="3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7"/>
          <p:cNvSpPr/>
          <p:nvPr/>
        </p:nvSpPr>
        <p:spPr>
          <a:xfrm>
            <a:off x="379850" y="1300075"/>
            <a:ext cx="1809900" cy="173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1080x1080</a:t>
            </a:r>
            <a:endParaRPr/>
          </a:p>
        </p:txBody>
      </p:sp>
      <p:sp>
        <p:nvSpPr>
          <p:cNvPr id="179" name="Google Shape;179;p17"/>
          <p:cNvSpPr txBox="1"/>
          <p:nvPr/>
        </p:nvSpPr>
        <p:spPr>
          <a:xfrm>
            <a:off x="379850" y="710950"/>
            <a:ext cx="1898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Camera的预览分辨率</a:t>
            </a:r>
            <a:endParaRPr/>
          </a:p>
        </p:txBody>
      </p:sp>
      <p:sp>
        <p:nvSpPr>
          <p:cNvPr id="180" name="Google Shape;180;p17"/>
          <p:cNvSpPr txBox="1"/>
          <p:nvPr/>
        </p:nvSpPr>
        <p:spPr>
          <a:xfrm>
            <a:off x="3103350" y="714475"/>
            <a:ext cx="1898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屏幕分辨率</a:t>
            </a:r>
            <a:endParaRPr/>
          </a:p>
        </p:txBody>
      </p:sp>
      <p:sp>
        <p:nvSpPr>
          <p:cNvPr id="181" name="Google Shape;181;p17"/>
          <p:cNvSpPr/>
          <p:nvPr/>
        </p:nvSpPr>
        <p:spPr>
          <a:xfrm>
            <a:off x="2390988" y="2123500"/>
            <a:ext cx="548700" cy="23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7"/>
          <p:cNvSpPr/>
          <p:nvPr/>
        </p:nvSpPr>
        <p:spPr>
          <a:xfrm>
            <a:off x="3118213" y="1254450"/>
            <a:ext cx="2382600" cy="27588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1080x1080</a:t>
            </a:r>
            <a:endParaRPr/>
          </a:p>
        </p:txBody>
      </p:sp>
      <p:sp>
        <p:nvSpPr>
          <p:cNvPr id="183" name="Google Shape;183;p17"/>
          <p:cNvSpPr/>
          <p:nvPr/>
        </p:nvSpPr>
        <p:spPr>
          <a:xfrm>
            <a:off x="6307500" y="1219113"/>
            <a:ext cx="2382600" cy="27588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1080x1080</a:t>
            </a:r>
            <a:endParaRPr/>
          </a:p>
        </p:txBody>
      </p:sp>
      <p:sp>
        <p:nvSpPr>
          <p:cNvPr id="184" name="Google Shape;184;p17"/>
          <p:cNvSpPr/>
          <p:nvPr/>
        </p:nvSpPr>
        <p:spPr>
          <a:xfrm>
            <a:off x="6525150" y="1219113"/>
            <a:ext cx="1947300" cy="27588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1080x1920</a:t>
            </a:r>
            <a:endParaRPr/>
          </a:p>
        </p:txBody>
      </p:sp>
      <p:sp>
        <p:nvSpPr>
          <p:cNvPr id="185" name="Google Shape;185;p17"/>
          <p:cNvSpPr/>
          <p:nvPr/>
        </p:nvSpPr>
        <p:spPr>
          <a:xfrm>
            <a:off x="5629800" y="2123500"/>
            <a:ext cx="548700" cy="23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7"/>
          <p:cNvSpPr txBox="1"/>
          <p:nvPr/>
        </p:nvSpPr>
        <p:spPr>
          <a:xfrm>
            <a:off x="6364450" y="714475"/>
            <a:ext cx="1898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预览结果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"/>
          <p:cNvSpPr txBox="1"/>
          <p:nvPr>
            <p:ph idx="12" type="sldNum"/>
          </p:nvPr>
        </p:nvSpPr>
        <p:spPr>
          <a:xfrm>
            <a:off x="8472459" y="47688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8"/>
          <p:cNvSpPr txBox="1"/>
          <p:nvPr>
            <p:ph idx="1" type="body"/>
          </p:nvPr>
        </p:nvSpPr>
        <p:spPr>
          <a:xfrm>
            <a:off x="652184" y="193221"/>
            <a:ext cx="8172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/>
              <a:t>YUV</a:t>
            </a:r>
            <a:endParaRPr>
              <a:solidFill>
                <a:srgbClr val="7777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8"/>
          <p:cNvSpPr txBox="1"/>
          <p:nvPr/>
        </p:nvSpPr>
        <p:spPr>
          <a:xfrm>
            <a:off x="691425" y="747900"/>
            <a:ext cx="5157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50">
                <a:solidFill>
                  <a:srgbClr val="222222"/>
                </a:solidFill>
                <a:highlight>
                  <a:srgbClr val="FFFFFF"/>
                </a:highlight>
              </a:rPr>
              <a:t>YUV</a:t>
            </a:r>
            <a:r>
              <a:rPr lang="en-US" sz="1150">
                <a:solidFill>
                  <a:srgbClr val="222222"/>
                </a:solidFill>
                <a:highlight>
                  <a:srgbClr val="FFFFFF"/>
                </a:highlight>
              </a:rPr>
              <a:t>是一种</a:t>
            </a:r>
            <a:r>
              <a:rPr lang="en-US" sz="11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颜色</a:t>
            </a:r>
            <a:r>
              <a:rPr lang="en-US" sz="1150">
                <a:solidFill>
                  <a:srgbClr val="0B0080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编码</a:t>
            </a:r>
            <a:r>
              <a:rPr lang="en-US" sz="1150">
                <a:solidFill>
                  <a:srgbClr val="222222"/>
                </a:solidFill>
                <a:highlight>
                  <a:srgbClr val="FFFFFF"/>
                </a:highlight>
              </a:rPr>
              <a:t>方法</a:t>
            </a:r>
            <a:r>
              <a:rPr lang="en-US" sz="1100">
                <a:solidFill>
                  <a:schemeClr val="dk1"/>
                </a:solidFill>
              </a:rPr>
              <a:t>，其中Y是明亮度，U和V是色度、浓度。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04040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YUV细分的话有Y'UV，YUV，YCbCr，YPbPr等类型，其中YCbCr主要用于数字信号。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04040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使用YUV的优点有两个: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04040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一.YUV主要用于优化彩色视频信号的传输，使其向后兼容老式黑白电视，这一特性用在于电视信号上。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04040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二.YUV是数据总尺寸小于RGB格式（但用YUV444的话，和RGB888一样都是24bits）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"/>
          <p:cNvSpPr txBox="1"/>
          <p:nvPr>
            <p:ph idx="12" type="sldNum"/>
          </p:nvPr>
        </p:nvSpPr>
        <p:spPr>
          <a:xfrm>
            <a:off x="8472459" y="47688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9"/>
          <p:cNvSpPr txBox="1"/>
          <p:nvPr>
            <p:ph idx="1" type="body"/>
          </p:nvPr>
        </p:nvSpPr>
        <p:spPr>
          <a:xfrm>
            <a:off x="652184" y="193221"/>
            <a:ext cx="8172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/>
              <a:t>YUV</a:t>
            </a:r>
            <a:r>
              <a:rPr lang="en-US"/>
              <a:t>采样</a:t>
            </a:r>
            <a:endParaRPr>
              <a:solidFill>
                <a:srgbClr val="7777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9"/>
          <p:cNvSpPr txBox="1"/>
          <p:nvPr/>
        </p:nvSpPr>
        <p:spPr>
          <a:xfrm>
            <a:off x="691425" y="747900"/>
            <a:ext cx="5157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201" name="Google Shape;2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788" y="747900"/>
            <a:ext cx="7954425" cy="218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9"/>
          <p:cNvSpPr txBox="1"/>
          <p:nvPr/>
        </p:nvSpPr>
        <p:spPr>
          <a:xfrm>
            <a:off x="691425" y="3248725"/>
            <a:ext cx="4064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YUV 4:4:4采样，每一个Y对应一组UV分量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YUV 4:2:2采样，每两个Y共用一组UV分量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YUV 4:2:0采样，每四个Y共用一组UV分量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"/>
          <p:cNvSpPr txBox="1"/>
          <p:nvPr>
            <p:ph idx="12" type="sldNum"/>
          </p:nvPr>
        </p:nvSpPr>
        <p:spPr>
          <a:xfrm>
            <a:off x="8472459" y="47688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0"/>
          <p:cNvSpPr txBox="1"/>
          <p:nvPr>
            <p:ph idx="1" type="body"/>
          </p:nvPr>
        </p:nvSpPr>
        <p:spPr>
          <a:xfrm>
            <a:off x="652184" y="193221"/>
            <a:ext cx="8172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/>
              <a:t>YUV存储——Packed</a:t>
            </a:r>
            <a:endParaRPr>
              <a:solidFill>
                <a:srgbClr val="7777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0"/>
          <p:cNvSpPr txBox="1"/>
          <p:nvPr/>
        </p:nvSpPr>
        <p:spPr>
          <a:xfrm>
            <a:off x="656175" y="800375"/>
            <a:ext cx="4064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175" y="714175"/>
            <a:ext cx="5573875" cy="29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0"/>
          <p:cNvSpPr txBox="1"/>
          <p:nvPr/>
        </p:nvSpPr>
        <p:spPr>
          <a:xfrm>
            <a:off x="1248825" y="3989525"/>
            <a:ext cx="41418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04040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COLOR_FormatYUV422PackedPlanar</a:t>
            </a:r>
            <a:endParaRPr/>
          </a:p>
        </p:txBody>
      </p:sp>
      <p:sp>
        <p:nvSpPr>
          <p:cNvPr id="212" name="Google Shape;212;p20"/>
          <p:cNvSpPr txBox="1"/>
          <p:nvPr/>
        </p:nvSpPr>
        <p:spPr>
          <a:xfrm>
            <a:off x="6671750" y="2112575"/>
            <a:ext cx="4064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对于packed的YUV格式，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每个像素点的Y,U,V是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连续交错存储的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 txBox="1"/>
          <p:nvPr>
            <p:ph idx="12" type="sldNum"/>
          </p:nvPr>
        </p:nvSpPr>
        <p:spPr>
          <a:xfrm>
            <a:off x="8472459" y="47688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1"/>
          <p:cNvSpPr txBox="1"/>
          <p:nvPr>
            <p:ph idx="1" type="body"/>
          </p:nvPr>
        </p:nvSpPr>
        <p:spPr>
          <a:xfrm>
            <a:off x="652184" y="193221"/>
            <a:ext cx="8172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/>
              <a:t>YUV存储——Packed</a:t>
            </a:r>
            <a:endParaRPr>
              <a:solidFill>
                <a:srgbClr val="7777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1"/>
          <p:cNvSpPr txBox="1"/>
          <p:nvPr/>
        </p:nvSpPr>
        <p:spPr>
          <a:xfrm>
            <a:off x="656175" y="800375"/>
            <a:ext cx="4064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1"/>
          <p:cNvSpPr txBox="1"/>
          <p:nvPr/>
        </p:nvSpPr>
        <p:spPr>
          <a:xfrm>
            <a:off x="2307150" y="4053125"/>
            <a:ext cx="41418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04040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COLOR_FormatYUV420PackedPlanar</a:t>
            </a:r>
            <a:endParaRPr/>
          </a:p>
        </p:txBody>
      </p:sp>
      <p:sp>
        <p:nvSpPr>
          <p:cNvPr id="221" name="Google Shape;221;p21"/>
          <p:cNvSpPr txBox="1"/>
          <p:nvPr/>
        </p:nvSpPr>
        <p:spPr>
          <a:xfrm>
            <a:off x="6671750" y="2112575"/>
            <a:ext cx="4064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3500" y="963925"/>
            <a:ext cx="5716775" cy="293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"/>
          <p:cNvSpPr txBox="1"/>
          <p:nvPr>
            <p:ph idx="12" type="sldNum"/>
          </p:nvPr>
        </p:nvSpPr>
        <p:spPr>
          <a:xfrm>
            <a:off x="8472459" y="47688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2"/>
          <p:cNvSpPr txBox="1"/>
          <p:nvPr>
            <p:ph idx="1" type="body"/>
          </p:nvPr>
        </p:nvSpPr>
        <p:spPr>
          <a:xfrm>
            <a:off x="652184" y="193221"/>
            <a:ext cx="8172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/>
              <a:t>YUV存储——</a:t>
            </a:r>
            <a:r>
              <a:rPr lang="en-US"/>
              <a:t>Planar</a:t>
            </a:r>
            <a:endParaRPr>
              <a:solidFill>
                <a:srgbClr val="7777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2"/>
          <p:cNvSpPr txBox="1"/>
          <p:nvPr/>
        </p:nvSpPr>
        <p:spPr>
          <a:xfrm>
            <a:off x="656175" y="800375"/>
            <a:ext cx="4064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2"/>
          <p:cNvSpPr txBox="1"/>
          <p:nvPr/>
        </p:nvSpPr>
        <p:spPr>
          <a:xfrm>
            <a:off x="1248825" y="3989525"/>
            <a:ext cx="41418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04040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COLOR_FormatYUV422Planar</a:t>
            </a:r>
            <a:endParaRPr/>
          </a:p>
        </p:txBody>
      </p:sp>
      <p:sp>
        <p:nvSpPr>
          <p:cNvPr id="231" name="Google Shape;231;p22"/>
          <p:cNvSpPr txBox="1"/>
          <p:nvPr/>
        </p:nvSpPr>
        <p:spPr>
          <a:xfrm>
            <a:off x="5528750" y="1576350"/>
            <a:ext cx="4064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对于Planar的YUV格式，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先</a:t>
            </a:r>
            <a:r>
              <a:rPr lang="en-US"/>
              <a:t>连续存储所有像素点的Y，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紧接着存储所有像素点的U，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最后是存储所有像素点的V。</a:t>
            </a:r>
            <a:endParaRPr/>
          </a:p>
        </p:txBody>
      </p:sp>
      <p:pic>
        <p:nvPicPr>
          <p:cNvPr id="232" name="Google Shape;2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175" y="645825"/>
            <a:ext cx="4674575" cy="3343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72459" y="47688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5"/>
          <p:cNvSpPr txBox="1"/>
          <p:nvPr>
            <p:ph idx="1" type="body"/>
          </p:nvPr>
        </p:nvSpPr>
        <p:spPr>
          <a:xfrm>
            <a:off x="652184" y="193221"/>
            <a:ext cx="8172729" cy="234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/>
              <a:t>直播流程图</a:t>
            </a:r>
            <a:endParaRPr/>
          </a:p>
        </p:txBody>
      </p:sp>
      <p:pic>
        <p:nvPicPr>
          <p:cNvPr id="44" name="Google Shape;4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425" y="710600"/>
            <a:ext cx="8048000" cy="2204475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5"/>
          <p:cNvSpPr/>
          <p:nvPr/>
        </p:nvSpPr>
        <p:spPr>
          <a:xfrm>
            <a:off x="652175" y="3545700"/>
            <a:ext cx="792396" cy="34668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采集</a:t>
            </a:r>
            <a:endParaRPr/>
          </a:p>
        </p:txBody>
      </p:sp>
      <p:sp>
        <p:nvSpPr>
          <p:cNvPr id="46" name="Google Shape;46;p5"/>
          <p:cNvSpPr/>
          <p:nvPr/>
        </p:nvSpPr>
        <p:spPr>
          <a:xfrm>
            <a:off x="2135350" y="3545700"/>
            <a:ext cx="792396" cy="34668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预处理</a:t>
            </a:r>
            <a:endParaRPr/>
          </a:p>
        </p:txBody>
      </p:sp>
      <p:sp>
        <p:nvSpPr>
          <p:cNvPr id="47" name="Google Shape;47;p5"/>
          <p:cNvSpPr/>
          <p:nvPr/>
        </p:nvSpPr>
        <p:spPr>
          <a:xfrm>
            <a:off x="3586338" y="3545700"/>
            <a:ext cx="792396" cy="34668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编码</a:t>
            </a:r>
            <a:endParaRPr/>
          </a:p>
        </p:txBody>
      </p:sp>
      <p:sp>
        <p:nvSpPr>
          <p:cNvPr id="48" name="Google Shape;48;p5"/>
          <p:cNvSpPr/>
          <p:nvPr/>
        </p:nvSpPr>
        <p:spPr>
          <a:xfrm>
            <a:off x="7891025" y="3545700"/>
            <a:ext cx="792396" cy="34668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解码</a:t>
            </a:r>
            <a:endParaRPr/>
          </a:p>
        </p:txBody>
      </p:sp>
      <p:sp>
        <p:nvSpPr>
          <p:cNvPr id="49" name="Google Shape;49;p5"/>
          <p:cNvSpPr/>
          <p:nvPr/>
        </p:nvSpPr>
        <p:spPr>
          <a:xfrm>
            <a:off x="6456125" y="3545700"/>
            <a:ext cx="792396" cy="34668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流</a:t>
            </a:r>
            <a:r>
              <a:rPr lang="en-US"/>
              <a:t>分发</a:t>
            </a:r>
            <a:endParaRPr/>
          </a:p>
        </p:txBody>
      </p:sp>
      <p:sp>
        <p:nvSpPr>
          <p:cNvPr id="50" name="Google Shape;50;p5"/>
          <p:cNvSpPr/>
          <p:nvPr/>
        </p:nvSpPr>
        <p:spPr>
          <a:xfrm>
            <a:off x="5021225" y="3545700"/>
            <a:ext cx="792396" cy="346680"/>
          </a:xfrm>
          <a:prstGeom prst="flowChartTermina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推流</a:t>
            </a:r>
            <a:endParaRPr/>
          </a:p>
        </p:txBody>
      </p:sp>
      <p:sp>
        <p:nvSpPr>
          <p:cNvPr id="51" name="Google Shape;51;p5"/>
          <p:cNvSpPr/>
          <p:nvPr/>
        </p:nvSpPr>
        <p:spPr>
          <a:xfrm>
            <a:off x="1595413" y="3630538"/>
            <a:ext cx="389100" cy="17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5"/>
          <p:cNvSpPr/>
          <p:nvPr/>
        </p:nvSpPr>
        <p:spPr>
          <a:xfrm>
            <a:off x="3062488" y="3630538"/>
            <a:ext cx="389100" cy="17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5"/>
          <p:cNvSpPr/>
          <p:nvPr/>
        </p:nvSpPr>
        <p:spPr>
          <a:xfrm>
            <a:off x="4505413" y="3630550"/>
            <a:ext cx="389100" cy="17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5"/>
          <p:cNvSpPr/>
          <p:nvPr/>
        </p:nvSpPr>
        <p:spPr>
          <a:xfrm>
            <a:off x="5940313" y="3630538"/>
            <a:ext cx="389100" cy="17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5"/>
          <p:cNvSpPr/>
          <p:nvPr/>
        </p:nvSpPr>
        <p:spPr>
          <a:xfrm>
            <a:off x="7375213" y="3630538"/>
            <a:ext cx="389100" cy="17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3"/>
          <p:cNvSpPr txBox="1"/>
          <p:nvPr>
            <p:ph idx="12" type="sldNum"/>
          </p:nvPr>
        </p:nvSpPr>
        <p:spPr>
          <a:xfrm>
            <a:off x="8472459" y="47688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3"/>
          <p:cNvSpPr txBox="1"/>
          <p:nvPr>
            <p:ph idx="1" type="body"/>
          </p:nvPr>
        </p:nvSpPr>
        <p:spPr>
          <a:xfrm>
            <a:off x="652184" y="193221"/>
            <a:ext cx="8172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/>
              <a:t>YUV存储——</a:t>
            </a:r>
            <a:r>
              <a:rPr lang="en-US"/>
              <a:t>SemiPlanar</a:t>
            </a:r>
            <a:endParaRPr>
              <a:solidFill>
                <a:srgbClr val="7777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3"/>
          <p:cNvSpPr txBox="1"/>
          <p:nvPr/>
        </p:nvSpPr>
        <p:spPr>
          <a:xfrm>
            <a:off x="656175" y="800375"/>
            <a:ext cx="4064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3"/>
          <p:cNvSpPr txBox="1"/>
          <p:nvPr/>
        </p:nvSpPr>
        <p:spPr>
          <a:xfrm>
            <a:off x="1325025" y="4065725"/>
            <a:ext cx="41418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04040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COLOR_FormatYUV422SemiPlanar</a:t>
            </a:r>
            <a:endParaRPr/>
          </a:p>
        </p:txBody>
      </p:sp>
      <p:sp>
        <p:nvSpPr>
          <p:cNvPr id="241" name="Google Shape;241;p23"/>
          <p:cNvSpPr txBox="1"/>
          <p:nvPr/>
        </p:nvSpPr>
        <p:spPr>
          <a:xfrm>
            <a:off x="5528750" y="1576350"/>
            <a:ext cx="4064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对于SemiPlanar的YUV格式，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先连续存储所有像素点的Y，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再</a:t>
            </a:r>
            <a:r>
              <a:rPr lang="en-US"/>
              <a:t>连续交错存储U和V。</a:t>
            </a:r>
            <a:endParaRPr/>
          </a:p>
        </p:txBody>
      </p:sp>
      <p:pic>
        <p:nvPicPr>
          <p:cNvPr id="242" name="Google Shape;2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175" y="730775"/>
            <a:ext cx="4700967" cy="325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"/>
          <p:cNvSpPr txBox="1"/>
          <p:nvPr>
            <p:ph idx="12" type="sldNum"/>
          </p:nvPr>
        </p:nvSpPr>
        <p:spPr>
          <a:xfrm>
            <a:off x="8472459" y="47688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4"/>
          <p:cNvSpPr txBox="1"/>
          <p:nvPr>
            <p:ph idx="1" type="body"/>
          </p:nvPr>
        </p:nvSpPr>
        <p:spPr>
          <a:xfrm>
            <a:off x="652184" y="193221"/>
            <a:ext cx="8172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/>
              <a:t>YUV存储——Planar</a:t>
            </a:r>
            <a:endParaRPr>
              <a:solidFill>
                <a:srgbClr val="7777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4"/>
          <p:cNvSpPr txBox="1"/>
          <p:nvPr/>
        </p:nvSpPr>
        <p:spPr>
          <a:xfrm>
            <a:off x="656175" y="800375"/>
            <a:ext cx="4064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4"/>
          <p:cNvSpPr txBox="1"/>
          <p:nvPr/>
        </p:nvSpPr>
        <p:spPr>
          <a:xfrm>
            <a:off x="2307150" y="4053125"/>
            <a:ext cx="41418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04040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COLOR_FormatYUV420Planar</a:t>
            </a:r>
            <a:endParaRPr/>
          </a:p>
        </p:txBody>
      </p:sp>
      <p:sp>
        <p:nvSpPr>
          <p:cNvPr id="251" name="Google Shape;251;p24"/>
          <p:cNvSpPr txBox="1"/>
          <p:nvPr/>
        </p:nvSpPr>
        <p:spPr>
          <a:xfrm>
            <a:off x="6671750" y="2112575"/>
            <a:ext cx="4064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275" y="758050"/>
            <a:ext cx="6262985" cy="325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"/>
          <p:cNvSpPr txBox="1"/>
          <p:nvPr>
            <p:ph idx="12" type="sldNum"/>
          </p:nvPr>
        </p:nvSpPr>
        <p:spPr>
          <a:xfrm>
            <a:off x="8472459" y="47688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5"/>
          <p:cNvSpPr txBox="1"/>
          <p:nvPr>
            <p:ph idx="1" type="body"/>
          </p:nvPr>
        </p:nvSpPr>
        <p:spPr>
          <a:xfrm>
            <a:off x="652184" y="193221"/>
            <a:ext cx="8172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/>
              <a:t>YUV存储——SemiPlanar</a:t>
            </a:r>
            <a:endParaRPr>
              <a:solidFill>
                <a:srgbClr val="7777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5"/>
          <p:cNvSpPr txBox="1"/>
          <p:nvPr/>
        </p:nvSpPr>
        <p:spPr>
          <a:xfrm>
            <a:off x="656175" y="800375"/>
            <a:ext cx="4064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5"/>
          <p:cNvSpPr txBox="1"/>
          <p:nvPr/>
        </p:nvSpPr>
        <p:spPr>
          <a:xfrm>
            <a:off x="2307150" y="4053125"/>
            <a:ext cx="41418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04040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COLOR_FormatYUV420SemiPlanar</a:t>
            </a:r>
            <a:endParaRPr/>
          </a:p>
        </p:txBody>
      </p:sp>
      <p:sp>
        <p:nvSpPr>
          <p:cNvPr id="261" name="Google Shape;261;p25"/>
          <p:cNvSpPr txBox="1"/>
          <p:nvPr/>
        </p:nvSpPr>
        <p:spPr>
          <a:xfrm>
            <a:off x="6671750" y="2112575"/>
            <a:ext cx="40641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2" name="Google Shape;2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575" y="666325"/>
            <a:ext cx="6241650" cy="323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6"/>
          <p:cNvSpPr txBox="1"/>
          <p:nvPr>
            <p:ph idx="1" type="body"/>
          </p:nvPr>
        </p:nvSpPr>
        <p:spPr>
          <a:xfrm>
            <a:off x="652184" y="193221"/>
            <a:ext cx="8172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/>
              <a:t>推流协议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6"/>
          <p:cNvSpPr txBox="1"/>
          <p:nvPr>
            <p:ph idx="12" type="sldNum"/>
          </p:nvPr>
        </p:nvSpPr>
        <p:spPr>
          <a:xfrm>
            <a:off x="8472459" y="47688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9" name="Google Shape;269;p26"/>
          <p:cNvSpPr txBox="1"/>
          <p:nvPr/>
        </p:nvSpPr>
        <p:spPr>
          <a:xfrm>
            <a:off x="720700" y="705550"/>
            <a:ext cx="50448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70" name="Google Shape;270;p26"/>
          <p:cNvGraphicFramePr/>
          <p:nvPr/>
        </p:nvGraphicFramePr>
        <p:xfrm>
          <a:off x="697250" y="821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{2C2B021F-DA72-41C1-9495-AA4642327317}</a:tableStyleId>
              </a:tblPr>
              <a:tblGrid>
                <a:gridCol w="1937375"/>
                <a:gridCol w="1937375"/>
                <a:gridCol w="1937375"/>
                <a:gridCol w="1937375"/>
              </a:tblGrid>
              <a:tr h="34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RTMP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HLS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HTTP-FLV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协议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TCP</a:t>
                      </a: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长链接</a:t>
                      </a:r>
                      <a:endParaRPr sz="1200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Http</a:t>
                      </a: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短链接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Http</a:t>
                      </a:r>
                      <a:r>
                        <a:rPr lang="en-US" sz="1200"/>
                        <a:t>长链接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58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原理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每个时刻的数据收到后立刻转发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集合一段时间的数据，生成ts切片文件</a:t>
                      </a:r>
                      <a:r>
                        <a:rPr lang="en-US" sz="1200"/>
                        <a:t>（</a:t>
                      </a:r>
                      <a:r>
                        <a:rPr lang="en-US" sz="1200"/>
                        <a:t>三片），并更新m3u8索引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同RTMP，</a:t>
                      </a:r>
                      <a:r>
                        <a:rPr lang="en-US" sz="1200"/>
                        <a:t>使用http协议（80端口）</a:t>
                      </a:r>
                      <a:endParaRPr sz="12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8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延时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1-3s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5-20s(</a:t>
                      </a:r>
                      <a:r>
                        <a:rPr lang="en-US" sz="1200"/>
                        <a:t>依切片情况</a:t>
                      </a:r>
                      <a:r>
                        <a:rPr lang="en-US" sz="1200"/>
                        <a:t>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1-3s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48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web</a:t>
                      </a:r>
                      <a:r>
                        <a:rPr lang="en-US" sz="1200"/>
                        <a:t>支持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H5</a:t>
                      </a:r>
                      <a:r>
                        <a:rPr lang="en-US" sz="1200"/>
                        <a:t>需要使用插件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支持H5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H5</a:t>
                      </a:r>
                      <a:r>
                        <a:rPr lang="en-US" sz="1200"/>
                        <a:t>需要使用插件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958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其他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跨</a:t>
                      </a:r>
                      <a:r>
                        <a:rPr lang="en-US" sz="1200"/>
                        <a:t>平台支持较差，需要Flash技术支持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播放时需要多次请求，对于网络质量要求高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需要Flash技术支持，不支持多音频流、多视频流（不便于seek）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7"/>
          <p:cNvSpPr txBox="1"/>
          <p:nvPr>
            <p:ph idx="12" type="sldNum"/>
          </p:nvPr>
        </p:nvSpPr>
        <p:spPr>
          <a:xfrm>
            <a:off x="8472459" y="47688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7"/>
          <p:cNvSpPr txBox="1"/>
          <p:nvPr>
            <p:ph idx="1" type="body"/>
          </p:nvPr>
        </p:nvSpPr>
        <p:spPr>
          <a:xfrm>
            <a:off x="652184" y="193221"/>
            <a:ext cx="8172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/>
              <a:t>直播SDK整体设计框架</a:t>
            </a:r>
            <a:endParaRPr>
              <a:solidFill>
                <a:srgbClr val="7777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7" name="Google Shape;2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6625" y="193225"/>
            <a:ext cx="7793051" cy="470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"/>
          <p:cNvSpPr txBox="1"/>
          <p:nvPr>
            <p:ph idx="1" type="body"/>
          </p:nvPr>
        </p:nvSpPr>
        <p:spPr>
          <a:xfrm>
            <a:off x="652184" y="193221"/>
            <a:ext cx="8172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/>
              <a:t>直播SDK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8"/>
          <p:cNvSpPr txBox="1"/>
          <p:nvPr>
            <p:ph idx="12" type="sldNum"/>
          </p:nvPr>
        </p:nvSpPr>
        <p:spPr>
          <a:xfrm>
            <a:off x="8472459" y="47688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4" name="Google Shape;284;p28"/>
          <p:cNvSpPr txBox="1"/>
          <p:nvPr/>
        </p:nvSpPr>
        <p:spPr>
          <a:xfrm>
            <a:off x="1883300" y="2316900"/>
            <a:ext cx="50448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END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/>
          <p:nvPr>
            <p:ph idx="1" type="body"/>
          </p:nvPr>
        </p:nvSpPr>
        <p:spPr>
          <a:xfrm>
            <a:off x="652184" y="193221"/>
            <a:ext cx="8172729" cy="234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/>
              <a:t>采集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9" y="47688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2" name="Google Shape;6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400" y="735650"/>
            <a:ext cx="7761600" cy="409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 txBox="1"/>
          <p:nvPr>
            <p:ph idx="1" type="body"/>
          </p:nvPr>
        </p:nvSpPr>
        <p:spPr>
          <a:xfrm>
            <a:off x="652184" y="193221"/>
            <a:ext cx="8172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/>
              <a:t>预处理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9" y="47688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9" name="Google Shape;69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450" y="701721"/>
            <a:ext cx="7620000" cy="40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 txBox="1"/>
          <p:nvPr>
            <p:ph idx="1" type="body"/>
          </p:nvPr>
        </p:nvSpPr>
        <p:spPr>
          <a:xfrm>
            <a:off x="652184" y="193221"/>
            <a:ext cx="8172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/>
              <a:t>视频编码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472459" y="47688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8"/>
          <p:cNvSpPr txBox="1"/>
          <p:nvPr/>
        </p:nvSpPr>
        <p:spPr>
          <a:xfrm>
            <a:off x="720700" y="705550"/>
            <a:ext cx="50448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8"/>
          <p:cNvSpPr txBox="1"/>
          <p:nvPr/>
        </p:nvSpPr>
        <p:spPr>
          <a:xfrm>
            <a:off x="5765500" y="1361025"/>
            <a:ext cx="30192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视频编码原理的核心思想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rgbClr val="666666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空间冗余：</a:t>
            </a:r>
            <a:r>
              <a:rPr lang="en-US" sz="1050">
                <a:solidFill>
                  <a:srgbClr val="666666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图像相邻像素之间有较强的相关性；</a:t>
            </a:r>
            <a:endParaRPr sz="1050">
              <a:solidFill>
                <a:srgbClr val="666666"/>
              </a:solidFill>
              <a:highlight>
                <a:srgbClr val="FFFFFF"/>
              </a:highlight>
              <a:latin typeface="Helvetica"/>
              <a:ea typeface="Helvetica"/>
              <a:cs typeface="Helvetica"/>
              <a:sym typeface="Helvetica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rgbClr val="666666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时间冗余：</a:t>
            </a:r>
            <a:r>
              <a:rPr lang="en-US" sz="1050">
                <a:solidFill>
                  <a:srgbClr val="666666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视频序列的相邻图像之间内容相似；</a:t>
            </a:r>
            <a:endParaRPr sz="1050">
              <a:solidFill>
                <a:srgbClr val="666666"/>
              </a:solidFill>
              <a:highlight>
                <a:srgbClr val="FFFFFF"/>
              </a:highlight>
              <a:latin typeface="Helvetica"/>
              <a:ea typeface="Helvetica"/>
              <a:cs typeface="Helvetica"/>
              <a:sym typeface="Helvetica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rgbClr val="666666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编码冗余：</a:t>
            </a:r>
            <a:r>
              <a:rPr lang="en-US" sz="1050">
                <a:solidFill>
                  <a:srgbClr val="666666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不同像素值出现的概率不同；</a:t>
            </a:r>
            <a:endParaRPr sz="1050">
              <a:solidFill>
                <a:srgbClr val="666666"/>
              </a:solidFill>
              <a:highlight>
                <a:srgbClr val="FFFFFF"/>
              </a:highlight>
              <a:latin typeface="Helvetica"/>
              <a:ea typeface="Helvetica"/>
              <a:cs typeface="Helvetica"/>
              <a:sym typeface="Helvetica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rgbClr val="666666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视觉冗余：</a:t>
            </a:r>
            <a:r>
              <a:rPr lang="en-US" sz="1050">
                <a:solidFill>
                  <a:srgbClr val="666666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人的视觉系统对某些细节不敏感；</a:t>
            </a:r>
            <a:endParaRPr sz="1050">
              <a:solidFill>
                <a:srgbClr val="666666"/>
              </a:solidFill>
              <a:highlight>
                <a:srgbClr val="FFFFFF"/>
              </a:highlight>
              <a:latin typeface="Helvetica"/>
              <a:ea typeface="Helvetica"/>
              <a:cs typeface="Helvetica"/>
              <a:sym typeface="Helvetica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-US" sz="1050">
                <a:solidFill>
                  <a:srgbClr val="666666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知识冗余：</a:t>
            </a:r>
            <a:r>
              <a:rPr lang="en-US" sz="1050">
                <a:solidFill>
                  <a:srgbClr val="666666"/>
                </a:solidFill>
                <a:highlight>
                  <a:srgbClr val="FFFFFF"/>
                </a:highlight>
                <a:latin typeface="Helvetica"/>
                <a:ea typeface="Helvetica"/>
                <a:cs typeface="Helvetica"/>
                <a:sym typeface="Helvetica"/>
              </a:rPr>
              <a:t>规律性的结构可由先验知识和背景知识得到。</a:t>
            </a:r>
            <a:endParaRPr sz="1050">
              <a:solidFill>
                <a:srgbClr val="666666"/>
              </a:solidFill>
              <a:highlight>
                <a:srgbClr val="FFFFFF"/>
              </a:highlight>
              <a:latin typeface="Helvetica"/>
              <a:ea typeface="Helvetica"/>
              <a:cs typeface="Helvetica"/>
              <a:sym typeface="Helvetica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175" y="929313"/>
            <a:ext cx="4872575" cy="328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/>
          <p:nvPr>
            <p:ph idx="1" type="body"/>
          </p:nvPr>
        </p:nvSpPr>
        <p:spPr>
          <a:xfrm>
            <a:off x="652184" y="193221"/>
            <a:ext cx="8172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/>
              <a:t>视频编码</a:t>
            </a:r>
            <a:r>
              <a:rPr lang="en-US"/>
              <a:t>流程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9"/>
          <p:cNvSpPr txBox="1"/>
          <p:nvPr>
            <p:ph idx="12" type="sldNum"/>
          </p:nvPr>
        </p:nvSpPr>
        <p:spPr>
          <a:xfrm>
            <a:off x="8472459" y="47688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9"/>
          <p:cNvSpPr txBox="1"/>
          <p:nvPr/>
        </p:nvSpPr>
        <p:spPr>
          <a:xfrm>
            <a:off x="720700" y="705550"/>
            <a:ext cx="50448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移动端实时音视频直播技术详解（四）：编码和封装_3.png" id="86" name="Google Shape;86;p9" title="移动端实时音视频直播技术详解（四）：编码和封装_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800" y="647475"/>
            <a:ext cx="3352800" cy="4000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移动端实时音视频直播技术详解（四）：编码和封装_4.png" id="87" name="Google Shape;87;p9" title="移动端实时音视频直播技术详解（四）：编码和封装_4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7625" y="647475"/>
            <a:ext cx="335280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"/>
          <p:cNvSpPr txBox="1"/>
          <p:nvPr>
            <p:ph idx="1" type="body"/>
          </p:nvPr>
        </p:nvSpPr>
        <p:spPr>
          <a:xfrm>
            <a:off x="652184" y="193221"/>
            <a:ext cx="8172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/>
              <a:t>视频编码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0"/>
          <p:cNvSpPr txBox="1"/>
          <p:nvPr>
            <p:ph idx="12" type="sldNum"/>
          </p:nvPr>
        </p:nvSpPr>
        <p:spPr>
          <a:xfrm>
            <a:off x="8472459" y="47688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0"/>
          <p:cNvSpPr txBox="1"/>
          <p:nvPr/>
        </p:nvSpPr>
        <p:spPr>
          <a:xfrm>
            <a:off x="720700" y="705550"/>
            <a:ext cx="50448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300" y="705550"/>
            <a:ext cx="4831267" cy="36234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0"/>
          <p:cNvSpPr txBox="1"/>
          <p:nvPr/>
        </p:nvSpPr>
        <p:spPr>
          <a:xfrm>
            <a:off x="5909675" y="2316900"/>
            <a:ext cx="29151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编码器将多张图像进行编码后生成一段端GOP（Group of pictures）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"/>
          <p:cNvSpPr txBox="1"/>
          <p:nvPr>
            <p:ph idx="1" type="body"/>
          </p:nvPr>
        </p:nvSpPr>
        <p:spPr>
          <a:xfrm>
            <a:off x="652184" y="193221"/>
            <a:ext cx="8172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/>
              <a:t>视频编码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1"/>
          <p:cNvSpPr txBox="1"/>
          <p:nvPr>
            <p:ph idx="12" type="sldNum"/>
          </p:nvPr>
        </p:nvSpPr>
        <p:spPr>
          <a:xfrm>
            <a:off x="8472459" y="47688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11"/>
          <p:cNvSpPr txBox="1"/>
          <p:nvPr/>
        </p:nvSpPr>
        <p:spPr>
          <a:xfrm>
            <a:off x="720700" y="705550"/>
            <a:ext cx="50448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1"/>
          <p:cNvSpPr txBox="1"/>
          <p:nvPr/>
        </p:nvSpPr>
        <p:spPr>
          <a:xfrm>
            <a:off x="5638475" y="2370725"/>
            <a:ext cx="32829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GOP = I (帧内</a:t>
            </a:r>
            <a:r>
              <a:rPr lang="en-US"/>
              <a:t>编码帧</a:t>
            </a:r>
            <a:r>
              <a:rPr lang="en-US"/>
              <a:t>) + B (</a:t>
            </a:r>
            <a:r>
              <a:rPr lang="en-US"/>
              <a:t>双向预测帧</a:t>
            </a:r>
            <a:r>
              <a:rPr lang="en-US"/>
              <a:t>) + P (</a:t>
            </a:r>
            <a:r>
              <a:rPr lang="en-US"/>
              <a:t>前向预测帧</a:t>
            </a:r>
            <a:r>
              <a:rPr lang="en-US"/>
              <a:t>)</a:t>
            </a:r>
            <a:endParaRPr/>
          </a:p>
        </p:txBody>
      </p:sp>
      <p:pic>
        <p:nvPicPr>
          <p:cNvPr id="105" name="Google Shape;10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175" y="813850"/>
            <a:ext cx="4813439" cy="362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2"/>
          <p:cNvSpPr txBox="1"/>
          <p:nvPr>
            <p:ph idx="1" type="body"/>
          </p:nvPr>
        </p:nvSpPr>
        <p:spPr>
          <a:xfrm>
            <a:off x="652184" y="193221"/>
            <a:ext cx="8172600" cy="2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/>
              <a:t>视频编码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2"/>
          <p:cNvSpPr txBox="1"/>
          <p:nvPr>
            <p:ph idx="12" type="sldNum"/>
          </p:nvPr>
        </p:nvSpPr>
        <p:spPr>
          <a:xfrm>
            <a:off x="8472459" y="47688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12"/>
          <p:cNvSpPr txBox="1"/>
          <p:nvPr/>
        </p:nvSpPr>
        <p:spPr>
          <a:xfrm>
            <a:off x="720700" y="705550"/>
            <a:ext cx="50448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175" y="808400"/>
            <a:ext cx="4878225" cy="346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2"/>
          <p:cNvSpPr txBox="1"/>
          <p:nvPr/>
        </p:nvSpPr>
        <p:spPr>
          <a:xfrm>
            <a:off x="5727575" y="2288025"/>
            <a:ext cx="30594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1A1A1A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简而言之，视频直播技术，就是将视频内容的最小颗粒（I/P/B帧）,基于时序标签，以流式传输的一种技术。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